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2" r:id="rId2"/>
    <p:sldMasterId id="2147483918" r:id="rId3"/>
    <p:sldMasterId id="2147483931" r:id="rId4"/>
    <p:sldMasterId id="2147483946" r:id="rId5"/>
    <p:sldMasterId id="2147483949" r:id="rId6"/>
    <p:sldMasterId id="2147483961" r:id="rId7"/>
    <p:sldMasterId id="2147483974" r:id="rId8"/>
    <p:sldMasterId id="2147483987" r:id="rId9"/>
    <p:sldMasterId id="2147484003" r:id="rId10"/>
    <p:sldMasterId id="2147484016" r:id="rId11"/>
    <p:sldMasterId id="2147484029" r:id="rId12"/>
    <p:sldMasterId id="2147484042" r:id="rId13"/>
    <p:sldMasterId id="2147484054" r:id="rId14"/>
    <p:sldMasterId id="2147484067" r:id="rId15"/>
    <p:sldMasterId id="2147484080" r:id="rId16"/>
  </p:sldMasterIdLst>
  <p:notesMasterIdLst>
    <p:notesMasterId r:id="rId211"/>
  </p:notesMasterIdLst>
  <p:handoutMasterIdLst>
    <p:handoutMasterId r:id="rId212"/>
  </p:handoutMasterIdLst>
  <p:sldIdLst>
    <p:sldId id="257" r:id="rId17"/>
    <p:sldId id="258" r:id="rId18"/>
    <p:sldId id="477" r:id="rId19"/>
    <p:sldId id="325" r:id="rId20"/>
    <p:sldId id="327" r:id="rId21"/>
    <p:sldId id="260" r:id="rId22"/>
    <p:sldId id="471" r:id="rId23"/>
    <p:sldId id="474" r:id="rId24"/>
    <p:sldId id="475" r:id="rId25"/>
    <p:sldId id="476" r:id="rId26"/>
    <p:sldId id="479" r:id="rId27"/>
    <p:sldId id="473" r:id="rId28"/>
    <p:sldId id="284" r:id="rId29"/>
    <p:sldId id="482" r:id="rId30"/>
    <p:sldId id="483" r:id="rId31"/>
    <p:sldId id="283" r:id="rId32"/>
    <p:sldId id="328" r:id="rId33"/>
    <p:sldId id="286" r:id="rId34"/>
    <p:sldId id="288" r:id="rId35"/>
    <p:sldId id="484" r:id="rId36"/>
    <p:sldId id="485" r:id="rId37"/>
    <p:sldId id="486" r:id="rId38"/>
    <p:sldId id="487" r:id="rId39"/>
    <p:sldId id="488" r:id="rId40"/>
    <p:sldId id="489" r:id="rId41"/>
    <p:sldId id="490" r:id="rId42"/>
    <p:sldId id="329" r:id="rId43"/>
    <p:sldId id="262" r:id="rId44"/>
    <p:sldId id="491" r:id="rId45"/>
    <p:sldId id="300" r:id="rId46"/>
    <p:sldId id="717" r:id="rId47"/>
    <p:sldId id="709" r:id="rId48"/>
    <p:sldId id="719" r:id="rId49"/>
    <p:sldId id="711" r:id="rId50"/>
    <p:sldId id="718" r:id="rId51"/>
    <p:sldId id="716" r:id="rId52"/>
    <p:sldId id="269" r:id="rId53"/>
    <p:sldId id="295" r:id="rId54"/>
    <p:sldId id="299" r:id="rId55"/>
    <p:sldId id="335" r:id="rId56"/>
    <p:sldId id="496" r:id="rId57"/>
    <p:sldId id="497" r:id="rId58"/>
    <p:sldId id="334" r:id="rId59"/>
    <p:sldId id="336" r:id="rId60"/>
    <p:sldId id="337" r:id="rId61"/>
    <p:sldId id="494" r:id="rId62"/>
    <p:sldId id="339" r:id="rId63"/>
    <p:sldId id="495" r:id="rId64"/>
    <p:sldId id="498" r:id="rId65"/>
    <p:sldId id="343" r:id="rId66"/>
    <p:sldId id="355" r:id="rId67"/>
    <p:sldId id="499" r:id="rId68"/>
    <p:sldId id="500" r:id="rId69"/>
    <p:sldId id="501" r:id="rId70"/>
    <p:sldId id="502" r:id="rId71"/>
    <p:sldId id="503" r:id="rId72"/>
    <p:sldId id="504" r:id="rId73"/>
    <p:sldId id="506" r:id="rId74"/>
    <p:sldId id="507" r:id="rId75"/>
    <p:sldId id="508" r:id="rId76"/>
    <p:sldId id="509" r:id="rId77"/>
    <p:sldId id="510" r:id="rId78"/>
    <p:sldId id="511" r:id="rId79"/>
    <p:sldId id="512" r:id="rId80"/>
    <p:sldId id="513" r:id="rId81"/>
    <p:sldId id="514" r:id="rId82"/>
    <p:sldId id="515" r:id="rId83"/>
    <p:sldId id="516" r:id="rId84"/>
    <p:sldId id="517" r:id="rId85"/>
    <p:sldId id="712" r:id="rId86"/>
    <p:sldId id="713" r:id="rId87"/>
    <p:sldId id="714" r:id="rId88"/>
    <p:sldId id="715" r:id="rId89"/>
    <p:sldId id="554" r:id="rId90"/>
    <p:sldId id="555" r:id="rId91"/>
    <p:sldId id="556" r:id="rId92"/>
    <p:sldId id="557" r:id="rId93"/>
    <p:sldId id="558" r:id="rId94"/>
    <p:sldId id="559" r:id="rId95"/>
    <p:sldId id="560" r:id="rId96"/>
    <p:sldId id="561" r:id="rId97"/>
    <p:sldId id="562" r:id="rId98"/>
    <p:sldId id="668" r:id="rId99"/>
    <p:sldId id="669" r:id="rId100"/>
    <p:sldId id="710" r:id="rId101"/>
    <p:sldId id="670" r:id="rId102"/>
    <p:sldId id="671" r:id="rId103"/>
    <p:sldId id="672" r:id="rId104"/>
    <p:sldId id="673" r:id="rId105"/>
    <p:sldId id="674" r:id="rId106"/>
    <p:sldId id="675" r:id="rId107"/>
    <p:sldId id="676" r:id="rId108"/>
    <p:sldId id="563" r:id="rId109"/>
    <p:sldId id="564" r:id="rId110"/>
    <p:sldId id="565" r:id="rId111"/>
    <p:sldId id="677" r:id="rId112"/>
    <p:sldId id="568" r:id="rId113"/>
    <p:sldId id="569" r:id="rId114"/>
    <p:sldId id="570" r:id="rId115"/>
    <p:sldId id="571" r:id="rId116"/>
    <p:sldId id="572" r:id="rId117"/>
    <p:sldId id="573" r:id="rId118"/>
    <p:sldId id="574" r:id="rId119"/>
    <p:sldId id="575" r:id="rId120"/>
    <p:sldId id="576" r:id="rId121"/>
    <p:sldId id="577" r:id="rId122"/>
    <p:sldId id="578" r:id="rId123"/>
    <p:sldId id="579" r:id="rId124"/>
    <p:sldId id="580" r:id="rId125"/>
    <p:sldId id="581" r:id="rId126"/>
    <p:sldId id="582" r:id="rId127"/>
    <p:sldId id="583" r:id="rId128"/>
    <p:sldId id="584" r:id="rId129"/>
    <p:sldId id="585" r:id="rId130"/>
    <p:sldId id="586" r:id="rId131"/>
    <p:sldId id="587" r:id="rId132"/>
    <p:sldId id="588" r:id="rId133"/>
    <p:sldId id="589" r:id="rId134"/>
    <p:sldId id="590" r:id="rId135"/>
    <p:sldId id="591" r:id="rId136"/>
    <p:sldId id="592" r:id="rId137"/>
    <p:sldId id="593" r:id="rId138"/>
    <p:sldId id="594" r:id="rId139"/>
    <p:sldId id="595" r:id="rId140"/>
    <p:sldId id="596" r:id="rId141"/>
    <p:sldId id="597" r:id="rId142"/>
    <p:sldId id="598" r:id="rId143"/>
    <p:sldId id="599" r:id="rId144"/>
    <p:sldId id="600" r:id="rId145"/>
    <p:sldId id="601" r:id="rId146"/>
    <p:sldId id="602" r:id="rId147"/>
    <p:sldId id="603" r:id="rId148"/>
    <p:sldId id="604" r:id="rId149"/>
    <p:sldId id="605" r:id="rId150"/>
    <p:sldId id="606" r:id="rId151"/>
    <p:sldId id="607" r:id="rId152"/>
    <p:sldId id="608" r:id="rId153"/>
    <p:sldId id="609" r:id="rId154"/>
    <p:sldId id="610" r:id="rId155"/>
    <p:sldId id="611" r:id="rId156"/>
    <p:sldId id="612" r:id="rId157"/>
    <p:sldId id="613" r:id="rId158"/>
    <p:sldId id="614" r:id="rId159"/>
    <p:sldId id="615" r:id="rId160"/>
    <p:sldId id="616" r:id="rId161"/>
    <p:sldId id="617" r:id="rId162"/>
    <p:sldId id="618" r:id="rId163"/>
    <p:sldId id="619" r:id="rId164"/>
    <p:sldId id="620" r:id="rId165"/>
    <p:sldId id="621" r:id="rId166"/>
    <p:sldId id="622" r:id="rId167"/>
    <p:sldId id="623" r:id="rId168"/>
    <p:sldId id="625" r:id="rId169"/>
    <p:sldId id="626" r:id="rId170"/>
    <p:sldId id="627" r:id="rId171"/>
    <p:sldId id="628" r:id="rId172"/>
    <p:sldId id="629" r:id="rId173"/>
    <p:sldId id="630" r:id="rId174"/>
    <p:sldId id="631" r:id="rId175"/>
    <p:sldId id="632" r:id="rId176"/>
    <p:sldId id="633" r:id="rId177"/>
    <p:sldId id="634" r:id="rId178"/>
    <p:sldId id="636" r:id="rId179"/>
    <p:sldId id="637" r:id="rId180"/>
    <p:sldId id="638" r:id="rId181"/>
    <p:sldId id="639" r:id="rId182"/>
    <p:sldId id="640" r:id="rId183"/>
    <p:sldId id="641" r:id="rId184"/>
    <p:sldId id="642" r:id="rId185"/>
    <p:sldId id="643" r:id="rId186"/>
    <p:sldId id="644" r:id="rId187"/>
    <p:sldId id="645" r:id="rId188"/>
    <p:sldId id="646" r:id="rId189"/>
    <p:sldId id="647" r:id="rId190"/>
    <p:sldId id="648" r:id="rId191"/>
    <p:sldId id="649" r:id="rId192"/>
    <p:sldId id="650" r:id="rId193"/>
    <p:sldId id="651" r:id="rId194"/>
    <p:sldId id="652" r:id="rId195"/>
    <p:sldId id="653" r:id="rId196"/>
    <p:sldId id="654" r:id="rId197"/>
    <p:sldId id="655" r:id="rId198"/>
    <p:sldId id="656" r:id="rId199"/>
    <p:sldId id="657" r:id="rId200"/>
    <p:sldId id="658" r:id="rId201"/>
    <p:sldId id="659" r:id="rId202"/>
    <p:sldId id="660" r:id="rId203"/>
    <p:sldId id="661" r:id="rId204"/>
    <p:sldId id="662" r:id="rId205"/>
    <p:sldId id="663" r:id="rId206"/>
    <p:sldId id="664" r:id="rId207"/>
    <p:sldId id="665" r:id="rId208"/>
    <p:sldId id="666" r:id="rId209"/>
    <p:sldId id="667" r:id="rId21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18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26.xml"/><Relationship Id="rId143" Type="http://schemas.openxmlformats.org/officeDocument/2006/relationships/slide" Target="slides/slide127.xml"/><Relationship Id="rId144" Type="http://schemas.openxmlformats.org/officeDocument/2006/relationships/slide" Target="slides/slide128.xml"/><Relationship Id="rId145" Type="http://schemas.openxmlformats.org/officeDocument/2006/relationships/slide" Target="slides/slide129.xml"/><Relationship Id="rId146" Type="http://schemas.openxmlformats.org/officeDocument/2006/relationships/slide" Target="slides/slide130.xml"/><Relationship Id="rId147" Type="http://schemas.openxmlformats.org/officeDocument/2006/relationships/slide" Target="slides/slide131.xml"/><Relationship Id="rId148" Type="http://schemas.openxmlformats.org/officeDocument/2006/relationships/slide" Target="slides/slide132.xml"/><Relationship Id="rId149" Type="http://schemas.openxmlformats.org/officeDocument/2006/relationships/slide" Target="slides/slide133.xml"/><Relationship Id="rId180" Type="http://schemas.openxmlformats.org/officeDocument/2006/relationships/slide" Target="slides/slide164.xml"/><Relationship Id="rId181" Type="http://schemas.openxmlformats.org/officeDocument/2006/relationships/slide" Target="slides/slide165.xml"/><Relationship Id="rId182" Type="http://schemas.openxmlformats.org/officeDocument/2006/relationships/slide" Target="slides/slide166.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83" Type="http://schemas.openxmlformats.org/officeDocument/2006/relationships/slide" Target="slides/slide167.xml"/><Relationship Id="rId184" Type="http://schemas.openxmlformats.org/officeDocument/2006/relationships/slide" Target="slides/slide168.xml"/><Relationship Id="rId185" Type="http://schemas.openxmlformats.org/officeDocument/2006/relationships/slide" Target="slides/slide169.xml"/><Relationship Id="rId186" Type="http://schemas.openxmlformats.org/officeDocument/2006/relationships/slide" Target="slides/slide170.xml"/><Relationship Id="rId187" Type="http://schemas.openxmlformats.org/officeDocument/2006/relationships/slide" Target="slides/slide171.xml"/><Relationship Id="rId188" Type="http://schemas.openxmlformats.org/officeDocument/2006/relationships/slide" Target="slides/slide172.xml"/><Relationship Id="rId189" Type="http://schemas.openxmlformats.org/officeDocument/2006/relationships/slide" Target="slides/slide17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 Id="rId110" Type="http://schemas.openxmlformats.org/officeDocument/2006/relationships/slide" Target="slides/slide94.xml"/><Relationship Id="rId111" Type="http://schemas.openxmlformats.org/officeDocument/2006/relationships/slide" Target="slides/slide95.xml"/><Relationship Id="rId112" Type="http://schemas.openxmlformats.org/officeDocument/2006/relationships/slide" Target="slides/slide96.xml"/><Relationship Id="rId113" Type="http://schemas.openxmlformats.org/officeDocument/2006/relationships/slide" Target="slides/slide97.xml"/><Relationship Id="rId114" Type="http://schemas.openxmlformats.org/officeDocument/2006/relationships/slide" Target="slides/slide98.xml"/><Relationship Id="rId115" Type="http://schemas.openxmlformats.org/officeDocument/2006/relationships/slide" Target="slides/slide99.xml"/><Relationship Id="rId116" Type="http://schemas.openxmlformats.org/officeDocument/2006/relationships/slide" Target="slides/slide100.xml"/><Relationship Id="rId117" Type="http://schemas.openxmlformats.org/officeDocument/2006/relationships/slide" Target="slides/slide101.xml"/><Relationship Id="rId118" Type="http://schemas.openxmlformats.org/officeDocument/2006/relationships/slide" Target="slides/slide102.xml"/><Relationship Id="rId119" Type="http://schemas.openxmlformats.org/officeDocument/2006/relationships/slide" Target="slides/slide103.xml"/><Relationship Id="rId150" Type="http://schemas.openxmlformats.org/officeDocument/2006/relationships/slide" Target="slides/slide134.xml"/><Relationship Id="rId151" Type="http://schemas.openxmlformats.org/officeDocument/2006/relationships/slide" Target="slides/slide135.xml"/><Relationship Id="rId152" Type="http://schemas.openxmlformats.org/officeDocument/2006/relationships/slide" Target="slides/slide13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153" Type="http://schemas.openxmlformats.org/officeDocument/2006/relationships/slide" Target="slides/slide137.xml"/><Relationship Id="rId154" Type="http://schemas.openxmlformats.org/officeDocument/2006/relationships/slide" Target="slides/slide138.xml"/><Relationship Id="rId155" Type="http://schemas.openxmlformats.org/officeDocument/2006/relationships/slide" Target="slides/slide139.xml"/><Relationship Id="rId156" Type="http://schemas.openxmlformats.org/officeDocument/2006/relationships/slide" Target="slides/slide140.xml"/><Relationship Id="rId157" Type="http://schemas.openxmlformats.org/officeDocument/2006/relationships/slide" Target="slides/slide141.xml"/><Relationship Id="rId158" Type="http://schemas.openxmlformats.org/officeDocument/2006/relationships/slide" Target="slides/slide142.xml"/><Relationship Id="rId159" Type="http://schemas.openxmlformats.org/officeDocument/2006/relationships/slide" Target="slides/slide143.xml"/><Relationship Id="rId190" Type="http://schemas.openxmlformats.org/officeDocument/2006/relationships/slide" Target="slides/slide174.xml"/><Relationship Id="rId191" Type="http://schemas.openxmlformats.org/officeDocument/2006/relationships/slide" Target="slides/slide175.xml"/><Relationship Id="rId192" Type="http://schemas.openxmlformats.org/officeDocument/2006/relationships/slide" Target="slides/slide176.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193" Type="http://schemas.openxmlformats.org/officeDocument/2006/relationships/slide" Target="slides/slide177.xml"/><Relationship Id="rId194" Type="http://schemas.openxmlformats.org/officeDocument/2006/relationships/slide" Target="slides/slide178.xml"/><Relationship Id="rId195" Type="http://schemas.openxmlformats.org/officeDocument/2006/relationships/slide" Target="slides/slide179.xml"/><Relationship Id="rId196" Type="http://schemas.openxmlformats.org/officeDocument/2006/relationships/slide" Target="slides/slide180.xml"/><Relationship Id="rId197" Type="http://schemas.openxmlformats.org/officeDocument/2006/relationships/slide" Target="slides/slide181.xml"/><Relationship Id="rId198" Type="http://schemas.openxmlformats.org/officeDocument/2006/relationships/slide" Target="slides/slide182.xml"/><Relationship Id="rId199" Type="http://schemas.openxmlformats.org/officeDocument/2006/relationships/slide" Target="slides/slide18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97" Type="http://schemas.openxmlformats.org/officeDocument/2006/relationships/slide" Target="slides/slide81.xml"/><Relationship Id="rId98" Type="http://schemas.openxmlformats.org/officeDocument/2006/relationships/slide" Target="slides/slide82.xml"/><Relationship Id="rId99" Type="http://schemas.openxmlformats.org/officeDocument/2006/relationships/slide" Target="slides/slide83.xml"/><Relationship Id="rId120" Type="http://schemas.openxmlformats.org/officeDocument/2006/relationships/slide" Target="slides/slide104.xml"/><Relationship Id="rId121" Type="http://schemas.openxmlformats.org/officeDocument/2006/relationships/slide" Target="slides/slide105.xml"/><Relationship Id="rId122" Type="http://schemas.openxmlformats.org/officeDocument/2006/relationships/slide" Target="slides/slide106.xml"/><Relationship Id="rId123" Type="http://schemas.openxmlformats.org/officeDocument/2006/relationships/slide" Target="slides/slide107.xml"/><Relationship Id="rId124" Type="http://schemas.openxmlformats.org/officeDocument/2006/relationships/slide" Target="slides/slide108.xml"/><Relationship Id="rId125" Type="http://schemas.openxmlformats.org/officeDocument/2006/relationships/slide" Target="slides/slide109.xml"/><Relationship Id="rId126" Type="http://schemas.openxmlformats.org/officeDocument/2006/relationships/slide" Target="slides/slide110.xml"/><Relationship Id="rId127" Type="http://schemas.openxmlformats.org/officeDocument/2006/relationships/slide" Target="slides/slide111.xml"/><Relationship Id="rId128" Type="http://schemas.openxmlformats.org/officeDocument/2006/relationships/slide" Target="slides/slide112.xml"/><Relationship Id="rId129" Type="http://schemas.openxmlformats.org/officeDocument/2006/relationships/slide" Target="slides/slide113.xml"/><Relationship Id="rId160" Type="http://schemas.openxmlformats.org/officeDocument/2006/relationships/slide" Target="slides/slide144.xml"/><Relationship Id="rId161" Type="http://schemas.openxmlformats.org/officeDocument/2006/relationships/slide" Target="slides/slide145.xml"/><Relationship Id="rId162" Type="http://schemas.openxmlformats.org/officeDocument/2006/relationships/slide" Target="slides/slide146.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163" Type="http://schemas.openxmlformats.org/officeDocument/2006/relationships/slide" Target="slides/slide147.xml"/><Relationship Id="rId164" Type="http://schemas.openxmlformats.org/officeDocument/2006/relationships/slide" Target="slides/slide148.xml"/><Relationship Id="rId165" Type="http://schemas.openxmlformats.org/officeDocument/2006/relationships/slide" Target="slides/slide149.xml"/><Relationship Id="rId166" Type="http://schemas.openxmlformats.org/officeDocument/2006/relationships/slide" Target="slides/slide150.xml"/><Relationship Id="rId167" Type="http://schemas.openxmlformats.org/officeDocument/2006/relationships/slide" Target="slides/slide151.xml"/><Relationship Id="rId168" Type="http://schemas.openxmlformats.org/officeDocument/2006/relationships/slide" Target="slides/slide152.xml"/><Relationship Id="rId169" Type="http://schemas.openxmlformats.org/officeDocument/2006/relationships/slide" Target="slides/slide153.xml"/><Relationship Id="rId200" Type="http://schemas.openxmlformats.org/officeDocument/2006/relationships/slide" Target="slides/slide184.xml"/><Relationship Id="rId201" Type="http://schemas.openxmlformats.org/officeDocument/2006/relationships/slide" Target="slides/slide185.xml"/><Relationship Id="rId202" Type="http://schemas.openxmlformats.org/officeDocument/2006/relationships/slide" Target="slides/slide186.xml"/><Relationship Id="rId203" Type="http://schemas.openxmlformats.org/officeDocument/2006/relationships/slide" Target="slides/slide187.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204" Type="http://schemas.openxmlformats.org/officeDocument/2006/relationships/slide" Target="slides/slide188.xml"/><Relationship Id="rId205" Type="http://schemas.openxmlformats.org/officeDocument/2006/relationships/slide" Target="slides/slide189.xml"/><Relationship Id="rId206" Type="http://schemas.openxmlformats.org/officeDocument/2006/relationships/slide" Target="slides/slide190.xml"/><Relationship Id="rId207" Type="http://schemas.openxmlformats.org/officeDocument/2006/relationships/slide" Target="slides/slide191.xml"/><Relationship Id="rId208" Type="http://schemas.openxmlformats.org/officeDocument/2006/relationships/slide" Target="slides/slide192.xml"/><Relationship Id="rId209" Type="http://schemas.openxmlformats.org/officeDocument/2006/relationships/slide" Target="slides/slide193.xml"/><Relationship Id="rId130" Type="http://schemas.openxmlformats.org/officeDocument/2006/relationships/slide" Target="slides/slide114.xml"/><Relationship Id="rId131" Type="http://schemas.openxmlformats.org/officeDocument/2006/relationships/slide" Target="slides/slide115.xml"/><Relationship Id="rId132" Type="http://schemas.openxmlformats.org/officeDocument/2006/relationships/slide" Target="slides/slide116.xml"/><Relationship Id="rId133" Type="http://schemas.openxmlformats.org/officeDocument/2006/relationships/slide" Target="slides/slide117.xml"/><Relationship Id="rId134" Type="http://schemas.openxmlformats.org/officeDocument/2006/relationships/slide" Target="slides/slide118.xml"/><Relationship Id="rId135" Type="http://schemas.openxmlformats.org/officeDocument/2006/relationships/slide" Target="slides/slide119.xml"/><Relationship Id="rId136" Type="http://schemas.openxmlformats.org/officeDocument/2006/relationships/slide" Target="slides/slide120.xml"/><Relationship Id="rId137" Type="http://schemas.openxmlformats.org/officeDocument/2006/relationships/slide" Target="slides/slide121.xml"/><Relationship Id="rId138" Type="http://schemas.openxmlformats.org/officeDocument/2006/relationships/slide" Target="slides/slide122.xml"/><Relationship Id="rId139" Type="http://schemas.openxmlformats.org/officeDocument/2006/relationships/slide" Target="slides/slide123.xml"/><Relationship Id="rId170" Type="http://schemas.openxmlformats.org/officeDocument/2006/relationships/slide" Target="slides/slide154.xml"/><Relationship Id="rId171" Type="http://schemas.openxmlformats.org/officeDocument/2006/relationships/slide" Target="slides/slide155.xml"/><Relationship Id="rId172" Type="http://schemas.openxmlformats.org/officeDocument/2006/relationships/slide" Target="slides/slide156.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173" Type="http://schemas.openxmlformats.org/officeDocument/2006/relationships/slide" Target="slides/slide157.xml"/><Relationship Id="rId174" Type="http://schemas.openxmlformats.org/officeDocument/2006/relationships/slide" Target="slides/slide158.xml"/><Relationship Id="rId175" Type="http://schemas.openxmlformats.org/officeDocument/2006/relationships/slide" Target="slides/slide159.xml"/><Relationship Id="rId176" Type="http://schemas.openxmlformats.org/officeDocument/2006/relationships/slide" Target="slides/slide160.xml"/><Relationship Id="rId177" Type="http://schemas.openxmlformats.org/officeDocument/2006/relationships/slide" Target="slides/slide161.xml"/><Relationship Id="rId178" Type="http://schemas.openxmlformats.org/officeDocument/2006/relationships/slide" Target="slides/slide162.xml"/><Relationship Id="rId179" Type="http://schemas.openxmlformats.org/officeDocument/2006/relationships/slide" Target="slides/slide163.xml"/><Relationship Id="rId210" Type="http://schemas.openxmlformats.org/officeDocument/2006/relationships/slide" Target="slides/slide194.xml"/><Relationship Id="rId211" Type="http://schemas.openxmlformats.org/officeDocument/2006/relationships/notesMaster" Target="notesMasters/notesMaster1.xml"/><Relationship Id="rId212" Type="http://schemas.openxmlformats.org/officeDocument/2006/relationships/handoutMaster" Target="handoutMasters/handoutMaster1.xml"/><Relationship Id="rId213" Type="http://schemas.openxmlformats.org/officeDocument/2006/relationships/printerSettings" Target="printerSettings/printerSettings1.bin"/><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214" Type="http://schemas.openxmlformats.org/officeDocument/2006/relationships/presProps" Target="presProps.xml"/><Relationship Id="rId215" Type="http://schemas.openxmlformats.org/officeDocument/2006/relationships/viewProps" Target="viewProps.xml"/><Relationship Id="rId216" Type="http://schemas.openxmlformats.org/officeDocument/2006/relationships/theme" Target="theme/theme1.xml"/><Relationship Id="rId2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4.xml"/><Relationship Id="rId101" Type="http://schemas.openxmlformats.org/officeDocument/2006/relationships/slide" Target="slides/slide85.xml"/><Relationship Id="rId102" Type="http://schemas.openxmlformats.org/officeDocument/2006/relationships/slide" Target="slides/slide86.xml"/><Relationship Id="rId103" Type="http://schemas.openxmlformats.org/officeDocument/2006/relationships/slide" Target="slides/slide87.xml"/><Relationship Id="rId104" Type="http://schemas.openxmlformats.org/officeDocument/2006/relationships/slide" Target="slides/slide88.xml"/><Relationship Id="rId105" Type="http://schemas.openxmlformats.org/officeDocument/2006/relationships/slide" Target="slides/slide89.xml"/><Relationship Id="rId106" Type="http://schemas.openxmlformats.org/officeDocument/2006/relationships/slide" Target="slides/slide90.xml"/><Relationship Id="rId107" Type="http://schemas.openxmlformats.org/officeDocument/2006/relationships/slide" Target="slides/slide91.xml"/><Relationship Id="rId108" Type="http://schemas.openxmlformats.org/officeDocument/2006/relationships/slide" Target="slides/slide92.xml"/><Relationship Id="rId109" Type="http://schemas.openxmlformats.org/officeDocument/2006/relationships/slide" Target="slides/slide9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4.xml"/><Relationship Id="rId141"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onur:Documents:from%20old%20laptop:My%20Documents:Personal:finance:bills.xls"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file:///C:\Documents%20and%20Settings\Suleman\Desktop\Copy%20(6)%20of%20Copy%20of%20scale.xls"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file:///C:\Documents%20and%20Settings\Suleman\Desktop\Copy%20(6)%20of%20Copy%20of%20scale.xls"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oleObject" Target="file:///C:\Documents%20and%20Settings\Suleman\Desktop\Copy%20(7)%20of%20Copy%20of%20scale.xls" TargetMode="External"/></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oleObject" Target="file:///C:\Documents%20and%20Settings\Suleman\Desktop\Copy%20(8)%20of%20Copy%20of%20scale.xls" TargetMode="Externa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oleObject" Target="file:///C:\Documents%20and%20Settings\Suleman\Desktop\Copy%20(10)%20of%20Copy%20of%20scale.xls" TargetMode="Externa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oleObject" Target="file:///C:\Documents%20and%20Settings\Suleman\Desktop\Copy%20(10)%20of%20Copy%20of%20scale.xls" TargetMode="Externa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oleObject" Target="file:///C:\Documents%20and%20Settings\Suleman\Desktop\Copy%20(11)%20of%20Copy%20of%20scale.xls" TargetMode="External"/></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oleObject" Target="file:///C:\Documents%20and%20Settings\Suleman\Desktop\Copy%20(12)%20of%20Copy%20of%20scale.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Documents%20and%20Settings\Suleman\Desktop\Copy%20(10)%20of%20Copy%20of%20scale.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Documents%20and%20Settings\Suleman\Desktop\Copy%20(10)%20of%20Copy%20of%20scale.xls"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Documents%20and%20Settings\Suleman\Desktop\Copy%20(10)%20of%20Copy%20of%20scale.xls"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Documents%20and%20Settings\Suleman\Desktop\Copy%20(10)%20of%20Copy%20of%20scale.xls"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C:\Documents%20and%20Settings\Suleman\Desktop\Copy%20of%20Copy%20of%20scale.xls"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C:\Documents%20and%20Settings\Suleman\Desktop\Copy%20(2)%20of%20Copy%20of%20scale.xls"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Documents%20and%20Settings\Suleman\Desktop\Copy%20(3)%20of%20Copy%20of%20scale.xls"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C:\Documents%20and%20Settings\Suleman\Desktop\Copy%20(4)%20of%20Copy%20of%20scal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Sheet2!$B$15</c:f>
              <c:strCache>
                <c:ptCount val="1"/>
                <c:pt idx="0">
                  <c:v>N=10</c:v>
                </c:pt>
              </c:strCache>
            </c:strRef>
          </c:tx>
          <c:marker>
            <c:symbol val="none"/>
          </c:marker>
          <c:cat>
            <c:numRef>
              <c:f>Sheet2!$A$16:$A$116</c:f>
              <c:numCache>
                <c:formatCode>General</c:formatCode>
                <c:ptCount val="101"/>
                <c:pt idx="0">
                  <c:v>0.0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c:v>
                </c:pt>
                <c:pt idx="56">
                  <c:v>0.56</c:v>
                </c:pt>
                <c:pt idx="57">
                  <c:v>0.57</c:v>
                </c:pt>
                <c:pt idx="58">
                  <c:v>0.58</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1.0</c:v>
                </c:pt>
              </c:numCache>
            </c:numRef>
          </c:cat>
          <c:val>
            <c:numRef>
              <c:f>Sheet2!$B$16:$B$116</c:f>
              <c:numCache>
                <c:formatCode>General</c:formatCode>
                <c:ptCount val="101"/>
                <c:pt idx="0">
                  <c:v>1.0</c:v>
                </c:pt>
                <c:pt idx="1">
                  <c:v>1.009081735620585</c:v>
                </c:pt>
                <c:pt idx="2">
                  <c:v>1.018329938900204</c:v>
                </c:pt>
                <c:pt idx="3">
                  <c:v>1.027749229188078</c:v>
                </c:pt>
                <c:pt idx="4">
                  <c:v>1.037344398340249</c:v>
                </c:pt>
                <c:pt idx="5">
                  <c:v>1.047120418848168</c:v>
                </c:pt>
                <c:pt idx="6">
                  <c:v>1.05708245243129</c:v>
                </c:pt>
                <c:pt idx="7">
                  <c:v>1.067235859124867</c:v>
                </c:pt>
                <c:pt idx="8">
                  <c:v>1.077586206896552</c:v>
                </c:pt>
                <c:pt idx="9">
                  <c:v>1.088139281828074</c:v>
                </c:pt>
                <c:pt idx="10">
                  <c:v>1.098901098901099</c:v>
                </c:pt>
                <c:pt idx="11">
                  <c:v>1.109877913429523</c:v>
                </c:pt>
                <c:pt idx="12">
                  <c:v>1.121076233183856</c:v>
                </c:pt>
                <c:pt idx="13">
                  <c:v>1.132502831257078</c:v>
                </c:pt>
                <c:pt idx="14">
                  <c:v>1.144164759725401</c:v>
                </c:pt>
                <c:pt idx="15">
                  <c:v>1.15606936416185</c:v>
                </c:pt>
                <c:pt idx="16">
                  <c:v>1.168224299065421</c:v>
                </c:pt>
                <c:pt idx="17">
                  <c:v>1.180637544273908</c:v>
                </c:pt>
                <c:pt idx="18">
                  <c:v>1.193317422434367</c:v>
                </c:pt>
                <c:pt idx="19">
                  <c:v>1.20627261761158</c:v>
                </c:pt>
                <c:pt idx="20">
                  <c:v>1.219512195121951</c:v>
                </c:pt>
                <c:pt idx="21">
                  <c:v>1.23304562268804</c:v>
                </c:pt>
                <c:pt idx="22">
                  <c:v>1.246882793017456</c:v>
                </c:pt>
                <c:pt idx="23">
                  <c:v>1.261034047919294</c:v>
                </c:pt>
                <c:pt idx="24">
                  <c:v>1.275510204081633</c:v>
                </c:pt>
                <c:pt idx="25">
                  <c:v>1.290322580645161</c:v>
                </c:pt>
                <c:pt idx="26">
                  <c:v>1.305483028720627</c:v>
                </c:pt>
                <c:pt idx="27">
                  <c:v>1.32100396301189</c:v>
                </c:pt>
                <c:pt idx="28">
                  <c:v>1.336898395721925</c:v>
                </c:pt>
                <c:pt idx="29">
                  <c:v>1.3531799729364</c:v>
                </c:pt>
                <c:pt idx="30">
                  <c:v>1.36986301369863</c:v>
                </c:pt>
                <c:pt idx="31">
                  <c:v>1.386962552011096</c:v>
                </c:pt>
                <c:pt idx="32">
                  <c:v>1.404494382022452</c:v>
                </c:pt>
                <c:pt idx="33">
                  <c:v>1.422475106685633</c:v>
                </c:pt>
                <c:pt idx="34">
                  <c:v>1.44092219020173</c:v>
                </c:pt>
                <c:pt idx="35">
                  <c:v>1.45985401459854</c:v>
                </c:pt>
                <c:pt idx="36">
                  <c:v>1.479289940828402</c:v>
                </c:pt>
                <c:pt idx="37">
                  <c:v>1.499250374812594</c:v>
                </c:pt>
                <c:pt idx="38">
                  <c:v>1.519756838905775</c:v>
                </c:pt>
                <c:pt idx="39">
                  <c:v>1.540832049306625</c:v>
                </c:pt>
                <c:pt idx="40">
                  <c:v>1.5625</c:v>
                </c:pt>
                <c:pt idx="41">
                  <c:v>1.584786053882726</c:v>
                </c:pt>
                <c:pt idx="42">
                  <c:v>1.607717041800643</c:v>
                </c:pt>
                <c:pt idx="43">
                  <c:v>1.631321370309951</c:v>
                </c:pt>
                <c:pt idx="44">
                  <c:v>1.655629139072847</c:v>
                </c:pt>
                <c:pt idx="45">
                  <c:v>1.680672268907563</c:v>
                </c:pt>
                <c:pt idx="46">
                  <c:v>1.706484641638225</c:v>
                </c:pt>
                <c:pt idx="47">
                  <c:v>1.733102253032929</c:v>
                </c:pt>
                <c:pt idx="48">
                  <c:v>1.76056338028169</c:v>
                </c:pt>
                <c:pt idx="49">
                  <c:v>1.788908765652951</c:v>
                </c:pt>
                <c:pt idx="50">
                  <c:v>1.818181818181818</c:v>
                </c:pt>
                <c:pt idx="51">
                  <c:v>1.848428835489833</c:v>
                </c:pt>
                <c:pt idx="52">
                  <c:v>1.879699248120301</c:v>
                </c:pt>
                <c:pt idx="53">
                  <c:v>1.912045889101338</c:v>
                </c:pt>
                <c:pt idx="54">
                  <c:v>1.945525291828794</c:v>
                </c:pt>
                <c:pt idx="55">
                  <c:v>1.98019801980198</c:v>
                </c:pt>
                <c:pt idx="56">
                  <c:v>2.016129032258064</c:v>
                </c:pt>
                <c:pt idx="57">
                  <c:v>2.053388090349076</c:v>
                </c:pt>
                <c:pt idx="58">
                  <c:v>2.092050209205019</c:v>
                </c:pt>
                <c:pt idx="59">
                  <c:v>2.132196162046908</c:v>
                </c:pt>
                <c:pt idx="60">
                  <c:v>2.173913043478261</c:v>
                </c:pt>
                <c:pt idx="61">
                  <c:v>2.21729490022173</c:v>
                </c:pt>
                <c:pt idx="62">
                  <c:v>2.262443438914027</c:v>
                </c:pt>
                <c:pt idx="63">
                  <c:v>2.309468822170901</c:v>
                </c:pt>
                <c:pt idx="64">
                  <c:v>2.358490566037736</c:v>
                </c:pt>
                <c:pt idx="65">
                  <c:v>2.409638554216868</c:v>
                </c:pt>
                <c:pt idx="66">
                  <c:v>2.463054187192118</c:v>
                </c:pt>
                <c:pt idx="67">
                  <c:v>2.518891687657431</c:v>
                </c:pt>
                <c:pt idx="68">
                  <c:v>2.577319587628866</c:v>
                </c:pt>
                <c:pt idx="69">
                  <c:v>2.638522427440633</c:v>
                </c:pt>
                <c:pt idx="70">
                  <c:v>2.702702702702702</c:v>
                </c:pt>
                <c:pt idx="71">
                  <c:v>2.770083102493074</c:v>
                </c:pt>
                <c:pt idx="72">
                  <c:v>2.840909090909091</c:v>
                </c:pt>
                <c:pt idx="73">
                  <c:v>2.915451895043732</c:v>
                </c:pt>
                <c:pt idx="74">
                  <c:v>2.994011976047904</c:v>
                </c:pt>
                <c:pt idx="75">
                  <c:v>3.076923076923077</c:v>
                </c:pt>
                <c:pt idx="76">
                  <c:v>3.164556962025316</c:v>
                </c:pt>
                <c:pt idx="77">
                  <c:v>3.257328990228013</c:v>
                </c:pt>
                <c:pt idx="78">
                  <c:v>3.355704697986577</c:v>
                </c:pt>
                <c:pt idx="79">
                  <c:v>3.460207612456748</c:v>
                </c:pt>
                <c:pt idx="80">
                  <c:v>3.571428571428572</c:v>
                </c:pt>
                <c:pt idx="81">
                  <c:v>3.690036900369004</c:v>
                </c:pt>
                <c:pt idx="82">
                  <c:v>3.816793893129756</c:v>
                </c:pt>
                <c:pt idx="83">
                  <c:v>3.952569169960474</c:v>
                </c:pt>
                <c:pt idx="84">
                  <c:v>4.098360655737704</c:v>
                </c:pt>
                <c:pt idx="85">
                  <c:v>4.25531914893617</c:v>
                </c:pt>
                <c:pt idx="86">
                  <c:v>4.424778761061947</c:v>
                </c:pt>
                <c:pt idx="87">
                  <c:v>4.608294930875576</c:v>
                </c:pt>
                <c:pt idx="88">
                  <c:v>4.807692307692307</c:v>
                </c:pt>
                <c:pt idx="89">
                  <c:v>5.025125628140684</c:v>
                </c:pt>
                <c:pt idx="90">
                  <c:v>5.263157894736842</c:v>
                </c:pt>
                <c:pt idx="91">
                  <c:v>5.524861878453025</c:v>
                </c:pt>
                <c:pt idx="92">
                  <c:v>5.813953488372094</c:v>
                </c:pt>
                <c:pt idx="93">
                  <c:v>6.134969325153376</c:v>
                </c:pt>
                <c:pt idx="94">
                  <c:v>6.493506493506492</c:v>
                </c:pt>
                <c:pt idx="95">
                  <c:v>6.896551724137929</c:v>
                </c:pt>
                <c:pt idx="96">
                  <c:v>7.352941176470574</c:v>
                </c:pt>
                <c:pt idx="97">
                  <c:v>7.874015748031468</c:v>
                </c:pt>
                <c:pt idx="98">
                  <c:v>8.47457627118644</c:v>
                </c:pt>
                <c:pt idx="99">
                  <c:v>9.174311926605498</c:v>
                </c:pt>
                <c:pt idx="100">
                  <c:v>10.0</c:v>
                </c:pt>
              </c:numCache>
            </c:numRef>
          </c:val>
          <c:smooth val="0"/>
        </c:ser>
        <c:ser>
          <c:idx val="2"/>
          <c:order val="1"/>
          <c:tx>
            <c:strRef>
              <c:f>Sheet2!$C$15</c:f>
              <c:strCache>
                <c:ptCount val="1"/>
                <c:pt idx="0">
                  <c:v>N=100</c:v>
                </c:pt>
              </c:strCache>
            </c:strRef>
          </c:tx>
          <c:spPr>
            <a:ln>
              <a:solidFill>
                <a:srgbClr val="FF0000"/>
              </a:solidFill>
            </a:ln>
          </c:spPr>
          <c:marker>
            <c:symbol val="none"/>
          </c:marker>
          <c:cat>
            <c:numRef>
              <c:f>Sheet2!$A$16:$A$116</c:f>
              <c:numCache>
                <c:formatCode>General</c:formatCode>
                <c:ptCount val="101"/>
                <c:pt idx="0">
                  <c:v>0.0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c:v>
                </c:pt>
                <c:pt idx="56">
                  <c:v>0.56</c:v>
                </c:pt>
                <c:pt idx="57">
                  <c:v>0.57</c:v>
                </c:pt>
                <c:pt idx="58">
                  <c:v>0.58</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1.0</c:v>
                </c:pt>
              </c:numCache>
            </c:numRef>
          </c:cat>
          <c:val>
            <c:numRef>
              <c:f>Sheet2!$C$16:$C$116</c:f>
              <c:numCache>
                <c:formatCode>General</c:formatCode>
                <c:ptCount val="101"/>
                <c:pt idx="0">
                  <c:v>1.0</c:v>
                </c:pt>
                <c:pt idx="1">
                  <c:v>1.00999899000101</c:v>
                </c:pt>
                <c:pt idx="2">
                  <c:v>1.020199959192002</c:v>
                </c:pt>
                <c:pt idx="3">
                  <c:v>1.030609089972174</c:v>
                </c:pt>
                <c:pt idx="4">
                  <c:v>1.041232819658476</c:v>
                </c:pt>
                <c:pt idx="5">
                  <c:v>1.052077853761178</c:v>
                </c:pt>
                <c:pt idx="6">
                  <c:v>1.06315118009781</c:v>
                </c:pt>
                <c:pt idx="7">
                  <c:v>1.074460083807887</c:v>
                </c:pt>
                <c:pt idx="8">
                  <c:v>1.08601216333623</c:v>
                </c:pt>
                <c:pt idx="9">
                  <c:v>1.097815347458557</c:v>
                </c:pt>
                <c:pt idx="10">
                  <c:v>1.109877913429523</c:v>
                </c:pt>
                <c:pt idx="11">
                  <c:v>1.122208506340478</c:v>
                </c:pt>
                <c:pt idx="12">
                  <c:v>1.134816159782115</c:v>
                </c:pt>
                <c:pt idx="13">
                  <c:v>1.147710317915758</c:v>
                </c:pt>
                <c:pt idx="14">
                  <c:v>1.160900859066636</c:v>
                </c:pt>
                <c:pt idx="15">
                  <c:v>1.174398120963007</c:v>
                </c:pt>
                <c:pt idx="16">
                  <c:v>1.188212927756654</c:v>
                </c:pt>
                <c:pt idx="17">
                  <c:v>1.202356618973187</c:v>
                </c:pt>
                <c:pt idx="18">
                  <c:v>1.216841080554879</c:v>
                </c:pt>
                <c:pt idx="19">
                  <c:v>1.231678778174652</c:v>
                </c:pt>
                <c:pt idx="20">
                  <c:v>1.246882793017456</c:v>
                </c:pt>
                <c:pt idx="21">
                  <c:v>1.262466860244918</c:v>
                </c:pt>
                <c:pt idx="22">
                  <c:v>1.278445410380977</c:v>
                </c:pt>
                <c:pt idx="23">
                  <c:v>1.294833613880616</c:v>
                </c:pt>
                <c:pt idx="24">
                  <c:v>1.31164742917104</c:v>
                </c:pt>
                <c:pt idx="25">
                  <c:v>1.32890365448505</c:v>
                </c:pt>
                <c:pt idx="26">
                  <c:v>1.34661998384056</c:v>
                </c:pt>
                <c:pt idx="27">
                  <c:v>1.364815067558346</c:v>
                </c:pt>
                <c:pt idx="28">
                  <c:v>1.383508577753182</c:v>
                </c:pt>
                <c:pt idx="29">
                  <c:v>1.402721279281807</c:v>
                </c:pt>
                <c:pt idx="30">
                  <c:v>1.422475106685633</c:v>
                </c:pt>
                <c:pt idx="31">
                  <c:v>1.442793247727601</c:v>
                </c:pt>
                <c:pt idx="32">
                  <c:v>1.463700234192038</c:v>
                </c:pt>
                <c:pt idx="33">
                  <c:v>1.485222040695084</c:v>
                </c:pt>
                <c:pt idx="34">
                  <c:v>1.507386192342479</c:v>
                </c:pt>
                <c:pt idx="35">
                  <c:v>1.530221882172915</c:v>
                </c:pt>
                <c:pt idx="36">
                  <c:v>1.553760099440646</c:v>
                </c:pt>
                <c:pt idx="37">
                  <c:v>1.578033769922676</c:v>
                </c:pt>
                <c:pt idx="38">
                  <c:v>1.603077909586406</c:v>
                </c:pt>
                <c:pt idx="39">
                  <c:v>1.628929793125916</c:v>
                </c:pt>
                <c:pt idx="40">
                  <c:v>1.655629139072848</c:v>
                </c:pt>
                <c:pt idx="41">
                  <c:v>1.68321831341525</c:v>
                </c:pt>
                <c:pt idx="42">
                  <c:v>1.71174255391989</c:v>
                </c:pt>
                <c:pt idx="43">
                  <c:v>1.741250217656277</c:v>
                </c:pt>
                <c:pt idx="44">
                  <c:v>1.771793054571226</c:v>
                </c:pt>
                <c:pt idx="45">
                  <c:v>1.803426510369702</c:v>
                </c:pt>
                <c:pt idx="46">
                  <c:v>1.836210062431142</c:v>
                </c:pt>
                <c:pt idx="47">
                  <c:v>1.870207593042827</c:v>
                </c:pt>
                <c:pt idx="48">
                  <c:v>1.90548780487805</c:v>
                </c:pt>
                <c:pt idx="49">
                  <c:v>1.942124684404739</c:v>
                </c:pt>
                <c:pt idx="50">
                  <c:v>1.98019801980198</c:v>
                </c:pt>
                <c:pt idx="51">
                  <c:v>2.019793981013937</c:v>
                </c:pt>
                <c:pt idx="52">
                  <c:v>2.06100577081616</c:v>
                </c:pt>
                <c:pt idx="53">
                  <c:v>2.103934357248053</c:v>
                </c:pt>
                <c:pt idx="54">
                  <c:v>2.148689299527288</c:v>
                </c:pt>
                <c:pt idx="55">
                  <c:v>2.195389681668496</c:v>
                </c:pt>
                <c:pt idx="56">
                  <c:v>2.244165170556553</c:v>
                </c:pt>
                <c:pt idx="57">
                  <c:v>2.295157218269451</c:v>
                </c:pt>
                <c:pt idx="58">
                  <c:v>2.34852043212776</c:v>
                </c:pt>
                <c:pt idx="59">
                  <c:v>2.40442414041837</c:v>
                </c:pt>
                <c:pt idx="60">
                  <c:v>2.463054187192118</c:v>
                </c:pt>
                <c:pt idx="61">
                  <c:v>2.524614996213077</c:v>
                </c:pt>
                <c:pt idx="62">
                  <c:v>2.589331952356292</c:v>
                </c:pt>
                <c:pt idx="63">
                  <c:v>2.65745415891576</c:v>
                </c:pt>
                <c:pt idx="64">
                  <c:v>2.729257641921397</c:v>
                </c:pt>
                <c:pt idx="65">
                  <c:v>2.805049088359046</c:v>
                </c:pt>
                <c:pt idx="66">
                  <c:v>2.885170225043278</c:v>
                </c:pt>
                <c:pt idx="67">
                  <c:v>2.97000297000297</c:v>
                </c:pt>
                <c:pt idx="68">
                  <c:v>3.059975520195839</c:v>
                </c:pt>
                <c:pt idx="69">
                  <c:v>3.155569580309244</c:v>
                </c:pt>
                <c:pt idx="70">
                  <c:v>3.257328990228013</c:v>
                </c:pt>
                <c:pt idx="71">
                  <c:v>3.365870077415011</c:v>
                </c:pt>
                <c:pt idx="72">
                  <c:v>3.481894150417827</c:v>
                </c:pt>
                <c:pt idx="73">
                  <c:v>3.606202668589975</c:v>
                </c:pt>
                <c:pt idx="74">
                  <c:v>3.739715781600598</c:v>
                </c:pt>
                <c:pt idx="75">
                  <c:v>3.883495145631068</c:v>
                </c:pt>
                <c:pt idx="76">
                  <c:v>4.038772213247173</c:v>
                </c:pt>
                <c:pt idx="77">
                  <c:v>4.206983592763988</c:v>
                </c:pt>
                <c:pt idx="78">
                  <c:v>4.389815627743635</c:v>
                </c:pt>
                <c:pt idx="79">
                  <c:v>4.58926112895824</c:v>
                </c:pt>
                <c:pt idx="80">
                  <c:v>4.807692307692308</c:v>
                </c:pt>
                <c:pt idx="81">
                  <c:v>5.047955577990876</c:v>
                </c:pt>
                <c:pt idx="82">
                  <c:v>5.313496280552602</c:v>
                </c:pt>
                <c:pt idx="83">
                  <c:v>5.608524957936024</c:v>
                </c:pt>
                <c:pt idx="84">
                  <c:v>5.93824228028504</c:v>
                </c:pt>
                <c:pt idx="85">
                  <c:v>6.309148264984226</c:v>
                </c:pt>
                <c:pt idx="86">
                  <c:v>6.72947510094213</c:v>
                </c:pt>
                <c:pt idx="87">
                  <c:v>7.209805335255949</c:v>
                </c:pt>
                <c:pt idx="88">
                  <c:v>7.763975155279501</c:v>
                </c:pt>
                <c:pt idx="89">
                  <c:v>8.410428931875518</c:v>
                </c:pt>
                <c:pt idx="90">
                  <c:v>9.174311926605498</c:v>
                </c:pt>
                <c:pt idx="91">
                  <c:v>10.09081735620586</c:v>
                </c:pt>
                <c:pt idx="92">
                  <c:v>11.21076233183857</c:v>
                </c:pt>
                <c:pt idx="93">
                  <c:v>12.61034047919295</c:v>
                </c:pt>
                <c:pt idx="94">
                  <c:v>14.40922190201728</c:v>
                </c:pt>
                <c:pt idx="95">
                  <c:v>16.80672268907562</c:v>
                </c:pt>
                <c:pt idx="96">
                  <c:v>20.16129032258063</c:v>
                </c:pt>
                <c:pt idx="97">
                  <c:v>25.18891687657428</c:v>
                </c:pt>
                <c:pt idx="98">
                  <c:v>33.55704697986575</c:v>
                </c:pt>
                <c:pt idx="99">
                  <c:v>50.25125628140702</c:v>
                </c:pt>
                <c:pt idx="100">
                  <c:v>100.0</c:v>
                </c:pt>
              </c:numCache>
            </c:numRef>
          </c:val>
          <c:smooth val="0"/>
        </c:ser>
        <c:ser>
          <c:idx val="3"/>
          <c:order val="2"/>
          <c:tx>
            <c:strRef>
              <c:f>Sheet2!$D$15</c:f>
              <c:strCache>
                <c:ptCount val="1"/>
                <c:pt idx="0">
                  <c:v>N=1000</c:v>
                </c:pt>
              </c:strCache>
            </c:strRef>
          </c:tx>
          <c:marker>
            <c:symbol val="none"/>
          </c:marker>
          <c:cat>
            <c:numRef>
              <c:f>Sheet2!$A$16:$A$116</c:f>
              <c:numCache>
                <c:formatCode>General</c:formatCode>
                <c:ptCount val="101"/>
                <c:pt idx="0">
                  <c:v>0.0</c:v>
                </c:pt>
                <c:pt idx="1">
                  <c:v>0.01</c:v>
                </c:pt>
                <c:pt idx="2">
                  <c:v>0.02</c:v>
                </c:pt>
                <c:pt idx="3">
                  <c:v>0.03</c:v>
                </c:pt>
                <c:pt idx="4">
                  <c:v>0.04</c:v>
                </c:pt>
                <c:pt idx="5">
                  <c:v>0.05</c:v>
                </c:pt>
                <c:pt idx="6">
                  <c:v>0.06</c:v>
                </c:pt>
                <c:pt idx="7">
                  <c:v>0.07</c:v>
                </c:pt>
                <c:pt idx="8">
                  <c:v>0.08</c:v>
                </c:pt>
                <c:pt idx="9">
                  <c:v>0.09</c:v>
                </c:pt>
                <c:pt idx="10">
                  <c:v>0.1</c:v>
                </c:pt>
                <c:pt idx="11">
                  <c:v>0.11</c:v>
                </c:pt>
                <c:pt idx="12">
                  <c:v>0.12</c:v>
                </c:pt>
                <c:pt idx="13">
                  <c:v>0.13</c:v>
                </c:pt>
                <c:pt idx="14">
                  <c:v>0.14</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c:v>
                </c:pt>
                <c:pt idx="29">
                  <c:v>0.29</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c:v>
                </c:pt>
                <c:pt idx="56">
                  <c:v>0.56</c:v>
                </c:pt>
                <c:pt idx="57">
                  <c:v>0.57</c:v>
                </c:pt>
                <c:pt idx="58">
                  <c:v>0.58</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1.0</c:v>
                </c:pt>
              </c:numCache>
            </c:numRef>
          </c:cat>
          <c:val>
            <c:numRef>
              <c:f>Sheet2!$D$16:$D$116</c:f>
              <c:numCache>
                <c:formatCode>General</c:formatCode>
                <c:ptCount val="101"/>
                <c:pt idx="0">
                  <c:v>1.0</c:v>
                </c:pt>
                <c:pt idx="1">
                  <c:v>1.010090807163564</c:v>
                </c:pt>
                <c:pt idx="2">
                  <c:v>1.020387339033897</c:v>
                </c:pt>
                <c:pt idx="3">
                  <c:v>1.030895951671598</c:v>
                </c:pt>
                <c:pt idx="4">
                  <c:v>1.041623265697263</c:v>
                </c:pt>
                <c:pt idx="5">
                  <c:v>1.052576180201042</c:v>
                </c:pt>
                <c:pt idx="6">
                  <c:v>1.063761887539093</c:v>
                </c:pt>
                <c:pt idx="7">
                  <c:v>1.075187889083618</c:v>
                </c:pt>
                <c:pt idx="8">
                  <c:v>1.086862011998957</c:v>
                </c:pt>
                <c:pt idx="9">
                  <c:v>1.098792427122592</c:v>
                </c:pt>
                <c:pt idx="10">
                  <c:v>1.110987668036885</c:v>
                </c:pt>
                <c:pt idx="11">
                  <c:v>1.123456651425105</c:v>
                </c:pt>
                <c:pt idx="12">
                  <c:v>1.136208698813798</c:v>
                </c:pt>
                <c:pt idx="13">
                  <c:v>1.149253559812902</c:v>
                </c:pt>
                <c:pt idx="14">
                  <c:v>1.162601436975376</c:v>
                </c:pt>
                <c:pt idx="15">
                  <c:v>1.176263012409575</c:v>
                </c:pt>
                <c:pt idx="16">
                  <c:v>1.19024947629023</c:v>
                </c:pt>
                <c:pt idx="17">
                  <c:v>1.204572557427997</c:v>
                </c:pt>
                <c:pt idx="18">
                  <c:v>1.219244556073057</c:v>
                </c:pt>
                <c:pt idx="19">
                  <c:v>1.234278379145632</c:v>
                </c:pt>
                <c:pt idx="20">
                  <c:v>1.249687578105474</c:v>
                </c:pt>
                <c:pt idx="21">
                  <c:v>1.26548638969388</c:v>
                </c:pt>
                <c:pt idx="22">
                  <c:v>1.281689779805696</c:v>
                </c:pt>
                <c:pt idx="23">
                  <c:v>1.298313490775483</c:v>
                </c:pt>
                <c:pt idx="24">
                  <c:v>1.315374092391876</c:v>
                </c:pt>
                <c:pt idx="25">
                  <c:v>1.332889036987671</c:v>
                </c:pt>
                <c:pt idx="26">
                  <c:v>1.350876718990625</c:v>
                </c:pt>
                <c:pt idx="27">
                  <c:v>1.369356539362154</c:v>
                </c:pt>
                <c:pt idx="28">
                  <c:v>1.388348975398456</c:v>
                </c:pt>
                <c:pt idx="29">
                  <c:v>1.407875656422025</c:v>
                </c:pt>
                <c:pt idx="30">
                  <c:v>1.427959445951735</c:v>
                </c:pt>
                <c:pt idx="31">
                  <c:v>1.448624531007808</c:v>
                </c:pt>
                <c:pt idx="32">
                  <c:v>1.469896519285042</c:v>
                </c:pt>
                <c:pt idx="33">
                  <c:v>1.491802545015142</c:v>
                </c:pt>
                <c:pt idx="34">
                  <c:v>1.51437138443832</c:v>
                </c:pt>
                <c:pt idx="35">
                  <c:v>1.537633581917429</c:v>
                </c:pt>
                <c:pt idx="36">
                  <c:v>1.56162158785683</c:v>
                </c:pt>
                <c:pt idx="37">
                  <c:v>1.586369909735552</c:v>
                </c:pt>
                <c:pt idx="38">
                  <c:v>1.611915277733002</c:v>
                </c:pt>
                <c:pt idx="39">
                  <c:v>1.638296826619047</c:v>
                </c:pt>
                <c:pt idx="40">
                  <c:v>1.665556295802798</c:v>
                </c:pt>
                <c:pt idx="41">
                  <c:v>1.693738249690892</c:v>
                </c:pt>
                <c:pt idx="42">
                  <c:v>1.722890320802177</c:v>
                </c:pt>
                <c:pt idx="43">
                  <c:v>1.753063478428553</c:v>
                </c:pt>
                <c:pt idx="44">
                  <c:v>1.784312326029548</c:v>
                </c:pt>
                <c:pt idx="45">
                  <c:v>1.816695431010991</c:v>
                </c:pt>
                <c:pt idx="46">
                  <c:v>1.85027569107797</c:v>
                </c:pt>
                <c:pt idx="47">
                  <c:v>1.885120741983524</c:v>
                </c:pt>
                <c:pt idx="48">
                  <c:v>1.92130341223486</c:v>
                </c:pt>
                <c:pt idx="49">
                  <c:v>1.958902231189641</c:v>
                </c:pt>
                <c:pt idx="50">
                  <c:v>1.998001998001998</c:v>
                </c:pt>
                <c:pt idx="51">
                  <c:v>2.038694420093372</c:v>
                </c:pt>
                <c:pt idx="52">
                  <c:v>2.081078831266128</c:v>
                </c:pt>
                <c:pt idx="53">
                  <c:v>2.125263001296411</c:v>
                </c:pt>
                <c:pt idx="54">
                  <c:v>2.171364050896773</c:v>
                </c:pt>
                <c:pt idx="55">
                  <c:v>2.219509488403063</c:v>
                </c:pt>
                <c:pt idx="56">
                  <c:v>2.26983838750681</c:v>
                </c:pt>
                <c:pt idx="57">
                  <c:v>2.322502728940706</c:v>
                </c:pt>
                <c:pt idx="58">
                  <c:v>2.377668933377696</c:v>
                </c:pt>
                <c:pt idx="59">
                  <c:v>2.435519618110524</c:v>
                </c:pt>
                <c:pt idx="60">
                  <c:v>2.496255616575117</c:v>
                </c:pt>
                <c:pt idx="61">
                  <c:v>2.560098307775018</c:v>
                </c:pt>
                <c:pt idx="62">
                  <c:v>2.627292312542693</c:v>
                </c:pt>
                <c:pt idx="63">
                  <c:v>2.698108625853277</c:v>
                </c:pt>
                <c:pt idx="64">
                  <c:v>2.772848269742679</c:v>
                </c:pt>
                <c:pt idx="65">
                  <c:v>2.851846570654497</c:v>
                </c:pt>
                <c:pt idx="66">
                  <c:v>2.935478189397052</c:v>
                </c:pt>
                <c:pt idx="67">
                  <c:v>3.02416306287235</c:v>
                </c:pt>
                <c:pt idx="68">
                  <c:v>3.11837345640514</c:v>
                </c:pt>
                <c:pt idx="69">
                  <c:v>3.21864237664553</c:v>
                </c:pt>
                <c:pt idx="70">
                  <c:v>3.325573661456601</c:v>
                </c:pt>
                <c:pt idx="71">
                  <c:v>3.439854150184032</c:v>
                </c:pt>
                <c:pt idx="72">
                  <c:v>3.562268452550584</c:v>
                </c:pt>
                <c:pt idx="73">
                  <c:v>3.693716987404425</c:v>
                </c:pt>
                <c:pt idx="74">
                  <c:v>3.83523816829025</c:v>
                </c:pt>
                <c:pt idx="75">
                  <c:v>3.988035892323031</c:v>
                </c:pt>
                <c:pt idx="76">
                  <c:v>4.153513872736311</c:v>
                </c:pt>
                <c:pt idx="77">
                  <c:v>4.333318888937037</c:v>
                </c:pt>
                <c:pt idx="78">
                  <c:v>4.529395778603134</c:v>
                </c:pt>
                <c:pt idx="79">
                  <c:v>4.744058067270735</c:v>
                </c:pt>
                <c:pt idx="80">
                  <c:v>4.9800796812749</c:v>
                </c:pt>
                <c:pt idx="81">
                  <c:v>5.240815470887266</c:v>
                </c:pt>
                <c:pt idx="82">
                  <c:v>5.53036168565424</c:v>
                </c:pt>
                <c:pt idx="83">
                  <c:v>5.85377275654159</c:v>
                </c:pt>
                <c:pt idx="84">
                  <c:v>6.217358865953742</c:v>
                </c:pt>
                <c:pt idx="85">
                  <c:v>6.629101756711964</c:v>
                </c:pt>
                <c:pt idx="86">
                  <c:v>7.099247479767146</c:v>
                </c:pt>
                <c:pt idx="87">
                  <c:v>7.641170627340108</c:v>
                </c:pt>
                <c:pt idx="88">
                  <c:v>8.272667107875568</c:v>
                </c:pt>
                <c:pt idx="89">
                  <c:v>9.017945711966815</c:v>
                </c:pt>
                <c:pt idx="90">
                  <c:v>9.910802775024778</c:v>
                </c:pt>
                <c:pt idx="91">
                  <c:v>10.9998900011</c:v>
                </c:pt>
                <c:pt idx="92">
                  <c:v>12.35788433020267</c:v>
                </c:pt>
                <c:pt idx="93">
                  <c:v>14.09840688002257</c:v>
                </c:pt>
                <c:pt idx="94">
                  <c:v>16.40958319658679</c:v>
                </c:pt>
                <c:pt idx="95">
                  <c:v>19.62708537782138</c:v>
                </c:pt>
                <c:pt idx="96">
                  <c:v>24.41406249999998</c:v>
                </c:pt>
                <c:pt idx="97">
                  <c:v>32.28931223764931</c:v>
                </c:pt>
                <c:pt idx="98">
                  <c:v>47.66444232602476</c:v>
                </c:pt>
                <c:pt idx="99">
                  <c:v>90.9918107370336</c:v>
                </c:pt>
                <c:pt idx="100">
                  <c:v>1000.0</c:v>
                </c:pt>
              </c:numCache>
            </c:numRef>
          </c:val>
          <c:smooth val="0"/>
        </c:ser>
        <c:dLbls>
          <c:showLegendKey val="0"/>
          <c:showVal val="0"/>
          <c:showCatName val="0"/>
          <c:showSerName val="0"/>
          <c:showPercent val="0"/>
          <c:showBubbleSize val="0"/>
        </c:dLbls>
        <c:marker val="1"/>
        <c:smooth val="0"/>
        <c:axId val="1917049800"/>
        <c:axId val="1945110392"/>
      </c:lineChart>
      <c:catAx>
        <c:axId val="1917049800"/>
        <c:scaling>
          <c:orientation val="minMax"/>
        </c:scaling>
        <c:delete val="0"/>
        <c:axPos val="b"/>
        <c:numFmt formatCode="General" sourceLinked="1"/>
        <c:majorTickMark val="out"/>
        <c:minorTickMark val="none"/>
        <c:tickLblPos val="nextTo"/>
        <c:txPr>
          <a:bodyPr/>
          <a:lstStyle/>
          <a:p>
            <a:pPr>
              <a:defRPr sz="1200"/>
            </a:pPr>
            <a:endParaRPr lang="en-US"/>
          </a:p>
        </c:txPr>
        <c:crossAx val="1945110392"/>
        <c:crosses val="autoZero"/>
        <c:auto val="1"/>
        <c:lblAlgn val="ctr"/>
        <c:lblOffset val="100"/>
        <c:noMultiLvlLbl val="0"/>
      </c:catAx>
      <c:valAx>
        <c:axId val="1945110392"/>
        <c:scaling>
          <c:orientation val="minMax"/>
          <c:max val="200.0"/>
        </c:scaling>
        <c:delete val="0"/>
        <c:axPos val="l"/>
        <c:majorGridlines/>
        <c:numFmt formatCode="General" sourceLinked="1"/>
        <c:majorTickMark val="out"/>
        <c:minorTickMark val="none"/>
        <c:tickLblPos val="nextTo"/>
        <c:txPr>
          <a:bodyPr/>
          <a:lstStyle/>
          <a:p>
            <a:pPr>
              <a:defRPr sz="1800"/>
            </a:pPr>
            <a:endParaRPr lang="en-US"/>
          </a:p>
        </c:txPr>
        <c:crossAx val="1917049800"/>
        <c:crosses val="autoZero"/>
        <c:crossBetween val="between"/>
        <c:majorUnit val="10.0"/>
      </c:valAx>
    </c:plotArea>
    <c:legend>
      <c:legendPos val="r"/>
      <c:layout/>
      <c:overlay val="0"/>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2.787400000000001</c:v>
                </c:pt>
                <c:pt idx="2">
                  <c:v>2.369</c:v>
                </c:pt>
                <c:pt idx="3">
                  <c:v>2.0853</c:v>
                </c:pt>
                <c:pt idx="4">
                  <c:v>1.8461</c:v>
                </c:pt>
                <c:pt idx="5">
                  <c:v>1.448599999999995</c:v>
                </c:pt>
                <c:pt idx="6">
                  <c:v>1.208899999999995</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1.609599999999995</c:v>
                </c:pt>
                <c:pt idx="1">
                  <c:v>2.768</c:v>
                </c:pt>
                <c:pt idx="2">
                  <c:v>2.345699999999998</c:v>
                </c:pt>
                <c:pt idx="3">
                  <c:v>2.0982</c:v>
                </c:pt>
                <c:pt idx="4">
                  <c:v>1.797199999999995</c:v>
                </c:pt>
                <c:pt idx="5">
                  <c:v>1.4721</c:v>
                </c:pt>
                <c:pt idx="6">
                  <c:v>1.275899999999994</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1.606</c:v>
                </c:pt>
                <c:pt idx="1">
                  <c:v>2.9533</c:v>
                </c:pt>
                <c:pt idx="2">
                  <c:v>2.821299999999998</c:v>
                </c:pt>
                <c:pt idx="3">
                  <c:v>2.7064</c:v>
                </c:pt>
                <c:pt idx="4">
                  <c:v>2.5748</c:v>
                </c:pt>
                <c:pt idx="5">
                  <c:v>2.452599999999998</c:v>
                </c:pt>
                <c:pt idx="6">
                  <c:v>2.1977</c:v>
                </c:pt>
              </c:numCache>
            </c:numRef>
          </c:yVal>
          <c:smooth val="1"/>
        </c:ser>
        <c:dLbls>
          <c:showLegendKey val="0"/>
          <c:showVal val="0"/>
          <c:showCatName val="0"/>
          <c:showSerName val="0"/>
          <c:showPercent val="0"/>
          <c:showBubbleSize val="0"/>
        </c:dLbls>
        <c:axId val="2140879400"/>
        <c:axId val="2140884328"/>
      </c:scatterChart>
      <c:valAx>
        <c:axId val="2140879400"/>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40884328"/>
        <c:crosses val="autoZero"/>
        <c:crossBetween val="midCat"/>
        <c:majorUnit val="8.0"/>
      </c:valAx>
      <c:valAx>
        <c:axId val="2140884328"/>
        <c:scaling>
          <c:orientation val="minMax"/>
        </c:scaling>
        <c:delete val="0"/>
        <c:axPos val="l"/>
        <c:numFmt formatCode="General" sourceLinked="1"/>
        <c:majorTickMark val="out"/>
        <c:minorTickMark val="none"/>
        <c:tickLblPos val="nextTo"/>
        <c:crossAx val="2140879400"/>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3.4178</c:v>
                </c:pt>
                <c:pt idx="2">
                  <c:v>4.6398</c:v>
                </c:pt>
                <c:pt idx="3">
                  <c:v>5.3483</c:v>
                </c:pt>
                <c:pt idx="4">
                  <c:v>7.679300000000001</c:v>
                </c:pt>
                <c:pt idx="5">
                  <c:v>8.040600000000001</c:v>
                </c:pt>
                <c:pt idx="6">
                  <c:v>8.1884</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1.9785</c:v>
                </c:pt>
                <c:pt idx="1">
                  <c:v>3.358099999999997</c:v>
                </c:pt>
                <c:pt idx="2">
                  <c:v>4.147899999999995</c:v>
                </c:pt>
                <c:pt idx="3">
                  <c:v>4.822999999999975</c:v>
                </c:pt>
                <c:pt idx="4">
                  <c:v>7.0395</c:v>
                </c:pt>
                <c:pt idx="5">
                  <c:v>7.8384</c:v>
                </c:pt>
                <c:pt idx="6">
                  <c:v>9.183000000000001</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1.974100000000004</c:v>
                </c:pt>
                <c:pt idx="1">
                  <c:v>3.1079</c:v>
                </c:pt>
                <c:pt idx="2">
                  <c:v>4.5331</c:v>
                </c:pt>
                <c:pt idx="3">
                  <c:v>5.812499999999996</c:v>
                </c:pt>
                <c:pt idx="4">
                  <c:v>8.9718</c:v>
                </c:pt>
                <c:pt idx="5">
                  <c:v>10.4681</c:v>
                </c:pt>
                <c:pt idx="6">
                  <c:v>12.399</c:v>
                </c:pt>
              </c:numCache>
            </c:numRef>
          </c:yVal>
          <c:smooth val="1"/>
        </c:ser>
        <c:dLbls>
          <c:showLegendKey val="0"/>
          <c:showVal val="0"/>
          <c:showCatName val="0"/>
          <c:showSerName val="0"/>
          <c:showPercent val="0"/>
          <c:showBubbleSize val="0"/>
        </c:dLbls>
        <c:axId val="2140633656"/>
        <c:axId val="2140638584"/>
      </c:scatterChart>
      <c:valAx>
        <c:axId val="2140633656"/>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40638584"/>
        <c:crosses val="autoZero"/>
        <c:crossBetween val="midCat"/>
        <c:majorUnit val="8.0"/>
      </c:valAx>
      <c:valAx>
        <c:axId val="2140638584"/>
        <c:scaling>
          <c:orientation val="minMax"/>
        </c:scaling>
        <c:delete val="0"/>
        <c:axPos val="l"/>
        <c:numFmt formatCode="General" sourceLinked="1"/>
        <c:majorTickMark val="out"/>
        <c:minorTickMark val="none"/>
        <c:tickLblPos val="nextTo"/>
        <c:crossAx val="2140633656"/>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2.74750000000001</c:v>
                </c:pt>
                <c:pt idx="2">
                  <c:v>2.7485</c:v>
                </c:pt>
                <c:pt idx="3">
                  <c:v>2.6792</c:v>
                </c:pt>
                <c:pt idx="4">
                  <c:v>2.6439</c:v>
                </c:pt>
                <c:pt idx="5">
                  <c:v>2.539799999999999</c:v>
                </c:pt>
                <c:pt idx="6">
                  <c:v>2.4472</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1.061899999999995</c:v>
                </c:pt>
                <c:pt idx="1">
                  <c:v>2.366</c:v>
                </c:pt>
                <c:pt idx="2">
                  <c:v>2.833699999999998</c:v>
                </c:pt>
                <c:pt idx="3">
                  <c:v>2.7351</c:v>
                </c:pt>
                <c:pt idx="4">
                  <c:v>2.696699999999998</c:v>
                </c:pt>
                <c:pt idx="5">
                  <c:v>2.5574</c:v>
                </c:pt>
                <c:pt idx="6">
                  <c:v>2.4847</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1.061899999999995</c:v>
                </c:pt>
                <c:pt idx="1">
                  <c:v>4.4602</c:v>
                </c:pt>
                <c:pt idx="2">
                  <c:v>5.1412</c:v>
                </c:pt>
                <c:pt idx="3">
                  <c:v>5.1328</c:v>
                </c:pt>
                <c:pt idx="4">
                  <c:v>5.124199999999965</c:v>
                </c:pt>
                <c:pt idx="5">
                  <c:v>5.1408</c:v>
                </c:pt>
                <c:pt idx="6">
                  <c:v>5.169099999999998</c:v>
                </c:pt>
              </c:numCache>
            </c:numRef>
          </c:yVal>
          <c:smooth val="1"/>
        </c:ser>
        <c:dLbls>
          <c:showLegendKey val="0"/>
          <c:showVal val="0"/>
          <c:showCatName val="0"/>
          <c:showSerName val="0"/>
          <c:showPercent val="0"/>
          <c:showBubbleSize val="0"/>
        </c:dLbls>
        <c:axId val="1612988184"/>
        <c:axId val="1556848888"/>
      </c:scatterChart>
      <c:valAx>
        <c:axId val="1612988184"/>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556848888"/>
        <c:crosses val="autoZero"/>
        <c:crossBetween val="midCat"/>
        <c:majorUnit val="8.0"/>
      </c:valAx>
      <c:valAx>
        <c:axId val="1556848888"/>
        <c:scaling>
          <c:orientation val="minMax"/>
        </c:scaling>
        <c:delete val="0"/>
        <c:axPos val="l"/>
        <c:numFmt formatCode="General" sourceLinked="1"/>
        <c:majorTickMark val="out"/>
        <c:minorTickMark val="none"/>
        <c:tickLblPos val="nextTo"/>
        <c:crossAx val="1612988184"/>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3.2573</c:v>
                </c:pt>
                <c:pt idx="2">
                  <c:v>5.307599999999994</c:v>
                </c:pt>
                <c:pt idx="3">
                  <c:v>6.0964</c:v>
                </c:pt>
                <c:pt idx="4">
                  <c:v>7.0564</c:v>
                </c:pt>
                <c:pt idx="5">
                  <c:v>7.110999999999986</c:v>
                </c:pt>
                <c:pt idx="6">
                  <c:v>6.8937</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1.1843</c:v>
                </c:pt>
                <c:pt idx="1">
                  <c:v>2.0748</c:v>
                </c:pt>
                <c:pt idx="2">
                  <c:v>3.875599999999998</c:v>
                </c:pt>
                <c:pt idx="3">
                  <c:v>5.5328</c:v>
                </c:pt>
                <c:pt idx="4">
                  <c:v>6.629899999999996</c:v>
                </c:pt>
                <c:pt idx="5">
                  <c:v>7.642999999999985</c:v>
                </c:pt>
                <c:pt idx="6">
                  <c:v>7.5889</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1.1839</c:v>
                </c:pt>
                <c:pt idx="1">
                  <c:v>3.345899999999998</c:v>
                </c:pt>
                <c:pt idx="2">
                  <c:v>5.3486</c:v>
                </c:pt>
                <c:pt idx="3">
                  <c:v>7.3722</c:v>
                </c:pt>
                <c:pt idx="4">
                  <c:v>8.255600000000004</c:v>
                </c:pt>
                <c:pt idx="5">
                  <c:v>8.713500000000001</c:v>
                </c:pt>
                <c:pt idx="6">
                  <c:v>8.462900000000004</c:v>
                </c:pt>
              </c:numCache>
            </c:numRef>
          </c:yVal>
          <c:smooth val="1"/>
        </c:ser>
        <c:dLbls>
          <c:showLegendKey val="0"/>
          <c:showVal val="0"/>
          <c:showCatName val="0"/>
          <c:showSerName val="0"/>
          <c:showPercent val="0"/>
          <c:showBubbleSize val="0"/>
        </c:dLbls>
        <c:axId val="-2074587416"/>
        <c:axId val="-2074624408"/>
      </c:scatterChart>
      <c:valAx>
        <c:axId val="-2074587416"/>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74624408"/>
        <c:crosses val="autoZero"/>
        <c:crossBetween val="midCat"/>
        <c:majorUnit val="8.0"/>
      </c:valAx>
      <c:valAx>
        <c:axId val="-2074624408"/>
        <c:scaling>
          <c:orientation val="minMax"/>
        </c:scaling>
        <c:delete val="0"/>
        <c:axPos val="l"/>
        <c:numFmt formatCode="General" sourceLinked="1"/>
        <c:majorTickMark val="out"/>
        <c:minorTickMark val="none"/>
        <c:tickLblPos val="nextTo"/>
        <c:crossAx val="-2074587416"/>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3.1009</c:v>
                </c:pt>
                <c:pt idx="2">
                  <c:v>4.5502</c:v>
                </c:pt>
                <c:pt idx="3">
                  <c:v>5.491200000000013</c:v>
                </c:pt>
                <c:pt idx="4">
                  <c:v>5.9668</c:v>
                </c:pt>
                <c:pt idx="5">
                  <c:v>5.399</c:v>
                </c:pt>
                <c:pt idx="6">
                  <c:v>3.9177</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1.841</c:v>
                </c:pt>
                <c:pt idx="1">
                  <c:v>3.28430000000001</c:v>
                </c:pt>
                <c:pt idx="2">
                  <c:v>4.4047</c:v>
                </c:pt>
                <c:pt idx="3">
                  <c:v>5.719700000000001</c:v>
                </c:pt>
                <c:pt idx="4">
                  <c:v>6.227199999999995</c:v>
                </c:pt>
                <c:pt idx="5">
                  <c:v>5.4377</c:v>
                </c:pt>
                <c:pt idx="6">
                  <c:v>4.604699999999997</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1.841</c:v>
                </c:pt>
                <c:pt idx="1">
                  <c:v>3.1306</c:v>
                </c:pt>
                <c:pt idx="2">
                  <c:v>4.720099999999999</c:v>
                </c:pt>
                <c:pt idx="3">
                  <c:v>6.4589</c:v>
                </c:pt>
                <c:pt idx="4">
                  <c:v>6.973100000000001</c:v>
                </c:pt>
                <c:pt idx="5">
                  <c:v>7.445300000000001</c:v>
                </c:pt>
                <c:pt idx="6">
                  <c:v>7.475600000000013</c:v>
                </c:pt>
              </c:numCache>
            </c:numRef>
          </c:yVal>
          <c:smooth val="1"/>
        </c:ser>
        <c:dLbls>
          <c:showLegendKey val="0"/>
          <c:showVal val="0"/>
          <c:showCatName val="0"/>
          <c:showSerName val="0"/>
          <c:showPercent val="0"/>
          <c:showBubbleSize val="0"/>
        </c:dLbls>
        <c:axId val="-2074573000"/>
        <c:axId val="-2074553672"/>
      </c:scatterChart>
      <c:valAx>
        <c:axId val="-2074573000"/>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74553672"/>
        <c:crosses val="autoZero"/>
        <c:crossBetween val="midCat"/>
        <c:majorUnit val="8.0"/>
      </c:valAx>
      <c:valAx>
        <c:axId val="-2074553672"/>
        <c:scaling>
          <c:orientation val="minMax"/>
        </c:scaling>
        <c:delete val="0"/>
        <c:axPos val="l"/>
        <c:numFmt formatCode="General" sourceLinked="1"/>
        <c:majorTickMark val="out"/>
        <c:minorTickMark val="none"/>
        <c:tickLblPos val="nextTo"/>
        <c:crossAx val="-2074573000"/>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3.2331</c:v>
                </c:pt>
                <c:pt idx="2">
                  <c:v>5.5182</c:v>
                </c:pt>
                <c:pt idx="3">
                  <c:v>6.3488</c:v>
                </c:pt>
                <c:pt idx="4">
                  <c:v>7.4295</c:v>
                </c:pt>
                <c:pt idx="5">
                  <c:v>7.0684</c:v>
                </c:pt>
                <c:pt idx="6">
                  <c:v>5.0469</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1.857399999999995</c:v>
                </c:pt>
                <c:pt idx="1">
                  <c:v>3.3207</c:v>
                </c:pt>
                <c:pt idx="2">
                  <c:v>5.3037</c:v>
                </c:pt>
                <c:pt idx="3">
                  <c:v>6.214399999999999</c:v>
                </c:pt>
                <c:pt idx="4">
                  <c:v>7.1436</c:v>
                </c:pt>
                <c:pt idx="5">
                  <c:v>6.813899999999998</c:v>
                </c:pt>
                <c:pt idx="6">
                  <c:v>6.4971</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1.857399999999995</c:v>
                </c:pt>
                <c:pt idx="1">
                  <c:v>3.2783</c:v>
                </c:pt>
                <c:pt idx="2">
                  <c:v>5.746</c:v>
                </c:pt>
                <c:pt idx="3">
                  <c:v>7.2078</c:v>
                </c:pt>
                <c:pt idx="4">
                  <c:v>9.214899999999998</c:v>
                </c:pt>
                <c:pt idx="5">
                  <c:v>9.531700000000001</c:v>
                </c:pt>
                <c:pt idx="6">
                  <c:v>7.9959</c:v>
                </c:pt>
              </c:numCache>
            </c:numRef>
          </c:yVal>
          <c:smooth val="1"/>
        </c:ser>
        <c:dLbls>
          <c:showLegendKey val="0"/>
          <c:showVal val="0"/>
          <c:showCatName val="0"/>
          <c:showSerName val="0"/>
          <c:showPercent val="0"/>
          <c:showBubbleSize val="0"/>
        </c:dLbls>
        <c:axId val="2140796664"/>
        <c:axId val="2140801592"/>
      </c:scatterChart>
      <c:valAx>
        <c:axId val="2140796664"/>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40801592"/>
        <c:crosses val="autoZero"/>
        <c:crossBetween val="midCat"/>
        <c:majorUnit val="8.0"/>
      </c:valAx>
      <c:valAx>
        <c:axId val="2140801592"/>
        <c:scaling>
          <c:orientation val="minMax"/>
        </c:scaling>
        <c:delete val="0"/>
        <c:axPos val="l"/>
        <c:numFmt formatCode="General" sourceLinked="1"/>
        <c:majorTickMark val="out"/>
        <c:minorTickMark val="none"/>
        <c:tickLblPos val="nextTo"/>
        <c:crossAx val="2140796664"/>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1.0162</c:v>
                </c:pt>
                <c:pt idx="2">
                  <c:v>1.1798</c:v>
                </c:pt>
                <c:pt idx="3">
                  <c:v>1.6524</c:v>
                </c:pt>
                <c:pt idx="4">
                  <c:v>1.9567</c:v>
                </c:pt>
                <c:pt idx="5">
                  <c:v>2.1513</c:v>
                </c:pt>
                <c:pt idx="6">
                  <c:v>2.474699999999998</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1.039799999999994</c:v>
                </c:pt>
                <c:pt idx="1">
                  <c:v>1.0484</c:v>
                </c:pt>
                <c:pt idx="2">
                  <c:v>1.208599999999995</c:v>
                </c:pt>
                <c:pt idx="3">
                  <c:v>1.5729</c:v>
                </c:pt>
                <c:pt idx="4">
                  <c:v>1.9212</c:v>
                </c:pt>
                <c:pt idx="5">
                  <c:v>2.1253</c:v>
                </c:pt>
                <c:pt idx="6">
                  <c:v>2.4374</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1.039799999999994</c:v>
                </c:pt>
                <c:pt idx="1">
                  <c:v>1.0084</c:v>
                </c:pt>
                <c:pt idx="2">
                  <c:v>1.211199999999994</c:v>
                </c:pt>
                <c:pt idx="3">
                  <c:v>1.6315</c:v>
                </c:pt>
                <c:pt idx="4">
                  <c:v>2.1882</c:v>
                </c:pt>
                <c:pt idx="5">
                  <c:v>2.386099999999998</c:v>
                </c:pt>
                <c:pt idx="6">
                  <c:v>2.805299999999998</c:v>
                </c:pt>
              </c:numCache>
            </c:numRef>
          </c:yVal>
          <c:smooth val="1"/>
        </c:ser>
        <c:dLbls>
          <c:showLegendKey val="0"/>
          <c:showVal val="0"/>
          <c:showCatName val="0"/>
          <c:showSerName val="0"/>
          <c:showPercent val="0"/>
          <c:showBubbleSize val="0"/>
        </c:dLbls>
        <c:axId val="-2074515448"/>
        <c:axId val="-2074528792"/>
      </c:scatterChart>
      <c:valAx>
        <c:axId val="-2074515448"/>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74528792"/>
        <c:crosses val="autoZero"/>
        <c:crossBetween val="midCat"/>
        <c:majorUnit val="8.0"/>
      </c:valAx>
      <c:valAx>
        <c:axId val="-2074528792"/>
        <c:scaling>
          <c:orientation val="minMax"/>
        </c:scaling>
        <c:delete val="0"/>
        <c:axPos val="l"/>
        <c:numFmt formatCode="General" sourceLinked="1"/>
        <c:majorTickMark val="out"/>
        <c:minorTickMark val="none"/>
        <c:tickLblPos val="nextTo"/>
        <c:crossAx val="-2074515448"/>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3.011599999999999</c:v>
                </c:pt>
                <c:pt idx="2">
                  <c:v>4.387099999999997</c:v>
                </c:pt>
                <c:pt idx="3">
                  <c:v>5.9208</c:v>
                </c:pt>
                <c:pt idx="4">
                  <c:v>6.648099999999998</c:v>
                </c:pt>
                <c:pt idx="5">
                  <c:v>6.895999999999995</c:v>
                </c:pt>
                <c:pt idx="6">
                  <c:v>6.971100000000003</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2.850299999999997</c:v>
                </c:pt>
                <c:pt idx="1">
                  <c:v>3.012199999999999</c:v>
                </c:pt>
                <c:pt idx="2">
                  <c:v>4.7865</c:v>
                </c:pt>
                <c:pt idx="3">
                  <c:v>6.8903</c:v>
                </c:pt>
                <c:pt idx="4">
                  <c:v>7.1032</c:v>
                </c:pt>
                <c:pt idx="5">
                  <c:v>8.228099999999997</c:v>
                </c:pt>
                <c:pt idx="6">
                  <c:v>9.047099999999998</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2.8477</c:v>
                </c:pt>
                <c:pt idx="1">
                  <c:v>3.0444</c:v>
                </c:pt>
                <c:pt idx="2">
                  <c:v>5.427999999999995</c:v>
                </c:pt>
                <c:pt idx="3">
                  <c:v>6.692199999999984</c:v>
                </c:pt>
                <c:pt idx="4">
                  <c:v>7.0494</c:v>
                </c:pt>
                <c:pt idx="5">
                  <c:v>8.754100000000001</c:v>
                </c:pt>
                <c:pt idx="6">
                  <c:v>9.5836</c:v>
                </c:pt>
              </c:numCache>
            </c:numRef>
          </c:yVal>
          <c:smooth val="1"/>
        </c:ser>
        <c:dLbls>
          <c:showLegendKey val="0"/>
          <c:showVal val="0"/>
          <c:showCatName val="0"/>
          <c:showSerName val="0"/>
          <c:showPercent val="0"/>
          <c:showBubbleSize val="0"/>
        </c:dLbls>
        <c:axId val="2140213192"/>
        <c:axId val="2140218120"/>
      </c:scatterChart>
      <c:valAx>
        <c:axId val="2140213192"/>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40218120"/>
        <c:crosses val="autoZero"/>
        <c:crossBetween val="midCat"/>
        <c:majorUnit val="8.0"/>
      </c:valAx>
      <c:valAx>
        <c:axId val="2140218120"/>
        <c:scaling>
          <c:orientation val="minMax"/>
        </c:scaling>
        <c:delete val="0"/>
        <c:axPos val="l"/>
        <c:numFmt formatCode="General" sourceLinked="1"/>
        <c:majorTickMark val="out"/>
        <c:minorTickMark val="none"/>
        <c:tickLblPos val="nextTo"/>
        <c:crossAx val="2140213192"/>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03532679074"/>
          <c:y val="0.0514005540974045"/>
          <c:w val="0.777754569305214"/>
          <c:h val="0.798225065616798"/>
        </c:manualLayout>
      </c:layout>
      <c:scatterChart>
        <c:scatterStyle val="smoothMarker"/>
        <c:varyColors val="0"/>
        <c:ser>
          <c:idx val="3"/>
          <c:order val="1"/>
          <c:tx>
            <c:strRef>
              <c:f>"SCMP"</c:f>
            </c:strRef>
          </c:tx>
          <c:spPr>
            <a:ln>
              <a:solidFill>
                <a:schemeClr val="tx2">
                  <a:lumMod val="50000"/>
                </a:schemeClr>
              </a:solidFill>
            </a:ln>
          </c:spPr>
          <c:xVal>
            <c:numRef>
              <c:f>scale!$I$1:$I$7</c:f>
            </c:numRef>
          </c:xVal>
          <c:yVal>
            <c:numRef>
              <c:f>scale!$J$1:$J$7</c:f>
            </c:numRef>
          </c:yVal>
          <c:smooth val="1"/>
        </c:ser>
        <c:ser>
          <c:idx val="4"/>
          <c:order val="2"/>
          <c:tx>
            <c:strRef>
              <c:f>"ACMP"</c:f>
            </c:strRef>
          </c:tx>
          <c:spPr>
            <a:ln>
              <a:solidFill>
                <a:srgbClr val="C00000"/>
              </a:solidFill>
            </a:ln>
          </c:spPr>
          <c:xVal>
            <c:numRef>
              <c:f>scale!$I$8:$I$14</c:f>
            </c:numRef>
          </c:xVal>
          <c:yVal>
            <c:numRef>
              <c:f>scale!$J$8:$J$14</c:f>
            </c:numRef>
          </c:yVal>
          <c:smooth val="1"/>
        </c:ser>
        <c:ser>
          <c:idx val="5"/>
          <c:order val="3"/>
          <c:tx>
            <c:strRef>
              <c:f>"ACS"</c:f>
            </c:strRef>
          </c:tx>
          <c:spPr>
            <a:ln>
              <a:solidFill>
                <a:schemeClr val="accent3">
                  <a:lumMod val="50000"/>
                </a:schemeClr>
              </a:solidFill>
            </a:ln>
          </c:spPr>
          <c:xVal>
            <c:numRef>
              <c:f>scale!$I$15:$I$21</c:f>
            </c:numRef>
          </c:xVal>
          <c:yVal>
            <c:numRef>
              <c:f>scale!$J$15:$J$21</c:f>
            </c:numRef>
          </c:yVal>
          <c:smooth val="1"/>
        </c:ser>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3.1009</c:v>
                </c:pt>
                <c:pt idx="2">
                  <c:v>4.5502</c:v>
                </c:pt>
                <c:pt idx="3">
                  <c:v>5.491200000000013</c:v>
                </c:pt>
                <c:pt idx="4">
                  <c:v>5.9668</c:v>
                </c:pt>
                <c:pt idx="5">
                  <c:v>5.399</c:v>
                </c:pt>
                <c:pt idx="6">
                  <c:v>3.9177</c:v>
                </c:pt>
              </c:numCache>
            </c:numRef>
          </c:yVal>
          <c:smooth val="1"/>
        </c:ser>
        <c:dLbls>
          <c:showLegendKey val="0"/>
          <c:showVal val="0"/>
          <c:showCatName val="0"/>
          <c:showSerName val="0"/>
          <c:showPercent val="0"/>
          <c:showBubbleSize val="0"/>
        </c:dLbls>
        <c:axId val="-2051320360"/>
        <c:axId val="-2020952824"/>
      </c:scatterChart>
      <c:valAx>
        <c:axId val="-2051320360"/>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20952824"/>
        <c:crosses val="autoZero"/>
        <c:crossBetween val="midCat"/>
        <c:majorUnit val="8.0"/>
      </c:valAx>
      <c:valAx>
        <c:axId val="-2020952824"/>
        <c:scaling>
          <c:orientation val="minMax"/>
          <c:max val="8.0"/>
        </c:scaling>
        <c:delete val="0"/>
        <c:axPos val="l"/>
        <c:numFmt formatCode="General" sourceLinked="1"/>
        <c:majorTickMark val="out"/>
        <c:minorTickMark val="none"/>
        <c:tickLblPos val="nextTo"/>
        <c:crossAx val="-2051320360"/>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3.1009</c:v>
                </c:pt>
                <c:pt idx="2">
                  <c:v>4.5502</c:v>
                </c:pt>
                <c:pt idx="3">
                  <c:v>5.491200000000013</c:v>
                </c:pt>
                <c:pt idx="4">
                  <c:v>5.9668</c:v>
                </c:pt>
                <c:pt idx="5">
                  <c:v>5.399</c:v>
                </c:pt>
                <c:pt idx="6">
                  <c:v>3.9177</c:v>
                </c:pt>
              </c:numCache>
            </c:numRef>
          </c:yVal>
          <c:smooth val="1"/>
        </c:ser>
        <c:ser>
          <c:idx val="2"/>
          <c:order val="1"/>
          <c:tx>
            <c:v>ACS</c:v>
          </c:tx>
          <c:spPr>
            <a:ln>
              <a:solidFill>
                <a:srgbClr val="FF0000"/>
              </a:solidFill>
            </a:ln>
          </c:spPr>
          <c:marker>
            <c:symbol val="triangle"/>
            <c:size val="7"/>
            <c:spPr>
              <a:solidFill>
                <a:srgbClr val="FF0000"/>
              </a:solidFill>
              <a:ln>
                <a:solidFill>
                  <a:srgbClr val="FF0000"/>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1.841</c:v>
                </c:pt>
                <c:pt idx="1">
                  <c:v>3.1306</c:v>
                </c:pt>
                <c:pt idx="2">
                  <c:v>4.720099999999999</c:v>
                </c:pt>
                <c:pt idx="3">
                  <c:v>6.4589</c:v>
                </c:pt>
                <c:pt idx="4">
                  <c:v>6.973100000000001</c:v>
                </c:pt>
                <c:pt idx="5">
                  <c:v>7.445300000000001</c:v>
                </c:pt>
                <c:pt idx="6">
                  <c:v>7.475600000000013</c:v>
                </c:pt>
              </c:numCache>
            </c:numRef>
          </c:yVal>
          <c:smooth val="1"/>
        </c:ser>
        <c:dLbls>
          <c:showLegendKey val="0"/>
          <c:showVal val="0"/>
          <c:showCatName val="0"/>
          <c:showSerName val="0"/>
          <c:showPercent val="0"/>
          <c:showBubbleSize val="0"/>
        </c:dLbls>
        <c:axId val="-2077187816"/>
        <c:axId val="-2051424088"/>
      </c:scatterChart>
      <c:valAx>
        <c:axId val="-2077187816"/>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51424088"/>
        <c:crosses val="autoZero"/>
        <c:crossBetween val="midCat"/>
        <c:majorUnit val="8.0"/>
      </c:valAx>
      <c:valAx>
        <c:axId val="-2051424088"/>
        <c:scaling>
          <c:orientation val="minMax"/>
        </c:scaling>
        <c:delete val="0"/>
        <c:axPos val="l"/>
        <c:numFmt formatCode="General" sourceLinked="1"/>
        <c:majorTickMark val="out"/>
        <c:minorTickMark val="none"/>
        <c:tickLblPos val="nextTo"/>
        <c:crossAx val="-2077187816"/>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03532679074"/>
          <c:y val="0.0514005540974045"/>
          <c:w val="0.777754569305214"/>
          <c:h val="0.798225065616798"/>
        </c:manualLayout>
      </c:layout>
      <c:scatterChart>
        <c:scatterStyle val="smoothMarker"/>
        <c:varyColors val="0"/>
        <c:ser>
          <c:idx val="3"/>
          <c:order val="1"/>
          <c:tx>
            <c:strRef>
              <c:f>"SCMP"</c:f>
            </c:strRef>
          </c:tx>
          <c:spPr>
            <a:ln>
              <a:solidFill>
                <a:schemeClr val="tx2">
                  <a:lumMod val="50000"/>
                </a:schemeClr>
              </a:solidFill>
            </a:ln>
          </c:spPr>
          <c:xVal>
            <c:numRef>
              <c:f>scale!$I$1:$I$7</c:f>
            </c:numRef>
          </c:xVal>
          <c:yVal>
            <c:numRef>
              <c:f>scale!$J$1:$J$7</c:f>
            </c:numRef>
          </c:yVal>
          <c:smooth val="1"/>
        </c:ser>
        <c:ser>
          <c:idx val="4"/>
          <c:order val="2"/>
          <c:tx>
            <c:strRef>
              <c:f>"ACMP"</c:f>
            </c:strRef>
          </c:tx>
          <c:spPr>
            <a:ln>
              <a:solidFill>
                <a:srgbClr val="C00000"/>
              </a:solidFill>
            </a:ln>
          </c:spPr>
          <c:xVal>
            <c:numRef>
              <c:f>scale!$I$8:$I$14</c:f>
            </c:numRef>
          </c:xVal>
          <c:yVal>
            <c:numRef>
              <c:f>scale!$J$8:$J$14</c:f>
            </c:numRef>
          </c:yVal>
          <c:smooth val="1"/>
        </c:ser>
        <c:ser>
          <c:idx val="5"/>
          <c:order val="3"/>
          <c:tx>
            <c:strRef>
              <c:f>"ACS"</c:f>
            </c:strRef>
          </c:tx>
          <c:spPr>
            <a:ln>
              <a:solidFill>
                <a:schemeClr val="accent3">
                  <a:lumMod val="50000"/>
                </a:schemeClr>
              </a:solidFill>
            </a:ln>
          </c:spPr>
          <c:xVal>
            <c:numRef>
              <c:f>scale!$I$15:$I$21</c:f>
            </c:numRef>
          </c:xVal>
          <c:yVal>
            <c:numRef>
              <c:f>scale!$J$15:$J$21</c:f>
            </c:numRef>
          </c:yVal>
          <c:smooth val="1"/>
        </c:ser>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3.1009</c:v>
                </c:pt>
                <c:pt idx="2">
                  <c:v>4.5502</c:v>
                </c:pt>
                <c:pt idx="3">
                  <c:v>5.491200000000013</c:v>
                </c:pt>
                <c:pt idx="4">
                  <c:v>5.9668</c:v>
                </c:pt>
                <c:pt idx="5">
                  <c:v>5.399</c:v>
                </c:pt>
                <c:pt idx="6">
                  <c:v>3.9177</c:v>
                </c:pt>
              </c:numCache>
            </c:numRef>
          </c:yVal>
          <c:smooth val="1"/>
        </c:ser>
        <c:dLbls>
          <c:showLegendKey val="0"/>
          <c:showVal val="0"/>
          <c:showCatName val="0"/>
          <c:showSerName val="0"/>
          <c:showPercent val="0"/>
          <c:showBubbleSize val="0"/>
        </c:dLbls>
        <c:axId val="-2110045592"/>
        <c:axId val="-2110042296"/>
      </c:scatterChart>
      <c:valAx>
        <c:axId val="-2110045592"/>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10042296"/>
        <c:crosses val="autoZero"/>
        <c:crossBetween val="midCat"/>
        <c:majorUnit val="8.0"/>
      </c:valAx>
      <c:valAx>
        <c:axId val="-2110042296"/>
        <c:scaling>
          <c:orientation val="minMax"/>
          <c:max val="8.0"/>
        </c:scaling>
        <c:delete val="0"/>
        <c:axPos val="l"/>
        <c:numFmt formatCode="General" sourceLinked="1"/>
        <c:majorTickMark val="out"/>
        <c:minorTickMark val="none"/>
        <c:tickLblPos val="nextTo"/>
        <c:crossAx val="-2110045592"/>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3.1009</c:v>
                </c:pt>
                <c:pt idx="2">
                  <c:v>4.5502</c:v>
                </c:pt>
                <c:pt idx="3">
                  <c:v>5.491200000000013</c:v>
                </c:pt>
                <c:pt idx="4">
                  <c:v>5.9668</c:v>
                </c:pt>
                <c:pt idx="5">
                  <c:v>5.399</c:v>
                </c:pt>
                <c:pt idx="6">
                  <c:v>3.9177</c:v>
                </c:pt>
              </c:numCache>
            </c:numRef>
          </c:yVal>
          <c:smooth val="1"/>
        </c:ser>
        <c:ser>
          <c:idx val="2"/>
          <c:order val="1"/>
          <c:tx>
            <c:v>ACS</c:v>
          </c:tx>
          <c:spPr>
            <a:ln>
              <a:solidFill>
                <a:srgbClr val="FF0000"/>
              </a:solidFill>
            </a:ln>
          </c:spPr>
          <c:marker>
            <c:symbol val="triangle"/>
            <c:size val="7"/>
            <c:spPr>
              <a:solidFill>
                <a:srgbClr val="FF0000"/>
              </a:solidFill>
              <a:ln>
                <a:solidFill>
                  <a:srgbClr val="FF0000"/>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1.841</c:v>
                </c:pt>
                <c:pt idx="1">
                  <c:v>3.1306</c:v>
                </c:pt>
                <c:pt idx="2">
                  <c:v>4.720099999999999</c:v>
                </c:pt>
                <c:pt idx="3">
                  <c:v>6.4589</c:v>
                </c:pt>
                <c:pt idx="4">
                  <c:v>6.973100000000001</c:v>
                </c:pt>
                <c:pt idx="5">
                  <c:v>7.445300000000001</c:v>
                </c:pt>
                <c:pt idx="6">
                  <c:v>7.475600000000013</c:v>
                </c:pt>
              </c:numCache>
            </c:numRef>
          </c:yVal>
          <c:smooth val="1"/>
        </c:ser>
        <c:dLbls>
          <c:showLegendKey val="0"/>
          <c:showVal val="0"/>
          <c:showCatName val="0"/>
          <c:showSerName val="0"/>
          <c:showPercent val="0"/>
          <c:showBubbleSize val="0"/>
        </c:dLbls>
        <c:axId val="-2109998216"/>
        <c:axId val="-2109995096"/>
      </c:scatterChart>
      <c:valAx>
        <c:axId val="-2109998216"/>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09995096"/>
        <c:crosses val="autoZero"/>
        <c:crossBetween val="midCat"/>
        <c:majorUnit val="8.0"/>
      </c:valAx>
      <c:valAx>
        <c:axId val="-2109995096"/>
        <c:scaling>
          <c:orientation val="minMax"/>
        </c:scaling>
        <c:delete val="0"/>
        <c:axPos val="l"/>
        <c:numFmt formatCode="General" sourceLinked="1"/>
        <c:majorTickMark val="out"/>
        <c:minorTickMark val="none"/>
        <c:tickLblPos val="nextTo"/>
        <c:crossAx val="-2109998216"/>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2.787400000000001</c:v>
                </c:pt>
                <c:pt idx="2">
                  <c:v>2.369</c:v>
                </c:pt>
                <c:pt idx="3">
                  <c:v>2.0853</c:v>
                </c:pt>
                <c:pt idx="4">
                  <c:v>1.8461</c:v>
                </c:pt>
                <c:pt idx="5">
                  <c:v>1.448599999999995</c:v>
                </c:pt>
                <c:pt idx="6">
                  <c:v>1.208899999999995</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1.609599999999995</c:v>
                </c:pt>
                <c:pt idx="1">
                  <c:v>2.768</c:v>
                </c:pt>
                <c:pt idx="2">
                  <c:v>2.345699999999998</c:v>
                </c:pt>
                <c:pt idx="3">
                  <c:v>2.0982</c:v>
                </c:pt>
                <c:pt idx="4">
                  <c:v>1.797199999999995</c:v>
                </c:pt>
                <c:pt idx="5">
                  <c:v>1.4721</c:v>
                </c:pt>
                <c:pt idx="6">
                  <c:v>1.275899999999994</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1.606</c:v>
                </c:pt>
                <c:pt idx="1">
                  <c:v>2.9533</c:v>
                </c:pt>
                <c:pt idx="2">
                  <c:v>2.821299999999998</c:v>
                </c:pt>
                <c:pt idx="3">
                  <c:v>2.7064</c:v>
                </c:pt>
                <c:pt idx="4">
                  <c:v>2.5748</c:v>
                </c:pt>
                <c:pt idx="5">
                  <c:v>2.452599999999998</c:v>
                </c:pt>
                <c:pt idx="6">
                  <c:v>2.1977</c:v>
                </c:pt>
              </c:numCache>
            </c:numRef>
          </c:yVal>
          <c:smooth val="1"/>
        </c:ser>
        <c:dLbls>
          <c:showLegendKey val="0"/>
          <c:showVal val="0"/>
          <c:showCatName val="0"/>
          <c:showSerName val="0"/>
          <c:showPercent val="0"/>
          <c:showBubbleSize val="0"/>
        </c:dLbls>
        <c:axId val="-2074602440"/>
        <c:axId val="-2074539816"/>
      </c:scatterChart>
      <c:valAx>
        <c:axId val="-2074602440"/>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74539816"/>
        <c:crosses val="autoZero"/>
        <c:crossBetween val="midCat"/>
        <c:majorUnit val="8.0"/>
      </c:valAx>
      <c:valAx>
        <c:axId val="-2074539816"/>
        <c:scaling>
          <c:orientation val="minMax"/>
        </c:scaling>
        <c:delete val="0"/>
        <c:axPos val="l"/>
        <c:numFmt formatCode="General" sourceLinked="1"/>
        <c:majorTickMark val="out"/>
        <c:minorTickMark val="none"/>
        <c:tickLblPos val="nextTo"/>
        <c:crossAx val="-2074602440"/>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1.145799999999995</c:v>
                </c:pt>
                <c:pt idx="2">
                  <c:v>1.1471</c:v>
                </c:pt>
                <c:pt idx="3">
                  <c:v>1.1285</c:v>
                </c:pt>
                <c:pt idx="4">
                  <c:v>1.103899999999995</c:v>
                </c:pt>
                <c:pt idx="5">
                  <c:v>1.045099999999995</c:v>
                </c:pt>
                <c:pt idx="6">
                  <c:v>0.9879</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2.2956</c:v>
                </c:pt>
                <c:pt idx="1">
                  <c:v>2.416299999999977</c:v>
                </c:pt>
                <c:pt idx="2">
                  <c:v>2.209</c:v>
                </c:pt>
                <c:pt idx="3">
                  <c:v>2.1294</c:v>
                </c:pt>
                <c:pt idx="4">
                  <c:v>2.0336</c:v>
                </c:pt>
                <c:pt idx="5">
                  <c:v>1.909899999999995</c:v>
                </c:pt>
                <c:pt idx="6">
                  <c:v>1.746999999999995</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2.2925</c:v>
                </c:pt>
                <c:pt idx="1">
                  <c:v>2.552799999999998</c:v>
                </c:pt>
                <c:pt idx="2">
                  <c:v>2.6598</c:v>
                </c:pt>
                <c:pt idx="3">
                  <c:v>2.6737</c:v>
                </c:pt>
                <c:pt idx="4">
                  <c:v>2.6425</c:v>
                </c:pt>
                <c:pt idx="5">
                  <c:v>2.6232</c:v>
                </c:pt>
                <c:pt idx="6">
                  <c:v>2.5347</c:v>
                </c:pt>
              </c:numCache>
            </c:numRef>
          </c:yVal>
          <c:smooth val="1"/>
        </c:ser>
        <c:dLbls>
          <c:showLegendKey val="0"/>
          <c:showVal val="0"/>
          <c:showCatName val="0"/>
          <c:showSerName val="0"/>
          <c:showPercent val="0"/>
          <c:showBubbleSize val="0"/>
        </c:dLbls>
        <c:axId val="1613265208"/>
        <c:axId val="1613098376"/>
      </c:scatterChart>
      <c:valAx>
        <c:axId val="1613265208"/>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613098376"/>
        <c:crosses val="autoZero"/>
        <c:crossBetween val="midCat"/>
        <c:majorUnit val="8.0"/>
      </c:valAx>
      <c:valAx>
        <c:axId val="1613098376"/>
        <c:scaling>
          <c:orientation val="minMax"/>
        </c:scaling>
        <c:delete val="0"/>
        <c:axPos val="l"/>
        <c:numFmt formatCode="General" sourceLinked="1"/>
        <c:majorTickMark val="out"/>
        <c:minorTickMark val="none"/>
        <c:tickLblPos val="nextTo"/>
        <c:crossAx val="1613265208"/>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2.6017</c:v>
                </c:pt>
                <c:pt idx="2">
                  <c:v>2.805899999999997</c:v>
                </c:pt>
                <c:pt idx="3">
                  <c:v>2.399499999999977</c:v>
                </c:pt>
                <c:pt idx="4">
                  <c:v>2.0104</c:v>
                </c:pt>
                <c:pt idx="5">
                  <c:v>1.323499999999995</c:v>
                </c:pt>
                <c:pt idx="6">
                  <c:v>1.0144</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2.2644</c:v>
                </c:pt>
                <c:pt idx="1">
                  <c:v>2.5701</c:v>
                </c:pt>
                <c:pt idx="2">
                  <c:v>2.7652</c:v>
                </c:pt>
                <c:pt idx="3">
                  <c:v>2.2258</c:v>
                </c:pt>
                <c:pt idx="4">
                  <c:v>1.709799999999992</c:v>
                </c:pt>
                <c:pt idx="5">
                  <c:v>1.205299999999994</c:v>
                </c:pt>
                <c:pt idx="6">
                  <c:v>0.9084</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2.2612</c:v>
                </c:pt>
                <c:pt idx="1">
                  <c:v>2.9495</c:v>
                </c:pt>
                <c:pt idx="2">
                  <c:v>3.9682</c:v>
                </c:pt>
                <c:pt idx="3">
                  <c:v>3.9855</c:v>
                </c:pt>
                <c:pt idx="4">
                  <c:v>3.655</c:v>
                </c:pt>
                <c:pt idx="5">
                  <c:v>2.9419</c:v>
                </c:pt>
                <c:pt idx="6">
                  <c:v>2.4096</c:v>
                </c:pt>
              </c:numCache>
            </c:numRef>
          </c:yVal>
          <c:smooth val="1"/>
        </c:ser>
        <c:dLbls>
          <c:showLegendKey val="0"/>
          <c:showVal val="0"/>
          <c:showCatName val="0"/>
          <c:showSerName val="0"/>
          <c:showPercent val="0"/>
          <c:showBubbleSize val="0"/>
        </c:dLbls>
        <c:axId val="-2074656440"/>
        <c:axId val="-2074601640"/>
      </c:scatterChart>
      <c:valAx>
        <c:axId val="-2074656440"/>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074601640"/>
        <c:crosses val="autoZero"/>
        <c:crossBetween val="midCat"/>
        <c:majorUnit val="8.0"/>
      </c:valAx>
      <c:valAx>
        <c:axId val="-2074601640"/>
        <c:scaling>
          <c:orientation val="minMax"/>
        </c:scaling>
        <c:delete val="0"/>
        <c:axPos val="l"/>
        <c:numFmt formatCode="General" sourceLinked="1"/>
        <c:majorTickMark val="out"/>
        <c:minorTickMark val="none"/>
        <c:tickLblPos val="nextTo"/>
        <c:crossAx val="-2074656440"/>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303532679074"/>
          <c:y val="0.0514005540974045"/>
          <c:w val="0.777754569305214"/>
          <c:h val="0.798225065616798"/>
        </c:manualLayout>
      </c:layout>
      <c:scatterChart>
        <c:scatterStyle val="smoothMarker"/>
        <c:varyColors val="0"/>
        <c:ser>
          <c:idx val="0"/>
          <c:order val="0"/>
          <c:tx>
            <c:v>SCMP</c:v>
          </c:tx>
          <c:spPr>
            <a:ln>
              <a:solidFill>
                <a:schemeClr val="tx2">
                  <a:lumMod val="50000"/>
                </a:schemeClr>
              </a:solidFill>
            </a:ln>
          </c:spPr>
          <c:marker>
            <c:symbol val="diamond"/>
            <c:size val="7"/>
            <c:spPr>
              <a:solidFill>
                <a:schemeClr val="tx2">
                  <a:lumMod val="50000"/>
                </a:schemeClr>
              </a:solidFill>
              <a:ln>
                <a:solidFill>
                  <a:schemeClr val="tx2">
                    <a:lumMod val="50000"/>
                  </a:schemeClr>
                </a:solidFill>
              </a:ln>
            </c:spPr>
          </c:marker>
          <c:xVal>
            <c:numRef>
              <c:f>scale!$I$1:$I$7</c:f>
              <c:numCache>
                <c:formatCode>General</c:formatCode>
                <c:ptCount val="7"/>
                <c:pt idx="0">
                  <c:v>1.0</c:v>
                </c:pt>
                <c:pt idx="1">
                  <c:v>4.0</c:v>
                </c:pt>
                <c:pt idx="2">
                  <c:v>8.0</c:v>
                </c:pt>
                <c:pt idx="3">
                  <c:v>12.0</c:v>
                </c:pt>
                <c:pt idx="4">
                  <c:v>16.0</c:v>
                </c:pt>
                <c:pt idx="5">
                  <c:v>24.0</c:v>
                </c:pt>
                <c:pt idx="6">
                  <c:v>32.0</c:v>
                </c:pt>
              </c:numCache>
            </c:numRef>
          </c:xVal>
          <c:yVal>
            <c:numRef>
              <c:f>scale!$J$1:$J$7</c:f>
              <c:numCache>
                <c:formatCode>General</c:formatCode>
                <c:ptCount val="7"/>
                <c:pt idx="0">
                  <c:v>1.0</c:v>
                </c:pt>
                <c:pt idx="1">
                  <c:v>1.743499999999994</c:v>
                </c:pt>
                <c:pt idx="2">
                  <c:v>2.1047</c:v>
                </c:pt>
                <c:pt idx="3">
                  <c:v>1.9538</c:v>
                </c:pt>
                <c:pt idx="4">
                  <c:v>1.783299999999995</c:v>
                </c:pt>
                <c:pt idx="5">
                  <c:v>1.823</c:v>
                </c:pt>
                <c:pt idx="6">
                  <c:v>1.8924</c:v>
                </c:pt>
              </c:numCache>
            </c:numRef>
          </c:yVal>
          <c:smooth val="1"/>
        </c:ser>
        <c:ser>
          <c:idx val="1"/>
          <c:order val="1"/>
          <c:tx>
            <c:v>ACMP</c:v>
          </c:tx>
          <c:spPr>
            <a:ln>
              <a:solidFill>
                <a:srgbClr val="C00000"/>
              </a:solidFill>
            </a:ln>
          </c:spPr>
          <c:marker>
            <c:symbol val="square"/>
            <c:size val="7"/>
            <c:spPr>
              <a:solidFill>
                <a:srgbClr val="C00000"/>
              </a:solidFill>
              <a:ln>
                <a:solidFill>
                  <a:srgbClr val="C00000"/>
                </a:solidFill>
              </a:ln>
            </c:spPr>
          </c:marker>
          <c:xVal>
            <c:numRef>
              <c:f>scale!$I$8:$I$14</c:f>
              <c:numCache>
                <c:formatCode>General</c:formatCode>
                <c:ptCount val="7"/>
                <c:pt idx="0">
                  <c:v>4.0</c:v>
                </c:pt>
                <c:pt idx="1">
                  <c:v>6.0</c:v>
                </c:pt>
                <c:pt idx="2">
                  <c:v>10.0</c:v>
                </c:pt>
                <c:pt idx="3">
                  <c:v>14.0</c:v>
                </c:pt>
                <c:pt idx="4">
                  <c:v>18.0</c:v>
                </c:pt>
                <c:pt idx="5">
                  <c:v>26.0</c:v>
                </c:pt>
                <c:pt idx="6">
                  <c:v>34.0</c:v>
                </c:pt>
              </c:numCache>
            </c:numRef>
          </c:xVal>
          <c:yVal>
            <c:numRef>
              <c:f>scale!$J$8:$J$14</c:f>
              <c:numCache>
                <c:formatCode>General</c:formatCode>
                <c:ptCount val="7"/>
                <c:pt idx="0">
                  <c:v>1.722</c:v>
                </c:pt>
                <c:pt idx="1">
                  <c:v>2.1333</c:v>
                </c:pt>
                <c:pt idx="2">
                  <c:v>2.2717</c:v>
                </c:pt>
                <c:pt idx="3">
                  <c:v>2.1047</c:v>
                </c:pt>
                <c:pt idx="4">
                  <c:v>1.9538</c:v>
                </c:pt>
                <c:pt idx="5">
                  <c:v>1.782799999999996</c:v>
                </c:pt>
                <c:pt idx="6">
                  <c:v>1.862</c:v>
                </c:pt>
              </c:numCache>
            </c:numRef>
          </c:yVal>
          <c:smooth val="1"/>
        </c:ser>
        <c:ser>
          <c:idx val="2"/>
          <c:order val="2"/>
          <c:tx>
            <c:v>ACS</c:v>
          </c:tx>
          <c:spPr>
            <a:ln>
              <a:solidFill>
                <a:schemeClr val="accent3">
                  <a:lumMod val="50000"/>
                </a:schemeClr>
              </a:solidFill>
            </a:ln>
          </c:spPr>
          <c:marker>
            <c:symbol val="triangle"/>
            <c:size val="7"/>
            <c:spPr>
              <a:solidFill>
                <a:schemeClr val="accent3">
                  <a:lumMod val="50000"/>
                </a:schemeClr>
              </a:solidFill>
              <a:ln>
                <a:solidFill>
                  <a:srgbClr val="9BBB59">
                    <a:lumMod val="50000"/>
                  </a:srgbClr>
                </a:solidFill>
              </a:ln>
            </c:spPr>
          </c:marker>
          <c:xVal>
            <c:numRef>
              <c:f>scale!$I$15:$I$21</c:f>
              <c:numCache>
                <c:formatCode>General</c:formatCode>
                <c:ptCount val="7"/>
                <c:pt idx="0">
                  <c:v>4.0</c:v>
                </c:pt>
                <c:pt idx="1">
                  <c:v>8.0</c:v>
                </c:pt>
                <c:pt idx="2">
                  <c:v>12.0</c:v>
                </c:pt>
                <c:pt idx="3">
                  <c:v>16.0</c:v>
                </c:pt>
                <c:pt idx="4">
                  <c:v>20.0</c:v>
                </c:pt>
                <c:pt idx="5">
                  <c:v>28.0</c:v>
                </c:pt>
                <c:pt idx="6">
                  <c:v>36.0</c:v>
                </c:pt>
              </c:numCache>
            </c:numRef>
          </c:xVal>
          <c:yVal>
            <c:numRef>
              <c:f>scale!$J$15:$J$21</c:f>
              <c:numCache>
                <c:formatCode>General</c:formatCode>
                <c:ptCount val="7"/>
                <c:pt idx="0">
                  <c:v>1.719199999999995</c:v>
                </c:pt>
                <c:pt idx="1">
                  <c:v>3.011499999999997</c:v>
                </c:pt>
                <c:pt idx="2">
                  <c:v>3.4064</c:v>
                </c:pt>
                <c:pt idx="3">
                  <c:v>4.172499999999999</c:v>
                </c:pt>
                <c:pt idx="4">
                  <c:v>4.809</c:v>
                </c:pt>
                <c:pt idx="5">
                  <c:v>5.5459</c:v>
                </c:pt>
                <c:pt idx="6">
                  <c:v>6.0383</c:v>
                </c:pt>
              </c:numCache>
            </c:numRef>
          </c:yVal>
          <c:smooth val="1"/>
        </c:ser>
        <c:dLbls>
          <c:showLegendKey val="0"/>
          <c:showVal val="0"/>
          <c:showCatName val="0"/>
          <c:showSerName val="0"/>
          <c:showPercent val="0"/>
          <c:showBubbleSize val="0"/>
        </c:dLbls>
        <c:axId val="2140809288"/>
        <c:axId val="2140863400"/>
      </c:scatterChart>
      <c:valAx>
        <c:axId val="2140809288"/>
        <c:scaling>
          <c:orientation val="minMax"/>
          <c:max val="36.0"/>
          <c:min val="0.0"/>
        </c:scaling>
        <c:delete val="0"/>
        <c:axPos val="b"/>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140863400"/>
        <c:crosses val="autoZero"/>
        <c:crossBetween val="midCat"/>
        <c:majorUnit val="8.0"/>
      </c:valAx>
      <c:valAx>
        <c:axId val="2140863400"/>
        <c:scaling>
          <c:orientation val="minMax"/>
        </c:scaling>
        <c:delete val="0"/>
        <c:axPos val="l"/>
        <c:numFmt formatCode="General" sourceLinked="1"/>
        <c:majorTickMark val="out"/>
        <c:minorTickMark val="none"/>
        <c:tickLblPos val="nextTo"/>
        <c:crossAx val="2140809288"/>
        <c:crosses val="autoZero"/>
        <c:crossBetween val="midCat"/>
      </c:valAx>
    </c:plotArea>
    <c:plotVisOnly val="1"/>
    <c:dispBlanksAs val="gap"/>
    <c:showDLblsOverMax val="0"/>
  </c:chart>
  <c:spPr>
    <a:ln>
      <a:noFill/>
    </a:ln>
  </c:spPr>
  <c:txPr>
    <a:bodyPr/>
    <a:lstStyle/>
    <a:p>
      <a:pPr>
        <a:defRPr sz="1200" baseline="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5" charset="0"/>
                <a:ea typeface="Arial" pitchFamily="-105" charset="0"/>
                <a:cs typeface="Arial" pitchFamily="-105"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9A2D1AEF-2E53-B84B-B2F6-40F5BE298707}" type="datetime1">
              <a:rPr lang="en-US"/>
              <a:pPr>
                <a:defRPr/>
              </a:pPr>
              <a:t>6/5/13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05" charset="0"/>
                <a:ea typeface="Arial" pitchFamily="-105" charset="0"/>
                <a:cs typeface="Arial" pitchFamily="-105"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1DC5EB3D-192B-5349-B2B4-BD83C314E5B6}" type="slidenum">
              <a:rPr lang="en-US"/>
              <a:pPr>
                <a:defRPr/>
              </a:pPr>
              <a:t>‹#›</a:t>
            </a:fld>
            <a:endParaRPr lang="en-US"/>
          </a:p>
        </p:txBody>
      </p:sp>
    </p:spTree>
    <p:extLst>
      <p:ext uri="{BB962C8B-B14F-4D97-AF65-F5344CB8AC3E}">
        <p14:creationId xmlns:p14="http://schemas.microsoft.com/office/powerpoint/2010/main" val="4084360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13D9DC17-EE9A-D741-965C-EBCD91907068}" type="datetime1">
              <a:rPr lang="en-US"/>
              <a:pPr>
                <a:defRPr/>
              </a:pPr>
              <a:t>6/5/13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D3AD6CDF-81BF-CF42-B3CE-5BBCB2B0801F}" type="slidenum">
              <a:rPr lang="en-US"/>
              <a:pPr>
                <a:defRPr/>
              </a:pPr>
              <a:t>‹#›</a:t>
            </a:fld>
            <a:endParaRPr lang="en-US"/>
          </a:p>
        </p:txBody>
      </p:sp>
    </p:spTree>
    <p:extLst>
      <p:ext uri="{BB962C8B-B14F-4D97-AF65-F5344CB8AC3E}">
        <p14:creationId xmlns:p14="http://schemas.microsoft.com/office/powerpoint/2010/main" val="36486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935CD3-6B04-C04E-8FC1-49FA619687E3}" type="slidenum">
              <a:rPr lang="en-US" sz="1200">
                <a:solidFill>
                  <a:srgbClr val="000000"/>
                </a:solidFill>
              </a:rPr>
              <a:pPr eaLnBrk="1" hangingPunct="1"/>
              <a:t>1</a:t>
            </a:fld>
            <a:endParaRPr lang="en-US" sz="1200">
              <a:solidFill>
                <a:srgbClr val="000000"/>
              </a:solidFill>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6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pPr>
            <a:r>
              <a:rPr lang="en-US" sz="800">
                <a:latin typeface="Arial" charset="0"/>
              </a:rPr>
              <a:t>While executing the critical sections on the large core accelerates their execution, ACS can serialize the execution of independent critical sections. Independent critical sections protect disjoint data and can execute concurrently in conventional systems. Since ACS sends all critical sections to the large core, their execution can get serialized. WE call this false serialization. To reduce the effect of false serialization, </a:t>
            </a:r>
          </a:p>
          <a:p>
            <a:pPr eaLnBrk="1" hangingPunct="1">
              <a:lnSpc>
                <a:spcPct val="80000"/>
              </a:lnSpc>
            </a:pPr>
            <a:endParaRPr lang="en-US" sz="800">
              <a:latin typeface="Arial" charset="0"/>
            </a:endParaRPr>
          </a:p>
          <a:p>
            <a:pPr eaLnBrk="1" hangingPunct="1">
              <a:lnSpc>
                <a:spcPct val="80000"/>
              </a:lnSpc>
            </a:pPr>
            <a:r>
              <a:rPr lang="en-US" sz="800">
                <a:latin typeface="Arial" charset="0"/>
              </a:rPr>
              <a:t>we implement a mechanism to selectively disable the acceleration of critical sections which are experiencing false serialization. We call it SEL. </a:t>
            </a:r>
          </a:p>
          <a:p>
            <a:pPr eaLnBrk="1" hangingPunct="1">
              <a:lnSpc>
                <a:spcPct val="80000"/>
              </a:lnSpc>
            </a:pPr>
            <a:endParaRPr lang="en-US" sz="800">
              <a:latin typeface="Arial" charset="0"/>
            </a:endParaRPr>
          </a:p>
          <a:p>
            <a:pPr eaLnBrk="1" hangingPunct="1">
              <a:lnSpc>
                <a:spcPct val="80000"/>
              </a:lnSpc>
            </a:pPr>
            <a:r>
              <a:rPr lang="en-US" sz="800">
                <a:latin typeface="Arial" charset="0"/>
              </a:rPr>
              <a:t>To implement SEL, we add a table of saturating counters to the CSRB which track false serialization. For simplicity, assume there is one counter for every independent critical section. A counter is incremented when the critical section experiences false serialization and decremented otherwise. </a:t>
            </a:r>
          </a:p>
          <a:p>
            <a:pPr eaLnBrk="1" hangingPunct="1">
              <a:lnSpc>
                <a:spcPct val="80000"/>
              </a:lnSpc>
            </a:pPr>
            <a:endParaRPr lang="en-US" sz="800">
              <a:latin typeface="Arial" charset="0"/>
            </a:endParaRPr>
          </a:p>
          <a:p>
            <a:pPr eaLnBrk="1" hangingPunct="1">
              <a:lnSpc>
                <a:spcPct val="80000"/>
              </a:lnSpc>
            </a:pPr>
            <a:r>
              <a:rPr lang="en-US" sz="800">
                <a:latin typeface="Arial" charset="0"/>
              </a:rPr>
              <a:t>For example, consider a system with two critical sections A and B and an empty CSRB.</a:t>
            </a:r>
          </a:p>
          <a:p>
            <a:pPr eaLnBrk="1" hangingPunct="1">
              <a:lnSpc>
                <a:spcPct val="80000"/>
              </a:lnSpc>
            </a:pPr>
            <a:endParaRPr lang="en-US" sz="800">
              <a:latin typeface="Arial" charset="0"/>
            </a:endParaRPr>
          </a:p>
          <a:p>
            <a:pPr eaLnBrk="1" hangingPunct="1">
              <a:lnSpc>
                <a:spcPct val="80000"/>
              </a:lnSpc>
            </a:pPr>
            <a:r>
              <a:rPr lang="en-US" sz="800">
                <a:latin typeface="Arial" charset="0"/>
              </a:rPr>
              <a:t>A CSCALL for critical section A arrives. Since there are no other entries, there is no false serialization, so </a:t>
            </a:r>
          </a:p>
          <a:p>
            <a:pPr eaLnBrk="1" hangingPunct="1">
              <a:lnSpc>
                <a:spcPct val="80000"/>
              </a:lnSpc>
            </a:pPr>
            <a:endParaRPr lang="en-US" sz="800">
              <a:latin typeface="Arial" charset="0"/>
            </a:endParaRPr>
          </a:p>
          <a:p>
            <a:pPr eaLnBrk="1" hangingPunct="1">
              <a:lnSpc>
                <a:spcPct val="80000"/>
              </a:lnSpc>
            </a:pPr>
            <a:r>
              <a:rPr lang="en-US" sz="800">
                <a:latin typeface="Arial" charset="0"/>
              </a:rPr>
              <a:t>the counter corresponding to critical section A is decremented. </a:t>
            </a:r>
          </a:p>
          <a:p>
            <a:pPr eaLnBrk="1" hangingPunct="1">
              <a:lnSpc>
                <a:spcPct val="80000"/>
              </a:lnSpc>
            </a:pPr>
            <a:endParaRPr lang="en-US" sz="800">
              <a:latin typeface="Arial" charset="0"/>
            </a:endParaRPr>
          </a:p>
          <a:p>
            <a:pPr eaLnBrk="1" hangingPunct="1">
              <a:lnSpc>
                <a:spcPct val="80000"/>
              </a:lnSpc>
            </a:pPr>
            <a:r>
              <a:rPr lang="en-US" sz="800">
                <a:latin typeface="Arial" charset="0"/>
              </a:rPr>
              <a:t>While the first call is still in progress, another CSCALL for A arrives. Again, there is NO false serialization since CSCALL for A would have waited for the first instance of critical section A even in the conventional system. </a:t>
            </a:r>
          </a:p>
          <a:p>
            <a:pPr eaLnBrk="1" hangingPunct="1">
              <a:lnSpc>
                <a:spcPct val="80000"/>
              </a:lnSpc>
            </a:pPr>
            <a:endParaRPr lang="en-US" sz="800">
              <a:latin typeface="Arial" charset="0"/>
            </a:endParaRPr>
          </a:p>
          <a:p>
            <a:pPr eaLnBrk="1" hangingPunct="1">
              <a:lnSpc>
                <a:spcPct val="80000"/>
              </a:lnSpc>
            </a:pPr>
            <a:r>
              <a:rPr lang="en-US" sz="800">
                <a:latin typeface="Arial" charset="0"/>
              </a:rPr>
              <a:t>Thus counter for A is again decremented. </a:t>
            </a:r>
          </a:p>
          <a:p>
            <a:pPr eaLnBrk="1" hangingPunct="1">
              <a:lnSpc>
                <a:spcPct val="80000"/>
              </a:lnSpc>
            </a:pPr>
            <a:endParaRPr lang="en-US" sz="800">
              <a:latin typeface="Arial" charset="0"/>
            </a:endParaRPr>
          </a:p>
          <a:p>
            <a:pPr eaLnBrk="1" hangingPunct="1">
              <a:lnSpc>
                <a:spcPct val="80000"/>
              </a:lnSpc>
            </a:pPr>
            <a:r>
              <a:rPr lang="en-US" sz="800">
                <a:latin typeface="Arial" charset="0"/>
              </a:rPr>
              <a:t>Now a CSCALL for B is enters the CSRB. Since B now has to wait for critical section A, which it should NOT. We say that B is experiencing false serialization and </a:t>
            </a:r>
          </a:p>
          <a:p>
            <a:pPr eaLnBrk="1" hangingPunct="1">
              <a:lnSpc>
                <a:spcPct val="80000"/>
              </a:lnSpc>
            </a:pPr>
            <a:endParaRPr lang="en-US" sz="800">
              <a:latin typeface="Arial" charset="0"/>
            </a:endParaRPr>
          </a:p>
          <a:p>
            <a:pPr eaLnBrk="1" hangingPunct="1">
              <a:lnSpc>
                <a:spcPct val="80000"/>
              </a:lnSpc>
            </a:pPr>
            <a:r>
              <a:rPr lang="en-US" sz="800">
                <a:latin typeface="Arial" charset="0"/>
              </a:rPr>
              <a:t>increment its counter. </a:t>
            </a:r>
          </a:p>
          <a:p>
            <a:pPr eaLnBrk="1" hangingPunct="1">
              <a:lnSpc>
                <a:spcPct val="80000"/>
              </a:lnSpc>
            </a:pPr>
            <a:endParaRPr lang="en-US" sz="800">
              <a:latin typeface="Arial" charset="0"/>
            </a:endParaRPr>
          </a:p>
          <a:p>
            <a:pPr eaLnBrk="1" hangingPunct="1">
              <a:lnSpc>
                <a:spcPct val="80000"/>
              </a:lnSpc>
            </a:pPr>
            <a:r>
              <a:rPr lang="en-US" sz="800">
                <a:latin typeface="Arial" charset="0"/>
              </a:rPr>
              <a:t>When a counter reaches its maximum value, acceleration for that critical section is disabled and conventional locking is used for its execution from there on. </a:t>
            </a:r>
          </a:p>
          <a:p>
            <a:pPr>
              <a:lnSpc>
                <a:spcPct val="80000"/>
              </a:lnSpc>
            </a:pPr>
            <a:endParaRPr lang="en-US" sz="800">
              <a:latin typeface="Calibri" charset="0"/>
            </a:endParaRPr>
          </a:p>
        </p:txBody>
      </p:sp>
      <p:sp>
        <p:nvSpPr>
          <p:cNvPr id="376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953190-855F-9042-B760-A2EA43257938}" type="slidenum">
              <a:rPr lang="en-US" sz="1200">
                <a:solidFill>
                  <a:srgbClr val="000000"/>
                </a:solidFill>
                <a:latin typeface="Calibri" charset="0"/>
                <a:cs typeface="Arial" charset="0"/>
              </a:rPr>
              <a:pPr eaLnBrk="1" hangingPunct="1"/>
              <a:t>117</a:t>
            </a:fld>
            <a:endParaRPr lang="en-US" sz="1200">
              <a:solidFill>
                <a:srgbClr val="000000"/>
              </a:solidFill>
              <a:latin typeface="Calibri"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7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sz="1000">
                <a:latin typeface="Arial" charset="0"/>
              </a:rPr>
              <a:t>ACS dedicates the large core for execution of critical sections which could otherwise be used for executing additional threads. This reduces peak parallel throughput. However, we find that in critical section intensive workloads this is not a problem since the benefit obtained by accelerating of critical sections offsets the loss in peak parallel throughput. </a:t>
            </a:r>
          </a:p>
          <a:p>
            <a:pPr eaLnBrk="1" hangingPunct="1">
              <a:lnSpc>
                <a:spcPct val="90000"/>
              </a:lnSpc>
            </a:pPr>
            <a:endParaRPr lang="en-US" sz="1000">
              <a:latin typeface="Arial" charset="0"/>
            </a:endParaRPr>
          </a:p>
          <a:p>
            <a:pPr eaLnBrk="1" hangingPunct="1">
              <a:lnSpc>
                <a:spcPct val="90000"/>
              </a:lnSpc>
            </a:pPr>
            <a:r>
              <a:rPr lang="en-US" sz="1000">
                <a:latin typeface="Arial" charset="0"/>
              </a:rPr>
              <a:t>Moreover, we observe that this problem will be further reduce as the number of cores on the chip increase for two reasons. </a:t>
            </a:r>
          </a:p>
          <a:p>
            <a:pPr eaLnBrk="1" hangingPunct="1">
              <a:lnSpc>
                <a:spcPct val="90000"/>
              </a:lnSpc>
            </a:pPr>
            <a:endParaRPr lang="en-US" sz="1000">
              <a:latin typeface="Arial" charset="0"/>
            </a:endParaRPr>
          </a:p>
          <a:p>
            <a:pPr eaLnBrk="1" hangingPunct="1">
              <a:lnSpc>
                <a:spcPct val="90000"/>
              </a:lnSpc>
            </a:pPr>
            <a:r>
              <a:rPr lang="en-US" sz="1000">
                <a:latin typeface="Arial" charset="0"/>
              </a:rPr>
              <a:t>First, the fraction of throughput lost due to ACS decreases. For example, loosing 4 cores in a 64-core system will be a much smaller loss than loosing 4 cores in a 8-core system. </a:t>
            </a:r>
          </a:p>
          <a:p>
            <a:pPr eaLnBrk="1" hangingPunct="1">
              <a:lnSpc>
                <a:spcPct val="90000"/>
              </a:lnSpc>
            </a:pPr>
            <a:endParaRPr lang="en-US" sz="1000">
              <a:latin typeface="Arial" charset="0"/>
            </a:endParaRPr>
          </a:p>
          <a:p>
            <a:pPr eaLnBrk="1" hangingPunct="1">
              <a:lnSpc>
                <a:spcPct val="90000"/>
              </a:lnSpc>
            </a:pPr>
            <a:r>
              <a:rPr lang="en-US" sz="1000">
                <a:latin typeface="Arial" charset="0"/>
              </a:rPr>
              <a:t>Second, contention for critical sections increases as the number of concurrent threads increase. When contention is high, accelerating the critical sections not only reduces the critical section execution time BUT also the waiting time for contending threads. Thereby making the acceleration even more beneficial.</a:t>
            </a:r>
          </a:p>
          <a:p>
            <a:pPr eaLnBrk="1" hangingPunct="1">
              <a:lnSpc>
                <a:spcPct val="90000"/>
              </a:lnSpc>
            </a:pPr>
            <a:endParaRPr lang="en-US" sz="1000">
              <a:latin typeface="Arial" charset="0"/>
            </a:endParaRPr>
          </a:p>
          <a:p>
            <a:pPr eaLnBrk="1" hangingPunct="1">
              <a:lnSpc>
                <a:spcPct val="90000"/>
              </a:lnSpc>
            </a:pPr>
            <a:r>
              <a:rPr lang="en-US" sz="1000">
                <a:latin typeface="Arial" charset="0"/>
              </a:rPr>
              <a:t>ACS also incurs the overhead of sending CSCALL and CSDONE signals. </a:t>
            </a:r>
          </a:p>
          <a:p>
            <a:pPr eaLnBrk="1" hangingPunct="1">
              <a:lnSpc>
                <a:spcPct val="90000"/>
              </a:lnSpc>
            </a:pPr>
            <a:endParaRPr lang="en-US" sz="1000">
              <a:latin typeface="Arial" charset="0"/>
            </a:endParaRPr>
          </a:p>
          <a:p>
            <a:pPr eaLnBrk="1" hangingPunct="1">
              <a:lnSpc>
                <a:spcPct val="90000"/>
              </a:lnSpc>
            </a:pPr>
            <a:r>
              <a:rPr lang="en-US" sz="1000">
                <a:latin typeface="Arial" charset="0"/>
              </a:rPr>
              <a:t>This overhead is similar to the conventional systems because in conventional systems lock acquire operations often generate a cache miss and the lock variable is brought from another core. In ACS, since all critical sections execute on one LARGE core, the lock variables stay resident in its cache which saves cache misses. Thus, overall, ACS has similar latency.</a:t>
            </a:r>
          </a:p>
          <a:p>
            <a:pPr eaLnBrk="1" hangingPunct="1">
              <a:lnSpc>
                <a:spcPct val="90000"/>
              </a:lnSpc>
            </a:pPr>
            <a:endParaRPr lang="en-US" sz="1000">
              <a:latin typeface="Arial" charset="0"/>
            </a:endParaRPr>
          </a:p>
          <a:p>
            <a:pPr eaLnBrk="1" hangingPunct="1">
              <a:lnSpc>
                <a:spcPct val="90000"/>
              </a:lnSpc>
            </a:pPr>
            <a:r>
              <a:rPr lang="en-US" sz="1000">
                <a:latin typeface="Arial" charset="0"/>
              </a:rPr>
              <a:t>In ACS the input arguments to the critical section must be transferred from the cache of the small core to the cache of the large core. Let me explain this trade-off with an example.</a:t>
            </a:r>
          </a:p>
          <a:p>
            <a:pPr>
              <a:lnSpc>
                <a:spcPct val="90000"/>
              </a:lnSpc>
            </a:pPr>
            <a:endParaRPr lang="en-US" sz="1000">
              <a:latin typeface="Calibri" charset="0"/>
            </a:endParaRPr>
          </a:p>
        </p:txBody>
      </p:sp>
      <p:sp>
        <p:nvSpPr>
          <p:cNvPr id="377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5A18E3-77D5-7647-B9EC-557A9750E7A0}" type="slidenum">
              <a:rPr lang="en-US" sz="1200">
                <a:solidFill>
                  <a:srgbClr val="000000"/>
                </a:solidFill>
                <a:latin typeface="Calibri" charset="0"/>
                <a:cs typeface="Arial" charset="0"/>
              </a:rPr>
              <a:pPr eaLnBrk="1" hangingPunct="1"/>
              <a:t>119</a:t>
            </a:fld>
            <a:endParaRPr lang="en-US" sz="1200">
              <a:solidFill>
                <a:srgbClr val="000000"/>
              </a:solidFill>
              <a:latin typeface="Calibri"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Consider this critical section from the puzzle benchmark. This critical sections protects a priority heap. The input argument is the node to be inserted on the heap.</a:t>
            </a:r>
          </a:p>
          <a:p>
            <a:pPr eaLnBrk="1" hangingPunct="1"/>
            <a:endParaRPr lang="en-US">
              <a:latin typeface="Arial" charset="0"/>
            </a:endParaRPr>
          </a:p>
          <a:p>
            <a:pPr eaLnBrk="1" hangingPunct="1"/>
            <a:r>
              <a:rPr lang="en-US">
                <a:latin typeface="Arial" charset="0"/>
              </a:rPr>
              <a:t>The priority heap is the Shared data which is data protected by the critical sections and private data is the incoming node to be inserted.</a:t>
            </a:r>
          </a:p>
          <a:p>
            <a:pPr eaLnBrk="1" hangingPunct="1"/>
            <a:r>
              <a:rPr lang="en-US">
                <a:latin typeface="Arial" charset="0"/>
              </a:rPr>
              <a:t> </a:t>
            </a:r>
          </a:p>
          <a:p>
            <a:pPr eaLnBrk="1" hangingPunct="1"/>
            <a:r>
              <a:rPr lang="en-US">
                <a:latin typeface="Arial" charset="0"/>
              </a:rPr>
              <a:t>During execution, multiple nodes of the heap are touched to find the right place to insert the incoming private data. In conventional systems, the shared data usually moves from cache-to-cache as different cores modify it inside critical sections. The private data is usually available locally.  In ACS,  since all critical sections execute on the large core, the shared data stays resident AT the large and does not move from cache to cache. However, private data has to be brought in from the small requesting core to execute the critical section. </a:t>
            </a:r>
          </a:p>
          <a:p>
            <a:endParaRPr lang="en-US">
              <a:latin typeface="Calibri" charset="0"/>
            </a:endParaRPr>
          </a:p>
        </p:txBody>
      </p:sp>
      <p:sp>
        <p:nvSpPr>
          <p:cNvPr id="378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60F992-DB5F-FC43-8F62-E0011506937F}" type="slidenum">
              <a:rPr lang="en-US" sz="1200">
                <a:solidFill>
                  <a:srgbClr val="000000"/>
                </a:solidFill>
                <a:latin typeface="Calibri" charset="0"/>
                <a:cs typeface="Arial" charset="0"/>
              </a:rPr>
              <a:pPr eaLnBrk="1" hangingPunct="1"/>
              <a:t>120</a:t>
            </a:fld>
            <a:endParaRPr lang="en-US" sz="1200">
              <a:solidFill>
                <a:srgbClr val="000000"/>
              </a:solidFill>
              <a:latin typeface="Calibri"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9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pPr>
            <a:r>
              <a:rPr lang="en-US">
                <a:latin typeface="Arial" charset="0"/>
              </a:rPr>
              <a:t>In our experiments we simulated three configurations. </a:t>
            </a:r>
          </a:p>
          <a:p>
            <a:pPr eaLnBrk="1" hangingPunct="1">
              <a:lnSpc>
                <a:spcPct val="90000"/>
              </a:lnSpc>
            </a:pPr>
            <a:endParaRPr lang="en-US">
              <a:latin typeface="Arial" charset="0"/>
            </a:endParaRPr>
          </a:p>
          <a:p>
            <a:pPr eaLnBrk="1" hangingPunct="1">
              <a:lnSpc>
                <a:spcPct val="90000"/>
              </a:lnSpc>
            </a:pPr>
            <a:r>
              <a:rPr lang="en-US">
                <a:latin typeface="Arial" charset="0"/>
              </a:rPr>
              <a:t>First, A symmetric CMP or SCMP with all small cores. The numbers of cores is equal to the chip area and conventional locks are used for critical sections. </a:t>
            </a:r>
          </a:p>
          <a:p>
            <a:pPr eaLnBrk="1" hangingPunct="1">
              <a:lnSpc>
                <a:spcPct val="90000"/>
              </a:lnSpc>
            </a:pPr>
            <a:endParaRPr lang="en-US">
              <a:latin typeface="Arial" charset="0"/>
            </a:endParaRPr>
          </a:p>
          <a:p>
            <a:pPr eaLnBrk="1" hangingPunct="1">
              <a:lnSpc>
                <a:spcPct val="90000"/>
              </a:lnSpc>
            </a:pPr>
            <a:r>
              <a:rPr lang="en-US">
                <a:latin typeface="Arial" charset="0"/>
              </a:rPr>
              <a:t>Second, an ACMP with one large core and remaining small cores. The large core takes the area of 4 small cores. The large core is used to execute Amdahl</a:t>
            </a:r>
            <a:r>
              <a:rPr lang="ja-JP" altLang="en-US">
                <a:latin typeface="Arial" charset="0"/>
              </a:rPr>
              <a:t>’</a:t>
            </a:r>
            <a:r>
              <a:rPr lang="en-US" altLang="ja-JP">
                <a:latin typeface="Arial" charset="0"/>
              </a:rPr>
              <a:t>s bottleneck. Critical Sections are executed using conventional locking. </a:t>
            </a:r>
          </a:p>
          <a:p>
            <a:pPr eaLnBrk="1" hangingPunct="1">
              <a:lnSpc>
                <a:spcPct val="90000"/>
              </a:lnSpc>
            </a:pPr>
            <a:endParaRPr lang="en-US">
              <a:latin typeface="Arial" charset="0"/>
            </a:endParaRPr>
          </a:p>
          <a:p>
            <a:pPr eaLnBrk="1" hangingPunct="1">
              <a:lnSpc>
                <a:spcPct val="90000"/>
              </a:lnSpc>
            </a:pPr>
            <a:r>
              <a:rPr lang="en-US">
                <a:latin typeface="Arial" charset="0"/>
              </a:rPr>
              <a:t>Third,  ACS, which is an ACMP with a CSRB and support for accelerating critical sections. In ACS, the Amdahl</a:t>
            </a:r>
            <a:r>
              <a:rPr lang="ja-JP" altLang="en-US">
                <a:latin typeface="Arial" charset="0"/>
              </a:rPr>
              <a:t>’</a:t>
            </a:r>
            <a:r>
              <a:rPr lang="en-US" altLang="ja-JP">
                <a:latin typeface="Arial" charset="0"/>
              </a:rPr>
              <a:t>s bottleneck as well as the critical sections execute on the large core.</a:t>
            </a:r>
          </a:p>
          <a:p>
            <a:pPr eaLnBrk="1" hangingPunct="1">
              <a:lnSpc>
                <a:spcPct val="90000"/>
              </a:lnSpc>
            </a:pPr>
            <a:endParaRPr lang="en-US">
              <a:latin typeface="Arial" charset="0"/>
            </a:endParaRPr>
          </a:p>
          <a:p>
            <a:pPr eaLnBrk="1" hangingPunct="1">
              <a:lnSpc>
                <a:spcPct val="90000"/>
              </a:lnSpc>
            </a:pPr>
            <a:r>
              <a:rPr lang="en-US">
                <a:latin typeface="Arial" charset="0"/>
              </a:rPr>
              <a:t>The large core replceas four small cores. When chip area increases, we increase the number of small cores in all three confgiurations. At area 16, the SCMP has 16 small cores and the ACMP and ACS has 1 large core and 12 small cores. At area 32, the SCMP has 32 small cores and ACMP and ACS have 1 large core and 28 small cores. </a:t>
            </a:r>
          </a:p>
          <a:p>
            <a:pPr eaLnBrk="1" hangingPunct="1">
              <a:lnSpc>
                <a:spcPct val="90000"/>
              </a:lnSpc>
            </a:pPr>
            <a:endParaRPr lang="en-US">
              <a:latin typeface="Arial" charset="0"/>
            </a:endParaRPr>
          </a:p>
          <a:p>
            <a:pPr eaLnBrk="1" hangingPunct="1">
              <a:lnSpc>
                <a:spcPct val="90000"/>
              </a:lnSpc>
            </a:pPr>
            <a:r>
              <a:rPr lang="en-US">
                <a:latin typeface="Arial" charset="0"/>
              </a:rPr>
              <a:t>We use the ACMP as our baseline.</a:t>
            </a:r>
          </a:p>
          <a:p>
            <a:pPr>
              <a:lnSpc>
                <a:spcPct val="90000"/>
              </a:lnSpc>
            </a:pPr>
            <a:endParaRPr lang="en-US">
              <a:latin typeface="Calibri" charset="0"/>
            </a:endParaRPr>
          </a:p>
        </p:txBody>
      </p:sp>
      <p:sp>
        <p:nvSpPr>
          <p:cNvPr id="379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EF3ABB-DE2C-134C-94F7-72680DC08939}" type="slidenum">
              <a:rPr lang="en-US" sz="1200">
                <a:solidFill>
                  <a:srgbClr val="000000"/>
                </a:solidFill>
                <a:latin typeface="Calibri" charset="0"/>
                <a:cs typeface="Arial" charset="0"/>
              </a:rPr>
              <a:pPr eaLnBrk="1" hangingPunct="1"/>
              <a:t>122</a:t>
            </a:fld>
            <a:endParaRPr lang="en-US" sz="1200">
              <a:solidFill>
                <a:srgbClr val="000000"/>
              </a:solidFill>
              <a:latin typeface="Calibri"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0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Now we will compare SCMP, ACMP, and ACS as the chip area increases. The X-axis is chip area and the Y-axis shows speedup over a SINGLE small core. The green line shows ACS, the red line shows the ACMP, and blue line shows the SCMP. Here we set the number of threads equal to the number of available cores. </a:t>
            </a:r>
          </a:p>
          <a:p>
            <a:pPr eaLnBrk="1" hangingPunct="1"/>
            <a:endParaRPr lang="en-US">
              <a:latin typeface="Arial" charset="0"/>
            </a:endParaRPr>
          </a:p>
          <a:p>
            <a:pPr eaLnBrk="1" hangingPunct="1"/>
            <a:r>
              <a:rPr lang="en-US">
                <a:latin typeface="Arial" charset="0"/>
              </a:rPr>
              <a:t>As you can see, critical sections severely limit the scalability of some benchmarks. For example, performance of PageMine saturates at only 8 threads. Notice that the peak speedup of ACS is higher than both ACMP and SCMP and ACS does not saturate until 12 threads. </a:t>
            </a:r>
          </a:p>
          <a:p>
            <a:pPr eaLnBrk="1" hangingPunct="1"/>
            <a:endParaRPr lang="en-US">
              <a:latin typeface="Arial" charset="0"/>
            </a:endParaRPr>
          </a:p>
          <a:p>
            <a:pPr eaLnBrk="1" hangingPunct="1"/>
            <a:r>
              <a:rPr lang="en-US">
                <a:latin typeface="Arial" charset="0"/>
              </a:rPr>
              <a:t>More importantly, In case of puzzle and oltp-1, while the ACMP and SCMP show poor scalability ACS significantly improves scalability as well as speedup. </a:t>
            </a:r>
          </a:p>
          <a:p>
            <a:pPr eaLnBrk="1" hangingPunct="1"/>
            <a:endParaRPr lang="en-US">
              <a:latin typeface="Arial" charset="0"/>
            </a:endParaRPr>
          </a:p>
          <a:p>
            <a:pPr eaLnBrk="1" hangingPunct="1"/>
            <a:r>
              <a:rPr lang="en-US">
                <a:latin typeface="Arial" charset="0"/>
              </a:rPr>
              <a:t>In all, ACS improves scalability in 7 out of the 12 workloads.</a:t>
            </a:r>
          </a:p>
          <a:p>
            <a:endParaRPr lang="en-US">
              <a:latin typeface="Arial" charset="0"/>
            </a:endParaRPr>
          </a:p>
        </p:txBody>
      </p:sp>
      <p:sp>
        <p:nvSpPr>
          <p:cNvPr id="380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7CDB2E-ACA7-7E48-B0CD-703E964D6925}" type="slidenum">
              <a:rPr lang="en-US" sz="1200">
                <a:solidFill>
                  <a:srgbClr val="000000"/>
                </a:solidFill>
                <a:latin typeface="Calibri" charset="0"/>
                <a:cs typeface="Arial" charset="0"/>
              </a:rPr>
              <a:pPr eaLnBrk="1" hangingPunct="1"/>
              <a:t>125</a:t>
            </a:fld>
            <a:endParaRPr lang="en-US" sz="1200">
              <a:solidFill>
                <a:srgbClr val="000000"/>
              </a:solidFill>
              <a:latin typeface="Calibri"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1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1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9A95AA-E33C-2C43-A1C5-D376BBE376BB}" type="slidenum">
              <a:rPr lang="en-US" sz="1200">
                <a:solidFill>
                  <a:srgbClr val="000000"/>
                </a:solidFill>
              </a:rPr>
              <a:pPr eaLnBrk="1" hangingPunct="1"/>
              <a:t>128</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2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2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02EED1-9EAE-D349-8233-225D9D644AF4}" type="slidenum">
              <a:rPr lang="en-US" sz="1200">
                <a:solidFill>
                  <a:srgbClr val="000000"/>
                </a:solidFill>
              </a:rPr>
              <a:pPr eaLnBrk="1" hangingPunct="1"/>
              <a:t>129</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4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4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1ED380-BAC8-8945-827B-6C6E13DF3DD8}" type="slidenum">
              <a:rPr lang="en-US" sz="1200">
                <a:solidFill>
                  <a:srgbClr val="000000"/>
                </a:solidFill>
              </a:rPr>
              <a:pPr eaLnBrk="1" hangingPunct="1"/>
              <a:t>130</a:t>
            </a:fld>
            <a:endParaRPr lang="en-US"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5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5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89E8E2-0AD6-1F4B-807E-0265DCD203F2}" type="slidenum">
              <a:rPr lang="en-US" sz="1200">
                <a:solidFill>
                  <a:srgbClr val="000000"/>
                </a:solidFill>
              </a:rPr>
              <a:pPr eaLnBrk="1" hangingPunct="1"/>
              <a:t>131</a:t>
            </a:fld>
            <a:endParaRPr lang="en-US"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6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6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F8AAAF-E0FF-9247-AB02-317DF4C9085D}" type="slidenum">
              <a:rPr lang="en-US" sz="1200">
                <a:solidFill>
                  <a:srgbClr val="000000"/>
                </a:solidFill>
              </a:rPr>
              <a:pPr eaLnBrk="1" hangingPunct="1"/>
              <a:t>132</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5DBCDB-3034-3B42-962B-AFE3A1F79EFA}" type="slidenum">
              <a:rPr lang="en-US" sz="1200">
                <a:solidFill>
                  <a:srgbClr val="000000"/>
                </a:solidFill>
                <a:latin typeface="Calibri" charset="0"/>
                <a:cs typeface="Arial" charset="0"/>
              </a:rPr>
              <a:pPr eaLnBrk="1" hangingPunct="1"/>
              <a:t>8</a:t>
            </a:fld>
            <a:endParaRPr lang="en-US" sz="1200">
              <a:solidFill>
                <a:srgbClr val="000000"/>
              </a:solidFill>
              <a:latin typeface="Calibri" charset="0"/>
              <a:cs typeface="Arial" charset="0"/>
            </a:endParaRPr>
          </a:p>
        </p:txBody>
      </p:sp>
      <p:sp>
        <p:nvSpPr>
          <p:cNvPr id="86018" name="Slide Image Placeholder 1"/>
          <p:cNvSpPr>
            <a:spLocks noGrp="1" noRot="1" noChangeAspect="1" noTextEdit="1"/>
          </p:cNvSpPr>
          <p:nvPr>
            <p:ph type="sldImg"/>
          </p:nvPr>
        </p:nvSpPr>
        <p:spPr bwMode="auto">
          <a:xfrm>
            <a:off x="1319213" y="876300"/>
            <a:ext cx="4217987" cy="316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Notes Placeholder 2"/>
          <p:cNvSpPr>
            <a:spLocks noGrp="1"/>
          </p:cNvSpPr>
          <p:nvPr>
            <p:ph type="body" idx="1"/>
          </p:nvPr>
        </p:nvSpPr>
        <p:spPr bwMode="auto">
          <a:xfrm>
            <a:off x="1058863" y="4349750"/>
            <a:ext cx="4740275" cy="350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0" tIns="0" rIns="0" bIns="0" numCol="1" anchor="t" anchorCtr="0" compatLnSpc="1">
            <a:prstTxWarp prst="textNoShape">
              <a:avLst/>
            </a:prstTxWarp>
          </a:bodyPr>
          <a:lstStyle/>
          <a:p>
            <a:endParaRPr lang="en-US" b="1">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7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7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C343C7-7449-BD4F-B7DC-CF281CA55E39}" type="slidenum">
              <a:rPr lang="en-US" sz="1200">
                <a:solidFill>
                  <a:srgbClr val="000000"/>
                </a:solidFill>
              </a:rPr>
              <a:pPr eaLnBrk="1" hangingPunct="1"/>
              <a:t>133</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8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8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2282B8-8A2A-BF47-BD04-2C1D9186B65F}" type="slidenum">
              <a:rPr lang="en-US" sz="1200">
                <a:solidFill>
                  <a:srgbClr val="000000"/>
                </a:solidFill>
              </a:rPr>
              <a:pPr eaLnBrk="1" hangingPunct="1"/>
              <a:t>134</a:t>
            </a:fld>
            <a:endParaRPr 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89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CFBB59-283F-8A46-B6F3-4692ED082CE9}" type="slidenum">
              <a:rPr lang="en-US" sz="1200">
                <a:solidFill>
                  <a:srgbClr val="000000"/>
                </a:solidFill>
              </a:rPr>
              <a:pPr eaLnBrk="1" hangingPunct="1"/>
              <a:t>135</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0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0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A1D4FA-50E1-C140-93BF-C92003FD1C78}" type="slidenum">
              <a:rPr lang="en-US" sz="1200">
                <a:solidFill>
                  <a:srgbClr val="000000"/>
                </a:solidFill>
              </a:rPr>
              <a:pPr eaLnBrk="1" hangingPunct="1"/>
              <a:t>136</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1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1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1C979C-C722-F549-A60A-F338D48672FF}" type="slidenum">
              <a:rPr lang="en-US" sz="1200">
                <a:solidFill>
                  <a:srgbClr val="000000"/>
                </a:solidFill>
              </a:rPr>
              <a:pPr eaLnBrk="1" hangingPunct="1"/>
              <a:t>137</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2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2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A03161-D12E-4E4C-83E3-41979E0448B2}" type="slidenum">
              <a:rPr lang="en-US" sz="1200">
                <a:solidFill>
                  <a:srgbClr val="000000"/>
                </a:solidFill>
              </a:rPr>
              <a:pPr eaLnBrk="1" hangingPunct="1"/>
              <a:t>138</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3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3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7058D1-4602-9748-98B5-F3D37723BD1F}" type="slidenum">
              <a:rPr lang="en-US" sz="1200">
                <a:solidFill>
                  <a:srgbClr val="000000"/>
                </a:solidFill>
              </a:rPr>
              <a:pPr eaLnBrk="1" hangingPunct="1"/>
              <a:t>139</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4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4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F58C44-3CFC-1B4C-8B98-124502DFB25B}" type="slidenum">
              <a:rPr lang="en-US" sz="1200">
                <a:solidFill>
                  <a:srgbClr val="000000"/>
                </a:solidFill>
              </a:rPr>
              <a:pPr eaLnBrk="1" hangingPunct="1"/>
              <a:t>140</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5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5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CEA6C4-CC19-384E-A64A-5705A11A716C}" type="slidenum">
              <a:rPr lang="en-US" sz="1200">
                <a:solidFill>
                  <a:srgbClr val="000000"/>
                </a:solidFill>
              </a:rPr>
              <a:pPr eaLnBrk="1" hangingPunct="1"/>
              <a:t>141</a:t>
            </a:fld>
            <a:endParaRPr lang="en-US"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6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6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70D255-4DF6-6544-A49A-BE313CB2EF59}" type="slidenum">
              <a:rPr lang="en-US" sz="1200">
                <a:solidFill>
                  <a:srgbClr val="000000"/>
                </a:solidFill>
              </a:rPr>
              <a:pPr eaLnBrk="1" hangingPunct="1"/>
              <a:t>142</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7C8F3E-8A59-CB4C-BBCF-54847683E7B3}" type="slidenum">
              <a:rPr lang="en-US" sz="1200">
                <a:solidFill>
                  <a:srgbClr val="000000"/>
                </a:solidFill>
                <a:latin typeface="Calibri" charset="0"/>
                <a:cs typeface="Arial" charset="0"/>
              </a:rPr>
              <a:pPr eaLnBrk="1" hangingPunct="1"/>
              <a:t>9</a:t>
            </a:fld>
            <a:endParaRPr lang="en-US" sz="1200">
              <a:solidFill>
                <a:srgbClr val="000000"/>
              </a:solidFill>
              <a:latin typeface="Calibri" charset="0"/>
              <a:cs typeface="Arial" charset="0"/>
            </a:endParaRPr>
          </a:p>
        </p:txBody>
      </p:sp>
      <p:sp>
        <p:nvSpPr>
          <p:cNvPr id="87042" name="Slide Image Placeholder 1"/>
          <p:cNvSpPr>
            <a:spLocks noGrp="1" noRot="1" noChangeAspect="1" noTextEdit="1"/>
          </p:cNvSpPr>
          <p:nvPr>
            <p:ph type="sldImg"/>
          </p:nvPr>
        </p:nvSpPr>
        <p:spPr bwMode="auto">
          <a:xfrm>
            <a:off x="1319213" y="876300"/>
            <a:ext cx="4217987" cy="316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Notes Placeholder 2"/>
          <p:cNvSpPr>
            <a:spLocks noGrp="1"/>
          </p:cNvSpPr>
          <p:nvPr>
            <p:ph type="body" idx="1"/>
          </p:nvPr>
        </p:nvSpPr>
        <p:spPr bwMode="auto">
          <a:xfrm>
            <a:off x="1058863" y="4349750"/>
            <a:ext cx="4740275" cy="350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0" tIns="0" rIns="0" bIns="0"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7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7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033153-9526-DC4A-81D3-3B1E4A3628E8}" type="slidenum">
              <a:rPr lang="en-US" sz="1200">
                <a:solidFill>
                  <a:srgbClr val="000000"/>
                </a:solidFill>
              </a:rPr>
              <a:pPr eaLnBrk="1" hangingPunct="1"/>
              <a:t>143</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8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8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002E21-8F35-B248-AC19-71FF6E11FB5E}" type="slidenum">
              <a:rPr lang="en-US" sz="1200">
                <a:solidFill>
                  <a:srgbClr val="000000"/>
                </a:solidFill>
              </a:rPr>
              <a:pPr eaLnBrk="1" hangingPunct="1"/>
              <a:t>144</a:t>
            </a:fld>
            <a:endParaRPr 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399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B99D3E-EA3A-C64F-9BE6-248FECACBDAB}" type="slidenum">
              <a:rPr lang="en-US" sz="1200">
                <a:solidFill>
                  <a:srgbClr val="000000"/>
                </a:solidFill>
              </a:rPr>
              <a:pPr eaLnBrk="1" hangingPunct="1"/>
              <a:t>145</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0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lvl="1"/>
            <a:endParaRPr lang="en-US">
              <a:latin typeface="Arial" charset="0"/>
              <a:ea typeface="ＭＳ Ｐゴシック" charset="0"/>
            </a:endParaRPr>
          </a:p>
        </p:txBody>
      </p:sp>
      <p:sp>
        <p:nvSpPr>
          <p:cNvPr id="400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53407C-E948-B04A-B0A9-3BFD2CD89455}" type="slidenum">
              <a:rPr lang="en-US" sz="1200">
                <a:solidFill>
                  <a:srgbClr val="000000"/>
                </a:solidFill>
              </a:rPr>
              <a:pPr eaLnBrk="1" hangingPunct="1"/>
              <a:t>146</a:t>
            </a:fld>
            <a:endParaRPr 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1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401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6F7D8B-E09D-2E44-B0EF-33BA59E5FA51}" type="slidenum">
              <a:rPr lang="en-US" sz="1200">
                <a:solidFill>
                  <a:srgbClr val="000000"/>
                </a:solidFill>
              </a:rPr>
              <a:pPr eaLnBrk="1" hangingPunct="1"/>
              <a:t>147</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2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402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AA26E2-387F-7A4C-B5CD-FA799AD71C32}" type="slidenum">
              <a:rPr lang="en-US" sz="1200">
                <a:solidFill>
                  <a:srgbClr val="000000"/>
                </a:solidFill>
              </a:rPr>
              <a:pPr eaLnBrk="1" hangingPunct="1"/>
              <a:t>148</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3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403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19604-2032-CF48-997D-2678875C267C}" type="slidenum">
              <a:rPr lang="en-US" sz="1200">
                <a:solidFill>
                  <a:srgbClr val="000000"/>
                </a:solidFill>
              </a:rPr>
              <a:pPr eaLnBrk="1" hangingPunct="1"/>
              <a:t>149</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4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404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77558A-802D-1A49-8B76-12C39787CC7E}" type="slidenum">
              <a:rPr lang="en-US" sz="1200">
                <a:solidFill>
                  <a:srgbClr val="000000"/>
                </a:solidFill>
              </a:rPr>
              <a:pPr eaLnBrk="1" hangingPunct="1"/>
              <a:t>150</a:t>
            </a:fld>
            <a:endParaRPr 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5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405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28CE9F-58A6-DE4B-AA88-154E027C7697}" type="slidenum">
              <a:rPr lang="en-US" sz="1200">
                <a:solidFill>
                  <a:srgbClr val="000000"/>
                </a:solidFill>
              </a:rPr>
              <a:pPr eaLnBrk="1" hangingPunct="1"/>
              <a:t>151</a:t>
            </a:fld>
            <a:endParaRPr 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6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406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712D0A-B3DB-034D-A0CE-BFB5165B296A}" type="slidenum">
              <a:rPr lang="en-US" sz="1200">
                <a:solidFill>
                  <a:srgbClr val="000000"/>
                </a:solidFill>
              </a:rPr>
              <a:pPr eaLnBrk="1" hangingPunct="1"/>
              <a:t>152</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5426E5-27C6-5C44-A52F-391CABAE4805}" type="slidenum">
              <a:rPr lang="en-US" sz="1200">
                <a:solidFill>
                  <a:srgbClr val="000000"/>
                </a:solidFill>
                <a:latin typeface="Calibri" charset="0"/>
                <a:cs typeface="Arial" charset="0"/>
              </a:rPr>
              <a:pPr eaLnBrk="1" hangingPunct="1"/>
              <a:t>10</a:t>
            </a:fld>
            <a:endParaRPr lang="en-US" sz="1200">
              <a:solidFill>
                <a:srgbClr val="000000"/>
              </a:solidFill>
              <a:latin typeface="Calibri" charset="0"/>
              <a:cs typeface="Arial" charset="0"/>
            </a:endParaRPr>
          </a:p>
        </p:txBody>
      </p:sp>
      <p:sp>
        <p:nvSpPr>
          <p:cNvPr id="88066" name="Slide Image Placeholder 1"/>
          <p:cNvSpPr>
            <a:spLocks noGrp="1" noRot="1" noChangeAspect="1" noTextEdit="1"/>
          </p:cNvSpPr>
          <p:nvPr>
            <p:ph type="sldImg"/>
          </p:nvPr>
        </p:nvSpPr>
        <p:spPr bwMode="auto">
          <a:xfrm>
            <a:off x="1319213" y="876300"/>
            <a:ext cx="4217987" cy="3165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8067" name="Notes Placeholder 2"/>
          <p:cNvSpPr>
            <a:spLocks noGrp="1"/>
          </p:cNvSpPr>
          <p:nvPr>
            <p:ph type="body" idx="1"/>
          </p:nvPr>
        </p:nvSpPr>
        <p:spPr bwMode="auto">
          <a:xfrm>
            <a:off x="1058863" y="4349750"/>
            <a:ext cx="4740275" cy="350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First, </a:t>
            </a:r>
            <a:r>
              <a:rPr lang="en-US" b="1">
                <a:latin typeface="Calibri" charset="0"/>
                <a:ea typeface="ＭＳ Ｐゴシック" charset="0"/>
                <a:cs typeface="ＭＳ Ｐゴシック" charset="0"/>
              </a:rPr>
              <a:t>SOME FACTS </a:t>
            </a:r>
            <a:r>
              <a:rPr lang="en-US">
                <a:latin typeface="Calibri" charset="0"/>
                <a:ea typeface="ＭＳ Ｐゴシック" charset="0"/>
                <a:cs typeface="ＭＳ Ｐゴシック" charset="0"/>
              </a:rPr>
              <a:t>about Carnegie Mellon</a:t>
            </a:r>
          </a:p>
          <a:p>
            <a:pPr eaLnBrk="1" hangingPunct="1"/>
            <a:r>
              <a:rPr lang="en-US">
                <a:latin typeface="Calibri" charset="0"/>
                <a:ea typeface="ＭＳ Ｐゴシック" charset="0"/>
                <a:cs typeface="ＭＳ Ｐゴシック" charset="0"/>
              </a:rPr>
              <a:t>Carnegie Mellon is a </a:t>
            </a:r>
            <a:r>
              <a:rPr lang="en-US" b="1">
                <a:latin typeface="Calibri" charset="0"/>
                <a:ea typeface="ＭＳ Ｐゴシック" charset="0"/>
                <a:cs typeface="ＭＳ Ｐゴシック" charset="0"/>
              </a:rPr>
              <a:t>RELATIVELY SMALL </a:t>
            </a:r>
            <a:r>
              <a:rPr lang="en-US">
                <a:latin typeface="Calibri" charset="0"/>
                <a:ea typeface="ＭＳ Ｐゴシック" charset="0"/>
                <a:cs typeface="ＭＳ Ｐゴシック" charset="0"/>
              </a:rPr>
              <a:t>university that was </a:t>
            </a:r>
            <a:r>
              <a:rPr lang="en-US" b="1">
                <a:latin typeface="Calibri" charset="0"/>
                <a:ea typeface="ＭＳ Ｐゴシック" charset="0"/>
                <a:cs typeface="ＭＳ Ｐゴシック" charset="0"/>
              </a:rPr>
              <a:t>FOUNDED </a:t>
            </a:r>
            <a:r>
              <a:rPr lang="en-US">
                <a:latin typeface="Calibri" charset="0"/>
                <a:ea typeface="ＭＳ Ｐゴシック" charset="0"/>
                <a:cs typeface="ＭＳ Ｐゴシック" charset="0"/>
              </a:rPr>
              <a:t>at the turn of the last century</a:t>
            </a:r>
          </a:p>
          <a:p>
            <a:pPr eaLnBrk="1" hangingPunct="1"/>
            <a:r>
              <a:rPr lang="en-US">
                <a:latin typeface="Calibri" charset="0"/>
                <a:ea typeface="ＭＳ Ｐゴシック" charset="0"/>
                <a:cs typeface="ＭＳ Ｐゴシック" charset="0"/>
              </a:rPr>
              <a:t>We have </a:t>
            </a:r>
            <a:r>
              <a:rPr lang="en-US" b="1">
                <a:latin typeface="Calibri" charset="0"/>
                <a:ea typeface="ＭＳ Ｐゴシック" charset="0"/>
                <a:cs typeface="ＭＳ Ｐゴシック" charset="0"/>
              </a:rPr>
              <a:t>APPROXIMATELY 10,000 STUDENTS AND 1400 FACULTY </a:t>
            </a:r>
            <a:r>
              <a:rPr lang="en-US">
                <a:latin typeface="Calibri" charset="0"/>
                <a:ea typeface="ＭＳ Ｐゴシック" charset="0"/>
                <a:cs typeface="ＭＳ Ｐゴシック" charset="0"/>
              </a:rPr>
              <a:t>which means our student-to-faculty ratio is about 8; such a small ratio means our students receive a great deal of attention---for example, actually our policy is that only faculty teach courses.</a:t>
            </a:r>
          </a:p>
          <a:p>
            <a:pPr eaLnBrk="1" hangingPunct="1"/>
            <a:r>
              <a:rPr lang="en-US">
                <a:latin typeface="Calibri" charset="0"/>
                <a:ea typeface="ＭＳ Ｐゴシック" charset="0"/>
                <a:cs typeface="ＭＳ Ｐゴシック" charset="0"/>
              </a:rPr>
              <a:t>We have </a:t>
            </a:r>
            <a:r>
              <a:rPr lang="en-US" b="1">
                <a:latin typeface="Calibri" charset="0"/>
                <a:ea typeface="ＭＳ Ｐゴシック" charset="0"/>
                <a:cs typeface="ＭＳ Ｐゴシック" charset="0"/>
              </a:rPr>
              <a:t>ALUMNI CHAPTERS ALL OVER WORLD </a:t>
            </a:r>
            <a:r>
              <a:rPr lang="en-US">
                <a:latin typeface="Calibri" charset="0"/>
                <a:ea typeface="ＭＳ Ｐゴシック" charset="0"/>
                <a:cs typeface="ＭＳ Ｐゴシック" charset="0"/>
              </a:rPr>
              <a:t>and </a:t>
            </a:r>
            <a:r>
              <a:rPr lang="en-US" b="1">
                <a:latin typeface="Calibri" charset="0"/>
                <a:ea typeface="ＭＳ Ｐゴシック" charset="0"/>
                <a:cs typeface="ＭＳ Ｐゴシック" charset="0"/>
              </a:rPr>
              <a:t>DEGREE PROGRAMS IN 12 DIFFERENT COUNTRIES </a:t>
            </a:r>
            <a:r>
              <a:rPr lang="en-US">
                <a:latin typeface="Calibri" charset="0"/>
                <a:ea typeface="ＭＳ Ｐゴシック" charset="0"/>
                <a:cs typeface="ＭＳ Ｐゴシック" charset="0"/>
              </a:rPr>
              <a:t>that include, for example, </a:t>
            </a:r>
            <a:r>
              <a:rPr lang="en-US" b="1">
                <a:latin typeface="Calibri" charset="0"/>
                <a:ea typeface="ＭＳ Ｐゴシック" charset="0"/>
                <a:cs typeface="ＭＳ Ｐゴシック" charset="0"/>
              </a:rPr>
              <a:t>KOREA, GREECE</a:t>
            </a:r>
            <a:r>
              <a:rPr lang="en-US">
                <a:latin typeface="Calibri" charset="0"/>
                <a:ea typeface="ＭＳ Ｐゴシック" charset="0"/>
                <a:cs typeface="ＭＳ Ｐゴシック" charset="0"/>
              </a:rPr>
              <a:t>, Portugal, Qatar, and Australia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7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Accelerate critical paths</a:t>
            </a:r>
          </a:p>
          <a:p>
            <a:r>
              <a:rPr lang="en-US">
                <a:latin typeface="Arial" charset="0"/>
              </a:rPr>
              <a:t>Ship computation to data (A segmenting approach)</a:t>
            </a:r>
          </a:p>
        </p:txBody>
      </p:sp>
      <p:sp>
        <p:nvSpPr>
          <p:cNvPr id="407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EF94CF-ECED-9147-8013-05D12856D031}" type="slidenum">
              <a:rPr lang="en-US" sz="1200">
                <a:solidFill>
                  <a:srgbClr val="000000"/>
                </a:solidFill>
              </a:rPr>
              <a:pPr eaLnBrk="1" hangingPunct="1"/>
              <a:t>154</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692DE7-6522-954F-A86B-2C5D913083B1}" type="slidenum">
              <a:rPr lang="en-US" sz="1200">
                <a:solidFill>
                  <a:srgbClr val="000000"/>
                </a:solidFill>
              </a:rPr>
              <a:pPr eaLnBrk="1" hangingPunct="1"/>
              <a:t>155</a:t>
            </a:fld>
            <a:endParaRPr lang="en-US" sz="1200">
              <a:solidFill>
                <a:srgbClr val="000000"/>
              </a:solidFill>
            </a:endParaRPr>
          </a:p>
        </p:txBody>
      </p:sp>
      <p:sp>
        <p:nvSpPr>
          <p:cNvPr id="408578"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8579"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Let me </a:t>
            </a:r>
            <a:r>
              <a:rPr lang="en-US" b="1">
                <a:latin typeface="Arial" charset="0"/>
              </a:rPr>
              <a:t>demonstrate the staged execution model pictorially. </a:t>
            </a:r>
            <a:r>
              <a:rPr lang="en-US">
                <a:latin typeface="Arial" charset="0"/>
              </a:rPr>
              <a:t>Assume that we have this </a:t>
            </a:r>
            <a:r>
              <a:rPr lang="en-US" b="1">
                <a:latin typeface="Arial" charset="0"/>
              </a:rPr>
              <a:t>contiguous chunk of code</a:t>
            </a:r>
            <a:r>
              <a:rPr lang="en-US">
                <a:latin typeface="Arial" charset="0"/>
              </a:rPr>
              <a:t>. I show only loads and stores since they are relevant to our work.  </a:t>
            </a:r>
          </a:p>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3BA62B-6C15-C549-A9D6-3DD820AA300C}" type="slidenum">
              <a:rPr lang="en-US" sz="1200">
                <a:solidFill>
                  <a:srgbClr val="000000"/>
                </a:solidFill>
              </a:rPr>
              <a:pPr eaLnBrk="1" hangingPunct="1"/>
              <a:t>156</a:t>
            </a:fld>
            <a:endParaRPr lang="en-US" sz="1200">
              <a:solidFill>
                <a:srgbClr val="000000"/>
              </a:solidFill>
            </a:endParaRPr>
          </a:p>
        </p:txBody>
      </p:sp>
      <p:sp>
        <p:nvSpPr>
          <p:cNvPr id="409602"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03"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This figure </a:t>
            </a:r>
            <a:r>
              <a:rPr lang="en-US" b="1">
                <a:latin typeface="Arial" charset="0"/>
              </a:rPr>
              <a:t>shows the same chunk of code split into three segments</a:t>
            </a:r>
            <a:r>
              <a:rPr lang="en-US">
                <a:latin typeface="Arial" charset="0"/>
              </a:rPr>
              <a:t>, S0, S1, S2.</a:t>
            </a:r>
          </a:p>
          <a:p>
            <a:pPr eaLnBrk="1" hangingPunct="1"/>
            <a:r>
              <a:rPr lang="en-US" b="1">
                <a:latin typeface="Arial" charset="0"/>
              </a:rPr>
              <a:t>This split can be done statically and dynamically, and it is not the focus of our paper. </a:t>
            </a:r>
            <a:r>
              <a:rPr lang="en-US">
                <a:latin typeface="Arial" charset="0"/>
              </a:rPr>
              <a:t>However, I will soon show you two paradigms that split the code in different ways.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DAF50D-A428-DF44-A9BE-7E912B11CA8B}" type="slidenum">
              <a:rPr lang="en-US" sz="1200">
                <a:solidFill>
                  <a:srgbClr val="000000"/>
                </a:solidFill>
              </a:rPr>
              <a:pPr eaLnBrk="1" hangingPunct="1"/>
              <a:t>157</a:t>
            </a:fld>
            <a:endParaRPr lang="en-US" sz="1200">
              <a:solidFill>
                <a:srgbClr val="000000"/>
              </a:solidFill>
            </a:endParaRPr>
          </a:p>
        </p:txBody>
      </p:sp>
      <p:sp>
        <p:nvSpPr>
          <p:cNvPr id="410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6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Once the split is done, </a:t>
            </a:r>
            <a:r>
              <a:rPr lang="en-US" b="1">
                <a:latin typeface="Arial" charset="0"/>
              </a:rPr>
              <a:t>each segment is assigned to a different core </a:t>
            </a:r>
            <a:r>
              <a:rPr lang="en-US">
                <a:latin typeface="Arial" charset="0"/>
              </a:rPr>
              <a:t>(this assignment can be done statically or dynamically, and again has been covered in previous work). </a:t>
            </a:r>
          </a:p>
          <a:p>
            <a:pPr eaLnBrk="1" hangingPunct="1"/>
            <a:r>
              <a:rPr lang="en-US">
                <a:latin typeface="Arial" charset="0"/>
              </a:rPr>
              <a:t>The work queue of each core contains the segments to be executed in that core. </a:t>
            </a:r>
          </a:p>
          <a:p>
            <a:pPr eaLnBrk="1" hangingPunct="1"/>
            <a:r>
              <a:rPr lang="en-US">
                <a:latin typeface="Arial" charset="0"/>
              </a:rPr>
              <a:t>In this example, S0 is executed in core 0, S1 executed in core 1, and so on.</a:t>
            </a:r>
          </a:p>
          <a:p>
            <a:pPr eaLnBrk="1" hangingPunct="1"/>
            <a:endParaRPr lang="en-US">
              <a:latin typeface="Arial" charset="0"/>
            </a:endParaRPr>
          </a:p>
          <a:p>
            <a:pPr eaLnBrk="1" hangingPunct="1"/>
            <a:r>
              <a:rPr lang="en-US">
                <a:latin typeface="Arial" charset="0"/>
              </a:rPr>
              <a:t>*** Usually, to preserve locality and take advantage of customization, a segment is executed in one core.  </a:t>
            </a:r>
          </a:p>
          <a:p>
            <a:pPr eaLnBrk="1" hangingPunct="1"/>
            <a:r>
              <a:rPr lang="en-US">
                <a:latin typeface="Arial" charset="0"/>
              </a:rPr>
              <a:t>*** This also preserves the locality of data that is commonly touched by instances of S0, S1, and S2 (intra-segment data, or shared data among instances of the same segment).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B01A59-E824-1141-8E82-AB9D01260076}" type="slidenum">
              <a:rPr lang="en-US" sz="1200">
                <a:solidFill>
                  <a:srgbClr val="000000"/>
                </a:solidFill>
              </a:rPr>
              <a:pPr eaLnBrk="1" hangingPunct="1"/>
              <a:t>158</a:t>
            </a:fld>
            <a:endParaRPr lang="en-US" sz="1200">
              <a:solidFill>
                <a:srgbClr val="000000"/>
              </a:solidFill>
            </a:endParaRPr>
          </a:p>
        </p:txBody>
      </p:sp>
      <p:sp>
        <p:nvSpPr>
          <p:cNvPr id="411650"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1651"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a:latin typeface="Arial" charset="0"/>
              </a:rPr>
              <a:t>A segment that is executing on one core spawns another segment on another core</a:t>
            </a:r>
            <a:r>
              <a:rPr lang="en-US">
                <a:latin typeface="Arial" charset="0"/>
              </a:rPr>
              <a:t>, which in turn can spawn another segment in another core. These segments may need to communicate with each other because a later segment may need the data produced by a previous segment. </a:t>
            </a:r>
          </a:p>
          <a:p>
            <a:pPr eaLnBrk="1" hangingPunct="1"/>
            <a:endParaRPr lang="en-US">
              <a:latin typeface="Arial" charset="0"/>
            </a:endParaRPr>
          </a:p>
          <a:p>
            <a:pPr eaLnBrk="1" hangingPunct="1"/>
            <a:r>
              <a:rPr lang="en-US" b="1">
                <a:latin typeface="Arial" charset="0"/>
              </a:rPr>
              <a:t>Segment spawning:</a:t>
            </a:r>
            <a:endParaRPr lang="en-US">
              <a:latin typeface="Arial" charset="0"/>
            </a:endParaRPr>
          </a:p>
          <a:p>
            <a:pPr eaLnBrk="1" hangingPunct="1"/>
            <a:endParaRPr lang="en-US">
              <a:latin typeface="Arial" charset="0"/>
            </a:endParaRPr>
          </a:p>
          <a:p>
            <a:pPr eaLnBrk="1" hangingPunct="1"/>
            <a:r>
              <a:rPr lang="en-US">
                <a:latin typeface="Arial" charset="0"/>
              </a:rPr>
              <a:t>OLD:</a:t>
            </a:r>
          </a:p>
          <a:p>
            <a:pPr eaLnBrk="1" hangingPunct="1"/>
            <a:r>
              <a:rPr lang="en-US">
                <a:latin typeface="Arial" charset="0"/>
              </a:rPr>
              <a:t>When these segment runs on three cores P0, P1 and P2, core&gt;&gt;&gt;</a:t>
            </a:r>
          </a:p>
          <a:p>
            <a:pPr eaLnBrk="1" hangingPunct="1"/>
            <a:r>
              <a:rPr lang="en-US">
                <a:latin typeface="Arial" charset="0"/>
              </a:rPr>
              <a:t> P1 incurs a cache miss to fetch Y and &gt;&gt;&gt;</a:t>
            </a:r>
          </a:p>
          <a:p>
            <a:pPr eaLnBrk="1" hangingPunct="1"/>
            <a:r>
              <a:rPr lang="en-US">
                <a:latin typeface="Arial" charset="0"/>
              </a:rPr>
              <a:t>P2 incurs a cache miss to fetch Z </a:t>
            </a:r>
          </a:p>
          <a:p>
            <a:pPr eaLnBrk="1" hangingPunct="1"/>
            <a:r>
              <a:rPr lang="en-US">
                <a:latin typeface="Arial" charset="0"/>
              </a:rPr>
              <a:t>We cnan avoid these misses by shipping the data required by a segment to the core where the segment will run. </a:t>
            </a:r>
          </a:p>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2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Arial" charset="0"/>
              </a:rPr>
              <a:t>Let me give you two concrete examples </a:t>
            </a:r>
            <a:r>
              <a:rPr lang="en-US">
                <a:latin typeface="Arial" charset="0"/>
              </a:rPr>
              <a:t>of staged execution models. I will extensively use these examples to show the benefits of data marshaling. </a:t>
            </a:r>
          </a:p>
        </p:txBody>
      </p:sp>
      <p:sp>
        <p:nvSpPr>
          <p:cNvPr id="412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0CCD5C-6E91-4247-8F54-1B667C7F1CFD}" type="slidenum">
              <a:rPr lang="en-US" sz="1200">
                <a:solidFill>
                  <a:srgbClr val="000000"/>
                </a:solidFill>
              </a:rPr>
              <a:pPr eaLnBrk="1" hangingPunct="1"/>
              <a:t>159</a:t>
            </a:fld>
            <a:endParaRPr 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DE2A42-D636-034B-8A50-5CD890CECA9D}" type="slidenum">
              <a:rPr lang="en-US" sz="1200">
                <a:solidFill>
                  <a:srgbClr val="000000"/>
                </a:solidFill>
              </a:rPr>
              <a:pPr eaLnBrk="1" hangingPunct="1"/>
              <a:t>160</a:t>
            </a:fld>
            <a:endParaRPr lang="en-US" sz="1200">
              <a:solidFill>
                <a:srgbClr val="000000"/>
              </a:solidFill>
            </a:endParaRPr>
          </a:p>
        </p:txBody>
      </p:sp>
      <p:sp>
        <p:nvSpPr>
          <p:cNvPr id="413698"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3699"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The problem is that </a:t>
            </a:r>
            <a:r>
              <a:rPr lang="en-US" b="1">
                <a:latin typeface="Arial" charset="0"/>
              </a:rPr>
              <a:t>when segments execute on different cores, they may need data produced by previous segments</a:t>
            </a:r>
            <a:r>
              <a:rPr lang="en-US">
                <a:latin typeface="Arial" charset="0"/>
              </a:rPr>
              <a:t>. </a:t>
            </a:r>
          </a:p>
          <a:p>
            <a:pPr eaLnBrk="1" hangingPunct="1"/>
            <a:r>
              <a:rPr lang="en-US">
                <a:latin typeface="Arial" charset="0"/>
              </a:rPr>
              <a:t>In this example, </a:t>
            </a:r>
            <a:r>
              <a:rPr lang="en-US" b="1">
                <a:latin typeface="Arial" charset="0"/>
              </a:rPr>
              <a:t>when S1 is executing Load to address Y on Core 1, it will incur a cache miss on the cache block containing Y because Core 0 was the last writer to that block. </a:t>
            </a:r>
          </a:p>
          <a:p>
            <a:pPr eaLnBrk="1" hangingPunct="1"/>
            <a:endParaRPr lang="en-US">
              <a:latin typeface="Arial" charset="0"/>
            </a:endParaRPr>
          </a:p>
          <a:p>
            <a:pPr eaLnBrk="1" hangingPunct="1"/>
            <a:r>
              <a:rPr lang="en-US" b="1">
                <a:latin typeface="Arial" charset="0"/>
              </a:rPr>
              <a:t>If there is an inter-segment cache miss, the core that executes the segment will stall (or progress more slowly). </a:t>
            </a:r>
          </a:p>
          <a:p>
            <a:pPr eaLnBrk="1" hangingPunct="1"/>
            <a:endParaRPr lang="en-US">
              <a:latin typeface="Arial" charset="0"/>
            </a:endParaRPr>
          </a:p>
          <a:p>
            <a:pPr eaLnBrk="1" hangingPunct="1"/>
            <a:r>
              <a:rPr lang="en-US">
                <a:latin typeface="Arial" charset="0"/>
              </a:rPr>
              <a:t>These intra-segment communication misses reduce the performance potential of staged execution.</a:t>
            </a: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4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Arial" charset="0"/>
              </a:rPr>
              <a:t>Let</a:t>
            </a:r>
            <a:r>
              <a:rPr lang="ja-JP" altLang="en-US" b="1">
                <a:latin typeface="Arial" charset="0"/>
              </a:rPr>
              <a:t>’</a:t>
            </a:r>
            <a:r>
              <a:rPr lang="en-US" altLang="ja-JP" b="1">
                <a:latin typeface="Arial" charset="0"/>
              </a:rPr>
              <a:t>s quickly take a look at what these misses look like in the two models we have discussed. </a:t>
            </a:r>
          </a:p>
          <a:p>
            <a:endParaRPr lang="en-US">
              <a:latin typeface="Arial" charset="0"/>
            </a:endParaRPr>
          </a:p>
          <a:p>
            <a:r>
              <a:rPr lang="en-US">
                <a:latin typeface="Arial" charset="0"/>
              </a:rPr>
              <a:t>Remember in ACS, the critical sections are shipped to a large core. This means that the thread-private data that is produced outside the critical section and consumed inside it needs to be transferred to the large core when the critical section needs this data.</a:t>
            </a:r>
          </a:p>
          <a:p>
            <a:endParaRPr lang="en-US">
              <a:latin typeface="Arial" charset="0"/>
            </a:endParaRPr>
          </a:p>
          <a:p>
            <a:r>
              <a:rPr lang="en-US">
                <a:latin typeface="Arial" charset="0"/>
              </a:rPr>
              <a:t>Similarly, in pipeline parallelism, …</a:t>
            </a:r>
          </a:p>
          <a:p>
            <a:endParaRPr lang="en-US">
              <a:latin typeface="Arial" charset="0"/>
            </a:endParaRPr>
          </a:p>
          <a:p>
            <a:r>
              <a:rPr lang="en-US">
                <a:latin typeface="Arial" charset="0"/>
              </a:rPr>
              <a:t>…</a:t>
            </a:r>
          </a:p>
          <a:p>
            <a:endParaRPr lang="en-US">
              <a:latin typeface="Arial" charset="0"/>
            </a:endParaRPr>
          </a:p>
          <a:p>
            <a:r>
              <a:rPr lang="en-US" b="1">
                <a:latin typeface="Arial" charset="0"/>
              </a:rPr>
              <a:t>But what is the effect of such cache misses on overall performance? </a:t>
            </a:r>
          </a:p>
          <a:p>
            <a:endParaRPr lang="en-US">
              <a:latin typeface="Arial" charset="0"/>
            </a:endParaRPr>
          </a:p>
        </p:txBody>
      </p:sp>
      <p:sp>
        <p:nvSpPr>
          <p:cNvPr id="414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F2089D-E4FA-2A4A-9411-9177E603FAFF}" type="slidenum">
              <a:rPr lang="en-US" sz="1200">
                <a:solidFill>
                  <a:srgbClr val="000000"/>
                </a:solidFill>
              </a:rPr>
              <a:pPr eaLnBrk="1" hangingPunct="1"/>
              <a:t>161</a:t>
            </a:fld>
            <a:endParaRPr 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5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b="1">
              <a:latin typeface="Arial" charset="0"/>
            </a:endParaRPr>
          </a:p>
        </p:txBody>
      </p:sp>
      <p:sp>
        <p:nvSpPr>
          <p:cNvPr id="415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28AA33-1F95-D14F-AD5C-CA25DCAD565B}" type="slidenum">
              <a:rPr lang="en-US" sz="1200">
                <a:solidFill>
                  <a:srgbClr val="000000"/>
                </a:solidFill>
              </a:rPr>
              <a:pPr eaLnBrk="1" hangingPunct="1"/>
              <a:t>162</a:t>
            </a:fld>
            <a:endParaRPr 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34DD9F-6754-8A4F-9EFA-FDE9F3BB1034}" type="slidenum">
              <a:rPr lang="en-US" sz="1200">
                <a:solidFill>
                  <a:srgbClr val="000000"/>
                </a:solidFill>
              </a:rPr>
              <a:pPr eaLnBrk="1" hangingPunct="1"/>
              <a:t>163</a:t>
            </a:fld>
            <a:endParaRPr lang="en-US" sz="1200">
              <a:solidFill>
                <a:srgbClr val="000000"/>
              </a:solidFill>
            </a:endParaRPr>
          </a:p>
        </p:txBody>
      </p:sp>
      <p:sp>
        <p:nvSpPr>
          <p:cNvPr id="416770"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6771"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a:latin typeface="Arial" charset="0"/>
              </a:rPr>
              <a:t>Let me first introduce some terminology. </a:t>
            </a:r>
            <a:r>
              <a:rPr lang="en-US">
                <a:latin typeface="Arial" charset="0"/>
              </a:rPr>
              <a:t>&gt;&gt;&gt;</a:t>
            </a:r>
          </a:p>
          <a:p>
            <a:pPr eaLnBrk="1" hangingPunct="1"/>
            <a:r>
              <a:rPr lang="en-US">
                <a:latin typeface="Arial" charset="0"/>
              </a:rPr>
              <a:t>We call the data which is written by one segment and read by the next segment, inter-segment data &gt;&gt;&gt;</a:t>
            </a:r>
          </a:p>
          <a:p>
            <a:pPr eaLnBrk="1" hangingPunct="1"/>
            <a:r>
              <a:rPr lang="en-US">
                <a:latin typeface="Arial" charset="0"/>
              </a:rPr>
              <a:t>In our example,  Y and Z are intersegment data.  &gt;&gt;&gt;</a:t>
            </a:r>
          </a:p>
          <a:p>
            <a:pPr eaLnBrk="1" hangingPunct="1"/>
            <a:r>
              <a:rPr lang="en-US">
                <a:latin typeface="Arial" charset="0"/>
              </a:rPr>
              <a:t>We call the last instruction to modify intersegment data in a segment a generator. &gt;&gt;&gt;</a:t>
            </a:r>
          </a:p>
          <a:p>
            <a:pPr eaLnBrk="1" hangingPunct="1"/>
            <a:r>
              <a:rPr lang="en-US">
                <a:latin typeface="Arial" charset="0"/>
              </a:rPr>
              <a:t>For example, The instructions which store Y and Z are generator instructions. &gt;&gt;&gt;</a:t>
            </a: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3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 show an example from the MySQL database. Each database thread first&gt;&gt;&gt;</a:t>
            </a:r>
          </a:p>
          <a:p>
            <a:r>
              <a:rPr lang="en-US">
                <a:latin typeface="Calibri" charset="0"/>
              </a:rPr>
              <a:t>opens the database tables it requires, and &gt;&gt;&gt;</a:t>
            </a:r>
          </a:p>
          <a:p>
            <a:r>
              <a:rPr lang="en-US">
                <a:latin typeface="Calibri" charset="0"/>
              </a:rPr>
              <a:t>then processes the transaction &gt;&gt;&gt;</a:t>
            </a:r>
          </a:p>
          <a:p>
            <a:r>
              <a:rPr lang="en-US">
                <a:latin typeface="Calibri" charset="0"/>
              </a:rPr>
              <a:t>While independent  transactions can proceed in parallel, opening the tables requires accessing a shared data structure called the Open Table Caches. The open tables cache is a 2-dimensional a linked data structure accesses to which are difficult to parallelize. &gt;&gt;&gt;</a:t>
            </a:r>
          </a:p>
          <a:p>
            <a:r>
              <a:rPr lang="en-US">
                <a:latin typeface="Calibri" charset="0"/>
              </a:rPr>
              <a:t>Thus the accesses  are encapsulated in a  critical section.&gt;&gt;&gt;</a:t>
            </a:r>
          </a:p>
          <a:p>
            <a:endParaRPr lang="en-US">
              <a:latin typeface="Calibri" charset="0"/>
            </a:endParaRPr>
          </a:p>
          <a:p>
            <a:endParaRPr lang="en-US">
              <a:latin typeface="Calibri" charset="0"/>
            </a:endParaRPr>
          </a:p>
        </p:txBody>
      </p:sp>
      <p:sp>
        <p:nvSpPr>
          <p:cNvPr id="373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6A714D-4B04-6A4F-9C9B-3F237CB76A57}" type="slidenum">
              <a:rPr lang="en-US" sz="1200">
                <a:solidFill>
                  <a:srgbClr val="000000"/>
                </a:solidFill>
                <a:latin typeface="Calibri" charset="0"/>
                <a:cs typeface="Arial" charset="0"/>
              </a:rPr>
              <a:pPr eaLnBrk="1" hangingPunct="1"/>
              <a:t>79</a:t>
            </a:fld>
            <a:endParaRPr lang="en-US" sz="1200">
              <a:solidFill>
                <a:srgbClr val="000000"/>
              </a:solidFill>
              <a:latin typeface="Calibri"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7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We made a key observation that lead to the development of data marshaling. We found that across a wide variety of workloads …</a:t>
            </a:r>
          </a:p>
          <a:p>
            <a:endParaRPr lang="en-US">
              <a:latin typeface="Arial" charset="0"/>
            </a:endParaRPr>
          </a:p>
          <a:p>
            <a:r>
              <a:rPr lang="en-US">
                <a:latin typeface="Arial" charset="0"/>
              </a:rPr>
              <a:t>Based on this observation, the basic idea is data marshaling is as follows:</a:t>
            </a:r>
          </a:p>
        </p:txBody>
      </p:sp>
      <p:sp>
        <p:nvSpPr>
          <p:cNvPr id="417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D411FF-FADA-0A4D-962A-AE803D56292E}" type="slidenum">
              <a:rPr lang="en-US" sz="1200">
                <a:solidFill>
                  <a:srgbClr val="000000"/>
                </a:solidFill>
              </a:rPr>
              <a:pPr eaLnBrk="1" hangingPunct="1"/>
              <a:t>164</a:t>
            </a:fld>
            <a:endParaRPr 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8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DM consists of two components: Compiler and Hardware. </a:t>
            </a:r>
          </a:p>
        </p:txBody>
      </p:sp>
      <p:sp>
        <p:nvSpPr>
          <p:cNvPr id="418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1D6179-B1F4-6D46-83F8-B13FC22AD79F}" type="slidenum">
              <a:rPr lang="en-US" sz="1200">
                <a:solidFill>
                  <a:srgbClr val="000000"/>
                </a:solidFill>
              </a:rPr>
              <a:pPr eaLnBrk="1" hangingPunct="1"/>
              <a:t>165</a:t>
            </a:fld>
            <a:endParaRPr 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The job of the compiler is twofolds.</a:t>
            </a:r>
          </a:p>
        </p:txBody>
      </p:sp>
      <p:sp>
        <p:nvSpPr>
          <p:cNvPr id="419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C293D7-B59A-E642-97C3-6DCCE379BF91}" type="slidenum">
              <a:rPr lang="en-US" sz="1200">
                <a:solidFill>
                  <a:srgbClr val="000000"/>
                </a:solidFill>
              </a:rPr>
              <a:pPr eaLnBrk="1" hangingPunct="1"/>
              <a:t>166</a:t>
            </a:fld>
            <a:endParaRPr 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AD2788-8400-DC45-A830-A2565907B897}" type="slidenum">
              <a:rPr lang="en-US" sz="1200">
                <a:solidFill>
                  <a:srgbClr val="000000"/>
                </a:solidFill>
              </a:rPr>
              <a:pPr eaLnBrk="1" hangingPunct="1"/>
              <a:t>167</a:t>
            </a:fld>
            <a:endParaRPr lang="en-US" sz="1200">
              <a:solidFill>
                <a:srgbClr val="000000"/>
              </a:solidFill>
            </a:endParaRPr>
          </a:p>
        </p:txBody>
      </p:sp>
      <p:sp>
        <p:nvSpPr>
          <p:cNvPr id="420866"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0867"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The algorithm </a:t>
            </a:r>
            <a:r>
              <a:rPr lang="en-US" b="1">
                <a:latin typeface="Arial" charset="0"/>
              </a:rPr>
              <a:t>runs the program as a single thread and instruments all memory instructions. </a:t>
            </a:r>
          </a:p>
          <a:p>
            <a:pPr eaLnBrk="1" hangingPunct="1"/>
            <a:r>
              <a:rPr lang="en-US" b="1">
                <a:latin typeface="Arial" charset="0"/>
              </a:rPr>
              <a:t>Every time an instruction modifies a cache block, </a:t>
            </a:r>
            <a:r>
              <a:rPr lang="en-US">
                <a:latin typeface="Arial" charset="0"/>
              </a:rPr>
              <a:t>the algorithm stores the instruction</a:t>
            </a:r>
            <a:r>
              <a:rPr lang="ja-JP" altLang="en-US">
                <a:latin typeface="Arial" charset="0"/>
              </a:rPr>
              <a:t>’</a:t>
            </a:r>
            <a:r>
              <a:rPr lang="en-US" altLang="ja-JP">
                <a:latin typeface="Arial" charset="0"/>
              </a:rPr>
              <a:t>s IP as </a:t>
            </a:r>
            <a:r>
              <a:rPr lang="en-US" altLang="ja-JP" b="1">
                <a:latin typeface="Arial" charset="0"/>
              </a:rPr>
              <a:t>the last-writer of the cache block.</a:t>
            </a:r>
          </a:p>
          <a:p>
            <a:pPr eaLnBrk="1" hangingPunct="1"/>
            <a:r>
              <a:rPr lang="en-US" b="1">
                <a:latin typeface="Arial" charset="0"/>
              </a:rPr>
              <a:t>Every time a segment reads a cache block whose last writer is from previous segment</a:t>
            </a:r>
            <a:r>
              <a:rPr lang="en-US">
                <a:latin typeface="Arial" charset="0"/>
              </a:rPr>
              <a:t>, i.e., the data is inter-segment data, the last-writer is added to the generator set. </a:t>
            </a:r>
          </a:p>
          <a:p>
            <a:pPr eaLnBrk="1" hangingPunct="1"/>
            <a:endParaRPr lang="en-US">
              <a:latin typeface="Arial" charset="0"/>
            </a:endParaRPr>
          </a:p>
          <a:p>
            <a:pPr eaLnBrk="1" hangingPunct="1"/>
            <a:r>
              <a:rPr lang="en-US">
                <a:latin typeface="Arial" charset="0"/>
              </a:rPr>
              <a:t>SPEND LESS TIME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603425-96CF-0F41-9336-C98B354E4E47}" type="slidenum">
              <a:rPr lang="en-US" sz="1200">
                <a:solidFill>
                  <a:srgbClr val="000000"/>
                </a:solidFill>
              </a:rPr>
              <a:pPr eaLnBrk="1" hangingPunct="1"/>
              <a:t>168</a:t>
            </a:fld>
            <a:endParaRPr lang="en-US" sz="1200">
              <a:solidFill>
                <a:srgbClr val="000000"/>
              </a:solidFill>
            </a:endParaRPr>
          </a:p>
        </p:txBody>
      </p:sp>
      <p:sp>
        <p:nvSpPr>
          <p:cNvPr id="421890"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1891"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In addition to marking the generators, the compiler/library must also insert &gt;&gt;&gt;</a:t>
            </a:r>
          </a:p>
          <a:p>
            <a:pPr eaLnBrk="1" hangingPunct="1"/>
            <a:r>
              <a:rPr lang="en-US">
                <a:latin typeface="Arial" charset="0"/>
              </a:rPr>
              <a:t>a Marshal instruction at the end of every segment. </a:t>
            </a:r>
          </a:p>
          <a:p>
            <a:pPr eaLnBrk="1" hangingPunct="1"/>
            <a:r>
              <a:rPr lang="en-US" b="1">
                <a:latin typeface="Arial" charset="0"/>
              </a:rPr>
              <a:t>The instruction informs the hardware that it is time to marshal the lines and the argument to the instruction tells it where the lines should be marshaled to. </a:t>
            </a:r>
          </a:p>
          <a:p>
            <a:pPr eaLnBrk="1" hangingPunct="1"/>
            <a:r>
              <a:rPr lang="en-US" b="1">
                <a:latin typeface="Arial" charset="0"/>
              </a:rPr>
              <a:t>(Inserted just before the point where the next segment is initiated)</a:t>
            </a:r>
          </a:p>
          <a:p>
            <a:pPr eaLnBrk="1" hangingPunct="1"/>
            <a:endParaRPr lang="en-US">
              <a:latin typeface="Arial" charset="0"/>
            </a:endParaRPr>
          </a:p>
          <a:p>
            <a:pPr eaLnBrk="1" hangingPunct="1"/>
            <a:r>
              <a:rPr lang="en-US" b="1">
                <a:latin typeface="Arial" charset="0"/>
              </a:rPr>
              <a:t>If segments are not statically scheduled to the cores, the compiler would insert the segment id as argument to the MARSHAL instruction. This segment ID is later bound to a physical core ID via the runtime library or the hardware. </a:t>
            </a:r>
          </a:p>
          <a:p>
            <a:pPr eaLnBrk="1" hangingPunct="1"/>
            <a:endParaRPr lang="en-US">
              <a:latin typeface="Arial" charset="0"/>
            </a:endParaRPr>
          </a:p>
          <a:p>
            <a:pPr eaLnBrk="1" hangingPunct="1"/>
            <a:r>
              <a:rPr lang="en-US">
                <a:latin typeface="Arial" charset="0"/>
              </a:rPr>
              <a:t>Marshal instructions can come free depending on SE model</a:t>
            </a:r>
          </a:p>
          <a:p>
            <a:pPr eaLnBrk="1" hangingPunct="1"/>
            <a:endParaRPr lang="en-US">
              <a:latin typeface="Arial" charset="0"/>
            </a:endParaRPr>
          </a:p>
          <a:p>
            <a:pPr eaLnBrk="1" hangingPunct="1"/>
            <a:r>
              <a:rPr lang="en-US">
                <a:latin typeface="Arial" charset="0"/>
              </a:rPr>
              <a:t>SPEND LESS TIME</a:t>
            </a:r>
          </a:p>
          <a:p>
            <a:pPr eaLnBrk="1" hangingPunct="1"/>
            <a:endParaRPr lang="en-US">
              <a:latin typeface="Arial" charset="0"/>
            </a:endParaRPr>
          </a:p>
          <a:p>
            <a:pPr eaLnBrk="1" hangingPunct="1"/>
            <a:endParaRPr lang="en-US">
              <a:latin typeface="Arial" charset="0"/>
            </a:endParaRPr>
          </a:p>
          <a:p>
            <a:pPr eaLnBrk="1" hangingPunct="1"/>
            <a:r>
              <a:rPr lang="en-US" b="1">
                <a:latin typeface="Arial" charset="0"/>
              </a:rPr>
              <a:t>Binding between segment ID and core ID</a:t>
            </a:r>
            <a:r>
              <a:rPr lang="en-US">
                <a:latin typeface="Arial" charset="0"/>
              </a:rPr>
              <a:t>… accomplished by the runtime library or can be done with hardware dynamically as well if HW scheduling is employed.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2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Arial" charset="0"/>
            </a:endParaRPr>
          </a:p>
          <a:p>
            <a:r>
              <a:rPr lang="en-US">
                <a:latin typeface="Arial" charset="0"/>
              </a:rPr>
              <a:t>Pollution at remote core</a:t>
            </a:r>
          </a:p>
        </p:txBody>
      </p:sp>
      <p:sp>
        <p:nvSpPr>
          <p:cNvPr id="422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4EF179-2EEA-8B46-A7E7-E250902A94F8}" type="slidenum">
              <a:rPr lang="en-US" sz="1200">
                <a:solidFill>
                  <a:srgbClr val="000000"/>
                </a:solidFill>
              </a:rPr>
              <a:pPr eaLnBrk="1" hangingPunct="1"/>
              <a:t>170</a:t>
            </a:fld>
            <a:endParaRPr 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08FDAC5-F7E0-404D-813B-941AC528D8E5}" type="slidenum">
              <a:rPr lang="en-US" sz="1200">
                <a:solidFill>
                  <a:srgbClr val="000000"/>
                </a:solidFill>
                <a:cs typeface="Arial" charset="0"/>
              </a:rPr>
              <a:pPr algn="r" eaLnBrk="1" hangingPunct="1"/>
              <a:t>171</a:t>
            </a:fld>
            <a:endParaRPr lang="en-US" sz="1200">
              <a:solidFill>
                <a:srgbClr val="000000"/>
              </a:solidFill>
              <a:cs typeface="Arial" charset="0"/>
            </a:endParaRPr>
          </a:p>
        </p:txBody>
      </p:sp>
      <p:sp>
        <p:nvSpPr>
          <p:cNvPr id="423938"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3939"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C300D9-8F67-C246-A480-19BF76F66A1E}" type="slidenum">
              <a:rPr lang="en-US" sz="1200">
                <a:solidFill>
                  <a:srgbClr val="000000"/>
                </a:solidFill>
              </a:rPr>
              <a:pPr eaLnBrk="1" hangingPunct="1"/>
              <a:t>173</a:t>
            </a:fld>
            <a:endParaRPr lang="en-US" sz="1200">
              <a:solidFill>
                <a:srgbClr val="000000"/>
              </a:solidFill>
            </a:endParaRPr>
          </a:p>
        </p:txBody>
      </p:sp>
      <p:sp>
        <p:nvSpPr>
          <p:cNvPr id="424962"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4963"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I show the speedup of ACMP over SCMP where both of them employ data marshaling. DM improves performance by 8% for critical section-limited workloads and by 16% for pipeline workloads. In both cases, I also show an unrealistic ideal configuration where all misses to private and inter-stage data are artificially converted into hits. Notice that DM gets very close to this unrealistic ideal configuration.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F75FD46-E8F8-1A42-86DE-878125EE7076}" type="slidenum">
              <a:rPr lang="en-US" sz="1200">
                <a:solidFill>
                  <a:srgbClr val="000000"/>
                </a:solidFill>
              </a:rPr>
              <a:pPr algn="r" eaLnBrk="1" hangingPunct="1"/>
              <a:t>174</a:t>
            </a:fld>
            <a:endParaRPr lang="en-US" sz="1200">
              <a:solidFill>
                <a:srgbClr val="000000"/>
              </a:solidFill>
            </a:endParaRPr>
          </a:p>
        </p:txBody>
      </p:sp>
      <p:sp>
        <p:nvSpPr>
          <p:cNvPr id="425986"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5987"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To implement DM, Each core is augmented with a &gt;&gt;&gt;</a:t>
            </a:r>
          </a:p>
          <a:p>
            <a:pPr eaLnBrk="1" hangingPunct="1"/>
            <a:r>
              <a:rPr lang="en-US">
                <a:latin typeface="Arial" charset="0"/>
              </a:rPr>
              <a:t>Marshal Buffer. The marshal buffer stores the addresses of the cache lines to be marshaled. &gt;&gt;&gt;</a:t>
            </a:r>
          </a:p>
          <a:p>
            <a:pPr eaLnBrk="1" hangingPunct="1"/>
            <a:r>
              <a:rPr lang="en-US">
                <a:latin typeface="Arial" charset="0"/>
              </a:rPr>
              <a:t>Every time a core encounters a Generator instruction, it enqueues the address of the cache line being written by the instruction in the marshal buffer. &gt;&gt;&gt;</a:t>
            </a:r>
          </a:p>
          <a:p>
            <a:pPr eaLnBrk="1" hangingPunct="1"/>
            <a:r>
              <a:rPr lang="en-US">
                <a:latin typeface="Arial" charset="0"/>
              </a:rPr>
              <a:t>When a core hits a critical section, it ships al the lines pointed to by the marshal buffer entries to the large core. The large core encounters hits when it needs to access this data.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0EB415-56A9-9242-9D1C-3D3EE31987F9}" type="slidenum">
              <a:rPr lang="en-US" sz="1200">
                <a:solidFill>
                  <a:srgbClr val="000000"/>
                </a:solidFill>
              </a:rPr>
              <a:pPr eaLnBrk="1" hangingPunct="1"/>
              <a:t>176</a:t>
            </a:fld>
            <a:endParaRPr lang="en-US" sz="1200">
              <a:solidFill>
                <a:srgbClr val="000000"/>
              </a:solidFill>
            </a:endParaRPr>
          </a:p>
        </p:txBody>
      </p:sp>
      <p:sp>
        <p:nvSpPr>
          <p:cNvPr id="427010"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7011" name="Rectangle 3"/>
          <p:cNvSpPr>
            <a:spLocks noGrp="1" noChangeArrowheads="1"/>
          </p:cNvSpPr>
          <p:nvPr>
            <p:ph type="body" idx="1"/>
          </p:nvPr>
        </p:nvSpPr>
        <p:spPr bwMode="auto">
          <a:xfrm>
            <a:off x="684213" y="4341813"/>
            <a:ext cx="5487987"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Arial" charset="0"/>
              </a:rPr>
              <a:t>I show the speedup of ACMP over SCMP where both of them employ data marshaling. DM improves performance by 8% for critical section-limited workloads and by 16% for pipeline workloads. In both cases, I also show an unrealistic ideal configuration where all misses to private and inter-stage data are artificially converted into hits. Notice that DM gets very close to this unrealistic ideal configuration.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4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For simplicity lets assume that when run as a single thread, each database transaction spends 33% of its time inside the critical section and 75% of its time executing the parallel portion. &gt;&gt;&gt;</a:t>
            </a:r>
          </a:p>
          <a:p>
            <a:pPr eaLnBrk="1" hangingPunct="1"/>
            <a:r>
              <a:rPr lang="en-US">
                <a:latin typeface="Calibri" charset="0"/>
              </a:rPr>
              <a:t>I show execution of 16 transactions on a single core. The red represent the critical sections and the grey represent the non-critical section code.&gt;&gt;&gt;</a:t>
            </a:r>
          </a:p>
          <a:p>
            <a:pPr eaLnBrk="1" hangingPunct="1"/>
            <a:r>
              <a:rPr lang="en-US">
                <a:latin typeface="Calibri" charset="0"/>
              </a:rPr>
              <a:t>With 2 cores, overall execution time is halved &gt;&gt;&gt;</a:t>
            </a:r>
          </a:p>
          <a:p>
            <a:pPr eaLnBrk="1" hangingPunct="1"/>
            <a:r>
              <a:rPr lang="en-US">
                <a:latin typeface="Calibri" charset="0"/>
              </a:rPr>
              <a:t>With 4 cores, the execution time is again halved however note that the critical section is being run at all times. Thus, performance has become critical section limited ..&gt;&gt;&gt;</a:t>
            </a:r>
          </a:p>
          <a:p>
            <a:pPr eaLnBrk="1" hangingPunct="1"/>
            <a:r>
              <a:rPr lang="en-US">
                <a:latin typeface="Calibri" charset="0"/>
              </a:rPr>
              <a:t>Further increasing the cores to 8, does not reduce execution time. &gt;&gt;&gt;</a:t>
            </a:r>
          </a:p>
          <a:p>
            <a:pPr eaLnBrk="1" hangingPunct="1"/>
            <a:r>
              <a:rPr lang="en-US">
                <a:latin typeface="Calibri" charset="0"/>
              </a:rPr>
              <a:t>Thus critical sections reduce performance and limit scalability. </a:t>
            </a:r>
          </a:p>
          <a:p>
            <a:endParaRPr lang="en-US">
              <a:latin typeface="Calibri" charset="0"/>
            </a:endParaRPr>
          </a:p>
        </p:txBody>
      </p:sp>
      <p:sp>
        <p:nvSpPr>
          <p:cNvPr id="374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451905-7475-9E48-BC7D-506985AF9AF2}" type="slidenum">
              <a:rPr lang="en-US" sz="1200">
                <a:solidFill>
                  <a:srgbClr val="000000"/>
                </a:solidFill>
                <a:latin typeface="Calibri" charset="0"/>
                <a:cs typeface="Arial" charset="0"/>
              </a:rPr>
              <a:pPr eaLnBrk="1" hangingPunct="1"/>
              <a:t>110</a:t>
            </a:fld>
            <a:endParaRPr lang="en-US" sz="1200">
              <a:solidFill>
                <a:srgbClr val="000000"/>
              </a:solidFill>
              <a:latin typeface="Calibri" charset="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8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solidFill>
                  <a:srgbClr val="000000"/>
                </a:solidFill>
                <a:latin typeface="Arial" charset="0"/>
              </a:rPr>
              <a:t>Relative performance impact of inter-segment data cache misses increases with all three parameters</a:t>
            </a:r>
          </a:p>
          <a:p>
            <a:endParaRPr lang="en-US">
              <a:latin typeface="Arial" charset="0"/>
            </a:endParaRPr>
          </a:p>
        </p:txBody>
      </p:sp>
      <p:sp>
        <p:nvSpPr>
          <p:cNvPr id="428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BFCA89-8E53-9548-88A0-E1770F8AA4C3}" type="slidenum">
              <a:rPr lang="en-US" sz="1200">
                <a:solidFill>
                  <a:srgbClr val="000000"/>
                </a:solidFill>
              </a:rPr>
              <a:pPr eaLnBrk="1" hangingPunct="1"/>
              <a:t>178</a:t>
            </a:fld>
            <a:endParaRPr 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329218-8E6C-CE49-B97A-DF9B545B9765}" type="slidenum">
              <a:rPr lang="en-US" sz="1200">
                <a:solidFill>
                  <a:srgbClr val="000000"/>
                </a:solidFill>
              </a:rPr>
              <a:pPr eaLnBrk="1" hangingPunct="1"/>
              <a:t>179</a:t>
            </a:fld>
            <a:endParaRPr lang="en-US" sz="1200">
              <a:solidFill>
                <a:srgbClr val="000000"/>
              </a:solidFill>
            </a:endParaRPr>
          </a:p>
        </p:txBody>
      </p:sp>
      <p:sp>
        <p:nvSpPr>
          <p:cNvPr id="429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9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5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However, I can accelerate the critical section. When we accelerate the critical section execution by 2x, the time inside the critical section reduces to half. I use blue to show the accelerated critical section. At one core, the overall execution time reduces. &gt;&gt;&gt;</a:t>
            </a:r>
          </a:p>
          <a:p>
            <a:pPr eaLnBrk="1" hangingPunct="1"/>
            <a:endParaRPr lang="en-US">
              <a:latin typeface="Calibri" charset="0"/>
            </a:endParaRPr>
          </a:p>
          <a:p>
            <a:pPr eaLnBrk="1" hangingPunct="1"/>
            <a:r>
              <a:rPr lang="en-US">
                <a:latin typeface="Calibri" charset="0"/>
              </a:rPr>
              <a:t>Similarly execution time also reduces at 2, 3, and 4 cores. &gt;&gt;&gt;</a:t>
            </a:r>
          </a:p>
          <a:p>
            <a:pPr eaLnBrk="1" hangingPunct="1"/>
            <a:r>
              <a:rPr lang="en-US">
                <a:latin typeface="Calibri" charset="0"/>
              </a:rPr>
              <a:t>Most notably, due to the shorter critical sections, performance no longer saturates at 4 cores. Instead, execution time continues to reduce until 4 cores. </a:t>
            </a:r>
          </a:p>
        </p:txBody>
      </p:sp>
      <p:sp>
        <p:nvSpPr>
          <p:cNvPr id="375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7456ED-F0E5-914C-82D5-03407913AA38}" type="slidenum">
              <a:rPr lang="en-US" sz="1200">
                <a:solidFill>
                  <a:srgbClr val="000000"/>
                </a:solidFill>
                <a:latin typeface="Calibri" charset="0"/>
                <a:cs typeface="Arial" charset="0"/>
              </a:rPr>
              <a:pPr eaLnBrk="1" hangingPunct="1"/>
              <a:t>111</a:t>
            </a:fld>
            <a:endParaRPr lang="en-US" sz="1200">
              <a:solidFill>
                <a:srgbClr val="000000"/>
              </a:solidFill>
              <a:latin typeface="Calibri"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SHOW a picture of ACMP and shipping…</a:t>
            </a:r>
          </a:p>
          <a:p>
            <a:r>
              <a:rPr lang="en-US">
                <a:latin typeface="Calibri" charset="0"/>
              </a:rPr>
              <a:t>Aater</a:t>
            </a:r>
            <a:r>
              <a:rPr lang="ja-JP" altLang="en-US">
                <a:latin typeface="Calibri" charset="0"/>
              </a:rPr>
              <a:t>’</a:t>
            </a:r>
            <a:r>
              <a:rPr lang="en-US" altLang="ja-JP">
                <a:latin typeface="Calibri" charset="0"/>
              </a:rPr>
              <a:t>s picture…</a:t>
            </a:r>
            <a:endParaRPr lang="en-US">
              <a:latin typeface="Calibri"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2F27B0-2229-5F4E-BFD7-76A0DF398E9A}" type="slidenum">
              <a:rPr lang="en-US" sz="1200">
                <a:solidFill>
                  <a:srgbClr val="000000"/>
                </a:solidFill>
                <a:latin typeface="Calibri" charset="0"/>
              </a:rPr>
              <a:pPr eaLnBrk="1" hangingPunct="1"/>
              <a:t>114</a:t>
            </a:fld>
            <a:endParaRPr lang="en-US" sz="12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Rectangle 3"/>
          <p:cNvSpPr>
            <a:spLocks noGrp="1" noChangeArrowheads="1"/>
          </p:cNvSpPr>
          <p:nvPr>
            <p:ph type="body" idx="1"/>
          </p:nvPr>
        </p:nvSpPr>
        <p:spPr bwMode="auto">
          <a:xfrm>
            <a:off x="685800" y="4343400"/>
            <a:ext cx="54879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697" tIns="45849" rIns="91697" bIns="45849" numCol="1" anchor="t" anchorCtr="0" compatLnSpc="1">
            <a:prstTxWarp prst="textNoShape">
              <a:avLst/>
            </a:prstTxWarp>
          </a:bodyPr>
          <a:lstStyle/>
          <a:p>
            <a:pPr eaLnBrk="1" hangingPunct="1"/>
            <a:r>
              <a:rPr lang="en-US">
                <a:latin typeface="Calibri" charset="0"/>
              </a:rPr>
              <a:t>To accelerate critical sections, the large core is augmented with a critical section request buffer or CSRB. &gt;&gt;&gt;</a:t>
            </a:r>
          </a:p>
          <a:p>
            <a:pPr eaLnBrk="1" hangingPunct="1"/>
            <a:r>
              <a:rPr lang="en-US">
                <a:latin typeface="Calibri" charset="0"/>
              </a:rPr>
              <a:t>When a small core encounters a critical section, it ships to the large core. The large core completes the ciritcal section and notifies the requesting core. </a:t>
            </a:r>
          </a:p>
          <a:p>
            <a:pPr eaLnBrk="1" hangingPunct="1"/>
            <a:r>
              <a:rPr lang="en-US">
                <a:latin typeface="Calibri" charset="0"/>
              </a:rPr>
              <a:t>For example, When P2 encounters a critical sections,&gt;&gt;&gt;</a:t>
            </a:r>
          </a:p>
          <a:p>
            <a:pPr eaLnBrk="1" hangingPunct="1"/>
            <a:r>
              <a:rPr lang="en-US">
                <a:latin typeface="Calibri" charset="0"/>
              </a:rPr>
              <a:t>its sends a request to the large core and becomes idle.&gt;&gt;&gt;</a:t>
            </a:r>
          </a:p>
          <a:p>
            <a:pPr eaLnBrk="1" hangingPunct="1"/>
            <a:r>
              <a:rPr lang="en-US">
                <a:latin typeface="Calibri" charset="0"/>
              </a:rPr>
              <a:t>The request is buffered at the CSRB and&gt;&gt;&gt;</a:t>
            </a:r>
          </a:p>
          <a:p>
            <a:pPr eaLnBrk="1" hangingPunct="1"/>
            <a:r>
              <a:rPr lang="en-US">
                <a:latin typeface="Calibri" charset="0"/>
              </a:rPr>
              <a:t> is serviced by the large core at the first opportunity.&gt;&gt;&gt;</a:t>
            </a:r>
          </a:p>
          <a:p>
            <a:pPr eaLnBrk="1" hangingPunct="1"/>
            <a:r>
              <a:rPr lang="en-US">
                <a:latin typeface="Calibri" charset="0"/>
              </a:rPr>
              <a:t>The large core sends a CSDONE signal when it has completed the critical section. At this point, P2 resumes execution.</a:t>
            </a:r>
          </a:p>
        </p:txBody>
      </p:sp>
      <p:sp>
        <p:nvSpPr>
          <p:cNvPr id="113667"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97" tIns="45849" rIns="91697" bIns="45849" anchor="b"/>
          <a:lstStyle>
            <a:lvl1pPr defTabSz="915988" eaLnBrk="0" hangingPunct="0">
              <a:defRPr sz="2400">
                <a:solidFill>
                  <a:schemeClr val="tx1"/>
                </a:solidFill>
                <a:latin typeface="Arial" charset="0"/>
                <a:ea typeface="ＭＳ Ｐゴシック" charset="0"/>
                <a:cs typeface="ＭＳ Ｐゴシック" charset="0"/>
              </a:defRPr>
            </a:lvl1pPr>
            <a:lvl2pPr marL="742950" indent="-285750" defTabSz="915988" eaLnBrk="0" hangingPunct="0">
              <a:defRPr sz="2400">
                <a:solidFill>
                  <a:schemeClr val="tx1"/>
                </a:solidFill>
                <a:latin typeface="Arial" charset="0"/>
                <a:ea typeface="ＭＳ Ｐゴシック" charset="0"/>
              </a:defRPr>
            </a:lvl2pPr>
            <a:lvl3pPr marL="1143000" indent="-228600" defTabSz="915988" eaLnBrk="0" hangingPunct="0">
              <a:defRPr sz="2400">
                <a:solidFill>
                  <a:schemeClr val="tx1"/>
                </a:solidFill>
                <a:latin typeface="Arial" charset="0"/>
                <a:ea typeface="ＭＳ Ｐゴシック" charset="0"/>
              </a:defRPr>
            </a:lvl3pPr>
            <a:lvl4pPr marL="1600200" indent="-228600" defTabSz="915988" eaLnBrk="0" hangingPunct="0">
              <a:defRPr sz="2400">
                <a:solidFill>
                  <a:schemeClr val="tx1"/>
                </a:solidFill>
                <a:latin typeface="Arial" charset="0"/>
                <a:ea typeface="ＭＳ Ｐゴシック" charset="0"/>
              </a:defRPr>
            </a:lvl4pPr>
            <a:lvl5pPr marL="2057400" indent="-228600" defTabSz="915988" eaLnBrk="0" hangingPunct="0">
              <a:defRPr sz="2400">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EE18F05-94BB-5648-AE11-2BB94326A4EC}" type="slidenum">
              <a:rPr lang="en-US" sz="1100">
                <a:solidFill>
                  <a:srgbClr val="000000"/>
                </a:solidFill>
              </a:rPr>
              <a:pPr algn="r" eaLnBrk="1" hangingPunct="1"/>
              <a:t>115</a:t>
            </a:fld>
            <a:endParaRPr lang="en-US" sz="11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8199538C-0B58-964C-8D09-CE2DB41D7981}" type="slidenum">
              <a:rPr lang="en-US"/>
              <a:pPr>
                <a:defRPr/>
              </a:pPr>
              <a:t>‹#›</a:t>
            </a:fld>
            <a:endParaRPr lang="en-US"/>
          </a:p>
        </p:txBody>
      </p:sp>
    </p:spTree>
    <p:extLst>
      <p:ext uri="{BB962C8B-B14F-4D97-AF65-F5344CB8AC3E}">
        <p14:creationId xmlns:p14="http://schemas.microsoft.com/office/powerpoint/2010/main" val="335190474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82D511D-2F98-9946-AC33-934E9801C6F0}" type="slidenum">
              <a:rPr lang="en-US"/>
              <a:pPr>
                <a:defRPr/>
              </a:pPr>
              <a:t>‹#›</a:t>
            </a:fld>
            <a:endParaRPr lang="en-US"/>
          </a:p>
        </p:txBody>
      </p:sp>
    </p:spTree>
    <p:extLst>
      <p:ext uri="{BB962C8B-B14F-4D97-AF65-F5344CB8AC3E}">
        <p14:creationId xmlns:p14="http://schemas.microsoft.com/office/powerpoint/2010/main" val="888152842"/>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779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7793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63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b="0"/>
            </a:lvl1pPr>
          </a:lstStyle>
          <a:p>
            <a:pPr>
              <a:defRPr/>
            </a:pPr>
            <a:fld id="{45BE3E49-C621-384D-9EDB-24C6E309A8E7}" type="slidenum">
              <a:rPr lang="en-US"/>
              <a:pPr>
                <a:defRPr/>
              </a:pPr>
              <a:t>‹#›</a:t>
            </a:fld>
            <a:endParaRPr lang="en-US"/>
          </a:p>
        </p:txBody>
      </p:sp>
    </p:spTree>
    <p:extLst>
      <p:ext uri="{BB962C8B-B14F-4D97-AF65-F5344CB8AC3E}">
        <p14:creationId xmlns:p14="http://schemas.microsoft.com/office/powerpoint/2010/main" val="1088352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779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779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b="0"/>
            </a:lvl1pPr>
          </a:lstStyle>
          <a:p>
            <a:pPr>
              <a:defRPr/>
            </a:pPr>
            <a:fld id="{3F079AFE-9FCB-3C4B-A69E-2F3CDECD570F}" type="slidenum">
              <a:rPr lang="en-US"/>
              <a:pPr>
                <a:defRPr/>
              </a:pPr>
              <a:t>‹#›</a:t>
            </a:fld>
            <a:endParaRPr lang="en-US"/>
          </a:p>
        </p:txBody>
      </p:sp>
    </p:spTree>
    <p:extLst>
      <p:ext uri="{BB962C8B-B14F-4D97-AF65-F5344CB8AC3E}">
        <p14:creationId xmlns:p14="http://schemas.microsoft.com/office/powerpoint/2010/main" val="1734312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779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7793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163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a:defRPr b="0"/>
            </a:lvl1pPr>
          </a:lstStyle>
          <a:p>
            <a:pPr>
              <a:defRPr/>
            </a:pPr>
            <a:fld id="{9C89EDD1-0215-A34B-AECD-6D0405A866E4}" type="slidenum">
              <a:rPr lang="en-US"/>
              <a:pPr>
                <a:defRPr/>
              </a:pPr>
              <a:t>‹#›</a:t>
            </a:fld>
            <a:endParaRPr lang="en-US"/>
          </a:p>
        </p:txBody>
      </p:sp>
    </p:spTree>
    <p:extLst>
      <p:ext uri="{BB962C8B-B14F-4D97-AF65-F5344CB8AC3E}">
        <p14:creationId xmlns:p14="http://schemas.microsoft.com/office/powerpoint/2010/main" val="35153271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77938"/>
            <a:ext cx="8229600" cy="4525962"/>
          </a:xfrm>
        </p:spPr>
        <p:txBody>
          <a:bodyPr/>
          <a:lstStyle/>
          <a:p>
            <a:pPr lvl="0"/>
            <a:endParaRPr lang="en-US" noProof="0"/>
          </a:p>
        </p:txBody>
      </p:sp>
      <p:sp>
        <p:nvSpPr>
          <p:cNvPr id="4" name="Rectangle 6"/>
          <p:cNvSpPr>
            <a:spLocks noGrp="1" noChangeArrowheads="1"/>
          </p:cNvSpPr>
          <p:nvPr>
            <p:ph type="sldNum" sz="quarter" idx="10"/>
          </p:nvPr>
        </p:nvSpPr>
        <p:spPr/>
        <p:txBody>
          <a:bodyPr/>
          <a:lstStyle>
            <a:lvl1pPr>
              <a:defRPr b="0"/>
            </a:lvl1pPr>
          </a:lstStyle>
          <a:p>
            <a:pPr>
              <a:defRPr/>
            </a:pPr>
            <a:fld id="{58A8832D-AE2C-BF4F-BA7C-6FDFFA7FFAC0}" type="slidenum">
              <a:rPr lang="en-US"/>
              <a:pPr>
                <a:defRPr/>
              </a:pPr>
              <a:t>‹#›</a:t>
            </a:fld>
            <a:endParaRPr lang="en-US"/>
          </a:p>
        </p:txBody>
      </p:sp>
    </p:spTree>
    <p:extLst>
      <p:ext uri="{BB962C8B-B14F-4D97-AF65-F5344CB8AC3E}">
        <p14:creationId xmlns:p14="http://schemas.microsoft.com/office/powerpoint/2010/main" val="39941307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8072168A-8498-A042-9DBA-827547F2A1E3}" type="slidenum">
              <a:rPr lang="en-US" altLang="en-US"/>
              <a:pPr>
                <a:defRPr/>
              </a:pPr>
              <a:t>‹#›</a:t>
            </a:fld>
            <a:endParaRPr lang="en-US" altLang="en-US"/>
          </a:p>
        </p:txBody>
      </p:sp>
    </p:spTree>
    <p:extLst>
      <p:ext uri="{BB962C8B-B14F-4D97-AF65-F5344CB8AC3E}">
        <p14:creationId xmlns:p14="http://schemas.microsoft.com/office/powerpoint/2010/main" val="2078652993"/>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D194FD0-85F6-BC40-9956-B4CA648D9CE1}" type="slidenum">
              <a:rPr lang="en-US" altLang="en-US"/>
              <a:pPr>
                <a:defRPr/>
              </a:pPr>
              <a:t>‹#›</a:t>
            </a:fld>
            <a:endParaRPr lang="en-US" altLang="en-US"/>
          </a:p>
        </p:txBody>
      </p:sp>
    </p:spTree>
    <p:extLst>
      <p:ext uri="{BB962C8B-B14F-4D97-AF65-F5344CB8AC3E}">
        <p14:creationId xmlns:p14="http://schemas.microsoft.com/office/powerpoint/2010/main" val="156779100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FDA33DF-B201-854F-8CB7-8156E36B7E9C}" type="slidenum">
              <a:rPr lang="en-US" altLang="en-US"/>
              <a:pPr>
                <a:defRPr/>
              </a:pPr>
              <a:t>‹#›</a:t>
            </a:fld>
            <a:endParaRPr lang="en-US" altLang="en-US"/>
          </a:p>
        </p:txBody>
      </p:sp>
    </p:spTree>
    <p:extLst>
      <p:ext uri="{BB962C8B-B14F-4D97-AF65-F5344CB8AC3E}">
        <p14:creationId xmlns:p14="http://schemas.microsoft.com/office/powerpoint/2010/main" val="4046922599"/>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19D3D-0A39-574B-8110-CEA0DF7C8E7B}" type="slidenum">
              <a:rPr lang="en-US" altLang="en-US"/>
              <a:pPr>
                <a:defRPr/>
              </a:pPr>
              <a:t>‹#›</a:t>
            </a:fld>
            <a:endParaRPr lang="en-US" altLang="en-US"/>
          </a:p>
        </p:txBody>
      </p:sp>
    </p:spTree>
    <p:extLst>
      <p:ext uri="{BB962C8B-B14F-4D97-AF65-F5344CB8AC3E}">
        <p14:creationId xmlns:p14="http://schemas.microsoft.com/office/powerpoint/2010/main" val="329369478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78EAE4F-0547-6E4E-8992-F4112DBA5F88}" type="slidenum">
              <a:rPr lang="en-US" altLang="en-US"/>
              <a:pPr>
                <a:defRPr/>
              </a:pPr>
              <a:t>‹#›</a:t>
            </a:fld>
            <a:endParaRPr lang="en-US" altLang="en-US"/>
          </a:p>
        </p:txBody>
      </p:sp>
    </p:spTree>
    <p:extLst>
      <p:ext uri="{BB962C8B-B14F-4D97-AF65-F5344CB8AC3E}">
        <p14:creationId xmlns:p14="http://schemas.microsoft.com/office/powerpoint/2010/main" val="201684646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22A9084-4502-874D-8230-5CB818676C74}" type="slidenum">
              <a:rPr lang="en-US" altLang="en-US"/>
              <a:pPr>
                <a:defRPr/>
              </a:pPr>
              <a:t>‹#›</a:t>
            </a:fld>
            <a:endParaRPr lang="en-US" altLang="en-US"/>
          </a:p>
        </p:txBody>
      </p:sp>
    </p:spTree>
    <p:extLst>
      <p:ext uri="{BB962C8B-B14F-4D97-AF65-F5344CB8AC3E}">
        <p14:creationId xmlns:p14="http://schemas.microsoft.com/office/powerpoint/2010/main" val="393656226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1EFFB54-4D75-F044-8D75-FAC437401F97}" type="slidenum">
              <a:rPr lang="en-US"/>
              <a:pPr>
                <a:defRPr/>
              </a:pPr>
              <a:t>‹#›</a:t>
            </a:fld>
            <a:endParaRPr lang="en-US"/>
          </a:p>
        </p:txBody>
      </p:sp>
    </p:spTree>
    <p:extLst>
      <p:ext uri="{BB962C8B-B14F-4D97-AF65-F5344CB8AC3E}">
        <p14:creationId xmlns:p14="http://schemas.microsoft.com/office/powerpoint/2010/main" val="4569763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23AA7D-E6B2-6E42-AABF-8B8880C3DB83}" type="slidenum">
              <a:rPr lang="en-US" altLang="en-US"/>
              <a:pPr>
                <a:defRPr/>
              </a:pPr>
              <a:t>‹#›</a:t>
            </a:fld>
            <a:endParaRPr lang="en-US" altLang="en-US"/>
          </a:p>
        </p:txBody>
      </p:sp>
    </p:spTree>
    <p:extLst>
      <p:ext uri="{BB962C8B-B14F-4D97-AF65-F5344CB8AC3E}">
        <p14:creationId xmlns:p14="http://schemas.microsoft.com/office/powerpoint/2010/main" val="26405747"/>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B4CA13-4212-7546-A6FF-CD3E1897DDC3}" type="slidenum">
              <a:rPr lang="en-US" altLang="en-US"/>
              <a:pPr>
                <a:defRPr/>
              </a:pPr>
              <a:t>‹#›</a:t>
            </a:fld>
            <a:endParaRPr lang="en-US" altLang="en-US"/>
          </a:p>
        </p:txBody>
      </p:sp>
    </p:spTree>
    <p:extLst>
      <p:ext uri="{BB962C8B-B14F-4D97-AF65-F5344CB8AC3E}">
        <p14:creationId xmlns:p14="http://schemas.microsoft.com/office/powerpoint/2010/main" val="793419441"/>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7390B63-C97A-AB49-B23F-F890F6B49D2A}" type="slidenum">
              <a:rPr lang="en-US" altLang="en-US"/>
              <a:pPr>
                <a:defRPr/>
              </a:pPr>
              <a:t>‹#›</a:t>
            </a:fld>
            <a:endParaRPr lang="en-US" altLang="en-US"/>
          </a:p>
        </p:txBody>
      </p:sp>
    </p:spTree>
    <p:extLst>
      <p:ext uri="{BB962C8B-B14F-4D97-AF65-F5344CB8AC3E}">
        <p14:creationId xmlns:p14="http://schemas.microsoft.com/office/powerpoint/2010/main" val="1065526289"/>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2308446-F950-E445-9013-5BECEF5744B4}" type="slidenum">
              <a:rPr lang="en-US" altLang="en-US"/>
              <a:pPr>
                <a:defRPr/>
              </a:pPr>
              <a:t>‹#›</a:t>
            </a:fld>
            <a:endParaRPr lang="en-US" altLang="en-US"/>
          </a:p>
        </p:txBody>
      </p:sp>
    </p:spTree>
    <p:extLst>
      <p:ext uri="{BB962C8B-B14F-4D97-AF65-F5344CB8AC3E}">
        <p14:creationId xmlns:p14="http://schemas.microsoft.com/office/powerpoint/2010/main" val="2942057515"/>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F4AEB0B-CAC5-634A-A4E4-6F9E2CDC5C54}" type="slidenum">
              <a:rPr lang="en-US" altLang="en-US"/>
              <a:pPr>
                <a:defRPr/>
              </a:pPr>
              <a:t>‹#›</a:t>
            </a:fld>
            <a:endParaRPr lang="en-US" altLang="en-US"/>
          </a:p>
        </p:txBody>
      </p:sp>
    </p:spTree>
    <p:extLst>
      <p:ext uri="{BB962C8B-B14F-4D97-AF65-F5344CB8AC3E}">
        <p14:creationId xmlns:p14="http://schemas.microsoft.com/office/powerpoint/2010/main" val="216525167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458FBCB-3E21-0743-A52D-D3A08DFC0EC5}" type="slidenum">
              <a:rPr lang="en-US"/>
              <a:pPr>
                <a:defRPr/>
              </a:pPr>
              <a:t>‹#›</a:t>
            </a:fld>
            <a:endParaRPr lang="en-US"/>
          </a:p>
        </p:txBody>
      </p:sp>
    </p:spTree>
    <p:extLst>
      <p:ext uri="{BB962C8B-B14F-4D97-AF65-F5344CB8AC3E}">
        <p14:creationId xmlns:p14="http://schemas.microsoft.com/office/powerpoint/2010/main" val="3466428582"/>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E625F116-9425-224A-B6B6-74176C757660}" type="slidenum">
              <a:rPr lang="en-US" altLang="en-US"/>
              <a:pPr>
                <a:defRPr/>
              </a:pPr>
              <a:t>‹#›</a:t>
            </a:fld>
            <a:endParaRPr lang="en-US" altLang="en-US"/>
          </a:p>
        </p:txBody>
      </p:sp>
    </p:spTree>
    <p:extLst>
      <p:ext uri="{BB962C8B-B14F-4D97-AF65-F5344CB8AC3E}">
        <p14:creationId xmlns:p14="http://schemas.microsoft.com/office/powerpoint/2010/main" val="1078891536"/>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802F9BC-A5F8-F949-9214-C59B39E642E5}" type="slidenum">
              <a:rPr lang="en-US" altLang="en-US"/>
              <a:pPr>
                <a:defRPr/>
              </a:pPr>
              <a:t>‹#›</a:t>
            </a:fld>
            <a:endParaRPr lang="en-US" altLang="en-US"/>
          </a:p>
        </p:txBody>
      </p:sp>
    </p:spTree>
    <p:extLst>
      <p:ext uri="{BB962C8B-B14F-4D97-AF65-F5344CB8AC3E}">
        <p14:creationId xmlns:p14="http://schemas.microsoft.com/office/powerpoint/2010/main" val="3623232102"/>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0FCEB0F-191A-7243-B509-BD56BF2623F0}" type="slidenum">
              <a:rPr lang="en-US" altLang="en-US"/>
              <a:pPr>
                <a:defRPr/>
              </a:pPr>
              <a:t>‹#›</a:t>
            </a:fld>
            <a:endParaRPr lang="en-US" altLang="en-US"/>
          </a:p>
        </p:txBody>
      </p:sp>
    </p:spTree>
    <p:extLst>
      <p:ext uri="{BB962C8B-B14F-4D97-AF65-F5344CB8AC3E}">
        <p14:creationId xmlns:p14="http://schemas.microsoft.com/office/powerpoint/2010/main" val="2914830548"/>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6BCDE5F-21EF-494A-A012-96F7B7C10E4C}" type="slidenum">
              <a:rPr lang="en-US" altLang="en-US"/>
              <a:pPr>
                <a:defRPr/>
              </a:pPr>
              <a:t>‹#›</a:t>
            </a:fld>
            <a:endParaRPr lang="en-US" altLang="en-US"/>
          </a:p>
        </p:txBody>
      </p:sp>
    </p:spTree>
    <p:extLst>
      <p:ext uri="{BB962C8B-B14F-4D97-AF65-F5344CB8AC3E}">
        <p14:creationId xmlns:p14="http://schemas.microsoft.com/office/powerpoint/2010/main" val="378269752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D59922-0DF5-D344-8BEC-8A96B1F890E5}" type="slidenum">
              <a:rPr lang="en-US"/>
              <a:pPr>
                <a:defRPr/>
              </a:pPr>
              <a:t>‹#›</a:t>
            </a:fld>
            <a:endParaRPr lang="en-US"/>
          </a:p>
        </p:txBody>
      </p:sp>
    </p:spTree>
    <p:extLst>
      <p:ext uri="{BB962C8B-B14F-4D97-AF65-F5344CB8AC3E}">
        <p14:creationId xmlns:p14="http://schemas.microsoft.com/office/powerpoint/2010/main" val="2522047184"/>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C6C4907-71F3-C54E-B79D-E57A2F3AA1D3}" type="slidenum">
              <a:rPr lang="en-US" altLang="en-US"/>
              <a:pPr>
                <a:defRPr/>
              </a:pPr>
              <a:t>‹#›</a:t>
            </a:fld>
            <a:endParaRPr lang="en-US" altLang="en-US"/>
          </a:p>
        </p:txBody>
      </p:sp>
    </p:spTree>
    <p:extLst>
      <p:ext uri="{BB962C8B-B14F-4D97-AF65-F5344CB8AC3E}">
        <p14:creationId xmlns:p14="http://schemas.microsoft.com/office/powerpoint/2010/main" val="2955699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3365DA-83FB-7E47-B5C8-2B9AA3427D64}" type="slidenum">
              <a:rPr lang="en-US" altLang="en-US"/>
              <a:pPr>
                <a:defRPr/>
              </a:pPr>
              <a:t>‹#›</a:t>
            </a:fld>
            <a:endParaRPr lang="en-US" altLang="en-US"/>
          </a:p>
        </p:txBody>
      </p:sp>
    </p:spTree>
    <p:extLst>
      <p:ext uri="{BB962C8B-B14F-4D97-AF65-F5344CB8AC3E}">
        <p14:creationId xmlns:p14="http://schemas.microsoft.com/office/powerpoint/2010/main" val="206705390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F95486-D207-644E-8D9A-1A8EC661D83C}" type="slidenum">
              <a:rPr lang="en-US" altLang="en-US"/>
              <a:pPr>
                <a:defRPr/>
              </a:pPr>
              <a:t>‹#›</a:t>
            </a:fld>
            <a:endParaRPr lang="en-US" altLang="en-US"/>
          </a:p>
        </p:txBody>
      </p:sp>
    </p:spTree>
    <p:extLst>
      <p:ext uri="{BB962C8B-B14F-4D97-AF65-F5344CB8AC3E}">
        <p14:creationId xmlns:p14="http://schemas.microsoft.com/office/powerpoint/2010/main" val="252203474"/>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3C10B71-616A-C247-B0B2-6CA7756A7DC9}" type="slidenum">
              <a:rPr lang="en-US" altLang="en-US"/>
              <a:pPr>
                <a:defRPr/>
              </a:pPr>
              <a:t>‹#›</a:t>
            </a:fld>
            <a:endParaRPr lang="en-US" altLang="en-US"/>
          </a:p>
        </p:txBody>
      </p:sp>
    </p:spTree>
    <p:extLst>
      <p:ext uri="{BB962C8B-B14F-4D97-AF65-F5344CB8AC3E}">
        <p14:creationId xmlns:p14="http://schemas.microsoft.com/office/powerpoint/2010/main" val="1123118952"/>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1530045-82E1-CB44-BF50-13BF58235C78}" type="slidenum">
              <a:rPr lang="en-US" altLang="en-US"/>
              <a:pPr>
                <a:defRPr/>
              </a:pPr>
              <a:t>‹#›</a:t>
            </a:fld>
            <a:endParaRPr lang="en-US" altLang="en-US"/>
          </a:p>
        </p:txBody>
      </p:sp>
    </p:spTree>
    <p:extLst>
      <p:ext uri="{BB962C8B-B14F-4D97-AF65-F5344CB8AC3E}">
        <p14:creationId xmlns:p14="http://schemas.microsoft.com/office/powerpoint/2010/main" val="963364129"/>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E3442A-8604-4D45-BB60-DDA5457E89C6}" type="slidenum">
              <a:rPr lang="en-US" altLang="en-US"/>
              <a:pPr>
                <a:defRPr/>
              </a:pPr>
              <a:t>‹#›</a:t>
            </a:fld>
            <a:endParaRPr lang="en-US" altLang="en-US"/>
          </a:p>
        </p:txBody>
      </p:sp>
    </p:spTree>
    <p:extLst>
      <p:ext uri="{BB962C8B-B14F-4D97-AF65-F5344CB8AC3E}">
        <p14:creationId xmlns:p14="http://schemas.microsoft.com/office/powerpoint/2010/main" val="292215502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E4B749-7E15-8C48-B18A-3A2DD91158BD}" type="slidenum">
              <a:rPr lang="en-US" altLang="en-US"/>
              <a:pPr>
                <a:defRPr/>
              </a:pPr>
              <a:t>‹#›</a:t>
            </a:fld>
            <a:endParaRPr lang="en-US" altLang="en-US"/>
          </a:p>
        </p:txBody>
      </p:sp>
    </p:spTree>
    <p:extLst>
      <p:ext uri="{BB962C8B-B14F-4D97-AF65-F5344CB8AC3E}">
        <p14:creationId xmlns:p14="http://schemas.microsoft.com/office/powerpoint/2010/main" val="282812204"/>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FFF4A9-D579-6149-ACCB-DB00F9220EE1}" type="slidenum">
              <a:rPr lang="en-US"/>
              <a:pPr>
                <a:defRPr/>
              </a:pPr>
              <a:t>‹#›</a:t>
            </a:fld>
            <a:endParaRPr lang="en-US"/>
          </a:p>
        </p:txBody>
      </p:sp>
    </p:spTree>
    <p:extLst>
      <p:ext uri="{BB962C8B-B14F-4D97-AF65-F5344CB8AC3E}">
        <p14:creationId xmlns:p14="http://schemas.microsoft.com/office/powerpoint/2010/main" val="757316357"/>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922E9741-E7C3-CE45-BF84-20642354B4FF}" type="slidenum">
              <a:rPr lang="en-US" altLang="en-US"/>
              <a:pPr>
                <a:defRPr/>
              </a:pPr>
              <a:t>‹#›</a:t>
            </a:fld>
            <a:endParaRPr lang="en-US" altLang="en-US"/>
          </a:p>
        </p:txBody>
      </p:sp>
    </p:spTree>
    <p:extLst>
      <p:ext uri="{BB962C8B-B14F-4D97-AF65-F5344CB8AC3E}">
        <p14:creationId xmlns:p14="http://schemas.microsoft.com/office/powerpoint/2010/main" val="1945678731"/>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406ED58-D2E7-9A41-B9CB-AE72211D5AF1}" type="slidenum">
              <a:rPr lang="en-US" altLang="en-US"/>
              <a:pPr>
                <a:defRPr/>
              </a:pPr>
              <a:t>‹#›</a:t>
            </a:fld>
            <a:endParaRPr lang="en-US" altLang="en-US"/>
          </a:p>
        </p:txBody>
      </p:sp>
    </p:spTree>
    <p:extLst>
      <p:ext uri="{BB962C8B-B14F-4D97-AF65-F5344CB8AC3E}">
        <p14:creationId xmlns:p14="http://schemas.microsoft.com/office/powerpoint/2010/main" val="960186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black&amp;w.png"/>
          <p:cNvPicPr>
            <a:picLocks noChangeAspect="1"/>
          </p:cNvPicPr>
          <p:nvPr userDrawn="1"/>
        </p:nvPicPr>
        <p:blipFill>
          <a:blip r:embed="rId2">
            <a:extLst>
              <a:ext uri="{28A0092B-C50C-407E-A947-70E740481C1C}">
                <a14:useLocalDpi xmlns:a14="http://schemas.microsoft.com/office/drawing/2010/main" val="0"/>
              </a:ext>
            </a:extLst>
          </a:blip>
          <a:srcRect t="-30672"/>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967413"/>
            <a:ext cx="9144000" cy="890587"/>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latin typeface="Arial"/>
            </a:endParaRPr>
          </a:p>
        </p:txBody>
      </p:sp>
      <p:pic>
        <p:nvPicPr>
          <p:cNvPr id="6" name="Picture 13" descr="ecelogorb.psd"/>
          <p:cNvPicPr>
            <a:picLocks noChangeAspect="1"/>
          </p:cNvPicPr>
          <p:nvPr userDrawn="1"/>
        </p:nvPicPr>
        <p:blipFill>
          <a:blip r:embed="rId3">
            <a:lum bright="-8000"/>
            <a:extLst>
              <a:ext uri="{28A0092B-C50C-407E-A947-70E740481C1C}">
                <a14:useLocalDpi xmlns:a14="http://schemas.microsoft.com/office/drawing/2010/main" val="0"/>
              </a:ext>
            </a:extLst>
          </a:blip>
          <a:srcRect/>
          <a:stretch>
            <a:fillRect/>
          </a:stretch>
        </p:blipFill>
        <p:spPr bwMode="auto">
          <a:xfrm>
            <a:off x="252413" y="6080125"/>
            <a:ext cx="3275012"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CMU_logo_horiz_black.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08575" y="6259513"/>
            <a:ext cx="38957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854663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7773CC9-C0A7-C84D-9B8F-D8EB03FCA039}" type="slidenum">
              <a:rPr lang="en-US" altLang="en-US"/>
              <a:pPr>
                <a:defRPr/>
              </a:pPr>
              <a:t>‹#›</a:t>
            </a:fld>
            <a:endParaRPr lang="en-US" altLang="en-US"/>
          </a:p>
        </p:txBody>
      </p:sp>
    </p:spTree>
    <p:extLst>
      <p:ext uri="{BB962C8B-B14F-4D97-AF65-F5344CB8AC3E}">
        <p14:creationId xmlns:p14="http://schemas.microsoft.com/office/powerpoint/2010/main" val="1328530035"/>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26DFAC1-98A4-DD4A-87E3-1F2640F48E5D}" type="slidenum">
              <a:rPr lang="en-US" altLang="en-US"/>
              <a:pPr>
                <a:defRPr/>
              </a:pPr>
              <a:t>‹#›</a:t>
            </a:fld>
            <a:endParaRPr lang="en-US" altLang="en-US"/>
          </a:p>
        </p:txBody>
      </p:sp>
    </p:spTree>
    <p:extLst>
      <p:ext uri="{BB962C8B-B14F-4D97-AF65-F5344CB8AC3E}">
        <p14:creationId xmlns:p14="http://schemas.microsoft.com/office/powerpoint/2010/main" val="279606360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FF69A78-142A-A94D-B11E-D656AEFB5B3B}" type="slidenum">
              <a:rPr lang="en-US" altLang="en-US"/>
              <a:pPr>
                <a:defRPr/>
              </a:pPr>
              <a:t>‹#›</a:t>
            </a:fld>
            <a:endParaRPr lang="en-US" altLang="en-US"/>
          </a:p>
        </p:txBody>
      </p:sp>
    </p:spTree>
    <p:extLst>
      <p:ext uri="{BB962C8B-B14F-4D97-AF65-F5344CB8AC3E}">
        <p14:creationId xmlns:p14="http://schemas.microsoft.com/office/powerpoint/2010/main" val="2028479728"/>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90CBE62-A3D2-3F47-8E17-5EEF38C323E0}" type="slidenum">
              <a:rPr lang="en-US" altLang="en-US"/>
              <a:pPr>
                <a:defRPr/>
              </a:pPr>
              <a:t>‹#›</a:t>
            </a:fld>
            <a:endParaRPr lang="en-US" altLang="en-US"/>
          </a:p>
        </p:txBody>
      </p:sp>
    </p:spTree>
    <p:extLst>
      <p:ext uri="{BB962C8B-B14F-4D97-AF65-F5344CB8AC3E}">
        <p14:creationId xmlns:p14="http://schemas.microsoft.com/office/powerpoint/2010/main" val="40155720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3A7435A-3491-6F4F-9B91-07F776F91425}" type="slidenum">
              <a:rPr lang="en-US" altLang="en-US"/>
              <a:pPr>
                <a:defRPr/>
              </a:pPr>
              <a:t>‹#›</a:t>
            </a:fld>
            <a:endParaRPr lang="en-US" altLang="en-US"/>
          </a:p>
        </p:txBody>
      </p:sp>
    </p:spTree>
    <p:extLst>
      <p:ext uri="{BB962C8B-B14F-4D97-AF65-F5344CB8AC3E}">
        <p14:creationId xmlns:p14="http://schemas.microsoft.com/office/powerpoint/2010/main" val="291844773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E50931C-F882-4E48-85CA-63101B4763E4}" type="slidenum">
              <a:rPr lang="en-US" altLang="en-US"/>
              <a:pPr>
                <a:defRPr/>
              </a:pPr>
              <a:t>‹#›</a:t>
            </a:fld>
            <a:endParaRPr lang="en-US" altLang="en-US"/>
          </a:p>
        </p:txBody>
      </p:sp>
    </p:spTree>
    <p:extLst>
      <p:ext uri="{BB962C8B-B14F-4D97-AF65-F5344CB8AC3E}">
        <p14:creationId xmlns:p14="http://schemas.microsoft.com/office/powerpoint/2010/main" val="3089036341"/>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876C76E-A9A2-9142-8B78-6A0640CA5AC2}" type="slidenum">
              <a:rPr lang="en-US" altLang="en-US"/>
              <a:pPr>
                <a:defRPr/>
              </a:pPr>
              <a:t>‹#›</a:t>
            </a:fld>
            <a:endParaRPr lang="en-US" altLang="en-US"/>
          </a:p>
        </p:txBody>
      </p:sp>
    </p:spTree>
    <p:extLst>
      <p:ext uri="{BB962C8B-B14F-4D97-AF65-F5344CB8AC3E}">
        <p14:creationId xmlns:p14="http://schemas.microsoft.com/office/powerpoint/2010/main" val="1070756940"/>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8B98DA-5C48-A049-BF5F-2602DE7F9989}" type="slidenum">
              <a:rPr lang="en-US" altLang="en-US"/>
              <a:pPr>
                <a:defRPr/>
              </a:pPr>
              <a:t>‹#›</a:t>
            </a:fld>
            <a:endParaRPr lang="en-US" altLang="en-US"/>
          </a:p>
        </p:txBody>
      </p:sp>
    </p:spTree>
    <p:extLst>
      <p:ext uri="{BB962C8B-B14F-4D97-AF65-F5344CB8AC3E}">
        <p14:creationId xmlns:p14="http://schemas.microsoft.com/office/powerpoint/2010/main" val="3547224463"/>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184785-492E-8A4B-93D2-E5CBF087C814}" type="slidenum">
              <a:rPr lang="en-US" altLang="en-US"/>
              <a:pPr>
                <a:defRPr/>
              </a:pPr>
              <a:t>‹#›</a:t>
            </a:fld>
            <a:endParaRPr lang="en-US" altLang="en-US"/>
          </a:p>
        </p:txBody>
      </p:sp>
    </p:spTree>
    <p:extLst>
      <p:ext uri="{BB962C8B-B14F-4D97-AF65-F5344CB8AC3E}">
        <p14:creationId xmlns:p14="http://schemas.microsoft.com/office/powerpoint/2010/main" val="51222064"/>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3C01FF6-D17E-B54B-9EE7-3FEE10738975}" type="slidenum">
              <a:rPr lang="en-US"/>
              <a:pPr>
                <a:defRPr/>
              </a:pPr>
              <a:t>‹#›</a:t>
            </a:fld>
            <a:endParaRPr lang="en-US"/>
          </a:p>
        </p:txBody>
      </p:sp>
    </p:spTree>
    <p:extLst>
      <p:ext uri="{BB962C8B-B14F-4D97-AF65-F5344CB8AC3E}">
        <p14:creationId xmlns:p14="http://schemas.microsoft.com/office/powerpoint/2010/main" val="112752902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10382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30AE0DE6-EE8F-BE40-924B-05B0D38F0AF9}" type="slidenum">
              <a:rPr lang="en-US" altLang="en-US"/>
              <a:pPr>
                <a:defRPr/>
              </a:pPr>
              <a:t>‹#›</a:t>
            </a:fld>
            <a:endParaRPr lang="en-US" altLang="en-US"/>
          </a:p>
        </p:txBody>
      </p:sp>
    </p:spTree>
    <p:extLst>
      <p:ext uri="{BB962C8B-B14F-4D97-AF65-F5344CB8AC3E}">
        <p14:creationId xmlns:p14="http://schemas.microsoft.com/office/powerpoint/2010/main" val="303112313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E0937E-0722-B94B-AB8A-E3FC1EEB8FEC}" type="slidenum">
              <a:rPr lang="en-US" altLang="en-US"/>
              <a:pPr>
                <a:defRPr/>
              </a:pPr>
              <a:t>‹#›</a:t>
            </a:fld>
            <a:endParaRPr lang="en-US" altLang="en-US"/>
          </a:p>
        </p:txBody>
      </p:sp>
    </p:spTree>
    <p:extLst>
      <p:ext uri="{BB962C8B-B14F-4D97-AF65-F5344CB8AC3E}">
        <p14:creationId xmlns:p14="http://schemas.microsoft.com/office/powerpoint/2010/main" val="358518961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98F2D9-C449-BF4D-AF85-86B5D4D40299}" type="slidenum">
              <a:rPr lang="en-US" altLang="en-US"/>
              <a:pPr>
                <a:defRPr/>
              </a:pPr>
              <a:t>‹#›</a:t>
            </a:fld>
            <a:endParaRPr lang="en-US" altLang="en-US"/>
          </a:p>
        </p:txBody>
      </p:sp>
    </p:spTree>
    <p:extLst>
      <p:ext uri="{BB962C8B-B14F-4D97-AF65-F5344CB8AC3E}">
        <p14:creationId xmlns:p14="http://schemas.microsoft.com/office/powerpoint/2010/main" val="185424969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01B2F0C-425F-2843-BE1A-E80CDFED8CDD}" type="slidenum">
              <a:rPr lang="en-US" altLang="en-US"/>
              <a:pPr>
                <a:defRPr/>
              </a:pPr>
              <a:t>‹#›</a:t>
            </a:fld>
            <a:endParaRPr lang="en-US" altLang="en-US"/>
          </a:p>
        </p:txBody>
      </p:sp>
    </p:spTree>
    <p:extLst>
      <p:ext uri="{BB962C8B-B14F-4D97-AF65-F5344CB8AC3E}">
        <p14:creationId xmlns:p14="http://schemas.microsoft.com/office/powerpoint/2010/main" val="39763411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DFFF2A6-146D-B843-9B65-9FFE2C434391}" type="slidenum">
              <a:rPr lang="en-US" altLang="en-US"/>
              <a:pPr>
                <a:defRPr/>
              </a:pPr>
              <a:t>‹#›</a:t>
            </a:fld>
            <a:endParaRPr lang="en-US" altLang="en-US"/>
          </a:p>
        </p:txBody>
      </p:sp>
    </p:spTree>
    <p:extLst>
      <p:ext uri="{BB962C8B-B14F-4D97-AF65-F5344CB8AC3E}">
        <p14:creationId xmlns:p14="http://schemas.microsoft.com/office/powerpoint/2010/main" val="189849483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517F073-5494-784E-8D23-06FCB1F90EF1}" type="slidenum">
              <a:rPr lang="en-US" altLang="en-US"/>
              <a:pPr>
                <a:defRPr/>
              </a:pPr>
              <a:t>‹#›</a:t>
            </a:fld>
            <a:endParaRPr lang="en-US" altLang="en-US"/>
          </a:p>
        </p:txBody>
      </p:sp>
    </p:spTree>
    <p:extLst>
      <p:ext uri="{BB962C8B-B14F-4D97-AF65-F5344CB8AC3E}">
        <p14:creationId xmlns:p14="http://schemas.microsoft.com/office/powerpoint/2010/main" val="1042864700"/>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C6D9F43-6432-054C-98E0-ABD18E885350}" type="slidenum">
              <a:rPr lang="en-US" altLang="en-US"/>
              <a:pPr>
                <a:defRPr/>
              </a:pPr>
              <a:t>‹#›</a:t>
            </a:fld>
            <a:endParaRPr lang="en-US" altLang="en-US"/>
          </a:p>
        </p:txBody>
      </p:sp>
    </p:spTree>
    <p:extLst>
      <p:ext uri="{BB962C8B-B14F-4D97-AF65-F5344CB8AC3E}">
        <p14:creationId xmlns:p14="http://schemas.microsoft.com/office/powerpoint/2010/main" val="304149677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7CEFFB2-06E4-0B42-9CEB-0AA2B28E64AD}" type="slidenum">
              <a:rPr lang="en-US" altLang="en-US"/>
              <a:pPr>
                <a:defRPr/>
              </a:pPr>
              <a:t>‹#›</a:t>
            </a:fld>
            <a:endParaRPr lang="en-US" altLang="en-US"/>
          </a:p>
        </p:txBody>
      </p:sp>
    </p:spTree>
    <p:extLst>
      <p:ext uri="{BB962C8B-B14F-4D97-AF65-F5344CB8AC3E}">
        <p14:creationId xmlns:p14="http://schemas.microsoft.com/office/powerpoint/2010/main" val="2794601800"/>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79FA78A-FA27-A247-9AB1-8EB4DCC21AEA}" type="slidenum">
              <a:rPr lang="en-US" altLang="en-US"/>
              <a:pPr>
                <a:defRPr/>
              </a:pPr>
              <a:t>‹#›</a:t>
            </a:fld>
            <a:endParaRPr lang="en-US" altLang="en-US"/>
          </a:p>
        </p:txBody>
      </p:sp>
    </p:spTree>
    <p:extLst>
      <p:ext uri="{BB962C8B-B14F-4D97-AF65-F5344CB8AC3E}">
        <p14:creationId xmlns:p14="http://schemas.microsoft.com/office/powerpoint/2010/main" val="3609103625"/>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6E61E37-EA74-D644-8233-A683B2897B76}" type="slidenum">
              <a:rPr lang="en-US" altLang="en-US"/>
              <a:pPr>
                <a:defRPr/>
              </a:pPr>
              <a:t>‹#›</a:t>
            </a:fld>
            <a:endParaRPr lang="en-US" altLang="en-US"/>
          </a:p>
        </p:txBody>
      </p:sp>
    </p:spTree>
    <p:extLst>
      <p:ext uri="{BB962C8B-B14F-4D97-AF65-F5344CB8AC3E}">
        <p14:creationId xmlns:p14="http://schemas.microsoft.com/office/powerpoint/2010/main" val="319477514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91676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3FD79-7AB8-2B4B-8DF1-23FBD5553762}" type="slidenum">
              <a:rPr lang="en-US" altLang="en-US"/>
              <a:pPr>
                <a:defRPr/>
              </a:pPr>
              <a:t>‹#›</a:t>
            </a:fld>
            <a:endParaRPr lang="en-US" altLang="en-US"/>
          </a:p>
        </p:txBody>
      </p:sp>
    </p:spTree>
    <p:extLst>
      <p:ext uri="{BB962C8B-B14F-4D97-AF65-F5344CB8AC3E}">
        <p14:creationId xmlns:p14="http://schemas.microsoft.com/office/powerpoint/2010/main" val="27809999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lvl1pPr>
          </a:lstStyle>
          <a:p>
            <a:pPr>
              <a:defRPr/>
            </a:pPr>
            <a:fld id="{1D62EF56-69D1-4B40-9119-5711AB044CE5}" type="slidenum">
              <a:rPr lang="en-US" altLang="en-US"/>
              <a:pPr>
                <a:defRPr/>
              </a:pPr>
              <a:t>‹#›</a:t>
            </a:fld>
            <a:endParaRPr lang="en-US" altLang="en-US"/>
          </a:p>
        </p:txBody>
      </p:sp>
    </p:spTree>
    <p:extLst>
      <p:ext uri="{BB962C8B-B14F-4D97-AF65-F5344CB8AC3E}">
        <p14:creationId xmlns:p14="http://schemas.microsoft.com/office/powerpoint/2010/main" val="3940972297"/>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300EFD4E-CD94-BB42-B612-ABBB56A4704C}" type="slidenum">
              <a:rPr lang="en-US" altLang="en-US"/>
              <a:pPr>
                <a:defRPr/>
              </a:pPr>
              <a:t>‹#›</a:t>
            </a:fld>
            <a:endParaRPr lang="en-US" altLang="en-US"/>
          </a:p>
        </p:txBody>
      </p:sp>
    </p:spTree>
    <p:extLst>
      <p:ext uri="{BB962C8B-B14F-4D97-AF65-F5344CB8AC3E}">
        <p14:creationId xmlns:p14="http://schemas.microsoft.com/office/powerpoint/2010/main" val="2535517987"/>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0B03ED1B-2286-6C4D-9FED-69386EC219C2}" type="slidenum">
              <a:rPr lang="en-US" altLang="en-US"/>
              <a:pPr>
                <a:defRPr/>
              </a:pPr>
              <a:t>‹#›</a:t>
            </a:fld>
            <a:endParaRPr lang="en-US" altLang="en-US"/>
          </a:p>
        </p:txBody>
      </p:sp>
    </p:spTree>
    <p:extLst>
      <p:ext uri="{BB962C8B-B14F-4D97-AF65-F5344CB8AC3E}">
        <p14:creationId xmlns:p14="http://schemas.microsoft.com/office/powerpoint/2010/main" val="429426705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7D1EEE98-FA3C-9949-A545-9176F120D3AA}" type="slidenum">
              <a:rPr lang="en-US" altLang="en-US"/>
              <a:pPr>
                <a:defRPr/>
              </a:pPr>
              <a:t>‹#›</a:t>
            </a:fld>
            <a:endParaRPr lang="en-US" altLang="en-US"/>
          </a:p>
        </p:txBody>
      </p:sp>
    </p:spTree>
    <p:extLst>
      <p:ext uri="{BB962C8B-B14F-4D97-AF65-F5344CB8AC3E}">
        <p14:creationId xmlns:p14="http://schemas.microsoft.com/office/powerpoint/2010/main" val="1333874611"/>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CCA0FE4F-D242-C142-8C08-EF5FAC11EC8B}" type="slidenum">
              <a:rPr lang="en-US" altLang="en-US"/>
              <a:pPr>
                <a:defRPr/>
              </a:pPr>
              <a:t>‹#›</a:t>
            </a:fld>
            <a:endParaRPr lang="en-US" altLang="en-US"/>
          </a:p>
        </p:txBody>
      </p:sp>
    </p:spTree>
    <p:extLst>
      <p:ext uri="{BB962C8B-B14F-4D97-AF65-F5344CB8AC3E}">
        <p14:creationId xmlns:p14="http://schemas.microsoft.com/office/powerpoint/2010/main" val="2636770060"/>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6129C7E6-E222-F743-AC18-473F31124964}" type="slidenum">
              <a:rPr lang="en-US" altLang="en-US"/>
              <a:pPr>
                <a:defRPr/>
              </a:pPr>
              <a:t>‹#›</a:t>
            </a:fld>
            <a:endParaRPr lang="en-US" altLang="en-US"/>
          </a:p>
        </p:txBody>
      </p:sp>
    </p:spTree>
    <p:extLst>
      <p:ext uri="{BB962C8B-B14F-4D97-AF65-F5344CB8AC3E}">
        <p14:creationId xmlns:p14="http://schemas.microsoft.com/office/powerpoint/2010/main" val="2972945721"/>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D4F6D966-D38D-7941-AD5B-37C0E812E340}" type="slidenum">
              <a:rPr lang="en-US" altLang="en-US"/>
              <a:pPr>
                <a:defRPr/>
              </a:pPr>
              <a:t>‹#›</a:t>
            </a:fld>
            <a:endParaRPr lang="en-US" altLang="en-US"/>
          </a:p>
        </p:txBody>
      </p:sp>
    </p:spTree>
    <p:extLst>
      <p:ext uri="{BB962C8B-B14F-4D97-AF65-F5344CB8AC3E}">
        <p14:creationId xmlns:p14="http://schemas.microsoft.com/office/powerpoint/2010/main" val="209200676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9566897D-CCA1-3046-BFB7-6C1136E199FA}" type="slidenum">
              <a:rPr lang="en-US" altLang="en-US"/>
              <a:pPr>
                <a:defRPr/>
              </a:pPr>
              <a:t>‹#›</a:t>
            </a:fld>
            <a:endParaRPr lang="en-US" altLang="en-US"/>
          </a:p>
        </p:txBody>
      </p:sp>
    </p:spTree>
    <p:extLst>
      <p:ext uri="{BB962C8B-B14F-4D97-AF65-F5344CB8AC3E}">
        <p14:creationId xmlns:p14="http://schemas.microsoft.com/office/powerpoint/2010/main" val="1158387997"/>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4FA2A718-420B-4447-A3AF-F71BA2FF3699}" type="slidenum">
              <a:rPr lang="en-US" altLang="en-US"/>
              <a:pPr>
                <a:defRPr/>
              </a:pPr>
              <a:t>‹#›</a:t>
            </a:fld>
            <a:endParaRPr lang="en-US" altLang="en-US"/>
          </a:p>
        </p:txBody>
      </p:sp>
    </p:spTree>
    <p:extLst>
      <p:ext uri="{BB962C8B-B14F-4D97-AF65-F5344CB8AC3E}">
        <p14:creationId xmlns:p14="http://schemas.microsoft.com/office/powerpoint/2010/main" val="1964690323"/>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55913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FC724868-E60A-2942-8093-B492BF39C1A1}" type="slidenum">
              <a:rPr lang="en-US" altLang="en-US"/>
              <a:pPr>
                <a:defRPr/>
              </a:pPr>
              <a:t>‹#›</a:t>
            </a:fld>
            <a:endParaRPr lang="en-US" altLang="en-US"/>
          </a:p>
        </p:txBody>
      </p:sp>
    </p:spTree>
    <p:extLst>
      <p:ext uri="{BB962C8B-B14F-4D97-AF65-F5344CB8AC3E}">
        <p14:creationId xmlns:p14="http://schemas.microsoft.com/office/powerpoint/2010/main" val="2676114726"/>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E73F60F2-77C6-8E43-B861-2AFCDE52208D}" type="slidenum">
              <a:rPr lang="en-US" altLang="en-US"/>
              <a:pPr>
                <a:defRPr/>
              </a:pPr>
              <a:t>‹#›</a:t>
            </a:fld>
            <a:endParaRPr lang="en-US" altLang="en-US"/>
          </a:p>
        </p:txBody>
      </p:sp>
    </p:spTree>
    <p:extLst>
      <p:ext uri="{BB962C8B-B14F-4D97-AF65-F5344CB8AC3E}">
        <p14:creationId xmlns:p14="http://schemas.microsoft.com/office/powerpoint/2010/main" val="1421718946"/>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lvl1pPr>
          </a:lstStyle>
          <a:p>
            <a:pPr>
              <a:defRPr/>
            </a:pPr>
            <a:fld id="{C36E368A-B11E-6741-8CAA-B43394980AD2}" type="slidenum">
              <a:rPr lang="en-US"/>
              <a:pPr>
                <a:defRPr/>
              </a:pPr>
              <a:t>‹#›</a:t>
            </a:fld>
            <a:endParaRPr lang="en-US"/>
          </a:p>
        </p:txBody>
      </p:sp>
    </p:spTree>
    <p:extLst>
      <p:ext uri="{BB962C8B-B14F-4D97-AF65-F5344CB8AC3E}">
        <p14:creationId xmlns:p14="http://schemas.microsoft.com/office/powerpoint/2010/main" val="932071261"/>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2791D479-4302-1649-96EB-E3C0C90652B1}" type="slidenum">
              <a:rPr lang="en-US" altLang="en-US"/>
              <a:pPr>
                <a:defRPr/>
              </a:pPr>
              <a:t>‹#›</a:t>
            </a:fld>
            <a:endParaRPr lang="en-US" altLang="en-US"/>
          </a:p>
        </p:txBody>
      </p:sp>
    </p:spTree>
    <p:extLst>
      <p:ext uri="{BB962C8B-B14F-4D97-AF65-F5344CB8AC3E}">
        <p14:creationId xmlns:p14="http://schemas.microsoft.com/office/powerpoint/2010/main" val="2932490736"/>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1F37B41-ADBE-B944-B62B-D24487348D15}" type="slidenum">
              <a:rPr lang="en-US" altLang="en-US"/>
              <a:pPr>
                <a:defRPr/>
              </a:pPr>
              <a:t>‹#›</a:t>
            </a:fld>
            <a:endParaRPr lang="en-US" altLang="en-US"/>
          </a:p>
        </p:txBody>
      </p:sp>
    </p:spTree>
    <p:extLst>
      <p:ext uri="{BB962C8B-B14F-4D97-AF65-F5344CB8AC3E}">
        <p14:creationId xmlns:p14="http://schemas.microsoft.com/office/powerpoint/2010/main" val="1626834737"/>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6E5B14-B2B3-7043-BAAA-0B39C04EBD11}" type="slidenum">
              <a:rPr lang="en-US" altLang="en-US"/>
              <a:pPr>
                <a:defRPr/>
              </a:pPr>
              <a:t>‹#›</a:t>
            </a:fld>
            <a:endParaRPr lang="en-US" altLang="en-US"/>
          </a:p>
        </p:txBody>
      </p:sp>
    </p:spTree>
    <p:extLst>
      <p:ext uri="{BB962C8B-B14F-4D97-AF65-F5344CB8AC3E}">
        <p14:creationId xmlns:p14="http://schemas.microsoft.com/office/powerpoint/2010/main" val="132289934"/>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7E787A8-E498-9A42-824C-6237E66A72E4}" type="slidenum">
              <a:rPr lang="en-US" altLang="en-US"/>
              <a:pPr>
                <a:defRPr/>
              </a:pPr>
              <a:t>‹#›</a:t>
            </a:fld>
            <a:endParaRPr lang="en-US" altLang="en-US"/>
          </a:p>
        </p:txBody>
      </p:sp>
    </p:spTree>
    <p:extLst>
      <p:ext uri="{BB962C8B-B14F-4D97-AF65-F5344CB8AC3E}">
        <p14:creationId xmlns:p14="http://schemas.microsoft.com/office/powerpoint/2010/main" val="297750335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B3DB35-5580-1945-A334-AF845EBB2F3C}" type="slidenum">
              <a:rPr lang="en-US" altLang="en-US"/>
              <a:pPr>
                <a:defRPr/>
              </a:pPr>
              <a:t>‹#›</a:t>
            </a:fld>
            <a:endParaRPr lang="en-US" altLang="en-US"/>
          </a:p>
        </p:txBody>
      </p:sp>
    </p:spTree>
    <p:extLst>
      <p:ext uri="{BB962C8B-B14F-4D97-AF65-F5344CB8AC3E}">
        <p14:creationId xmlns:p14="http://schemas.microsoft.com/office/powerpoint/2010/main" val="246627586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55AC48-C588-6F47-9E85-F990F8DA26FC}" type="slidenum">
              <a:rPr lang="en-US" altLang="en-US"/>
              <a:pPr>
                <a:defRPr/>
              </a:pPr>
              <a:t>‹#›</a:t>
            </a:fld>
            <a:endParaRPr lang="en-US" altLang="en-US"/>
          </a:p>
        </p:txBody>
      </p:sp>
    </p:spTree>
    <p:extLst>
      <p:ext uri="{BB962C8B-B14F-4D97-AF65-F5344CB8AC3E}">
        <p14:creationId xmlns:p14="http://schemas.microsoft.com/office/powerpoint/2010/main" val="633000337"/>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6D0AF9-407E-ED4F-A2C3-307A3E9B6895}" type="slidenum">
              <a:rPr lang="en-US" altLang="en-US"/>
              <a:pPr>
                <a:defRPr/>
              </a:pPr>
              <a:t>‹#›</a:t>
            </a:fld>
            <a:endParaRPr lang="en-US" altLang="en-US"/>
          </a:p>
        </p:txBody>
      </p:sp>
    </p:spTree>
    <p:extLst>
      <p:ext uri="{BB962C8B-B14F-4D97-AF65-F5344CB8AC3E}">
        <p14:creationId xmlns:p14="http://schemas.microsoft.com/office/powerpoint/2010/main" val="284358425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pPr lvl="0"/>
            <a:endParaRPr lang="en-US" noProof="0"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pPr lvl="0"/>
            <a:endParaRPr lang="en-US" noProof="0" dirty="0"/>
          </a:p>
        </p:txBody>
      </p:sp>
    </p:spTree>
    <p:extLst>
      <p:ext uri="{BB962C8B-B14F-4D97-AF65-F5344CB8AC3E}">
        <p14:creationId xmlns:p14="http://schemas.microsoft.com/office/powerpoint/2010/main" val="25096185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CC88A88-3F7E-6140-B9DF-8CB3B17F4DA1}" type="slidenum">
              <a:rPr lang="en-US" altLang="en-US"/>
              <a:pPr>
                <a:defRPr/>
              </a:pPr>
              <a:t>‹#›</a:t>
            </a:fld>
            <a:endParaRPr lang="en-US" altLang="en-US"/>
          </a:p>
        </p:txBody>
      </p:sp>
    </p:spTree>
    <p:extLst>
      <p:ext uri="{BB962C8B-B14F-4D97-AF65-F5344CB8AC3E}">
        <p14:creationId xmlns:p14="http://schemas.microsoft.com/office/powerpoint/2010/main" val="2088050202"/>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50B8E5-807E-2449-BCB6-54191517F0FF}" type="slidenum">
              <a:rPr lang="en-US" altLang="en-US"/>
              <a:pPr>
                <a:defRPr/>
              </a:pPr>
              <a:t>‹#›</a:t>
            </a:fld>
            <a:endParaRPr lang="en-US" altLang="en-US"/>
          </a:p>
        </p:txBody>
      </p:sp>
    </p:spTree>
    <p:extLst>
      <p:ext uri="{BB962C8B-B14F-4D97-AF65-F5344CB8AC3E}">
        <p14:creationId xmlns:p14="http://schemas.microsoft.com/office/powerpoint/2010/main" val="252040796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2FD532-25EA-D841-B015-7A82159AC512}" type="slidenum">
              <a:rPr lang="en-US" altLang="en-US"/>
              <a:pPr>
                <a:defRPr/>
              </a:pPr>
              <a:t>‹#›</a:t>
            </a:fld>
            <a:endParaRPr lang="en-US" altLang="en-US"/>
          </a:p>
        </p:txBody>
      </p:sp>
    </p:spTree>
    <p:extLst>
      <p:ext uri="{BB962C8B-B14F-4D97-AF65-F5344CB8AC3E}">
        <p14:creationId xmlns:p14="http://schemas.microsoft.com/office/powerpoint/2010/main" val="42241930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77B79FD-A128-7347-9824-8773D5C764F3}" type="slidenum">
              <a:rPr lang="en-US" altLang="en-US"/>
              <a:pPr>
                <a:defRPr/>
              </a:pPr>
              <a:t>‹#›</a:t>
            </a:fld>
            <a:endParaRPr lang="en-US" altLang="en-US"/>
          </a:p>
        </p:txBody>
      </p:sp>
    </p:spTree>
    <p:extLst>
      <p:ext uri="{BB962C8B-B14F-4D97-AF65-F5344CB8AC3E}">
        <p14:creationId xmlns:p14="http://schemas.microsoft.com/office/powerpoint/2010/main" val="1304148998"/>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9728009-CA4A-C64F-A465-21C4493D0000}" type="slidenum">
              <a:rPr lang="en-US"/>
              <a:pPr>
                <a:defRPr/>
              </a:pPr>
              <a:t>‹#›</a:t>
            </a:fld>
            <a:endParaRPr lang="en-US"/>
          </a:p>
        </p:txBody>
      </p:sp>
    </p:spTree>
    <p:extLst>
      <p:ext uri="{BB962C8B-B14F-4D97-AF65-F5344CB8AC3E}">
        <p14:creationId xmlns:p14="http://schemas.microsoft.com/office/powerpoint/2010/main" val="172466784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124643D9-7DBF-4349-8C4A-B18C766C3A62}" type="slidenum">
              <a:rPr lang="en-US" altLang="en-US"/>
              <a:pPr>
                <a:defRPr/>
              </a:pPr>
              <a:t>‹#›</a:t>
            </a:fld>
            <a:endParaRPr lang="en-US" altLang="en-US"/>
          </a:p>
        </p:txBody>
      </p:sp>
    </p:spTree>
    <p:extLst>
      <p:ext uri="{BB962C8B-B14F-4D97-AF65-F5344CB8AC3E}">
        <p14:creationId xmlns:p14="http://schemas.microsoft.com/office/powerpoint/2010/main" val="66308391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EE2FFEB-30C7-B648-A7A2-0178013571B1}" type="slidenum">
              <a:rPr lang="en-US" altLang="en-US"/>
              <a:pPr>
                <a:defRPr/>
              </a:pPr>
              <a:t>‹#›</a:t>
            </a:fld>
            <a:endParaRPr lang="en-US" altLang="en-US"/>
          </a:p>
        </p:txBody>
      </p:sp>
    </p:spTree>
    <p:extLst>
      <p:ext uri="{BB962C8B-B14F-4D97-AF65-F5344CB8AC3E}">
        <p14:creationId xmlns:p14="http://schemas.microsoft.com/office/powerpoint/2010/main" val="629137532"/>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BE8596-0A61-E54A-8134-E3F0233EF292}" type="slidenum">
              <a:rPr lang="en-US" altLang="en-US"/>
              <a:pPr>
                <a:defRPr/>
              </a:pPr>
              <a:t>‹#›</a:t>
            </a:fld>
            <a:endParaRPr lang="en-US" altLang="en-US"/>
          </a:p>
        </p:txBody>
      </p:sp>
    </p:spTree>
    <p:extLst>
      <p:ext uri="{BB962C8B-B14F-4D97-AF65-F5344CB8AC3E}">
        <p14:creationId xmlns:p14="http://schemas.microsoft.com/office/powerpoint/2010/main" val="42306798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65F02E-DC6D-594C-9230-EF9386D72664}" type="slidenum">
              <a:rPr lang="en-US" altLang="en-US"/>
              <a:pPr>
                <a:defRPr/>
              </a:pPr>
              <a:t>‹#›</a:t>
            </a:fld>
            <a:endParaRPr lang="en-US" altLang="en-US"/>
          </a:p>
        </p:txBody>
      </p:sp>
    </p:spTree>
    <p:extLst>
      <p:ext uri="{BB962C8B-B14F-4D97-AF65-F5344CB8AC3E}">
        <p14:creationId xmlns:p14="http://schemas.microsoft.com/office/powerpoint/2010/main" val="3986351229"/>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7DB2D45-D713-744D-B5F2-A7C564DD3727}" type="slidenum">
              <a:rPr lang="en-US" altLang="en-US"/>
              <a:pPr>
                <a:defRPr/>
              </a:pPr>
              <a:t>‹#›</a:t>
            </a:fld>
            <a:endParaRPr lang="en-US" altLang="en-US"/>
          </a:p>
        </p:txBody>
      </p:sp>
    </p:spTree>
    <p:extLst>
      <p:ext uri="{BB962C8B-B14F-4D97-AF65-F5344CB8AC3E}">
        <p14:creationId xmlns:p14="http://schemas.microsoft.com/office/powerpoint/2010/main" val="230418290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071658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27376A1-3544-7A4B-AFEB-DB6B31B02F10}" type="slidenum">
              <a:rPr lang="en-US" altLang="en-US"/>
              <a:pPr>
                <a:defRPr/>
              </a:pPr>
              <a:t>‹#›</a:t>
            </a:fld>
            <a:endParaRPr lang="en-US" altLang="en-US"/>
          </a:p>
        </p:txBody>
      </p:sp>
    </p:spTree>
    <p:extLst>
      <p:ext uri="{BB962C8B-B14F-4D97-AF65-F5344CB8AC3E}">
        <p14:creationId xmlns:p14="http://schemas.microsoft.com/office/powerpoint/2010/main" val="881464282"/>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5DF251-893C-F443-934D-EA2ECA5F7075}" type="slidenum">
              <a:rPr lang="en-US" altLang="en-US"/>
              <a:pPr>
                <a:defRPr/>
              </a:pPr>
              <a:t>‹#›</a:t>
            </a:fld>
            <a:endParaRPr lang="en-US" altLang="en-US"/>
          </a:p>
        </p:txBody>
      </p:sp>
    </p:spTree>
    <p:extLst>
      <p:ext uri="{BB962C8B-B14F-4D97-AF65-F5344CB8AC3E}">
        <p14:creationId xmlns:p14="http://schemas.microsoft.com/office/powerpoint/2010/main" val="3288429621"/>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13A049-FD30-8D4D-B0D2-E8675CEC8055}" type="slidenum">
              <a:rPr lang="en-US" altLang="en-US"/>
              <a:pPr>
                <a:defRPr/>
              </a:pPr>
              <a:t>‹#›</a:t>
            </a:fld>
            <a:endParaRPr lang="en-US" altLang="en-US"/>
          </a:p>
        </p:txBody>
      </p:sp>
    </p:spTree>
    <p:extLst>
      <p:ext uri="{BB962C8B-B14F-4D97-AF65-F5344CB8AC3E}">
        <p14:creationId xmlns:p14="http://schemas.microsoft.com/office/powerpoint/2010/main" val="946989319"/>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5B5850D-0EC3-144C-A96C-2707D9FAD1A1}" type="slidenum">
              <a:rPr lang="en-US" altLang="en-US"/>
              <a:pPr>
                <a:defRPr/>
              </a:pPr>
              <a:t>‹#›</a:t>
            </a:fld>
            <a:endParaRPr lang="en-US" altLang="en-US"/>
          </a:p>
        </p:txBody>
      </p:sp>
    </p:spTree>
    <p:extLst>
      <p:ext uri="{BB962C8B-B14F-4D97-AF65-F5344CB8AC3E}">
        <p14:creationId xmlns:p14="http://schemas.microsoft.com/office/powerpoint/2010/main" val="3854880974"/>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531D4C-558B-D041-82CF-B8A67F8172CA}" type="slidenum">
              <a:rPr lang="en-US" altLang="en-US"/>
              <a:pPr>
                <a:defRPr/>
              </a:pPr>
              <a:t>‹#›</a:t>
            </a:fld>
            <a:endParaRPr lang="en-US" altLang="en-US"/>
          </a:p>
        </p:txBody>
      </p:sp>
    </p:spTree>
    <p:extLst>
      <p:ext uri="{BB962C8B-B14F-4D97-AF65-F5344CB8AC3E}">
        <p14:creationId xmlns:p14="http://schemas.microsoft.com/office/powerpoint/2010/main" val="433107889"/>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03970D0-C71E-F548-84A0-90BDB89A54D0}" type="slidenum">
              <a:rPr lang="en-US" altLang="en-US"/>
              <a:pPr>
                <a:defRPr/>
              </a:pPr>
              <a:t>‹#›</a:t>
            </a:fld>
            <a:endParaRPr lang="en-US" altLang="en-US"/>
          </a:p>
        </p:txBody>
      </p:sp>
    </p:spTree>
    <p:extLst>
      <p:ext uri="{BB962C8B-B14F-4D97-AF65-F5344CB8AC3E}">
        <p14:creationId xmlns:p14="http://schemas.microsoft.com/office/powerpoint/2010/main" val="118609968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4254500" y="117475"/>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latin typeface="Arial"/>
            </a:endParaRPr>
          </a:p>
        </p:txBody>
      </p:sp>
    </p:spTree>
    <p:extLst>
      <p:ext uri="{BB962C8B-B14F-4D97-AF65-F5344CB8AC3E}">
        <p14:creationId xmlns:p14="http://schemas.microsoft.com/office/powerpoint/2010/main" val="133765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02F4A62-A2AB-6B48-93FA-0E4BEF2642CE}" type="slidenum">
              <a:rPr lang="en-US"/>
              <a:pPr>
                <a:defRPr/>
              </a:pPr>
              <a:t>‹#›</a:t>
            </a:fld>
            <a:endParaRPr lang="en-US"/>
          </a:p>
        </p:txBody>
      </p:sp>
    </p:spTree>
    <p:extLst>
      <p:ext uri="{BB962C8B-B14F-4D97-AF65-F5344CB8AC3E}">
        <p14:creationId xmlns:p14="http://schemas.microsoft.com/office/powerpoint/2010/main" val="331456056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4254500" y="117475"/>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649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lvl="0"/>
            <a:r>
              <a:rPr lang="en-US" noProof="0" smtClean="0"/>
              <a:t>Click to edit Master text styles</a:t>
            </a:r>
          </a:p>
          <a:p>
            <a:pPr lvl="1"/>
            <a:r>
              <a:rPr lang="en-US" noProof="0" smtClean="0"/>
              <a:t>Second level</a:t>
            </a:r>
          </a:p>
          <a:p>
            <a:pPr lvl="2"/>
            <a:r>
              <a:rPr lang="en-US" noProof="0" smtClean="0"/>
              <a:t>Third level</a:t>
            </a:r>
          </a:p>
        </p:txBody>
      </p:sp>
    </p:spTree>
    <p:extLst>
      <p:ext uri="{BB962C8B-B14F-4D97-AF65-F5344CB8AC3E}">
        <p14:creationId xmlns:p14="http://schemas.microsoft.com/office/powerpoint/2010/main" val="3780916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lvl="0"/>
            <a:r>
              <a:rPr lang="en-US" noProof="0" smtClean="0"/>
              <a:t>Click to edit Master text styles</a:t>
            </a:r>
          </a:p>
          <a:p>
            <a:pPr lvl="1"/>
            <a:r>
              <a:rPr lang="en-US" noProof="0" smtClean="0"/>
              <a:t>Second level</a:t>
            </a:r>
          </a:p>
          <a:p>
            <a:pPr lvl="2"/>
            <a:r>
              <a:rPr lang="en-US" noProof="0" smtClean="0"/>
              <a:t>Third level</a:t>
            </a:r>
          </a:p>
        </p:txBody>
      </p:sp>
    </p:spTree>
    <p:extLst>
      <p:ext uri="{BB962C8B-B14F-4D97-AF65-F5344CB8AC3E}">
        <p14:creationId xmlns:p14="http://schemas.microsoft.com/office/powerpoint/2010/main" val="3953632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5143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3635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7979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Rectangle 1"/>
          <p:cNvSpPr/>
          <p:nvPr userDrawn="1"/>
        </p:nvSpPr>
        <p:spPr>
          <a:xfrm>
            <a:off x="3184525" y="144463"/>
            <a:ext cx="5959475" cy="771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srgbClr val="FFFFFF"/>
              </a:solidFill>
              <a:latin typeface="Arial"/>
            </a:endParaRPr>
          </a:p>
        </p:txBody>
      </p:sp>
    </p:spTree>
    <p:extLst>
      <p:ext uri="{BB962C8B-B14F-4D97-AF65-F5344CB8AC3E}">
        <p14:creationId xmlns:p14="http://schemas.microsoft.com/office/powerpoint/2010/main" val="1536490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5CA4664F-E623-F44F-8246-A9ED197B04D8}" type="slidenum">
              <a:rPr lang="en-US"/>
              <a:pPr>
                <a:defRPr/>
              </a:pPr>
              <a:t>‹#›</a:t>
            </a:fld>
            <a:endParaRPr lang="en-US"/>
          </a:p>
        </p:txBody>
      </p:sp>
    </p:spTree>
    <p:extLst>
      <p:ext uri="{BB962C8B-B14F-4D97-AF65-F5344CB8AC3E}">
        <p14:creationId xmlns:p14="http://schemas.microsoft.com/office/powerpoint/2010/main" val="316311972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16D7DC1-8915-6441-A834-BA4F1600D9E2}" type="slidenum">
              <a:rPr lang="en-US"/>
              <a:pPr>
                <a:defRPr/>
              </a:pPr>
              <a:t>‹#›</a:t>
            </a:fld>
            <a:endParaRPr lang="en-US"/>
          </a:p>
        </p:txBody>
      </p:sp>
    </p:spTree>
    <p:extLst>
      <p:ext uri="{BB962C8B-B14F-4D97-AF65-F5344CB8AC3E}">
        <p14:creationId xmlns:p14="http://schemas.microsoft.com/office/powerpoint/2010/main" val="211179945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1B9D2686-A246-6042-B83F-66219B808D52}" type="slidenum">
              <a:rPr lang="en-US"/>
              <a:pPr>
                <a:defRPr/>
              </a:pPr>
              <a:t>‹#›</a:t>
            </a:fld>
            <a:endParaRPr lang="en-US"/>
          </a:p>
        </p:txBody>
      </p:sp>
    </p:spTree>
    <p:extLst>
      <p:ext uri="{BB962C8B-B14F-4D97-AF65-F5344CB8AC3E}">
        <p14:creationId xmlns:p14="http://schemas.microsoft.com/office/powerpoint/2010/main" val="127602120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F7043D-705D-8E4D-8EC4-AA04F62CB11E}" type="slidenum">
              <a:rPr lang="en-US"/>
              <a:pPr>
                <a:defRPr/>
              </a:pPr>
              <a:t>‹#›</a:t>
            </a:fld>
            <a:endParaRPr lang="en-US"/>
          </a:p>
        </p:txBody>
      </p:sp>
    </p:spTree>
    <p:extLst>
      <p:ext uri="{BB962C8B-B14F-4D97-AF65-F5344CB8AC3E}">
        <p14:creationId xmlns:p14="http://schemas.microsoft.com/office/powerpoint/2010/main" val="1385503189"/>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BBD8A21-E721-A142-AB0D-84A52BDA7BDE}" type="slidenum">
              <a:rPr lang="en-US"/>
              <a:pPr>
                <a:defRPr/>
              </a:pPr>
              <a:t>‹#›</a:t>
            </a:fld>
            <a:endParaRPr lang="en-US"/>
          </a:p>
        </p:txBody>
      </p:sp>
    </p:spTree>
    <p:extLst>
      <p:ext uri="{BB962C8B-B14F-4D97-AF65-F5344CB8AC3E}">
        <p14:creationId xmlns:p14="http://schemas.microsoft.com/office/powerpoint/2010/main" val="17730548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8145BE73-935B-7B47-8773-9B5F47AA7B1F}" type="slidenum">
              <a:rPr lang="en-US"/>
              <a:pPr>
                <a:defRPr/>
              </a:pPr>
              <a:t>‹#›</a:t>
            </a:fld>
            <a:endParaRPr lang="en-US"/>
          </a:p>
        </p:txBody>
      </p:sp>
    </p:spTree>
    <p:extLst>
      <p:ext uri="{BB962C8B-B14F-4D97-AF65-F5344CB8AC3E}">
        <p14:creationId xmlns:p14="http://schemas.microsoft.com/office/powerpoint/2010/main" val="261202961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CE61CCF-8FDC-9949-9473-641A2F509FF5}" type="slidenum">
              <a:rPr lang="en-US"/>
              <a:pPr>
                <a:defRPr/>
              </a:pPr>
              <a:t>‹#›</a:t>
            </a:fld>
            <a:endParaRPr lang="en-US"/>
          </a:p>
        </p:txBody>
      </p:sp>
    </p:spTree>
    <p:extLst>
      <p:ext uri="{BB962C8B-B14F-4D97-AF65-F5344CB8AC3E}">
        <p14:creationId xmlns:p14="http://schemas.microsoft.com/office/powerpoint/2010/main" val="234207800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ECFED93D-598B-0746-B85D-4916E47C84A9}" type="slidenum">
              <a:rPr lang="en-US"/>
              <a:pPr>
                <a:defRPr/>
              </a:pPr>
              <a:t>‹#›</a:t>
            </a:fld>
            <a:endParaRPr lang="en-US"/>
          </a:p>
        </p:txBody>
      </p:sp>
    </p:spTree>
    <p:extLst>
      <p:ext uri="{BB962C8B-B14F-4D97-AF65-F5344CB8AC3E}">
        <p14:creationId xmlns:p14="http://schemas.microsoft.com/office/powerpoint/2010/main" val="482070799"/>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FF9615D-5E6A-9F4E-9CBC-22BE7147C8E3}" type="slidenum">
              <a:rPr lang="en-US"/>
              <a:pPr>
                <a:defRPr/>
              </a:pPr>
              <a:t>‹#›</a:t>
            </a:fld>
            <a:endParaRPr lang="en-US"/>
          </a:p>
        </p:txBody>
      </p:sp>
    </p:spTree>
    <p:extLst>
      <p:ext uri="{BB962C8B-B14F-4D97-AF65-F5344CB8AC3E}">
        <p14:creationId xmlns:p14="http://schemas.microsoft.com/office/powerpoint/2010/main" val="99757292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52C0324A-AD11-D04C-8ACC-9B9363AA7285}" type="slidenum">
              <a:rPr lang="en-US"/>
              <a:pPr>
                <a:defRPr/>
              </a:pPr>
              <a:t>‹#›</a:t>
            </a:fld>
            <a:endParaRPr lang="en-US"/>
          </a:p>
        </p:txBody>
      </p:sp>
    </p:spTree>
    <p:extLst>
      <p:ext uri="{BB962C8B-B14F-4D97-AF65-F5344CB8AC3E}">
        <p14:creationId xmlns:p14="http://schemas.microsoft.com/office/powerpoint/2010/main" val="235281042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DE7EBDE-4D12-4649-8146-484428C99BE0}" type="slidenum">
              <a:rPr lang="en-US"/>
              <a:pPr>
                <a:defRPr/>
              </a:pPr>
              <a:t>‹#›</a:t>
            </a:fld>
            <a:endParaRPr lang="en-US"/>
          </a:p>
        </p:txBody>
      </p:sp>
    </p:spTree>
    <p:extLst>
      <p:ext uri="{BB962C8B-B14F-4D97-AF65-F5344CB8AC3E}">
        <p14:creationId xmlns:p14="http://schemas.microsoft.com/office/powerpoint/2010/main" val="51059467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7C9C38AB-139E-A242-88AE-0572FAE7D122}" type="slidenum">
              <a:rPr lang="en-US"/>
              <a:pPr>
                <a:defRPr/>
              </a:pPr>
              <a:t>‹#›</a:t>
            </a:fld>
            <a:endParaRPr lang="en-US"/>
          </a:p>
        </p:txBody>
      </p:sp>
    </p:spTree>
    <p:extLst>
      <p:ext uri="{BB962C8B-B14F-4D97-AF65-F5344CB8AC3E}">
        <p14:creationId xmlns:p14="http://schemas.microsoft.com/office/powerpoint/2010/main" val="6527027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3DB197A4-F160-2749-ACE1-48BDFE92A37D}" type="slidenum">
              <a:rPr lang="en-US"/>
              <a:pPr>
                <a:defRPr/>
              </a:pPr>
              <a:t>‹#›</a:t>
            </a:fld>
            <a:endParaRPr lang="en-US"/>
          </a:p>
        </p:txBody>
      </p:sp>
    </p:spTree>
    <p:extLst>
      <p:ext uri="{BB962C8B-B14F-4D97-AF65-F5344CB8AC3E}">
        <p14:creationId xmlns:p14="http://schemas.microsoft.com/office/powerpoint/2010/main" val="30085262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274E6DCD-354A-7A4B-8DB9-D221A2B609E1}" type="slidenum">
              <a:rPr lang="en-US"/>
              <a:pPr>
                <a:defRPr/>
              </a:pPr>
              <a:t>‹#›</a:t>
            </a:fld>
            <a:endParaRPr lang="en-US"/>
          </a:p>
        </p:txBody>
      </p:sp>
    </p:spTree>
    <p:extLst>
      <p:ext uri="{BB962C8B-B14F-4D97-AF65-F5344CB8AC3E}">
        <p14:creationId xmlns:p14="http://schemas.microsoft.com/office/powerpoint/2010/main" val="105347462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1141C025-F41A-EE4C-BAA6-EFCC0582BD42}" type="slidenum">
              <a:rPr lang="en-US"/>
              <a:pPr>
                <a:defRPr/>
              </a:pPr>
              <a:t>‹#›</a:t>
            </a:fld>
            <a:endParaRPr lang="en-US"/>
          </a:p>
        </p:txBody>
      </p:sp>
    </p:spTree>
    <p:extLst>
      <p:ext uri="{BB962C8B-B14F-4D97-AF65-F5344CB8AC3E}">
        <p14:creationId xmlns:p14="http://schemas.microsoft.com/office/powerpoint/2010/main" val="743491413"/>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51DEA5-418C-0B48-AC60-471CC6737654}" type="slidenum">
              <a:rPr lang="en-US"/>
              <a:pPr>
                <a:defRPr/>
              </a:pPr>
              <a:t>‹#›</a:t>
            </a:fld>
            <a:endParaRPr lang="en-US"/>
          </a:p>
        </p:txBody>
      </p:sp>
    </p:spTree>
    <p:extLst>
      <p:ext uri="{BB962C8B-B14F-4D97-AF65-F5344CB8AC3E}">
        <p14:creationId xmlns:p14="http://schemas.microsoft.com/office/powerpoint/2010/main" val="380880801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734A62F-AA8F-0747-A441-968B5507AFF6}" type="slidenum">
              <a:rPr lang="en-US"/>
              <a:pPr>
                <a:defRPr/>
              </a:pPr>
              <a:t>‹#›</a:t>
            </a:fld>
            <a:endParaRPr lang="en-US"/>
          </a:p>
        </p:txBody>
      </p:sp>
    </p:spTree>
    <p:extLst>
      <p:ext uri="{BB962C8B-B14F-4D97-AF65-F5344CB8AC3E}">
        <p14:creationId xmlns:p14="http://schemas.microsoft.com/office/powerpoint/2010/main" val="405528481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2BF5C14-9871-574E-8676-EC37A1684A98}" type="slidenum">
              <a:rPr lang="en-US"/>
              <a:pPr>
                <a:defRPr/>
              </a:pPr>
              <a:t>‹#›</a:t>
            </a:fld>
            <a:endParaRPr lang="en-US"/>
          </a:p>
        </p:txBody>
      </p:sp>
    </p:spTree>
    <p:extLst>
      <p:ext uri="{BB962C8B-B14F-4D97-AF65-F5344CB8AC3E}">
        <p14:creationId xmlns:p14="http://schemas.microsoft.com/office/powerpoint/2010/main" val="2275665844"/>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0C6A433C-8130-1F4F-A1C3-1B0DFA5BC98B}" type="slidenum">
              <a:rPr lang="en-US"/>
              <a:pPr>
                <a:defRPr/>
              </a:pPr>
              <a:t>‹#›</a:t>
            </a:fld>
            <a:endParaRPr lang="en-US"/>
          </a:p>
        </p:txBody>
      </p:sp>
    </p:spTree>
    <p:extLst>
      <p:ext uri="{BB962C8B-B14F-4D97-AF65-F5344CB8AC3E}">
        <p14:creationId xmlns:p14="http://schemas.microsoft.com/office/powerpoint/2010/main" val="345842580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F2EAA4CD-7FC4-A84D-BA90-AB0C727E538E}" type="slidenum">
              <a:rPr lang="en-US"/>
              <a:pPr>
                <a:defRPr/>
              </a:pPr>
              <a:t>‹#›</a:t>
            </a:fld>
            <a:endParaRPr lang="en-US"/>
          </a:p>
        </p:txBody>
      </p:sp>
    </p:spTree>
    <p:extLst>
      <p:ext uri="{BB962C8B-B14F-4D97-AF65-F5344CB8AC3E}">
        <p14:creationId xmlns:p14="http://schemas.microsoft.com/office/powerpoint/2010/main" val="3040048687"/>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74622E6D-D4AB-6541-A457-D8CF1A703E01}" type="slidenum">
              <a:rPr lang="en-US"/>
              <a:pPr>
                <a:defRPr/>
              </a:pPr>
              <a:t>‹#›</a:t>
            </a:fld>
            <a:endParaRPr lang="en-US"/>
          </a:p>
        </p:txBody>
      </p:sp>
    </p:spTree>
    <p:extLst>
      <p:ext uri="{BB962C8B-B14F-4D97-AF65-F5344CB8AC3E}">
        <p14:creationId xmlns:p14="http://schemas.microsoft.com/office/powerpoint/2010/main" val="311582142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848BB01-0352-2842-805C-7520477A794E}" type="slidenum">
              <a:rPr lang="en-US"/>
              <a:pPr>
                <a:defRPr/>
              </a:pPr>
              <a:t>‹#›</a:t>
            </a:fld>
            <a:endParaRPr lang="en-US"/>
          </a:p>
        </p:txBody>
      </p:sp>
    </p:spTree>
    <p:extLst>
      <p:ext uri="{BB962C8B-B14F-4D97-AF65-F5344CB8AC3E}">
        <p14:creationId xmlns:p14="http://schemas.microsoft.com/office/powerpoint/2010/main" val="153707102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8C1B33BE-F9A3-5B44-BE0B-A7406B8384AE}" type="slidenum">
              <a:rPr lang="en-US"/>
              <a:pPr>
                <a:defRPr/>
              </a:pPr>
              <a:t>‹#›</a:t>
            </a:fld>
            <a:endParaRPr lang="en-US"/>
          </a:p>
        </p:txBody>
      </p:sp>
    </p:spTree>
    <p:extLst>
      <p:ext uri="{BB962C8B-B14F-4D97-AF65-F5344CB8AC3E}">
        <p14:creationId xmlns:p14="http://schemas.microsoft.com/office/powerpoint/2010/main" val="407551138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EB9B80C-8636-3040-950A-CC53777BF9A3}" type="slidenum">
              <a:rPr lang="en-US"/>
              <a:pPr>
                <a:defRPr/>
              </a:pPr>
              <a:t>‹#›</a:t>
            </a:fld>
            <a:endParaRPr lang="en-US"/>
          </a:p>
        </p:txBody>
      </p:sp>
    </p:spTree>
    <p:extLst>
      <p:ext uri="{BB962C8B-B14F-4D97-AF65-F5344CB8AC3E}">
        <p14:creationId xmlns:p14="http://schemas.microsoft.com/office/powerpoint/2010/main" val="305218954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E7B834B-0112-EF4E-A32F-44FBBEABBE59}" type="slidenum">
              <a:rPr lang="en-US"/>
              <a:pPr>
                <a:defRPr/>
              </a:pPr>
              <a:t>‹#›</a:t>
            </a:fld>
            <a:endParaRPr lang="en-US"/>
          </a:p>
        </p:txBody>
      </p:sp>
    </p:spTree>
    <p:extLst>
      <p:ext uri="{BB962C8B-B14F-4D97-AF65-F5344CB8AC3E}">
        <p14:creationId xmlns:p14="http://schemas.microsoft.com/office/powerpoint/2010/main" val="235715447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170F59F7-17FF-DC4D-8944-FA4CBA5DBF60}" type="slidenum">
              <a:rPr lang="en-US"/>
              <a:pPr>
                <a:defRPr/>
              </a:pPr>
              <a:t>‹#›</a:t>
            </a:fld>
            <a:endParaRPr lang="en-US"/>
          </a:p>
        </p:txBody>
      </p:sp>
    </p:spTree>
    <p:extLst>
      <p:ext uri="{BB962C8B-B14F-4D97-AF65-F5344CB8AC3E}">
        <p14:creationId xmlns:p14="http://schemas.microsoft.com/office/powerpoint/2010/main" val="400023808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2BBFC87D-16D5-C649-8B16-9135DBD2B1E7}" type="slidenum">
              <a:rPr lang="en-US"/>
              <a:pPr>
                <a:defRPr/>
              </a:pPr>
              <a:t>‹#›</a:t>
            </a:fld>
            <a:endParaRPr lang="en-US"/>
          </a:p>
        </p:txBody>
      </p:sp>
    </p:spTree>
    <p:extLst>
      <p:ext uri="{BB962C8B-B14F-4D97-AF65-F5344CB8AC3E}">
        <p14:creationId xmlns:p14="http://schemas.microsoft.com/office/powerpoint/2010/main" val="954446457"/>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pitchFamily="-106" charset="0"/>
                <a:ea typeface="Arial" pitchFamily="-106" charset="0"/>
                <a:cs typeface="Arial" pitchFamily="-106" charset="0"/>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smtClean="0"/>
            </a:lvl1pPr>
          </a:lstStyle>
          <a:p>
            <a:pPr>
              <a:defRPr/>
            </a:pPr>
            <a:fld id="{DBE189B0-DB44-894C-A7A9-C40C6F63FD1F}" type="slidenum">
              <a:rPr lang="en-US"/>
              <a:pPr>
                <a:defRPr/>
              </a:pPr>
              <a:t>‹#›</a:t>
            </a:fld>
            <a:endParaRPr lang="en-US"/>
          </a:p>
        </p:txBody>
      </p:sp>
    </p:spTree>
    <p:extLst>
      <p:ext uri="{BB962C8B-B14F-4D97-AF65-F5344CB8AC3E}">
        <p14:creationId xmlns:p14="http://schemas.microsoft.com/office/powerpoint/2010/main" val="3672154936"/>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D89D6392-2CB6-2B4C-8235-0D6EE4F0C79E}" type="slidenum">
              <a:rPr lang="en-US"/>
              <a:pPr>
                <a:defRPr/>
              </a:pPr>
              <a:t>‹#›</a:t>
            </a:fld>
            <a:endParaRPr lang="en-US"/>
          </a:p>
        </p:txBody>
      </p:sp>
    </p:spTree>
    <p:extLst>
      <p:ext uri="{BB962C8B-B14F-4D97-AF65-F5344CB8AC3E}">
        <p14:creationId xmlns:p14="http://schemas.microsoft.com/office/powerpoint/2010/main" val="131600278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4C428C26-E0D3-C14F-9C04-E34E2C5F2E91}" type="slidenum">
              <a:rPr lang="en-US"/>
              <a:pPr>
                <a:defRPr/>
              </a:pPr>
              <a:t>‹#›</a:t>
            </a:fld>
            <a:endParaRPr lang="en-US"/>
          </a:p>
        </p:txBody>
      </p:sp>
    </p:spTree>
    <p:extLst>
      <p:ext uri="{BB962C8B-B14F-4D97-AF65-F5344CB8AC3E}">
        <p14:creationId xmlns:p14="http://schemas.microsoft.com/office/powerpoint/2010/main" val="426377646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E8BA531D-4627-FE40-AD7B-18BE0C49A384}" type="slidenum">
              <a:rPr lang="en-US" altLang="en-US"/>
              <a:pPr>
                <a:defRPr/>
              </a:pPr>
              <a:t>‹#›</a:t>
            </a:fld>
            <a:endParaRPr lang="en-US" altLang="en-US"/>
          </a:p>
        </p:txBody>
      </p:sp>
    </p:spTree>
    <p:extLst>
      <p:ext uri="{BB962C8B-B14F-4D97-AF65-F5344CB8AC3E}">
        <p14:creationId xmlns:p14="http://schemas.microsoft.com/office/powerpoint/2010/main" val="211542542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826B183-E683-424B-A167-40C410BDA2D8}" type="slidenum">
              <a:rPr lang="en-US" altLang="en-US"/>
              <a:pPr>
                <a:defRPr/>
              </a:pPr>
              <a:t>‹#›</a:t>
            </a:fld>
            <a:endParaRPr lang="en-US" altLang="en-US"/>
          </a:p>
        </p:txBody>
      </p:sp>
    </p:spTree>
    <p:extLst>
      <p:ext uri="{BB962C8B-B14F-4D97-AF65-F5344CB8AC3E}">
        <p14:creationId xmlns:p14="http://schemas.microsoft.com/office/powerpoint/2010/main" val="133823395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856D220-BBF0-8D42-9844-06078092F7E9}" type="slidenum">
              <a:rPr lang="en-US" altLang="en-US"/>
              <a:pPr>
                <a:defRPr/>
              </a:pPr>
              <a:t>‹#›</a:t>
            </a:fld>
            <a:endParaRPr lang="en-US" altLang="en-US"/>
          </a:p>
        </p:txBody>
      </p:sp>
    </p:spTree>
    <p:extLst>
      <p:ext uri="{BB962C8B-B14F-4D97-AF65-F5344CB8AC3E}">
        <p14:creationId xmlns:p14="http://schemas.microsoft.com/office/powerpoint/2010/main" val="180667864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BB74E53-A49C-1B4E-B435-23182362C3CD}" type="slidenum">
              <a:rPr lang="en-US" altLang="en-US"/>
              <a:pPr>
                <a:defRPr/>
              </a:pPr>
              <a:t>‹#›</a:t>
            </a:fld>
            <a:endParaRPr lang="en-US" altLang="en-US"/>
          </a:p>
        </p:txBody>
      </p:sp>
    </p:spTree>
    <p:extLst>
      <p:ext uri="{BB962C8B-B14F-4D97-AF65-F5344CB8AC3E}">
        <p14:creationId xmlns:p14="http://schemas.microsoft.com/office/powerpoint/2010/main" val="147879795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E5E33E6-A267-6849-B04C-CD248554A78C}" type="slidenum">
              <a:rPr lang="en-US" altLang="en-US"/>
              <a:pPr>
                <a:defRPr/>
              </a:pPr>
              <a:t>‹#›</a:t>
            </a:fld>
            <a:endParaRPr lang="en-US" altLang="en-US"/>
          </a:p>
        </p:txBody>
      </p:sp>
    </p:spTree>
    <p:extLst>
      <p:ext uri="{BB962C8B-B14F-4D97-AF65-F5344CB8AC3E}">
        <p14:creationId xmlns:p14="http://schemas.microsoft.com/office/powerpoint/2010/main" val="133166594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01331EC-E29A-7346-BFD1-D8F62803D01E}" type="slidenum">
              <a:rPr lang="en-US" altLang="en-US"/>
              <a:pPr>
                <a:defRPr/>
              </a:pPr>
              <a:t>‹#›</a:t>
            </a:fld>
            <a:endParaRPr lang="en-US" altLang="en-US"/>
          </a:p>
        </p:txBody>
      </p:sp>
    </p:spTree>
    <p:extLst>
      <p:ext uri="{BB962C8B-B14F-4D97-AF65-F5344CB8AC3E}">
        <p14:creationId xmlns:p14="http://schemas.microsoft.com/office/powerpoint/2010/main" val="253547051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6B948373-2CF4-E74A-9DDB-35E5C34CF79A}" type="slidenum">
              <a:rPr lang="en-US"/>
              <a:pPr>
                <a:defRPr/>
              </a:pPr>
              <a:t>‹#›</a:t>
            </a:fld>
            <a:endParaRPr lang="en-US"/>
          </a:p>
        </p:txBody>
      </p:sp>
    </p:spTree>
    <p:extLst>
      <p:ext uri="{BB962C8B-B14F-4D97-AF65-F5344CB8AC3E}">
        <p14:creationId xmlns:p14="http://schemas.microsoft.com/office/powerpoint/2010/main" val="147437266"/>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E07B65D-BCF0-EF44-B1B1-8E2298B34D7C}" type="slidenum">
              <a:rPr lang="en-US" altLang="en-US"/>
              <a:pPr>
                <a:defRPr/>
              </a:pPr>
              <a:t>‹#›</a:t>
            </a:fld>
            <a:endParaRPr lang="en-US" altLang="en-US"/>
          </a:p>
        </p:txBody>
      </p:sp>
    </p:spTree>
    <p:extLst>
      <p:ext uri="{BB962C8B-B14F-4D97-AF65-F5344CB8AC3E}">
        <p14:creationId xmlns:p14="http://schemas.microsoft.com/office/powerpoint/2010/main" val="133948688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F3AB27-C5F2-5143-A004-BB8FE8080FAC}" type="slidenum">
              <a:rPr lang="en-US" altLang="en-US"/>
              <a:pPr>
                <a:defRPr/>
              </a:pPr>
              <a:t>‹#›</a:t>
            </a:fld>
            <a:endParaRPr lang="en-US" altLang="en-US"/>
          </a:p>
        </p:txBody>
      </p:sp>
    </p:spTree>
    <p:extLst>
      <p:ext uri="{BB962C8B-B14F-4D97-AF65-F5344CB8AC3E}">
        <p14:creationId xmlns:p14="http://schemas.microsoft.com/office/powerpoint/2010/main" val="4526734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9E7BB8-327A-8341-A80A-2B1A918C5982}" type="slidenum">
              <a:rPr lang="en-US" altLang="en-US"/>
              <a:pPr>
                <a:defRPr/>
              </a:pPr>
              <a:t>‹#›</a:t>
            </a:fld>
            <a:endParaRPr lang="en-US" altLang="en-US"/>
          </a:p>
        </p:txBody>
      </p:sp>
    </p:spTree>
    <p:extLst>
      <p:ext uri="{BB962C8B-B14F-4D97-AF65-F5344CB8AC3E}">
        <p14:creationId xmlns:p14="http://schemas.microsoft.com/office/powerpoint/2010/main" val="1424226652"/>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082C3BC-0920-9545-A08C-F1FF734C507F}" type="slidenum">
              <a:rPr lang="en-US" altLang="en-US"/>
              <a:pPr>
                <a:defRPr/>
              </a:pPr>
              <a:t>‹#›</a:t>
            </a:fld>
            <a:endParaRPr lang="en-US" altLang="en-US"/>
          </a:p>
        </p:txBody>
      </p:sp>
    </p:spTree>
    <p:extLst>
      <p:ext uri="{BB962C8B-B14F-4D97-AF65-F5344CB8AC3E}">
        <p14:creationId xmlns:p14="http://schemas.microsoft.com/office/powerpoint/2010/main" val="1788349641"/>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1B878CC-F017-4744-BB82-C7999AB14FFC}" type="slidenum">
              <a:rPr lang="en-US" altLang="en-US"/>
              <a:pPr>
                <a:defRPr/>
              </a:pPr>
              <a:t>‹#›</a:t>
            </a:fld>
            <a:endParaRPr lang="en-US" altLang="en-US"/>
          </a:p>
        </p:txBody>
      </p:sp>
    </p:spTree>
    <p:extLst>
      <p:ext uri="{BB962C8B-B14F-4D97-AF65-F5344CB8AC3E}">
        <p14:creationId xmlns:p14="http://schemas.microsoft.com/office/powerpoint/2010/main" val="1255202475"/>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A8F09E8-063B-9543-9533-4EE32FB6AF08}" type="slidenum">
              <a:rPr lang="en-US" altLang="en-US"/>
              <a:pPr>
                <a:defRPr/>
              </a:pPr>
              <a:t>‹#›</a:t>
            </a:fld>
            <a:endParaRPr lang="en-US" altLang="en-US"/>
          </a:p>
        </p:txBody>
      </p:sp>
    </p:spTree>
    <p:extLst>
      <p:ext uri="{BB962C8B-B14F-4D97-AF65-F5344CB8AC3E}">
        <p14:creationId xmlns:p14="http://schemas.microsoft.com/office/powerpoint/2010/main" val="117776191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288"/>
          </a:xfrm>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E77B3C-DC9F-894C-A983-4694392BABF7}" type="slidenum">
              <a:rPr lang="en-US" altLang="en-US"/>
              <a:pPr>
                <a:defRPr/>
              </a:pPr>
              <a:t>‹#›</a:t>
            </a:fld>
            <a:endParaRPr lang="en-US" altLang="en-US"/>
          </a:p>
        </p:txBody>
      </p:sp>
    </p:spTree>
    <p:extLst>
      <p:ext uri="{BB962C8B-B14F-4D97-AF65-F5344CB8AC3E}">
        <p14:creationId xmlns:p14="http://schemas.microsoft.com/office/powerpoint/2010/main" val="52827460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D01D31B-0DD2-334D-8DA6-220FFD95F631}" type="slidenum">
              <a:rPr lang="en-US" altLang="en-US"/>
              <a:pPr>
                <a:defRPr/>
              </a:pPr>
              <a:t>‹#›</a:t>
            </a:fld>
            <a:endParaRPr lang="en-US" altLang="en-US"/>
          </a:p>
        </p:txBody>
      </p:sp>
    </p:spTree>
    <p:extLst>
      <p:ext uri="{BB962C8B-B14F-4D97-AF65-F5344CB8AC3E}">
        <p14:creationId xmlns:p14="http://schemas.microsoft.com/office/powerpoint/2010/main" val="408260521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E42BD4C-EE66-7148-973C-933773CFD4B6}" type="slidenum">
              <a:rPr lang="en-US" altLang="en-US"/>
              <a:pPr>
                <a:defRPr/>
              </a:pPr>
              <a:t>‹#›</a:t>
            </a:fld>
            <a:endParaRPr lang="en-US" altLang="en-US"/>
          </a:p>
        </p:txBody>
      </p:sp>
    </p:spTree>
    <p:extLst>
      <p:ext uri="{BB962C8B-B14F-4D97-AF65-F5344CB8AC3E}">
        <p14:creationId xmlns:p14="http://schemas.microsoft.com/office/powerpoint/2010/main" val="137520761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dirty="0" smtClean="0">
                <a:ea typeface="ＭＳ Ｐゴシック" charset="0"/>
                <a:cs typeface="ＭＳ Ｐゴシック" charset="0"/>
              </a:defRPr>
            </a:lvl1pPr>
          </a:lstStyle>
          <a:p>
            <a:pPr>
              <a:defRPr/>
            </a:pPr>
            <a:r>
              <a:rPr lang="en-US" altLang="en-US"/>
              <a:t>CHIPPER: HPCA 2011</a:t>
            </a:r>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BE647A-647D-524D-BD2C-FCC5FDD06D62}" type="slidenum">
              <a:rPr lang="en-US" altLang="en-US"/>
              <a:pPr>
                <a:defRPr/>
              </a:pPr>
              <a:t>‹#›</a:t>
            </a:fld>
            <a:endParaRPr lang="en-US" altLang="en-US"/>
          </a:p>
        </p:txBody>
      </p:sp>
    </p:spTree>
    <p:extLst>
      <p:ext uri="{BB962C8B-B14F-4D97-AF65-F5344CB8AC3E}">
        <p14:creationId xmlns:p14="http://schemas.microsoft.com/office/powerpoint/2010/main" val="285150859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A1FF763B-C92A-AE4D-8997-CC96015BDB75}" type="slidenum">
              <a:rPr lang="en-US"/>
              <a:pPr>
                <a:defRPr/>
              </a:pPr>
              <a:t>‹#›</a:t>
            </a:fld>
            <a:endParaRPr lang="en-US"/>
          </a:p>
        </p:txBody>
      </p:sp>
    </p:spTree>
    <p:extLst>
      <p:ext uri="{BB962C8B-B14F-4D97-AF65-F5344CB8AC3E}">
        <p14:creationId xmlns:p14="http://schemas.microsoft.com/office/powerpoint/2010/main" val="2888429136"/>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743ED82-0F2F-1A4E-93CF-43EE4EBD0430}" type="slidenum">
              <a:rPr lang="en-US" altLang="en-US"/>
              <a:pPr>
                <a:defRPr/>
              </a:pPr>
              <a:t>‹#›</a:t>
            </a:fld>
            <a:endParaRPr lang="en-US" altLang="en-US"/>
          </a:p>
        </p:txBody>
      </p:sp>
    </p:spTree>
    <p:extLst>
      <p:ext uri="{BB962C8B-B14F-4D97-AF65-F5344CB8AC3E}">
        <p14:creationId xmlns:p14="http://schemas.microsoft.com/office/powerpoint/2010/main" val="37145239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2260B2E-3EF9-7F48-806A-155E7BB2423B}" type="slidenum">
              <a:rPr lang="en-US" altLang="en-US"/>
              <a:pPr>
                <a:defRPr/>
              </a:pPr>
              <a:t>‹#›</a:t>
            </a:fld>
            <a:endParaRPr lang="en-US" altLang="en-US"/>
          </a:p>
        </p:txBody>
      </p:sp>
    </p:spTree>
    <p:extLst>
      <p:ext uri="{BB962C8B-B14F-4D97-AF65-F5344CB8AC3E}">
        <p14:creationId xmlns:p14="http://schemas.microsoft.com/office/powerpoint/2010/main" val="4088761680"/>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4F4FAD1-E1C4-A246-8EF2-A36016086DD2}" type="slidenum">
              <a:rPr lang="en-US" altLang="en-US"/>
              <a:pPr>
                <a:defRPr/>
              </a:pPr>
              <a:t>‹#›</a:t>
            </a:fld>
            <a:endParaRPr lang="en-US" altLang="en-US"/>
          </a:p>
        </p:txBody>
      </p:sp>
    </p:spTree>
    <p:extLst>
      <p:ext uri="{BB962C8B-B14F-4D97-AF65-F5344CB8AC3E}">
        <p14:creationId xmlns:p14="http://schemas.microsoft.com/office/powerpoint/2010/main" val="148030152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CF3CB30-279C-B44D-9FE5-C7E9DDE0E394}" type="slidenum">
              <a:rPr lang="en-US" altLang="en-US"/>
              <a:pPr>
                <a:defRPr/>
              </a:pPr>
              <a:t>‹#›</a:t>
            </a:fld>
            <a:endParaRPr lang="en-US" altLang="en-US"/>
          </a:p>
        </p:txBody>
      </p:sp>
    </p:spTree>
    <p:extLst>
      <p:ext uri="{BB962C8B-B14F-4D97-AF65-F5344CB8AC3E}">
        <p14:creationId xmlns:p14="http://schemas.microsoft.com/office/powerpoint/2010/main" val="4075091343"/>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2B711A-BEB4-184F-9A5A-87236BD4BA98}" type="slidenum">
              <a:rPr lang="en-US" altLang="en-US"/>
              <a:pPr>
                <a:defRPr/>
              </a:pPr>
              <a:t>‹#›</a:t>
            </a:fld>
            <a:endParaRPr lang="en-US" altLang="en-US"/>
          </a:p>
        </p:txBody>
      </p:sp>
    </p:spTree>
    <p:extLst>
      <p:ext uri="{BB962C8B-B14F-4D97-AF65-F5344CB8AC3E}">
        <p14:creationId xmlns:p14="http://schemas.microsoft.com/office/powerpoint/2010/main" val="158188573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3EF656-4CFD-8143-878F-D369840424F5}" type="slidenum">
              <a:rPr lang="en-US" altLang="en-US"/>
              <a:pPr>
                <a:defRPr/>
              </a:pPr>
              <a:t>‹#›</a:t>
            </a:fld>
            <a:endParaRPr lang="en-US" altLang="en-US"/>
          </a:p>
        </p:txBody>
      </p:sp>
    </p:spTree>
    <p:extLst>
      <p:ext uri="{BB962C8B-B14F-4D97-AF65-F5344CB8AC3E}">
        <p14:creationId xmlns:p14="http://schemas.microsoft.com/office/powerpoint/2010/main" val="3363221242"/>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7FE474-BC73-CF47-B949-683DF91F30DA}" type="slidenum">
              <a:rPr lang="en-US"/>
              <a:pPr>
                <a:defRPr/>
              </a:pPr>
              <a:t>‹#›</a:t>
            </a:fld>
            <a:endParaRPr lang="en-US"/>
          </a:p>
        </p:txBody>
      </p:sp>
    </p:spTree>
    <p:extLst>
      <p:ext uri="{BB962C8B-B14F-4D97-AF65-F5344CB8AC3E}">
        <p14:creationId xmlns:p14="http://schemas.microsoft.com/office/powerpoint/2010/main" val="25841032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56C89320-B04C-8249-AD1B-BE642989D766}" type="slidenum">
              <a:rPr lang="en-US"/>
              <a:pPr>
                <a:defRPr/>
              </a:pPr>
              <a:t>‹#›</a:t>
            </a:fld>
            <a:endParaRPr lang="en-US"/>
          </a:p>
        </p:txBody>
      </p:sp>
    </p:spTree>
    <p:extLst>
      <p:ext uri="{BB962C8B-B14F-4D97-AF65-F5344CB8AC3E}">
        <p14:creationId xmlns:p14="http://schemas.microsoft.com/office/powerpoint/2010/main" val="270561410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CC11C9-B72E-554E-8E3B-A499341D7399}" type="slidenum">
              <a:rPr lang="en-US"/>
              <a:pPr>
                <a:defRPr/>
              </a:pPr>
              <a:t>‹#›</a:t>
            </a:fld>
            <a:endParaRPr lang="en-US"/>
          </a:p>
        </p:txBody>
      </p:sp>
    </p:spTree>
    <p:extLst>
      <p:ext uri="{BB962C8B-B14F-4D97-AF65-F5344CB8AC3E}">
        <p14:creationId xmlns:p14="http://schemas.microsoft.com/office/powerpoint/2010/main" val="232324566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E5A19EA-35C5-6B4D-BC94-0A50952A757C}" type="slidenum">
              <a:rPr lang="en-US"/>
              <a:pPr>
                <a:defRPr/>
              </a:pPr>
              <a:t>‹#›</a:t>
            </a:fld>
            <a:endParaRPr lang="en-US"/>
          </a:p>
        </p:txBody>
      </p:sp>
    </p:spTree>
    <p:extLst>
      <p:ext uri="{BB962C8B-B14F-4D97-AF65-F5344CB8AC3E}">
        <p14:creationId xmlns:p14="http://schemas.microsoft.com/office/powerpoint/2010/main" val="248654909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A97A139-E15C-4546-9B84-F7CCF78D1FDF}" type="slidenum">
              <a:rPr lang="en-US"/>
              <a:pPr>
                <a:defRPr/>
              </a:pPr>
              <a:t>‹#›</a:t>
            </a:fld>
            <a:endParaRPr lang="en-US"/>
          </a:p>
        </p:txBody>
      </p:sp>
    </p:spTree>
    <p:extLst>
      <p:ext uri="{BB962C8B-B14F-4D97-AF65-F5344CB8AC3E}">
        <p14:creationId xmlns:p14="http://schemas.microsoft.com/office/powerpoint/2010/main" val="171075849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655B21D8-E927-1A45-8EE5-349B00346D62}" type="slidenum">
              <a:rPr lang="en-US"/>
              <a:pPr>
                <a:defRPr/>
              </a:pPr>
              <a:t>‹#›</a:t>
            </a:fld>
            <a:endParaRPr lang="en-US"/>
          </a:p>
        </p:txBody>
      </p:sp>
    </p:spTree>
    <p:extLst>
      <p:ext uri="{BB962C8B-B14F-4D97-AF65-F5344CB8AC3E}">
        <p14:creationId xmlns:p14="http://schemas.microsoft.com/office/powerpoint/2010/main" val="59764572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88739277-34DF-2541-AEFF-1FA708C08BF5}" type="slidenum">
              <a:rPr lang="en-US"/>
              <a:pPr>
                <a:defRPr/>
              </a:pPr>
              <a:t>‹#›</a:t>
            </a:fld>
            <a:endParaRPr lang="en-US"/>
          </a:p>
        </p:txBody>
      </p:sp>
    </p:spTree>
    <p:extLst>
      <p:ext uri="{BB962C8B-B14F-4D97-AF65-F5344CB8AC3E}">
        <p14:creationId xmlns:p14="http://schemas.microsoft.com/office/powerpoint/2010/main" val="18152741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1F9164C-9CE7-7E4A-B998-E1D740F56A28}" type="slidenum">
              <a:rPr lang="en-US"/>
              <a:pPr>
                <a:defRPr/>
              </a:pPr>
              <a:t>‹#›</a:t>
            </a:fld>
            <a:endParaRPr lang="en-US"/>
          </a:p>
        </p:txBody>
      </p:sp>
    </p:spTree>
    <p:extLst>
      <p:ext uri="{BB962C8B-B14F-4D97-AF65-F5344CB8AC3E}">
        <p14:creationId xmlns:p14="http://schemas.microsoft.com/office/powerpoint/2010/main" val="143972782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EF8EC163-DA45-7848-97CE-586D5AB3E5FD}" type="slidenum">
              <a:rPr lang="en-US"/>
              <a:pPr>
                <a:defRPr/>
              </a:pPr>
              <a:t>‹#›</a:t>
            </a:fld>
            <a:endParaRPr lang="en-US"/>
          </a:p>
        </p:txBody>
      </p:sp>
    </p:spTree>
    <p:extLst>
      <p:ext uri="{BB962C8B-B14F-4D97-AF65-F5344CB8AC3E}">
        <p14:creationId xmlns:p14="http://schemas.microsoft.com/office/powerpoint/2010/main" val="130109584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16ED2F3-A5DF-C442-824B-926EC4167909}" type="slidenum">
              <a:rPr lang="en-US"/>
              <a:pPr>
                <a:defRPr/>
              </a:pPr>
              <a:t>‹#›</a:t>
            </a:fld>
            <a:endParaRPr lang="en-US"/>
          </a:p>
        </p:txBody>
      </p:sp>
    </p:spTree>
    <p:extLst>
      <p:ext uri="{BB962C8B-B14F-4D97-AF65-F5344CB8AC3E}">
        <p14:creationId xmlns:p14="http://schemas.microsoft.com/office/powerpoint/2010/main" val="456042145"/>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BF9F9034-7BB5-154A-9D4A-6907E7EF5A17}" type="slidenum">
              <a:rPr lang="en-US"/>
              <a:pPr>
                <a:defRPr/>
              </a:pPr>
              <a:t>‹#›</a:t>
            </a:fld>
            <a:endParaRPr lang="en-US"/>
          </a:p>
        </p:txBody>
      </p:sp>
    </p:spTree>
    <p:extLst>
      <p:ext uri="{BB962C8B-B14F-4D97-AF65-F5344CB8AC3E}">
        <p14:creationId xmlns:p14="http://schemas.microsoft.com/office/powerpoint/2010/main" val="13024154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BF1E76E4-3A34-A441-8C03-42C6A218D100}" type="slidenum">
              <a:rPr lang="en-US"/>
              <a:pPr>
                <a:defRPr/>
              </a:pPr>
              <a:t>‹#›</a:t>
            </a:fld>
            <a:endParaRPr lang="en-US"/>
          </a:p>
        </p:txBody>
      </p:sp>
    </p:spTree>
    <p:extLst>
      <p:ext uri="{BB962C8B-B14F-4D97-AF65-F5344CB8AC3E}">
        <p14:creationId xmlns:p14="http://schemas.microsoft.com/office/powerpoint/2010/main" val="7881525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4DB2AE9-2908-9644-B1A2-F58DDF2AEC5E}" type="slidenum">
              <a:rPr lang="en-US"/>
              <a:pPr>
                <a:defRPr/>
              </a:pPr>
              <a:t>‹#›</a:t>
            </a:fld>
            <a:endParaRPr lang="en-US"/>
          </a:p>
        </p:txBody>
      </p:sp>
    </p:spTree>
    <p:extLst>
      <p:ext uri="{BB962C8B-B14F-4D97-AF65-F5344CB8AC3E}">
        <p14:creationId xmlns:p14="http://schemas.microsoft.com/office/powerpoint/2010/main" val="2227301311"/>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BF32924-B34A-ED48-BC93-BB07C58E6A93}" type="slidenum">
              <a:rPr lang="en-US"/>
              <a:pPr>
                <a:defRPr/>
              </a:pPr>
              <a:t>‹#›</a:t>
            </a:fld>
            <a:endParaRPr lang="en-US"/>
          </a:p>
        </p:txBody>
      </p:sp>
    </p:spTree>
    <p:extLst>
      <p:ext uri="{BB962C8B-B14F-4D97-AF65-F5344CB8AC3E}">
        <p14:creationId xmlns:p14="http://schemas.microsoft.com/office/powerpoint/2010/main" val="4051866489"/>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b="0"/>
            </a:lvl1pPr>
          </a:lstStyle>
          <a:p>
            <a:pPr>
              <a:defRPr/>
            </a:pPr>
            <a:fld id="{5AD6719C-8006-3C42-BD69-D76FBBA00928}" type="slidenum">
              <a:rPr lang="en-US"/>
              <a:pPr>
                <a:defRPr/>
              </a:pPr>
              <a:t>‹#›</a:t>
            </a:fld>
            <a:endParaRPr lang="en-US"/>
          </a:p>
        </p:txBody>
      </p:sp>
    </p:spTree>
    <p:extLst>
      <p:ext uri="{BB962C8B-B14F-4D97-AF65-F5344CB8AC3E}">
        <p14:creationId xmlns:p14="http://schemas.microsoft.com/office/powerpoint/2010/main" val="278629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8309E70-A755-0848-A88C-D01A0C75595C}" type="slidenum">
              <a:rPr lang="en-US"/>
              <a:pPr>
                <a:defRPr/>
              </a:pPr>
              <a:t>‹#›</a:t>
            </a:fld>
            <a:endParaRPr lang="en-US"/>
          </a:p>
        </p:txBody>
      </p:sp>
    </p:spTree>
    <p:extLst>
      <p:ext uri="{BB962C8B-B14F-4D97-AF65-F5344CB8AC3E}">
        <p14:creationId xmlns:p14="http://schemas.microsoft.com/office/powerpoint/2010/main" val="646036285"/>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0"/>
            </a:lvl1pPr>
          </a:lstStyle>
          <a:p>
            <a:pPr>
              <a:defRPr/>
            </a:pPr>
            <a:fld id="{5D611348-57E7-9248-BBF2-E1CBC5A46242}" type="slidenum">
              <a:rPr lang="en-US"/>
              <a:pPr>
                <a:defRPr/>
              </a:pPr>
              <a:t>‹#›</a:t>
            </a:fld>
            <a:endParaRPr lang="en-US"/>
          </a:p>
        </p:txBody>
      </p:sp>
    </p:spTree>
    <p:extLst>
      <p:ext uri="{BB962C8B-B14F-4D97-AF65-F5344CB8AC3E}">
        <p14:creationId xmlns:p14="http://schemas.microsoft.com/office/powerpoint/2010/main" val="3794892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b="0"/>
            </a:lvl1pPr>
          </a:lstStyle>
          <a:p>
            <a:pPr>
              <a:defRPr/>
            </a:pPr>
            <a:fld id="{E3AE4140-8192-C74F-8F04-897DFA055154}" type="slidenum">
              <a:rPr lang="en-US"/>
              <a:pPr>
                <a:defRPr/>
              </a:pPr>
              <a:t>‹#›</a:t>
            </a:fld>
            <a:endParaRPr lang="en-US"/>
          </a:p>
        </p:txBody>
      </p:sp>
    </p:spTree>
    <p:extLst>
      <p:ext uri="{BB962C8B-B14F-4D97-AF65-F5344CB8AC3E}">
        <p14:creationId xmlns:p14="http://schemas.microsoft.com/office/powerpoint/2010/main" val="2590380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779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779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b="0"/>
            </a:lvl1pPr>
          </a:lstStyle>
          <a:p>
            <a:pPr>
              <a:defRPr/>
            </a:pPr>
            <a:fld id="{EE4FFFF1-7C20-F340-9BA1-112F71EEE880}" type="slidenum">
              <a:rPr lang="en-US"/>
              <a:pPr>
                <a:defRPr/>
              </a:pPr>
              <a:t>‹#›</a:t>
            </a:fld>
            <a:endParaRPr lang="en-US"/>
          </a:p>
        </p:txBody>
      </p:sp>
    </p:spTree>
    <p:extLst>
      <p:ext uri="{BB962C8B-B14F-4D97-AF65-F5344CB8AC3E}">
        <p14:creationId xmlns:p14="http://schemas.microsoft.com/office/powerpoint/2010/main" val="10714343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b="0"/>
            </a:lvl1pPr>
          </a:lstStyle>
          <a:p>
            <a:pPr>
              <a:defRPr/>
            </a:pPr>
            <a:fld id="{D90E818B-43EA-F746-BABB-FCC1B194AA8A}" type="slidenum">
              <a:rPr lang="en-US"/>
              <a:pPr>
                <a:defRPr/>
              </a:pPr>
              <a:t>‹#›</a:t>
            </a:fld>
            <a:endParaRPr lang="en-US"/>
          </a:p>
        </p:txBody>
      </p:sp>
    </p:spTree>
    <p:extLst>
      <p:ext uri="{BB962C8B-B14F-4D97-AF65-F5344CB8AC3E}">
        <p14:creationId xmlns:p14="http://schemas.microsoft.com/office/powerpoint/2010/main" val="16939040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b="0"/>
            </a:lvl1pPr>
          </a:lstStyle>
          <a:p>
            <a:pPr>
              <a:defRPr/>
            </a:pPr>
            <a:fld id="{45DBC427-AAF4-4D46-A878-99A606E15DDA}" type="slidenum">
              <a:rPr lang="en-US"/>
              <a:pPr>
                <a:defRPr/>
              </a:pPr>
              <a:t>‹#›</a:t>
            </a:fld>
            <a:endParaRPr lang="en-US"/>
          </a:p>
        </p:txBody>
      </p:sp>
    </p:spTree>
    <p:extLst>
      <p:ext uri="{BB962C8B-B14F-4D97-AF65-F5344CB8AC3E}">
        <p14:creationId xmlns:p14="http://schemas.microsoft.com/office/powerpoint/2010/main" val="2032495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b="0"/>
            </a:lvl1pPr>
          </a:lstStyle>
          <a:p>
            <a:pPr>
              <a:defRPr/>
            </a:pPr>
            <a:fld id="{AE0491C4-F29B-CD4D-A019-E1E9DA95D05B}" type="slidenum">
              <a:rPr lang="en-US"/>
              <a:pPr>
                <a:defRPr/>
              </a:pPr>
              <a:t>‹#›</a:t>
            </a:fld>
            <a:endParaRPr lang="en-US"/>
          </a:p>
        </p:txBody>
      </p:sp>
    </p:spTree>
    <p:extLst>
      <p:ext uri="{BB962C8B-B14F-4D97-AF65-F5344CB8AC3E}">
        <p14:creationId xmlns:p14="http://schemas.microsoft.com/office/powerpoint/2010/main" val="8989634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b="0"/>
            </a:lvl1pPr>
          </a:lstStyle>
          <a:p>
            <a:pPr>
              <a:defRPr/>
            </a:pPr>
            <a:fld id="{5FB91CFA-DFEE-174A-BA30-DAB2A73E3B4C}" type="slidenum">
              <a:rPr lang="en-US"/>
              <a:pPr>
                <a:defRPr/>
              </a:pPr>
              <a:t>‹#›</a:t>
            </a:fld>
            <a:endParaRPr lang="en-US"/>
          </a:p>
        </p:txBody>
      </p:sp>
    </p:spTree>
    <p:extLst>
      <p:ext uri="{BB962C8B-B14F-4D97-AF65-F5344CB8AC3E}">
        <p14:creationId xmlns:p14="http://schemas.microsoft.com/office/powerpoint/2010/main" val="1712754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b="0"/>
            </a:lvl1pPr>
          </a:lstStyle>
          <a:p>
            <a:pPr>
              <a:defRPr/>
            </a:pPr>
            <a:fld id="{2381D58F-2552-F64F-AE5F-2DB3BD996436}" type="slidenum">
              <a:rPr lang="en-US"/>
              <a:pPr>
                <a:defRPr/>
              </a:pPr>
              <a:t>‹#›</a:t>
            </a:fld>
            <a:endParaRPr lang="en-US"/>
          </a:p>
        </p:txBody>
      </p:sp>
    </p:spTree>
    <p:extLst>
      <p:ext uri="{BB962C8B-B14F-4D97-AF65-F5344CB8AC3E}">
        <p14:creationId xmlns:p14="http://schemas.microsoft.com/office/powerpoint/2010/main" val="36379061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0"/>
            </a:lvl1pPr>
          </a:lstStyle>
          <a:p>
            <a:pPr>
              <a:defRPr/>
            </a:pPr>
            <a:fld id="{C4DE2A0D-0CAE-BF4A-81FD-CC9AFD8CFC33}" type="slidenum">
              <a:rPr lang="en-US"/>
              <a:pPr>
                <a:defRPr/>
              </a:pPr>
              <a:t>‹#›</a:t>
            </a:fld>
            <a:endParaRPr lang="en-US"/>
          </a:p>
        </p:txBody>
      </p:sp>
    </p:spTree>
    <p:extLst>
      <p:ext uri="{BB962C8B-B14F-4D97-AF65-F5344CB8AC3E}">
        <p14:creationId xmlns:p14="http://schemas.microsoft.com/office/powerpoint/2010/main" val="33980206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80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80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b="0"/>
            </a:lvl1pPr>
          </a:lstStyle>
          <a:p>
            <a:pPr>
              <a:defRPr/>
            </a:pPr>
            <a:fld id="{E6888720-67CB-D84E-8B07-42D0EF9A0FD4}" type="slidenum">
              <a:rPr lang="en-US"/>
              <a:pPr>
                <a:defRPr/>
              </a:pPr>
              <a:t>‹#›</a:t>
            </a:fld>
            <a:endParaRPr lang="en-US"/>
          </a:p>
        </p:txBody>
      </p:sp>
    </p:spTree>
    <p:extLst>
      <p:ext uri="{BB962C8B-B14F-4D97-AF65-F5344CB8AC3E}">
        <p14:creationId xmlns:p14="http://schemas.microsoft.com/office/powerpoint/2010/main" val="32194724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theme" Target="../theme/theme10.xml"/><Relationship Id="rId14" Type="http://schemas.openxmlformats.org/officeDocument/2006/relationships/image" Target="../media/image6.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slideLayout" Target="../slideLayouts/slideLayout127.xml"/><Relationship Id="rId13" Type="http://schemas.openxmlformats.org/officeDocument/2006/relationships/theme" Target="../theme/theme11.xml"/><Relationship Id="rId14" Type="http://schemas.openxmlformats.org/officeDocument/2006/relationships/image" Target="../media/image6.pn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slideLayout" Target="../slideLayouts/slideLayout139.xml"/><Relationship Id="rId13" Type="http://schemas.openxmlformats.org/officeDocument/2006/relationships/theme" Target="../theme/theme12.xml"/><Relationship Id="rId14" Type="http://schemas.openxmlformats.org/officeDocument/2006/relationships/image" Target="../media/image6.png"/><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3.xml"/><Relationship Id="rId13" Type="http://schemas.openxmlformats.org/officeDocument/2006/relationships/image" Target="../media/image6.pn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slideLayout" Target="../slideLayouts/slideLayout162.xml"/><Relationship Id="rId13" Type="http://schemas.openxmlformats.org/officeDocument/2006/relationships/theme" Target="../theme/theme14.xml"/><Relationship Id="rId14" Type="http://schemas.openxmlformats.org/officeDocument/2006/relationships/image" Target="../media/image6.png"/><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theme" Target="../theme/theme15.xml"/><Relationship Id="rId14" Type="http://schemas.openxmlformats.org/officeDocument/2006/relationships/image" Target="../media/image6.png"/><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16.xml"/><Relationship Id="rId13" Type="http://schemas.openxmlformats.org/officeDocument/2006/relationships/image" Target="../media/image6.png"/><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6" Type="http://schemas.openxmlformats.org/officeDocument/2006/relationships/image" Target="../media/image1.png"/><Relationship Id="rId17" Type="http://schemas.openxmlformats.org/officeDocument/2006/relationships/image" Target="../media/image2.png"/><Relationship Id="rId18" Type="http://schemas.openxmlformats.org/officeDocument/2006/relationships/image" Target="../media/image3.png"/><Relationship Id="rId19" Type="http://schemas.openxmlformats.org/officeDocument/2006/relationships/image" Target="../media/image4.e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6.xml"/><Relationship Id="rId13" Type="http://schemas.openxmlformats.org/officeDocument/2006/relationships/image" Target="../media/image6.png"/><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theme" Target="../theme/theme7.xml"/><Relationship Id="rId14" Type="http://schemas.openxmlformats.org/officeDocument/2006/relationships/image" Target="../media/image6.pn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slideLayout" Target="../slideLayouts/slideLayout101.xml"/><Relationship Id="rId14" Type="http://schemas.openxmlformats.org/officeDocument/2006/relationships/slideLayout" Target="../slideLayouts/slideLayout102.xml"/><Relationship Id="rId15" Type="http://schemas.openxmlformats.org/officeDocument/2006/relationships/slideLayout" Target="../slideLayouts/slideLayout103.xml"/><Relationship Id="rId16"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99F7A0A7-95F6-0F44-A183-7F0D9CBFC972}" type="slidenum">
              <a:rPr lang="en-US"/>
              <a:pPr>
                <a:defRPr/>
              </a:pPr>
              <a:t>‹#›</a:t>
            </a:fld>
            <a:endParaRPr 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13"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22"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4323"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C784E8D6-A10C-BD49-806C-06F35757C258}" type="slidenum">
              <a:rPr lang="en-US" altLang="en-US"/>
              <a:pPr>
                <a:defRPr/>
              </a:pPr>
              <a:t>‹#›</a:t>
            </a:fld>
            <a:endParaRPr lang="en-US" altLang="en-US"/>
          </a:p>
        </p:txBody>
      </p:sp>
      <p:sp>
        <p:nvSpPr>
          <p:cNvPr id="184326"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4327"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4328" name="Picture 7" descr="safar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6357938"/>
            <a:ext cx="13477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78408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5346"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5347"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CD0CD1FE-F90B-5D4B-A817-1AAF34B169A8}" type="slidenum">
              <a:rPr lang="en-US" altLang="en-US"/>
              <a:pPr>
                <a:defRPr/>
              </a:pPr>
              <a:t>‹#›</a:t>
            </a:fld>
            <a:endParaRPr lang="en-US" altLang="en-US"/>
          </a:p>
        </p:txBody>
      </p:sp>
      <p:sp>
        <p:nvSpPr>
          <p:cNvPr id="18535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535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5352" name="Picture 7" descr="safar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6357938"/>
            <a:ext cx="13477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213090"/>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6370"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6371"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3BE592D6-2883-8F4F-AA0B-57F431ACD7AC}" type="slidenum">
              <a:rPr lang="en-US" altLang="en-US"/>
              <a:pPr>
                <a:defRPr/>
              </a:pPr>
              <a:t>‹#›</a:t>
            </a:fld>
            <a:endParaRPr lang="en-US" altLang="en-US"/>
          </a:p>
        </p:txBody>
      </p:sp>
      <p:sp>
        <p:nvSpPr>
          <p:cNvPr id="186374"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6375"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6376" name="Picture 7" descr="safar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6357938"/>
            <a:ext cx="13477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23478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7395"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CF723AE6-5D2A-9C46-AB52-C9D44357472E}" type="slidenum">
              <a:rPr lang="en-US" altLang="en-US"/>
              <a:pPr>
                <a:defRPr/>
              </a:pPr>
              <a:t>‹#›</a:t>
            </a:fld>
            <a:endParaRPr lang="en-US" altLang="en-US"/>
          </a:p>
        </p:txBody>
      </p:sp>
      <p:sp>
        <p:nvSpPr>
          <p:cNvPr id="187398"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739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7400" name="Picture 7" descr="safari.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6213" y="6357938"/>
            <a:ext cx="13477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627781"/>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9442"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9443"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defRPr>
            </a:lvl1pPr>
          </a:lstStyle>
          <a:p>
            <a:pPr>
              <a:defRPr/>
            </a:pPr>
            <a:fld id="{0D75AC9D-6445-504C-AF1C-27C16686913B}" type="slidenum">
              <a:rPr lang="en-US" altLang="en-US"/>
              <a:pPr>
                <a:defRPr/>
              </a:pPr>
              <a:t>‹#›</a:t>
            </a:fld>
            <a:endParaRPr lang="en-US" altLang="en-US"/>
          </a:p>
        </p:txBody>
      </p:sp>
      <p:sp>
        <p:nvSpPr>
          <p:cNvPr id="189446"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9447"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9448" name="Picture 7" descr="safar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6357938"/>
            <a:ext cx="13477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05364"/>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8418"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8419"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9CE696B-41C1-D141-8875-27EDAFE74D78}" type="slidenum">
              <a:rPr lang="en-US" altLang="en-US"/>
              <a:pPr>
                <a:defRPr/>
              </a:pPr>
              <a:t>‹#›</a:t>
            </a:fld>
            <a:endParaRPr lang="en-US" altLang="en-US"/>
          </a:p>
        </p:txBody>
      </p:sp>
      <p:sp>
        <p:nvSpPr>
          <p:cNvPr id="188422"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8423"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8424" name="Picture 7" descr="safar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6357938"/>
            <a:ext cx="13477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71294"/>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0466"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0467"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63C4F264-F51C-7143-BC1C-59CFD03C29FE}" type="slidenum">
              <a:rPr lang="en-US" altLang="en-US"/>
              <a:pPr>
                <a:defRPr/>
              </a:pPr>
              <a:t>‹#›</a:t>
            </a:fld>
            <a:endParaRPr lang="en-US" altLang="en-US"/>
          </a:p>
        </p:txBody>
      </p:sp>
      <p:sp>
        <p:nvSpPr>
          <p:cNvPr id="190470"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9047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90472" name="Picture 7" descr="safari.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6213" y="6357938"/>
            <a:ext cx="13477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635386"/>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7826" name="Picture 6" descr="header.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052888" y="265113"/>
            <a:ext cx="51022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Placeholder 1"/>
          <p:cNvSpPr>
            <a:spLocks noGrp="1"/>
          </p:cNvSpPr>
          <p:nvPr>
            <p:ph type="title"/>
          </p:nvPr>
        </p:nvSpPr>
        <p:spPr bwMode="auto">
          <a:xfrm>
            <a:off x="300038" y="274638"/>
            <a:ext cx="83867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edit Master title style</a:t>
            </a:r>
          </a:p>
        </p:txBody>
      </p:sp>
      <p:pic>
        <p:nvPicPr>
          <p:cNvPr id="77828" name="Picture 8" descr="footer.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6988" y="6267450"/>
            <a:ext cx="919003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9" descr="ecelogorb.psd"/>
          <p:cNvPicPr>
            <a:picLocks noChangeAspect="1"/>
          </p:cNvPicPr>
          <p:nvPr userDrawn="1"/>
        </p:nvPicPr>
        <p:blipFill>
          <a:blip r:embed="rId18">
            <a:lum bright="-8000"/>
            <a:extLst>
              <a:ext uri="{28A0092B-C50C-407E-A947-70E740481C1C}">
                <a14:useLocalDpi xmlns:a14="http://schemas.microsoft.com/office/drawing/2010/main" val="0"/>
              </a:ext>
            </a:extLst>
          </a:blip>
          <a:srcRect/>
          <a:stretch>
            <a:fillRect/>
          </a:stretch>
        </p:blipFill>
        <p:spPr bwMode="auto">
          <a:xfrm>
            <a:off x="193675" y="6294438"/>
            <a:ext cx="25622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0" descr="CMU_logo_horiz_black.eps"/>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264150" y="6394450"/>
            <a:ext cx="371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4" r:id="rId1"/>
    <p:sldLayoutId id="2147483903" r:id="rId2"/>
    <p:sldLayoutId id="2147483904" r:id="rId3"/>
    <p:sldLayoutId id="2147483905" r:id="rId4"/>
    <p:sldLayoutId id="2147483906" r:id="rId5"/>
    <p:sldLayoutId id="2147483907" r:id="rId6"/>
    <p:sldLayoutId id="2147483915" r:id="rId7"/>
    <p:sldLayoutId id="2147483916" r:id="rId8"/>
    <p:sldLayoutId id="2147483908" r:id="rId9"/>
    <p:sldLayoutId id="2147483909" r:id="rId10"/>
    <p:sldLayoutId id="2147483910" r:id="rId11"/>
    <p:sldLayoutId id="2147483911" r:id="rId12"/>
    <p:sldLayoutId id="2147483912" r:id="rId13"/>
    <p:sldLayoutId id="2147483917" r:id="rId14"/>
  </p:sldLayoutIdLst>
  <p:txStyles>
    <p:titleStyle>
      <a:lvl1pPr algn="l" defTabSz="457200" rtl="0" fontAlgn="base">
        <a:spcBef>
          <a:spcPct val="0"/>
        </a:spcBef>
        <a:spcAft>
          <a:spcPct val="0"/>
        </a:spcAft>
        <a:defRPr sz="3600" kern="1200">
          <a:solidFill>
            <a:schemeClr val="tx1"/>
          </a:solidFill>
          <a:latin typeface="Arial"/>
          <a:ea typeface="ＭＳ Ｐゴシック" charset="0"/>
          <a:cs typeface="ＭＳ Ｐゴシック" charset="0"/>
        </a:defRPr>
      </a:lvl1pPr>
      <a:lvl2pPr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D9356C74-F5F2-5849-9159-A9B1B373A363}" type="slidenum">
              <a:rPr lang="en-US"/>
              <a:pPr>
                <a:defRPr/>
              </a:pPr>
              <a:t>‹#›</a:t>
            </a:fld>
            <a:endParaRPr lang="en-US"/>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10188162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a:defRPr/>
            </a:pPr>
            <a:fld id="{1BB33EA7-3000-324C-B44D-29875D35C6CB}" type="slidenum">
              <a:rPr lang="en-US"/>
              <a:pPr>
                <a:defRPr/>
              </a:pPr>
              <a:t>‹#›</a:t>
            </a:fld>
            <a:endParaRPr 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50958188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4D599F39-59E9-EF4B-90BC-82EABB68E76C}" type="slidenum">
              <a:rPr lang="en-US"/>
              <a:pPr>
                <a:defRPr/>
              </a:pPr>
              <a:t>‹#›</a:t>
            </a:fld>
            <a:endParaRPr lang="en-US"/>
          </a:p>
        </p:txBody>
      </p:sp>
      <p:sp>
        <p:nvSpPr>
          <p:cNvPr id="38918"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8919" name="Line 1033"/>
          <p:cNvSpPr>
            <a:spLocks noChangeShapeType="1"/>
          </p:cNvSpPr>
          <p:nvPr/>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30500399"/>
      </p:ext>
    </p:extLst>
  </p:cSld>
  <p:clrMap bg1="lt1" tx1="dk1" bg2="lt2" tx2="dk2" accent1="accent1" accent2="accent2" accent3="accent3" accent4="accent4" accent5="accent5" accent6="accent6" hlink="hlink" folHlink="folHlink"/>
  <p:sldLayoutIdLst>
    <p:sldLayoutId id="2147483947" r:id="rId1"/>
    <p:sldLayoutId id="2147483948" r:id="rId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7" charset="-128"/>
          <a:cs typeface="ＭＳ Ｐゴシック" pitchFamily="-107"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7" charset="-128"/>
          <a:cs typeface="ＭＳ Ｐゴシック" pitchFamily="-107"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7"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7"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7"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7"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2274"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2275"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51FFFD7B-311F-4D4F-84FD-3E08031B5FB5}" type="slidenum">
              <a:rPr lang="en-US" altLang="en-US"/>
              <a:pPr>
                <a:defRPr/>
              </a:pPr>
              <a:t>‹#›</a:t>
            </a:fld>
            <a:endParaRPr lang="en-US" altLang="en-US"/>
          </a:p>
        </p:txBody>
      </p:sp>
      <p:sp>
        <p:nvSpPr>
          <p:cNvPr id="182278"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22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2280" name="Picture 7" descr="safari.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6213" y="6357938"/>
            <a:ext cx="13477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82074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3298" name="Rectangle 1026"/>
          <p:cNvSpPr>
            <a:spLocks noGrp="1" noChangeArrowheads="1"/>
          </p:cNvSpPr>
          <p:nvPr>
            <p:ph type="title"/>
          </p:nvPr>
        </p:nvSpPr>
        <p:spPr bwMode="auto">
          <a:xfrm>
            <a:off x="228600" y="152400"/>
            <a:ext cx="8610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3299" name="Rectangle 1027"/>
          <p:cNvSpPr>
            <a:spLocks noGrp="1" noChangeArrowheads="1"/>
          </p:cNvSpPr>
          <p:nvPr>
            <p:ph type="body" idx="1"/>
          </p:nvPr>
        </p:nvSpPr>
        <p:spPr bwMode="auto">
          <a:xfrm>
            <a:off x="228600" y="908050"/>
            <a:ext cx="86106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dirty="0" smtClean="0">
                <a:solidFill>
                  <a:srgbClr val="000000"/>
                </a:solidFill>
                <a:latin typeface="Garamond" pitchFamily="18" charset="0"/>
                <a:ea typeface="+mn-ea"/>
                <a:cs typeface="+mn-cs"/>
              </a:defRPr>
            </a:lvl1pPr>
          </a:lstStyle>
          <a:p>
            <a:pPr>
              <a:defRPr/>
            </a:pPr>
            <a:r>
              <a:rPr lang="en-US" altLang="en-US"/>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19E88B60-DA84-2242-AE45-20B9973A1789}" type="slidenum">
              <a:rPr lang="en-US" altLang="en-US"/>
              <a:pPr>
                <a:defRPr/>
              </a:pPr>
              <a:t>‹#›</a:t>
            </a:fld>
            <a:endParaRPr lang="en-US" altLang="en-US"/>
          </a:p>
        </p:txBody>
      </p:sp>
      <p:sp>
        <p:nvSpPr>
          <p:cNvPr id="183302"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83303"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183304" name="Picture 7" descr="safar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85750" y="6357938"/>
            <a:ext cx="13477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4980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a:defRPr/>
            </a:pPr>
            <a:fld id="{E154546D-BBD2-B948-AA42-28FA1D16446E}" type="slidenum">
              <a:rPr lang="en-US"/>
              <a:pPr>
                <a:defRPr/>
              </a:pPr>
              <a:t>‹#›</a:t>
            </a:fld>
            <a:endParaRPr lang="en-US"/>
          </a:p>
        </p:txBody>
      </p:sp>
      <p:sp>
        <p:nvSpPr>
          <p:cNvPr id="4199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199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11801328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457200" y="12779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Line 7"/>
          <p:cNvSpPr>
            <a:spLocks noChangeShapeType="1"/>
          </p:cNvSpPr>
          <p:nvPr/>
        </p:nvSpPr>
        <p:spPr bwMode="auto">
          <a:xfrm>
            <a:off x="0" y="6400800"/>
            <a:ext cx="9144000" cy="0"/>
          </a:xfrm>
          <a:prstGeom prst="line">
            <a:avLst/>
          </a:prstGeom>
          <a:noFill/>
          <a:ln w="38100">
            <a:solidFill>
              <a:srgbClr val="DC59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0965" name="Text Box 5"/>
          <p:cNvSpPr txBox="1">
            <a:spLocks noChangeArrowheads="1"/>
          </p:cNvSpPr>
          <p:nvPr/>
        </p:nvSpPr>
        <p:spPr bwMode="auto">
          <a:xfrm>
            <a:off x="152400" y="1752600"/>
            <a:ext cx="830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smtClean="0">
              <a:solidFill>
                <a:srgbClr val="000000"/>
              </a:solidFill>
            </a:endParaRPr>
          </a:p>
        </p:txBody>
      </p:sp>
      <p:sp>
        <p:nvSpPr>
          <p:cNvPr id="7174" name="Rectangle 6"/>
          <p:cNvSpPr>
            <a:spLocks noGrp="1" noChangeArrowheads="1"/>
          </p:cNvSpPr>
          <p:nvPr>
            <p:ph type="sldNum" sz="quarter" idx="4"/>
          </p:nvPr>
        </p:nvSpPr>
        <p:spPr bwMode="auto">
          <a:xfrm>
            <a:off x="3505200" y="6457950"/>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a:solidFill>
                  <a:srgbClr val="DC5900"/>
                </a:solidFill>
              </a:defRPr>
            </a:lvl1pPr>
          </a:lstStyle>
          <a:p>
            <a:pPr>
              <a:defRPr/>
            </a:pPr>
            <a:fld id="{456D93BE-FD9E-BC4B-A532-9CDBC9C86659}" type="slidenum">
              <a:rPr lang="en-US"/>
              <a:pPr>
                <a:defRPr/>
              </a:pPr>
              <a:t>‹#›</a:t>
            </a:fld>
            <a:endParaRPr lang="en-US"/>
          </a:p>
        </p:txBody>
      </p:sp>
      <p:sp>
        <p:nvSpPr>
          <p:cNvPr id="55303" name="Line 7"/>
          <p:cNvSpPr>
            <a:spLocks noChangeShapeType="1"/>
          </p:cNvSpPr>
          <p:nvPr/>
        </p:nvSpPr>
        <p:spPr bwMode="auto">
          <a:xfrm>
            <a:off x="0" y="1143000"/>
            <a:ext cx="9144000" cy="0"/>
          </a:xfrm>
          <a:prstGeom prst="line">
            <a:avLst/>
          </a:prstGeom>
          <a:noFill/>
          <a:ln w="38100">
            <a:solidFill>
              <a:srgbClr val="DC59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862910089"/>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600">
          <a:solidFill>
            <a:srgbClr val="DC5900"/>
          </a:solidFill>
          <a:latin typeface="+mj-lt"/>
          <a:ea typeface="ＭＳ Ｐゴシック" charset="0"/>
          <a:cs typeface="ＭＳ Ｐゴシック" charset="0"/>
        </a:defRPr>
      </a:lvl1pPr>
      <a:lvl2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2pPr>
      <a:lvl3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3pPr>
      <a:lvl4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4pPr>
      <a:lvl5pPr algn="l" rtl="0" eaLnBrk="0" fontAlgn="base" hangingPunct="0">
        <a:spcBef>
          <a:spcPct val="0"/>
        </a:spcBef>
        <a:spcAft>
          <a:spcPct val="0"/>
        </a:spcAft>
        <a:defRPr sz="3600">
          <a:solidFill>
            <a:srgbClr val="DC5900"/>
          </a:solidFill>
          <a:latin typeface="Arial" charset="0"/>
          <a:ea typeface="ＭＳ Ｐゴシック" charset="0"/>
          <a:cs typeface="ＭＳ Ｐゴシック" charset="0"/>
        </a:defRPr>
      </a:lvl5pPr>
      <a:lvl6pPr marL="457200" algn="l" rtl="0" fontAlgn="base">
        <a:spcBef>
          <a:spcPct val="0"/>
        </a:spcBef>
        <a:spcAft>
          <a:spcPct val="0"/>
        </a:spcAft>
        <a:defRPr sz="3600">
          <a:solidFill>
            <a:srgbClr val="DC5900"/>
          </a:solidFill>
          <a:latin typeface="Arial" charset="0"/>
        </a:defRPr>
      </a:lvl6pPr>
      <a:lvl7pPr marL="914400" algn="l" rtl="0" fontAlgn="base">
        <a:spcBef>
          <a:spcPct val="0"/>
        </a:spcBef>
        <a:spcAft>
          <a:spcPct val="0"/>
        </a:spcAft>
        <a:defRPr sz="3600">
          <a:solidFill>
            <a:srgbClr val="DC5900"/>
          </a:solidFill>
          <a:latin typeface="Arial" charset="0"/>
        </a:defRPr>
      </a:lvl7pPr>
      <a:lvl8pPr marL="1371600" algn="l" rtl="0" fontAlgn="base">
        <a:spcBef>
          <a:spcPct val="0"/>
        </a:spcBef>
        <a:spcAft>
          <a:spcPct val="0"/>
        </a:spcAft>
        <a:defRPr sz="3600">
          <a:solidFill>
            <a:srgbClr val="DC5900"/>
          </a:solidFill>
          <a:latin typeface="Arial" charset="0"/>
        </a:defRPr>
      </a:lvl8pPr>
      <a:lvl9pPr marL="1828800" algn="l" rtl="0" fontAlgn="base">
        <a:spcBef>
          <a:spcPct val="0"/>
        </a:spcBef>
        <a:spcAft>
          <a:spcPct val="0"/>
        </a:spcAft>
        <a:defRPr sz="3600">
          <a:solidFill>
            <a:srgbClr val="DC5900"/>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ce.cmu.edu/~omutlu" TargetMode="External"/><Relationship Id="rId4" Type="http://schemas.openxmlformats.org/officeDocument/2006/relationships/hyperlink" Target="mailto:onur@cmu.edu" TargetMode="External"/><Relationship Id="rId5" Type="http://schemas.openxmlformats.org/officeDocument/2006/relationships/image" Target="../media/image7.jpe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hyperlink" Target="http://users.ece.cmu.edu/~omutlu/pub/acs_asplos09.pdf" TargetMode="External"/><Relationship Id="rId3" Type="http://schemas.openxmlformats.org/officeDocument/2006/relationships/hyperlink" Target="http://www.cs.virginia.edu/asplos09/"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ece.cmu.edu/~safari/pubs.html"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www.ece.cmu.edu/~safari/"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chart" Target="../charts/chart4.xml"/><Relationship Id="rId3" Type="http://schemas.openxmlformats.org/officeDocument/2006/relationships/chart" Target="../charts/char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8.xml"/></Relationships>
</file>

<file path=ppt/slides/_rels/slide11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95.xml"/><Relationship Id="rId3" Type="http://schemas.openxmlformats.org/officeDocument/2006/relationships/notesSlide" Target="../notesSlides/notesSlide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1"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hyperlink" Target="http://www.ece.cmu.edu/~safari/people.html"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image" Target="../media/image67.emf"/><Relationship Id="rId1" Type="http://schemas.openxmlformats.org/officeDocument/2006/relationships/vmlDrawing" Target="../drawings/vmlDrawing3.vml"/><Relationship Id="rId2" Type="http://schemas.openxmlformats.org/officeDocument/2006/relationships/slideLayout" Target="../slideLayouts/slideLayout117.xml"/></Relationships>
</file>

<file path=ppt/slides/_rels/slide125.xml.rels><?xml version="1.0" encoding="UTF-8" standalone="yes"?>
<Relationships xmlns="http://schemas.openxmlformats.org/package/2006/relationships"><Relationship Id="rId11" Type="http://schemas.openxmlformats.org/officeDocument/2006/relationships/chart" Target="../charts/chart13.xml"/><Relationship Id="rId12" Type="http://schemas.openxmlformats.org/officeDocument/2006/relationships/chart" Target="../charts/chart14.xml"/><Relationship Id="rId13" Type="http://schemas.openxmlformats.org/officeDocument/2006/relationships/chart" Target="../charts/chart15.xml"/><Relationship Id="rId14" Type="http://schemas.openxmlformats.org/officeDocument/2006/relationships/chart" Target="../charts/chart16.xml"/><Relationship Id="rId15" Type="http://schemas.openxmlformats.org/officeDocument/2006/relationships/chart" Target="../charts/chart17.xml"/><Relationship Id="rId1" Type="http://schemas.openxmlformats.org/officeDocument/2006/relationships/tags" Target="../tags/tag2.xml"/><Relationship Id="rId2" Type="http://schemas.openxmlformats.org/officeDocument/2006/relationships/slideLayout" Target="../slideLayouts/slideLayout117.xml"/><Relationship Id="rId3" Type="http://schemas.openxmlformats.org/officeDocument/2006/relationships/notesSlide" Target="../notesSlides/notesSlide14.xml"/><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chart" Target="../charts/chart8.xml"/><Relationship Id="rId7" Type="http://schemas.openxmlformats.org/officeDocument/2006/relationships/chart" Target="../charts/chart9.xml"/><Relationship Id="rId8" Type="http://schemas.openxmlformats.org/officeDocument/2006/relationships/chart" Target="../charts/chart10.xml"/><Relationship Id="rId9" Type="http://schemas.openxmlformats.org/officeDocument/2006/relationships/chart" Target="../charts/chart11.xml"/><Relationship Id="rId10" Type="http://schemas.openxmlformats.org/officeDocument/2006/relationships/chart" Target="../charts/char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hyperlink" Target="http://users.ece.cmu.edu/~omutlu/pub/bottleneck-identification-and-scheduling_asplos12.pdf" TargetMode="External"/><Relationship Id="rId3" Type="http://schemas.openxmlformats.org/officeDocument/2006/relationships/hyperlink" Target="http://research.microsoft.com/en-us/um/cambridge/events/asplos_2012/"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7.xml"/><Relationship Id="rId3" Type="http://schemas.openxmlformats.org/officeDocument/2006/relationships/image" Target="../media/image6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8.xml"/><Relationship Id="rId3" Type="http://schemas.openxmlformats.org/officeDocument/2006/relationships/image" Target="../media/image6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2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6.xml"/><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41.xml"/><Relationship Id="rId2" Type="http://schemas.openxmlformats.org/officeDocument/2006/relationships/notesSlide" Target="../notesSlides/notesSlide37.xml"/></Relationships>
</file>

<file path=ppt/slides/_rels/slide15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41.xml"/><Relationship Id="rId2" Type="http://schemas.openxmlformats.org/officeDocument/2006/relationships/notesSlide" Target="../notesSlides/notesSlide3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3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hyperlink" Target="http://users.ece.cmu.edu/~omutlu/pub/dm_isca10.pdf" TargetMode="External"/><Relationship Id="rId3" Type="http://schemas.openxmlformats.org/officeDocument/2006/relationships/hyperlink" Target="http://isca2010.inria.fr/"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onur@cmu.edu"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Microsoft_Excel_97_-_2004_Worksheet3.xls"/><Relationship Id="rId5" Type="http://schemas.openxmlformats.org/officeDocument/2006/relationships/image" Target="../media/image75.png"/><Relationship Id="rId1" Type="http://schemas.openxmlformats.org/officeDocument/2006/relationships/vmlDrawing" Target="../drawings/vmlDrawing4.vml"/><Relationship Id="rId2" Type="http://schemas.openxmlformats.org/officeDocument/2006/relationships/slideLayout" Target="../slideLayouts/slideLayout16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4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notesSlide" Target="../notesSlides/notesSlide5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5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5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Microsoft_Excel_97_-_2004_Worksheet4.xls"/><Relationship Id="rId5" Type="http://schemas.openxmlformats.org/officeDocument/2006/relationships/image" Target="../media/image76.emf"/><Relationship Id="rId1" Type="http://schemas.openxmlformats.org/officeDocument/2006/relationships/vmlDrawing" Target="../drawings/vmlDrawing5.vml"/><Relationship Id="rId2" Type="http://schemas.openxmlformats.org/officeDocument/2006/relationships/slideLayout" Target="../slideLayouts/slideLayout16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5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Microsoft_Excel_97_-_2004_Worksheet5.xls"/><Relationship Id="rId5" Type="http://schemas.openxmlformats.org/officeDocument/2006/relationships/image" Target="../media/image77.emf"/><Relationship Id="rId1" Type="http://schemas.openxmlformats.org/officeDocument/2006/relationships/vmlDrawing" Target="../drawings/vmlDrawing6.vml"/><Relationship Id="rId2" Type="http://schemas.openxmlformats.org/officeDocument/2006/relationships/slideLayout" Target="../slideLayouts/slideLayout164.xml"/></Relationships>
</file>

<file path=ppt/slides/_rels/slide177.xml.rels><?xml version="1.0" encoding="UTF-8" standalone="yes"?>
<Relationships xmlns="http://schemas.openxmlformats.org/package/2006/relationships"><Relationship Id="rId3" Type="http://schemas.openxmlformats.org/officeDocument/2006/relationships/oleObject" Target="../embeddings/Microsoft_Excel_97_-_2004_Worksheet6.xls"/><Relationship Id="rId4" Type="http://schemas.openxmlformats.org/officeDocument/2006/relationships/image" Target="../media/image78.emf"/><Relationship Id="rId1" Type="http://schemas.openxmlformats.org/officeDocument/2006/relationships/vmlDrawing" Target="../drawings/vmlDrawing7.vml"/><Relationship Id="rId2" Type="http://schemas.openxmlformats.org/officeDocument/2006/relationships/slideLayout" Target="../slideLayouts/slideLayout16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6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81.xml.rels><?xml version="1.0" encoding="UTF-8" standalone="yes"?>
<Relationships xmlns="http://schemas.openxmlformats.org/package/2006/relationships"><Relationship Id="rId3" Type="http://schemas.openxmlformats.org/officeDocument/2006/relationships/hyperlink" Target="http://iacoma.cs.uiuc.edu/acar1/" TargetMode="External"/><Relationship Id="rId4" Type="http://schemas.openxmlformats.org/officeDocument/2006/relationships/hyperlink" Target="http://users.ece.cmu.edu/~omutlu/pub/onur-Asymmetry-Everywhere-position-paper.pdf" TargetMode="External"/><Relationship Id="rId1" Type="http://schemas.openxmlformats.org/officeDocument/2006/relationships/slideLayout" Target="../slideLayouts/slideLayout163.xml"/><Relationship Id="rId2" Type="http://schemas.openxmlformats.org/officeDocument/2006/relationships/hyperlink" Target="http://users.ece.cmu.edu/~omutlu/pub/onur-Asymmetry-Everywhere-talk.pdf"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79.emf"/></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79.em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80.emf"/></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80.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81.em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82.em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82.emf"/></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image" Target="../media/image8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7ozCK_Mgxfk&amp;list=PL5PHm2jkkXmidJOd59REog9jDnPDTG6IJ&amp;index=31" TargetMode="External"/><Relationship Id="rId4" Type="http://schemas.openxmlformats.org/officeDocument/2006/relationships/hyperlink" Target="http://www.youtube.com/watch?v=U-VZKMgItDM&amp;list=PL5PHm2jkkXmidJOd59REog9jDnPDTG6IJ&amp;index=32" TargetMode="External"/><Relationship Id="rId5" Type="http://schemas.openxmlformats.org/officeDocument/2006/relationships/hyperlink" Target="http://www.youtube.com/watch?v=r6r2NJxj3kI&amp;list=PL5PHm2jkkXmidJOd59REog9jDnPDTG6IJ&amp;index=34" TargetMode="External"/><Relationship Id="rId1" Type="http://schemas.openxmlformats.org/officeDocument/2006/relationships/slideLayout" Target="../slideLayouts/slideLayout2.xml"/><Relationship Id="rId2" Type="http://schemas.openxmlformats.org/officeDocument/2006/relationships/hyperlink" Target="http://www.youtube.com/watch?v=z8YpjqXQJIA&amp;list=PL5PHm2jkkXmidJOd59REog9jDnPDTG6IJ&amp;index=2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TpMdBrM1hVc&amp;list=PL5PHm2jkkXmidJOd59REog9jDnPDTG6IJ&amp;index=23" TargetMode="External"/><Relationship Id="rId3" Type="http://schemas.openxmlformats.org/officeDocument/2006/relationships/hyperlink" Target="http://www.youtube.com/watch?v=TboaFbjTd-E&amp;list=PL5PHm2jkkXmidJOd59REog9jDnPDTG6IJ&amp;index=2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f-XL4BNRoBA&amp;list=PL5PHm2jkkXmidJOd59REog9jDnPDTG6IJ&amp;index=15" TargetMode="External"/><Relationship Id="rId4" Type="http://schemas.openxmlformats.org/officeDocument/2006/relationships/hyperlink" Target="http://www.youtube.com/watch?v=vr5hbSkb1Eg&amp;list=PL5PHm2jkkXmidJOd59REog9jDnPDTG6IJ&amp;index=20" TargetMode="External"/><Relationship Id="rId1" Type="http://schemas.openxmlformats.org/officeDocument/2006/relationships/slideLayout" Target="../slideLayouts/slideLayout2.xml"/><Relationship Id="rId2" Type="http://schemas.openxmlformats.org/officeDocument/2006/relationships/hyperlink" Target="http://www.youtube.com/watch?v=6xEpbFVgnf8&amp;list=PL5PHm2jkkXmidJOd59REog9jDnPDTG6IJ&amp;index=33"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ece.cmu.edu/~ece447/s13/doku.php" TargetMode="External"/><Relationship Id="rId4" Type="http://schemas.openxmlformats.org/officeDocument/2006/relationships/hyperlink" Target="http://www.ece.cmu.edu/~ece740/f11/doku.php" TargetMode="External"/><Relationship Id="rId5" Type="http://schemas.openxmlformats.org/officeDocument/2006/relationships/hyperlink" Target="http://www.ece.cmu.edu/~ece742/doku.php" TargetMode="External"/><Relationship Id="rId6" Type="http://schemas.openxmlformats.org/officeDocument/2006/relationships/hyperlink" Target="http://users.ece.cmu.edu/~omutlu/projects.htm" TargetMode="External"/><Relationship Id="rId7" Type="http://schemas.openxmlformats.org/officeDocument/2006/relationships/hyperlink" Target="http://scholar.google.com/citations?user=7XyGUGkAAAAJ&amp;hl=en" TargetMode="External"/><Relationship Id="rId1" Type="http://schemas.openxmlformats.org/officeDocument/2006/relationships/slideLayout" Target="../slideLayouts/slideLayout2.xml"/><Relationship Id="rId2" Type="http://schemas.openxmlformats.org/officeDocument/2006/relationships/hyperlink" Target="http://www.youtube.com/playlist?list=PL5PHm2jkkXmidJOd59REog9jDnPDTG6IJ"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Excel_Chart1.xls"/><Relationship Id="rId4" Type="http://schemas.openxmlformats.org/officeDocument/2006/relationships/image" Target="../media/image42.emf"/><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projects.htm" TargetMode="External"/><Relationship Id="rId1" Type="http://schemas.openxmlformats.org/officeDocument/2006/relationships/slideLayout" Target="../slideLayouts/slideLayout2.xml"/><Relationship Id="rId2" Type="http://schemas.openxmlformats.org/officeDocument/2006/relationships/hyperlink" Target="http://www.ece.cmu.edu/~omutlu"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4.png"/><Relationship Id="rId3"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5.png"/><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jpeg"/><Relationship Id="rId9" Type="http://schemas.openxmlformats.org/officeDocument/2006/relationships/image" Target="../media/image54.png"/><Relationship Id="rId1" Type="http://schemas.openxmlformats.org/officeDocument/2006/relationships/slideLayout" Target="../slideLayouts/slideLayout52.xml"/><Relationship Id="rId2" Type="http://schemas.openxmlformats.org/officeDocument/2006/relationships/image" Target="../media/image4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5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58.png"/><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6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1.emf"/><Relationship Id="rId1" Type="http://schemas.openxmlformats.org/officeDocument/2006/relationships/vmlDrawing" Target="../drawings/vmlDrawing2.vml"/><Relationship Id="rId2"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6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63.png"/><Relationship Id="rId3" Type="http://schemas.openxmlformats.org/officeDocument/2006/relationships/image" Target="../media/image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image" Target="../media/image6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6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noChangeArrowheads="1"/>
          </p:cNvSpPr>
          <p:nvPr>
            <p:ph type="ctrTitle"/>
          </p:nvPr>
        </p:nvSpPr>
        <p:spPr>
          <a:xfrm>
            <a:off x="366713" y="1555750"/>
            <a:ext cx="8428037" cy="1720850"/>
          </a:xfrm>
        </p:spPr>
        <p:txBody>
          <a:bodyPr/>
          <a:lstStyle/>
          <a:p>
            <a:pPr algn="ctr" eaLnBrk="1" hangingPunct="1"/>
            <a:r>
              <a:rPr lang="en-US" sz="4000" dirty="0">
                <a:latin typeface="Garamond" charset="0"/>
                <a:ea typeface="ＭＳ Ｐゴシック" charset="0"/>
                <a:cs typeface="ＭＳ Ｐゴシック" charset="0"/>
              </a:rPr>
              <a:t>Multi-Core Architectures and </a:t>
            </a:r>
            <a:br>
              <a:rPr lang="en-US" sz="4000" dirty="0">
                <a:latin typeface="Garamond" charset="0"/>
                <a:ea typeface="ＭＳ Ｐゴシック" charset="0"/>
                <a:cs typeface="ＭＳ Ｐゴシック" charset="0"/>
              </a:rPr>
            </a:br>
            <a:r>
              <a:rPr lang="en-US" sz="4000" dirty="0">
                <a:latin typeface="Garamond" charset="0"/>
                <a:ea typeface="ＭＳ Ｐゴシック" charset="0"/>
                <a:cs typeface="ＭＳ Ｐゴシック" charset="0"/>
              </a:rPr>
              <a:t>Shared Resource Management</a:t>
            </a:r>
            <a:br>
              <a:rPr lang="en-US" sz="4000" dirty="0">
                <a:latin typeface="Garamond" charset="0"/>
                <a:ea typeface="ＭＳ Ｐゴシック" charset="0"/>
                <a:cs typeface="ＭＳ Ｐゴシック" charset="0"/>
              </a:rPr>
            </a:br>
            <a:endParaRPr lang="en-US" sz="4000" dirty="0">
              <a:latin typeface="Garamond" charset="0"/>
              <a:ea typeface="ＭＳ Ｐゴシック" charset="0"/>
              <a:cs typeface="ＭＳ Ｐゴシック" charset="0"/>
            </a:endParaRPr>
          </a:p>
        </p:txBody>
      </p:sp>
      <p:sp>
        <p:nvSpPr>
          <p:cNvPr id="16386" name="Rectangle 5"/>
          <p:cNvSpPr txBox="1">
            <a:spLocks noChangeArrowheads="1"/>
          </p:cNvSpPr>
          <p:nvPr/>
        </p:nvSpPr>
        <p:spPr bwMode="auto">
          <a:xfrm>
            <a:off x="685800" y="2590800"/>
            <a:ext cx="78486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accent1"/>
              </a:buClr>
              <a:buSzPct val="65000"/>
              <a:buFont typeface="Wingdings" charset="0"/>
              <a:buNone/>
            </a:pPr>
            <a:endParaRPr lang="en-US" i="1" dirty="0">
              <a:latin typeface="Tahoma" charset="0"/>
            </a:endParaRPr>
          </a:p>
          <a:p>
            <a:pPr algn="ctr" eaLnBrk="1" hangingPunct="1">
              <a:spcBef>
                <a:spcPct val="20000"/>
              </a:spcBef>
              <a:buClr>
                <a:schemeClr val="accent1"/>
              </a:buClr>
              <a:buSzPct val="65000"/>
              <a:buFont typeface="Wingdings" charset="0"/>
              <a:buNone/>
            </a:pPr>
            <a:endParaRPr lang="en-US" dirty="0">
              <a:latin typeface="Tahoma" charset="0"/>
            </a:endParaRPr>
          </a:p>
          <a:p>
            <a:pPr algn="ctr" eaLnBrk="1" hangingPunct="1">
              <a:spcBef>
                <a:spcPct val="20000"/>
              </a:spcBef>
              <a:buClr>
                <a:schemeClr val="accent1"/>
              </a:buClr>
              <a:buSzPct val="65000"/>
              <a:buFont typeface="Wingdings" charset="0"/>
              <a:buNone/>
            </a:pPr>
            <a:r>
              <a:rPr lang="en-US" dirty="0" smtClean="0">
                <a:solidFill>
                  <a:srgbClr val="003399"/>
                </a:solidFill>
                <a:latin typeface="Tahoma" charset="0"/>
              </a:rPr>
              <a:t>Prof. Onur </a:t>
            </a:r>
            <a:r>
              <a:rPr lang="en-US" dirty="0">
                <a:solidFill>
                  <a:srgbClr val="003399"/>
                </a:solidFill>
                <a:latin typeface="Tahoma" charset="0"/>
              </a:rPr>
              <a:t>Mutlu</a:t>
            </a:r>
          </a:p>
          <a:p>
            <a:pPr algn="ctr" eaLnBrk="1" hangingPunct="1">
              <a:spcBef>
                <a:spcPct val="20000"/>
              </a:spcBef>
              <a:buClr>
                <a:schemeClr val="accent1"/>
              </a:buClr>
              <a:buSzPct val="65000"/>
              <a:buFont typeface="Wingdings" charset="0"/>
              <a:buNone/>
            </a:pPr>
            <a:r>
              <a:rPr lang="en-US" dirty="0">
                <a:latin typeface="Tahoma" charset="0"/>
                <a:hlinkClick r:id="rId3"/>
              </a:rPr>
              <a:t>http://www.ece.cmu.edu/~omutlu</a:t>
            </a:r>
            <a:endParaRPr lang="en-US" dirty="0">
              <a:solidFill>
                <a:srgbClr val="003399"/>
              </a:solidFill>
              <a:latin typeface="Tahoma" charset="0"/>
            </a:endParaRPr>
          </a:p>
          <a:p>
            <a:pPr algn="ctr" eaLnBrk="1" hangingPunct="1">
              <a:spcBef>
                <a:spcPct val="20000"/>
              </a:spcBef>
              <a:buClr>
                <a:schemeClr val="accent1"/>
              </a:buClr>
              <a:buSzPct val="65000"/>
              <a:buFont typeface="Wingdings" charset="0"/>
              <a:buNone/>
            </a:pPr>
            <a:r>
              <a:rPr lang="en-US" dirty="0" smtClean="0">
                <a:latin typeface="Tahoma" charset="0"/>
                <a:hlinkClick r:id="rId4"/>
              </a:rPr>
              <a:t>onur</a:t>
            </a:r>
            <a:r>
              <a:rPr lang="en-US" dirty="0">
                <a:latin typeface="Tahoma" charset="0"/>
                <a:hlinkClick r:id="rId4"/>
              </a:rPr>
              <a:t>@</a:t>
            </a:r>
            <a:r>
              <a:rPr lang="en-US" dirty="0" smtClean="0">
                <a:latin typeface="Tahoma" charset="0"/>
                <a:hlinkClick r:id="rId4"/>
              </a:rPr>
              <a:t>cmu.edu</a:t>
            </a:r>
            <a:endParaRPr lang="en-US" dirty="0" smtClean="0">
              <a:latin typeface="Tahoma" charset="0"/>
            </a:endParaRPr>
          </a:p>
          <a:p>
            <a:pPr algn="ctr" eaLnBrk="1" hangingPunct="1">
              <a:spcBef>
                <a:spcPct val="20000"/>
              </a:spcBef>
              <a:buClr>
                <a:schemeClr val="accent1"/>
              </a:buClr>
              <a:buSzPct val="65000"/>
              <a:buFont typeface="Wingdings" charset="0"/>
              <a:buNone/>
            </a:pPr>
            <a:r>
              <a:rPr lang="en-US" dirty="0" err="1" smtClean="0">
                <a:latin typeface="Tahoma" charset="0"/>
              </a:rPr>
              <a:t>Bogazici</a:t>
            </a:r>
            <a:r>
              <a:rPr lang="en-US" dirty="0" smtClean="0">
                <a:latin typeface="Tahoma" charset="0"/>
              </a:rPr>
              <a:t> University</a:t>
            </a:r>
          </a:p>
          <a:p>
            <a:pPr algn="ctr" eaLnBrk="1" hangingPunct="1">
              <a:spcBef>
                <a:spcPct val="20000"/>
              </a:spcBef>
              <a:buClr>
                <a:schemeClr val="accent1"/>
              </a:buClr>
              <a:buSzPct val="65000"/>
              <a:buFont typeface="Wingdings" charset="0"/>
              <a:buNone/>
            </a:pPr>
            <a:r>
              <a:rPr lang="en-US" dirty="0" smtClean="0">
                <a:latin typeface="Tahoma" charset="0"/>
              </a:rPr>
              <a:t>June 6, 2013</a:t>
            </a:r>
            <a:endParaRPr lang="en-US" dirty="0">
              <a:latin typeface="Tahoma" charset="0"/>
            </a:endParaRPr>
          </a:p>
          <a:p>
            <a:pPr algn="ctr" eaLnBrk="1" hangingPunct="1">
              <a:spcBef>
                <a:spcPct val="20000"/>
              </a:spcBef>
              <a:buClr>
                <a:schemeClr val="accent1"/>
              </a:buClr>
              <a:buSzPct val="65000"/>
              <a:buFont typeface="Wingdings" charset="0"/>
              <a:buNone/>
            </a:pPr>
            <a:endParaRPr lang="en-US" dirty="0">
              <a:latin typeface="Tahoma" charset="0"/>
            </a:endParaRPr>
          </a:p>
          <a:p>
            <a:pPr algn="ctr" eaLnBrk="1" hangingPunct="1">
              <a:spcBef>
                <a:spcPct val="20000"/>
              </a:spcBef>
              <a:buClr>
                <a:schemeClr val="accent1"/>
              </a:buClr>
              <a:buSzPct val="65000"/>
              <a:buFont typeface="Wingdings" charset="0"/>
              <a:buNone/>
            </a:pPr>
            <a:endParaRPr lang="en-US" dirty="0">
              <a:latin typeface="Tahoma" charset="0"/>
            </a:endParaRPr>
          </a:p>
        </p:txBody>
      </p:sp>
      <p:pic>
        <p:nvPicPr>
          <p:cNvPr id="16387" name="Picture 6" descr="Burgundy_CMU_JPG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5643562"/>
            <a:ext cx="378618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safari.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5875" y="5911850"/>
            <a:ext cx="2501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74638"/>
            <a:ext cx="8229600" cy="523875"/>
          </a:xfrm>
        </p:spPr>
        <p:txBody>
          <a:bodyPr lIns="91360" tIns="45682" rIns="91360" bIns="45682"/>
          <a:lstStyle/>
          <a:p>
            <a:r>
              <a:rPr lang="en-US">
                <a:latin typeface="Arial" charset="0"/>
                <a:cs typeface="Arial" charset="0"/>
              </a:rPr>
              <a:t>Carnegie Mellon</a:t>
            </a:r>
          </a:p>
        </p:txBody>
      </p:sp>
      <p:sp>
        <p:nvSpPr>
          <p:cNvPr id="84994" name="Content Placeholder 2"/>
          <p:cNvSpPr>
            <a:spLocks noGrp="1"/>
          </p:cNvSpPr>
          <p:nvPr>
            <p:ph type="subTitle" idx="1"/>
          </p:nvPr>
        </p:nvSpPr>
        <p:spPr bwMode="auto">
          <a:xfrm>
            <a:off x="457200" y="2835275"/>
            <a:ext cx="8229600"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marL="376238" indent="-376238" defTabSz="1006475">
              <a:lnSpc>
                <a:spcPct val="90000"/>
              </a:lnSpc>
            </a:pPr>
            <a:r>
              <a:rPr lang="en-US" sz="2600">
                <a:latin typeface="Arial" charset="0"/>
                <a:cs typeface="Arial" charset="0"/>
              </a:rPr>
              <a:t>10,402 undergraduate and graduate students</a:t>
            </a:r>
          </a:p>
          <a:p>
            <a:pPr marL="376238" indent="-376238" defTabSz="1006475">
              <a:lnSpc>
                <a:spcPct val="90000"/>
              </a:lnSpc>
            </a:pPr>
            <a:r>
              <a:rPr lang="en-US" sz="2600">
                <a:latin typeface="Arial" charset="0"/>
                <a:cs typeface="Arial" charset="0"/>
              </a:rPr>
              <a:t>1,426 faculty members</a:t>
            </a:r>
          </a:p>
          <a:p>
            <a:pPr marL="376238" indent="-376238" defTabSz="1006475">
              <a:lnSpc>
                <a:spcPct val="90000"/>
              </a:lnSpc>
            </a:pPr>
            <a:r>
              <a:rPr lang="en-US" sz="2600">
                <a:latin typeface="Arial" charset="0"/>
                <a:cs typeface="Arial" charset="0"/>
              </a:rPr>
              <a:t>8:1 student to faculty ratio</a:t>
            </a:r>
          </a:p>
          <a:p>
            <a:pPr marL="376238" indent="-376238" defTabSz="1006475">
              <a:lnSpc>
                <a:spcPct val="90000"/>
              </a:lnSpc>
            </a:pPr>
            <a:r>
              <a:rPr lang="en-US" sz="2600">
                <a:latin typeface="Arial" charset="0"/>
                <a:cs typeface="Arial" charset="0"/>
              </a:rPr>
              <a:t>72,496 alumni</a:t>
            </a:r>
          </a:p>
          <a:p>
            <a:pPr marL="376238" indent="-376238" defTabSz="1006475">
              <a:lnSpc>
                <a:spcPct val="90000"/>
              </a:lnSpc>
            </a:pPr>
            <a:r>
              <a:rPr lang="en-US" sz="2600">
                <a:latin typeface="Arial" charset="0"/>
                <a:cs typeface="Arial" charset="0"/>
              </a:rPr>
              <a:t>50 U.S. alumni chapters</a:t>
            </a:r>
          </a:p>
          <a:p>
            <a:pPr marL="376238" indent="-376238" defTabSz="1006475">
              <a:lnSpc>
                <a:spcPct val="90000"/>
              </a:lnSpc>
            </a:pPr>
            <a:r>
              <a:rPr lang="en-US" sz="2600">
                <a:latin typeface="Arial" charset="0"/>
                <a:cs typeface="Arial" charset="0"/>
              </a:rPr>
              <a:t>20 international alumni chapters</a:t>
            </a:r>
          </a:p>
          <a:p>
            <a:pPr marL="376238" indent="-376238" defTabSz="1006475">
              <a:lnSpc>
                <a:spcPct val="90000"/>
              </a:lnSpc>
            </a:pPr>
            <a:r>
              <a:rPr lang="en-US" sz="2600">
                <a:latin typeface="Arial" charset="0"/>
                <a:cs typeface="Arial" charset="0"/>
              </a:rPr>
              <a:t>10 degree programs in 12 countries</a:t>
            </a:r>
          </a:p>
          <a:p>
            <a:pPr marL="376238" indent="-376238" defTabSz="1006475"/>
            <a:endParaRPr lang="en-US" sz="2000">
              <a:latin typeface="Arial" charset="0"/>
              <a:cs typeface="Arial" charset="0"/>
            </a:endParaRPr>
          </a:p>
        </p:txBody>
      </p:sp>
      <p:pic>
        <p:nvPicPr>
          <p:cNvPr id="84995" name="Picture 3" descr="HH7.jpg"/>
          <p:cNvPicPr>
            <a:picLocks noChangeAspect="1"/>
          </p:cNvPicPr>
          <p:nvPr/>
        </p:nvPicPr>
        <p:blipFill>
          <a:blip r:embed="rId3">
            <a:extLst>
              <a:ext uri="{28A0092B-C50C-407E-A947-70E740481C1C}">
                <a14:useLocalDpi xmlns:a14="http://schemas.microsoft.com/office/drawing/2010/main" val="0"/>
              </a:ext>
            </a:extLst>
          </a:blip>
          <a:srcRect l="22792" t="4210" b="11459"/>
          <a:stretch>
            <a:fillRect/>
          </a:stretch>
        </p:blipFill>
        <p:spPr bwMode="auto">
          <a:xfrm>
            <a:off x="28575" y="1016000"/>
            <a:ext cx="2279650" cy="1658938"/>
          </a:xfrm>
          <a:prstGeom prst="rect">
            <a:avLst/>
          </a:prstGeom>
          <a:noFill/>
          <a:ln w="38100" cap="sq">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4996" name="Picture 3"/>
          <p:cNvPicPr>
            <a:picLocks noChangeAspect="1" noChangeArrowheads="1"/>
          </p:cNvPicPr>
          <p:nvPr/>
        </p:nvPicPr>
        <p:blipFill>
          <a:blip r:embed="rId4">
            <a:extLst>
              <a:ext uri="{28A0092B-C50C-407E-A947-70E740481C1C}">
                <a14:useLocalDpi xmlns:a14="http://schemas.microsoft.com/office/drawing/2010/main" val="0"/>
              </a:ext>
            </a:extLst>
          </a:blip>
          <a:srcRect b="4272"/>
          <a:stretch>
            <a:fillRect/>
          </a:stretch>
        </p:blipFill>
        <p:spPr bwMode="auto">
          <a:xfrm>
            <a:off x="2246313" y="1016000"/>
            <a:ext cx="2309812" cy="1658938"/>
          </a:xfrm>
          <a:prstGeom prst="rect">
            <a:avLst/>
          </a:prstGeom>
          <a:noFill/>
          <a:ln w="38100" cap="sq">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4997" name="Picture 5"/>
          <p:cNvPicPr>
            <a:picLocks noChangeAspect="1" noChangeArrowheads="1"/>
          </p:cNvPicPr>
          <p:nvPr/>
        </p:nvPicPr>
        <p:blipFill>
          <a:blip r:embed="rId5">
            <a:extLst>
              <a:ext uri="{28A0092B-C50C-407E-A947-70E740481C1C}">
                <a14:useLocalDpi xmlns:a14="http://schemas.microsoft.com/office/drawing/2010/main" val="0"/>
              </a:ext>
            </a:extLst>
          </a:blip>
          <a:srcRect t="10107" b="15375"/>
          <a:stretch>
            <a:fillRect/>
          </a:stretch>
        </p:blipFill>
        <p:spPr bwMode="auto">
          <a:xfrm>
            <a:off x="4606925" y="1016000"/>
            <a:ext cx="3195638" cy="1658938"/>
          </a:xfrm>
          <a:prstGeom prst="rect">
            <a:avLst/>
          </a:prstGeom>
          <a:noFill/>
          <a:ln w="38100" cap="sq">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499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1225" y="1016000"/>
            <a:ext cx="1855788" cy="1658938"/>
          </a:xfrm>
          <a:prstGeom prst="rect">
            <a:avLst/>
          </a:prstGeom>
          <a:noFill/>
          <a:ln w="38100" cap="sq">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a:latin typeface="Garamond" charset="0"/>
                <a:ea typeface="ＭＳ Ｐゴシック" charset="0"/>
                <a:cs typeface="ＭＳ Ｐゴシック" charset="0"/>
              </a:rPr>
              <a:t>Tile-Small Approach</a:t>
            </a:r>
          </a:p>
        </p:txBody>
      </p:sp>
      <p:sp>
        <p:nvSpPr>
          <p:cNvPr id="99330"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Tile many small cores</a:t>
            </a:r>
          </a:p>
          <a:p>
            <a:r>
              <a:rPr lang="en-US">
                <a:latin typeface="Tahoma" charset="0"/>
                <a:ea typeface="ＭＳ Ｐゴシック" charset="0"/>
                <a:cs typeface="ＭＳ Ｐゴシック" charset="0"/>
              </a:rPr>
              <a:t>Sun Niagara, Intel Larrabee, Tilera TILE (tile ultra-small)</a:t>
            </a:r>
          </a:p>
          <a:p>
            <a:pPr>
              <a:buFont typeface="Wingdings" charset="0"/>
              <a:buNone/>
            </a:pPr>
            <a:r>
              <a:rPr lang="en-US">
                <a:latin typeface="Tahoma" charset="0"/>
                <a:ea typeface="ＭＳ Ｐゴシック" charset="0"/>
                <a:cs typeface="ＭＳ Ｐゴシック" charset="0"/>
              </a:rPr>
              <a:t>+ High throughput on the parallel part (16 units)</a:t>
            </a:r>
          </a:p>
          <a:p>
            <a:pPr>
              <a:buFont typeface="Wingdings" charset="0"/>
              <a:buNone/>
            </a:pPr>
            <a:r>
              <a:rPr lang="en-US">
                <a:latin typeface="Tahoma" charset="0"/>
                <a:ea typeface="ＭＳ Ｐゴシック" charset="0"/>
                <a:cs typeface="ＭＳ Ｐゴシック" charset="0"/>
              </a:rPr>
              <a:t>- Low performance on the serial part, single thread (1 unit)</a:t>
            </a:r>
          </a:p>
        </p:txBody>
      </p:sp>
      <p:sp>
        <p:nvSpPr>
          <p:cNvPr id="993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DFDAC1-8CCE-5047-A21D-976E73D7F654}" type="slidenum">
              <a:rPr lang="en-US" sz="1600">
                <a:solidFill>
                  <a:srgbClr val="000000"/>
                </a:solidFill>
                <a:latin typeface="Garamond" charset="0"/>
              </a:rPr>
              <a:pPr eaLnBrk="1" hangingPunct="1"/>
              <a:t>100</a:t>
            </a:fld>
            <a:endParaRPr lang="en-US" sz="1600">
              <a:solidFill>
                <a:srgbClr val="000000"/>
              </a:solidFill>
              <a:latin typeface="Garamond" charset="0"/>
            </a:endParaRPr>
          </a:p>
        </p:txBody>
      </p:sp>
      <p:grpSp>
        <p:nvGrpSpPr>
          <p:cNvPr id="99332" name="Group 74"/>
          <p:cNvGrpSpPr>
            <a:grpSpLocks/>
          </p:cNvGrpSpPr>
          <p:nvPr/>
        </p:nvGrpSpPr>
        <p:grpSpPr bwMode="auto">
          <a:xfrm>
            <a:off x="3429000" y="1295400"/>
            <a:ext cx="2286000" cy="2805113"/>
            <a:chOff x="576" y="1008"/>
            <a:chExt cx="1440" cy="1767"/>
          </a:xfrm>
        </p:grpSpPr>
        <p:sp>
          <p:nvSpPr>
            <p:cNvPr id="99333" name="Rectangle 4"/>
            <p:cNvSpPr>
              <a:spLocks noChangeArrowheads="1"/>
            </p:cNvSpPr>
            <p:nvPr/>
          </p:nvSpPr>
          <p:spPr bwMode="auto">
            <a:xfrm>
              <a:off x="576" y="1008"/>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99334" name="Group 27"/>
            <p:cNvGrpSpPr>
              <a:grpSpLocks/>
            </p:cNvGrpSpPr>
            <p:nvPr/>
          </p:nvGrpSpPr>
          <p:grpSpPr bwMode="auto">
            <a:xfrm>
              <a:off x="624" y="1056"/>
              <a:ext cx="672" cy="672"/>
              <a:chOff x="3648" y="3120"/>
              <a:chExt cx="672" cy="672"/>
            </a:xfrm>
          </p:grpSpPr>
          <p:sp>
            <p:nvSpPr>
              <p:cNvPr id="99351" name="Rectangle 2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99352" name="Rectangle 2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53" name="Rectangle 3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54" name="Rectangle 3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99335" name="Group 32"/>
            <p:cNvGrpSpPr>
              <a:grpSpLocks/>
            </p:cNvGrpSpPr>
            <p:nvPr/>
          </p:nvGrpSpPr>
          <p:grpSpPr bwMode="auto">
            <a:xfrm>
              <a:off x="624" y="1728"/>
              <a:ext cx="672" cy="672"/>
              <a:chOff x="3648" y="3120"/>
              <a:chExt cx="672" cy="672"/>
            </a:xfrm>
          </p:grpSpPr>
          <p:sp>
            <p:nvSpPr>
              <p:cNvPr id="99347" name="Rectangle 3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8" name="Rectangle 3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9" name="Rectangle 3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50" name="Rectangle 3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99336" name="Group 37"/>
            <p:cNvGrpSpPr>
              <a:grpSpLocks/>
            </p:cNvGrpSpPr>
            <p:nvPr/>
          </p:nvGrpSpPr>
          <p:grpSpPr bwMode="auto">
            <a:xfrm>
              <a:off x="1296" y="1056"/>
              <a:ext cx="672" cy="672"/>
              <a:chOff x="3648" y="3120"/>
              <a:chExt cx="672" cy="672"/>
            </a:xfrm>
          </p:grpSpPr>
          <p:sp>
            <p:nvSpPr>
              <p:cNvPr id="99343" name="Rectangle 3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4" name="Rectangle 3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5" name="Rectangle 4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6" name="Rectangle 4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99337" name="Group 42"/>
            <p:cNvGrpSpPr>
              <a:grpSpLocks/>
            </p:cNvGrpSpPr>
            <p:nvPr/>
          </p:nvGrpSpPr>
          <p:grpSpPr bwMode="auto">
            <a:xfrm>
              <a:off x="1296" y="1728"/>
              <a:ext cx="672" cy="672"/>
              <a:chOff x="3648" y="3120"/>
              <a:chExt cx="672" cy="672"/>
            </a:xfrm>
          </p:grpSpPr>
          <p:sp>
            <p:nvSpPr>
              <p:cNvPr id="99339" name="Rectangle 4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0" name="Rectangle 4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1" name="Rectangle 4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99342" name="Rectangle 4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sp>
          <p:nvSpPr>
            <p:cNvPr id="99338" name="Text Box 69"/>
            <p:cNvSpPr txBox="1">
              <a:spLocks noChangeArrowheads="1"/>
            </p:cNvSpPr>
            <p:nvPr/>
          </p:nvSpPr>
          <p:spPr bwMode="auto">
            <a:xfrm>
              <a:off x="624" y="2544"/>
              <a:ext cx="13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1800">
                  <a:solidFill>
                    <a:srgbClr val="000000"/>
                  </a:solidFill>
                  <a:latin typeface="Times New Roman" charset="0"/>
                </a:rPr>
                <a:t>“</a:t>
              </a:r>
              <a:r>
                <a:rPr lang="en-US" altLang="ja-JP" sz="1800">
                  <a:solidFill>
                    <a:srgbClr val="000000"/>
                  </a:solidFill>
                  <a:latin typeface="Times New Roman" charset="0"/>
                </a:rPr>
                <a:t>Tile-Small</a:t>
              </a:r>
              <a:r>
                <a:rPr lang="ja-JP" altLang="en-US" sz="1800">
                  <a:solidFill>
                    <a:srgbClr val="000000"/>
                  </a:solidFill>
                  <a:latin typeface="Times New Roman" charset="0"/>
                </a:rPr>
                <a:t>”</a:t>
              </a:r>
              <a:endParaRPr lang="en-US" sz="1800">
                <a:solidFill>
                  <a:srgbClr val="000000"/>
                </a:solidFill>
                <a:latin typeface="Times New Roman" charset="0"/>
              </a:endParaRPr>
            </a:p>
          </p:txBody>
        </p:sp>
      </p:grpSp>
    </p:spTree>
    <p:extLst>
      <p:ext uri="{BB962C8B-B14F-4D97-AF65-F5344CB8AC3E}">
        <p14:creationId xmlns:p14="http://schemas.microsoft.com/office/powerpoint/2010/main" val="3014476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atin typeface="Garamond" charset="0"/>
                <a:ea typeface="ＭＳ Ｐゴシック" charset="0"/>
                <a:cs typeface="ＭＳ Ｐゴシック" charset="0"/>
              </a:rPr>
              <a:t>Can we get the best of both worlds?</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Tile Large</a:t>
            </a:r>
          </a:p>
          <a:p>
            <a:pPr>
              <a:buFont typeface="Wingdings" charset="0"/>
              <a:buNone/>
            </a:pPr>
            <a:r>
              <a:rPr lang="en-US" sz="2200">
                <a:latin typeface="Tahoma" charset="0"/>
                <a:ea typeface="ＭＳ Ｐゴシック" charset="0"/>
                <a:cs typeface="ＭＳ Ｐゴシック" charset="0"/>
              </a:rPr>
              <a:t>	+ High performance on single thread, serial code sections (2 units)</a:t>
            </a:r>
          </a:p>
          <a:p>
            <a:pPr>
              <a:buFont typeface="Wingdings" charset="0"/>
              <a:buNone/>
            </a:pPr>
            <a:r>
              <a:rPr lang="en-US" sz="2200">
                <a:latin typeface="Tahoma" charset="0"/>
                <a:ea typeface="ＭＳ Ｐゴシック" charset="0"/>
                <a:cs typeface="ＭＳ Ｐゴシック" charset="0"/>
              </a:rPr>
              <a:t>	- Low throughput on parallel program portions (8 units)</a:t>
            </a:r>
          </a:p>
          <a:p>
            <a:pPr>
              <a:buFont typeface="Wingdings" charset="0"/>
              <a:buNone/>
            </a:pPr>
            <a:endParaRPr lang="en-US" sz="2200">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Tile Small</a:t>
            </a:r>
          </a:p>
          <a:p>
            <a:pPr>
              <a:buFont typeface="Wingdings" charset="0"/>
              <a:buNone/>
            </a:pPr>
            <a:r>
              <a:rPr lang="en-US" sz="2200">
                <a:latin typeface="Tahoma" charset="0"/>
                <a:ea typeface="ＭＳ Ｐゴシック" charset="0"/>
                <a:cs typeface="ＭＳ Ｐゴシック" charset="0"/>
              </a:rPr>
              <a:t>	+ High throughput on the parallel part (16 units)</a:t>
            </a:r>
          </a:p>
          <a:p>
            <a:pPr>
              <a:buFont typeface="Wingdings" charset="0"/>
              <a:buNone/>
            </a:pPr>
            <a:r>
              <a:rPr lang="en-US" sz="2200">
                <a:latin typeface="Tahoma" charset="0"/>
                <a:ea typeface="ＭＳ Ｐゴシック" charset="0"/>
                <a:cs typeface="ＭＳ Ｐゴシック" charset="0"/>
              </a:rPr>
              <a:t>	- Low performance on the serial part, single thread (1 unit), </a:t>
            </a:r>
            <a:r>
              <a:rPr lang="en-US" sz="2200">
                <a:solidFill>
                  <a:srgbClr val="0000FF"/>
                </a:solidFill>
                <a:latin typeface="Tahoma" charset="0"/>
                <a:ea typeface="ＭＳ Ｐゴシック" charset="0"/>
                <a:cs typeface="ＭＳ Ｐゴシック" charset="0"/>
              </a:rPr>
              <a:t>reduced single-thread performance compared to existing single thread processors</a:t>
            </a:r>
          </a:p>
          <a:p>
            <a:pPr>
              <a:buFont typeface="Wingdings" charset="0"/>
              <a:buNone/>
            </a:pPr>
            <a:endParaRPr lang="en-US" sz="2200">
              <a:solidFill>
                <a:srgbClr val="0000FF"/>
              </a:solidFill>
              <a:latin typeface="Tahoma" charset="0"/>
              <a:ea typeface="ＭＳ Ｐゴシック" charset="0"/>
              <a:cs typeface="ＭＳ Ｐゴシック" charset="0"/>
            </a:endParaRPr>
          </a:p>
          <a:p>
            <a:r>
              <a:rPr lang="en-US" sz="2200">
                <a:solidFill>
                  <a:srgbClr val="000000"/>
                </a:solidFill>
                <a:latin typeface="Tahoma" charset="0"/>
                <a:ea typeface="ＭＳ Ｐゴシック" charset="0"/>
                <a:cs typeface="ＭＳ Ｐゴシック" charset="0"/>
              </a:rPr>
              <a:t>Idea: </a:t>
            </a:r>
            <a:r>
              <a:rPr lang="en-US" sz="2200">
                <a:solidFill>
                  <a:srgbClr val="0000FF"/>
                </a:solidFill>
                <a:latin typeface="Tahoma" charset="0"/>
                <a:ea typeface="ＭＳ Ｐゴシック" charset="0"/>
                <a:cs typeface="ＭＳ Ｐゴシック" charset="0"/>
              </a:rPr>
              <a:t>Have both large and small on the same chip </a:t>
            </a:r>
            <a:r>
              <a:rPr lang="en-US" sz="2200">
                <a:solidFill>
                  <a:srgbClr val="0000FF"/>
                </a:solidFill>
                <a:latin typeface="Tahoma" charset="0"/>
                <a:ea typeface="ＭＳ Ｐゴシック" charset="0"/>
                <a:cs typeface="ＭＳ Ｐゴシック" charset="0"/>
                <a:sym typeface="Wingdings" charset="0"/>
              </a:rPr>
              <a:t> Performance asymmetry</a:t>
            </a:r>
            <a:endParaRPr lang="en-US" sz="2200">
              <a:solidFill>
                <a:srgbClr val="0000FF"/>
              </a:solidFill>
              <a:latin typeface="Tahoma" charset="0"/>
              <a:ea typeface="ＭＳ Ｐゴシック" charset="0"/>
              <a:cs typeface="ＭＳ Ｐゴシック" charset="0"/>
            </a:endParaRPr>
          </a:p>
          <a:p>
            <a:pPr>
              <a:buFont typeface="Wingdings" charset="0"/>
              <a:buNone/>
            </a:pPr>
            <a:endParaRPr lang="en-US" sz="2200">
              <a:latin typeface="Tahoma" charset="0"/>
              <a:ea typeface="ＭＳ Ｐゴシック" charset="0"/>
              <a:cs typeface="ＭＳ Ｐゴシック" charset="0"/>
            </a:endParaRPr>
          </a:p>
          <a:p>
            <a:pPr lvl="1"/>
            <a:endParaRPr lang="en-US">
              <a:latin typeface="Tahoma" charset="0"/>
              <a:ea typeface="ＭＳ Ｐゴシック"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E858B6-9D99-0F46-B400-BD19547F0338}" type="slidenum">
              <a:rPr lang="en-US" sz="1600">
                <a:solidFill>
                  <a:srgbClr val="000000"/>
                </a:solidFill>
                <a:latin typeface="Garamond" charset="0"/>
              </a:rPr>
              <a:pPr eaLnBrk="1" hangingPunct="1"/>
              <a:t>101</a:t>
            </a:fld>
            <a:endParaRPr lang="en-US" sz="1600">
              <a:solidFill>
                <a:srgbClr val="000000"/>
              </a:solidFill>
              <a:latin typeface="Garamond" charset="0"/>
            </a:endParaRPr>
          </a:p>
        </p:txBody>
      </p:sp>
    </p:spTree>
    <p:extLst>
      <p:ext uri="{BB962C8B-B14F-4D97-AF65-F5344CB8AC3E}">
        <p14:creationId xmlns:p14="http://schemas.microsoft.com/office/powerpoint/2010/main" val="959710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4"/>
          <p:cNvSpPr>
            <a:spLocks noGrp="1"/>
          </p:cNvSpPr>
          <p:nvPr>
            <p:ph type="ctrTitle"/>
          </p:nvPr>
        </p:nvSpPr>
        <p:spPr/>
        <p:txBody>
          <a:bodyPr/>
          <a:lstStyle/>
          <a:p>
            <a:r>
              <a:rPr lang="en-US">
                <a:latin typeface="Garamond" charset="0"/>
                <a:ea typeface="ＭＳ Ｐゴシック" charset="0"/>
                <a:cs typeface="ＭＳ Ｐゴシック" charset="0"/>
              </a:rPr>
              <a:t>Asymmetric Multi-Core</a:t>
            </a:r>
          </a:p>
        </p:txBody>
      </p:sp>
      <p:sp>
        <p:nvSpPr>
          <p:cNvPr id="101378" name="Subtitle 5"/>
          <p:cNvSpPr>
            <a:spLocks noGrp="1"/>
          </p:cNvSpPr>
          <p:nvPr>
            <p:ph type="subTitle" idx="1"/>
          </p:nvPr>
        </p:nvSpPr>
        <p:spPr/>
        <p:txBody>
          <a:bodyPr/>
          <a:lstStyle/>
          <a:p>
            <a:pPr>
              <a:buFont typeface="Wingdings" charset="0"/>
              <a:buNone/>
            </a:pPr>
            <a:endParaRPr lang="en-US">
              <a:latin typeface="Tahoma" charset="0"/>
              <a:ea typeface="ＭＳ Ｐゴシック" charset="0"/>
              <a:cs typeface="ＭＳ Ｐゴシック" charset="0"/>
            </a:endParaRPr>
          </a:p>
        </p:txBody>
      </p:sp>
      <p:sp>
        <p:nvSpPr>
          <p:cNvPr id="10137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36F8E8-782D-EC4F-9F74-A1DEB0A53031}" type="slidenum">
              <a:rPr lang="en-US" sz="1200">
                <a:solidFill>
                  <a:srgbClr val="000000"/>
                </a:solidFill>
                <a:latin typeface="Garamond" charset="0"/>
              </a:rPr>
              <a:pPr eaLnBrk="1" hangingPunct="1"/>
              <a:t>102</a:t>
            </a:fld>
            <a:endParaRPr lang="en-US" sz="1200">
              <a:solidFill>
                <a:srgbClr val="000000"/>
              </a:solidFill>
              <a:latin typeface="Garamond" charset="0"/>
            </a:endParaRPr>
          </a:p>
        </p:txBody>
      </p:sp>
    </p:spTree>
    <p:extLst>
      <p:ext uri="{BB962C8B-B14F-4D97-AF65-F5344CB8AC3E}">
        <p14:creationId xmlns:p14="http://schemas.microsoft.com/office/powerpoint/2010/main" val="23379896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a:latin typeface="Garamond" charset="0"/>
                <a:ea typeface="ＭＳ Ｐゴシック" charset="0"/>
                <a:cs typeface="ＭＳ Ｐゴシック" charset="0"/>
              </a:rPr>
              <a:t>Asymmetric Chip Multiprocessor (ACMP)</a:t>
            </a:r>
          </a:p>
        </p:txBody>
      </p:sp>
      <p:sp>
        <p:nvSpPr>
          <p:cNvPr id="102402"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pPr>
              <a:buFont typeface="Wingdings" charset="0"/>
              <a:buNone/>
            </a:pPr>
            <a:endParaRPr lang="en-US">
              <a:latin typeface="Tahoma" charset="0"/>
              <a:ea typeface="ＭＳ Ｐゴシック" charset="0"/>
              <a:cs typeface="ＭＳ Ｐゴシック" charset="0"/>
              <a:sym typeface="Wingdings" charset="0"/>
            </a:endParaRPr>
          </a:p>
          <a:p>
            <a:r>
              <a:rPr lang="en-US">
                <a:latin typeface="Tahoma" charset="0"/>
                <a:ea typeface="ＭＳ Ｐゴシック" charset="0"/>
                <a:cs typeface="ＭＳ Ｐゴシック" charset="0"/>
              </a:rPr>
              <a:t>Provide one large core and many small cores</a:t>
            </a:r>
          </a:p>
          <a:p>
            <a:pPr>
              <a:buFont typeface="Wingdings" charset="0"/>
              <a:buNone/>
            </a:pPr>
            <a:r>
              <a:rPr lang="en-US">
                <a:latin typeface="Tahoma" charset="0"/>
                <a:ea typeface="ＭＳ Ｐゴシック" charset="0"/>
                <a:cs typeface="ＭＳ Ｐゴシック" charset="0"/>
              </a:rPr>
              <a:t>+ Accelerate serial part using the large core (2 units)</a:t>
            </a:r>
          </a:p>
          <a:p>
            <a:pPr>
              <a:buFont typeface="Wingdings" charset="0"/>
              <a:buNone/>
            </a:pPr>
            <a:r>
              <a:rPr lang="en-US">
                <a:latin typeface="Tahoma" charset="0"/>
                <a:ea typeface="ＭＳ Ｐゴシック" charset="0"/>
                <a:cs typeface="ＭＳ Ｐゴシック" charset="0"/>
              </a:rPr>
              <a:t>+ Execute parallel part on small cores and large core for high throughput (12+2 units)</a:t>
            </a:r>
          </a:p>
          <a:p>
            <a:endParaRPr lang="en-US">
              <a:latin typeface="Tahoma" charset="0"/>
              <a:ea typeface="ＭＳ Ｐゴシック" charset="0"/>
              <a:cs typeface="ＭＳ Ｐゴシック" charset="0"/>
            </a:endParaRPr>
          </a:p>
        </p:txBody>
      </p:sp>
      <p:sp>
        <p:nvSpPr>
          <p:cNvPr id="1024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F9096A-0F24-FC45-8800-5FD23EF8C37D}" type="slidenum">
              <a:rPr lang="en-US" sz="1600">
                <a:solidFill>
                  <a:srgbClr val="000000"/>
                </a:solidFill>
                <a:latin typeface="Garamond" charset="0"/>
              </a:rPr>
              <a:pPr eaLnBrk="1" hangingPunct="1"/>
              <a:t>103</a:t>
            </a:fld>
            <a:endParaRPr lang="en-US" sz="1600">
              <a:solidFill>
                <a:srgbClr val="000000"/>
              </a:solidFill>
              <a:latin typeface="Garamond" charset="0"/>
            </a:endParaRPr>
          </a:p>
        </p:txBody>
      </p:sp>
      <p:grpSp>
        <p:nvGrpSpPr>
          <p:cNvPr id="2" name="Group 4"/>
          <p:cNvGrpSpPr>
            <a:grpSpLocks/>
          </p:cNvGrpSpPr>
          <p:nvPr/>
        </p:nvGrpSpPr>
        <p:grpSpPr bwMode="auto">
          <a:xfrm>
            <a:off x="6172200" y="1295400"/>
            <a:ext cx="2286000" cy="2787650"/>
            <a:chOff x="3888" y="816"/>
            <a:chExt cx="1440" cy="1756"/>
          </a:xfrm>
        </p:grpSpPr>
        <p:sp>
          <p:nvSpPr>
            <p:cNvPr id="102435" name="Rectangle 18"/>
            <p:cNvSpPr>
              <a:spLocks noChangeArrowheads="1"/>
            </p:cNvSpPr>
            <p:nvPr/>
          </p:nvSpPr>
          <p:spPr bwMode="auto">
            <a:xfrm>
              <a:off x="3888"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102436" name="Group 47"/>
            <p:cNvGrpSpPr>
              <a:grpSpLocks/>
            </p:cNvGrpSpPr>
            <p:nvPr/>
          </p:nvGrpSpPr>
          <p:grpSpPr bwMode="auto">
            <a:xfrm>
              <a:off x="3936" y="1536"/>
              <a:ext cx="672" cy="672"/>
              <a:chOff x="3648" y="3120"/>
              <a:chExt cx="672" cy="672"/>
            </a:xfrm>
          </p:grpSpPr>
          <p:sp>
            <p:nvSpPr>
              <p:cNvPr id="102449" name="Rectangle 4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50" name="Rectangle 4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51" name="Rectangle 5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52" name="Rectangle 5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102437" name="Group 52"/>
            <p:cNvGrpSpPr>
              <a:grpSpLocks/>
            </p:cNvGrpSpPr>
            <p:nvPr/>
          </p:nvGrpSpPr>
          <p:grpSpPr bwMode="auto">
            <a:xfrm>
              <a:off x="4608" y="1536"/>
              <a:ext cx="672" cy="672"/>
              <a:chOff x="3648" y="3120"/>
              <a:chExt cx="672" cy="672"/>
            </a:xfrm>
          </p:grpSpPr>
          <p:sp>
            <p:nvSpPr>
              <p:cNvPr id="102445" name="Rectangle 5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46" name="Rectangle 5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47" name="Rectangle 5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48" name="Rectangle 5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102438" name="Group 57"/>
            <p:cNvGrpSpPr>
              <a:grpSpLocks/>
            </p:cNvGrpSpPr>
            <p:nvPr/>
          </p:nvGrpSpPr>
          <p:grpSpPr bwMode="auto">
            <a:xfrm>
              <a:off x="4608" y="864"/>
              <a:ext cx="672" cy="672"/>
              <a:chOff x="3648" y="3120"/>
              <a:chExt cx="672" cy="672"/>
            </a:xfrm>
          </p:grpSpPr>
          <p:sp>
            <p:nvSpPr>
              <p:cNvPr id="102441" name="Rectangle 5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42" name="Rectangle 5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43" name="Rectangle 6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44" name="Rectangle 6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sp>
          <p:nvSpPr>
            <p:cNvPr id="102439" name="Rectangle 67"/>
            <p:cNvSpPr>
              <a:spLocks noChangeArrowheads="1"/>
            </p:cNvSpPr>
            <p:nvPr/>
          </p:nvSpPr>
          <p:spPr bwMode="auto">
            <a:xfrm>
              <a:off x="3936"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p>
            <a:p>
              <a:pPr algn="ctr"/>
              <a:r>
                <a:rPr lang="en-US" sz="1600" b="1">
                  <a:solidFill>
                    <a:srgbClr val="000000"/>
                  </a:solidFill>
                </a:rPr>
                <a:t>core</a:t>
              </a:r>
            </a:p>
          </p:txBody>
        </p:sp>
        <p:sp>
          <p:nvSpPr>
            <p:cNvPr id="102440" name="Text Box 70"/>
            <p:cNvSpPr txBox="1">
              <a:spLocks noChangeArrowheads="1"/>
            </p:cNvSpPr>
            <p:nvPr/>
          </p:nvSpPr>
          <p:spPr bwMode="auto">
            <a:xfrm>
              <a:off x="3936" y="2341"/>
              <a:ext cx="13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latin typeface="Times New Roman" charset="0"/>
                </a:rPr>
                <a:t>ACMP</a:t>
              </a:r>
            </a:p>
          </p:txBody>
        </p:sp>
      </p:grpSp>
      <p:grpSp>
        <p:nvGrpSpPr>
          <p:cNvPr id="6" name="Group 74"/>
          <p:cNvGrpSpPr>
            <a:grpSpLocks/>
          </p:cNvGrpSpPr>
          <p:nvPr/>
        </p:nvGrpSpPr>
        <p:grpSpPr bwMode="auto">
          <a:xfrm>
            <a:off x="3429000" y="1295400"/>
            <a:ext cx="2286000" cy="2805113"/>
            <a:chOff x="576" y="1008"/>
            <a:chExt cx="1440" cy="1767"/>
          </a:xfrm>
        </p:grpSpPr>
        <p:sp>
          <p:nvSpPr>
            <p:cNvPr id="102413" name="Rectangle 4"/>
            <p:cNvSpPr>
              <a:spLocks noChangeArrowheads="1"/>
            </p:cNvSpPr>
            <p:nvPr/>
          </p:nvSpPr>
          <p:spPr bwMode="auto">
            <a:xfrm>
              <a:off x="576" y="1008"/>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102414" name="Group 27"/>
            <p:cNvGrpSpPr>
              <a:grpSpLocks/>
            </p:cNvGrpSpPr>
            <p:nvPr/>
          </p:nvGrpSpPr>
          <p:grpSpPr bwMode="auto">
            <a:xfrm>
              <a:off x="624" y="1056"/>
              <a:ext cx="672" cy="672"/>
              <a:chOff x="3648" y="3120"/>
              <a:chExt cx="672" cy="672"/>
            </a:xfrm>
          </p:grpSpPr>
          <p:sp>
            <p:nvSpPr>
              <p:cNvPr id="102431" name="Rectangle 2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32" name="Rectangle 2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33" name="Rectangle 3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34" name="Rectangle 3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102415" name="Group 32"/>
            <p:cNvGrpSpPr>
              <a:grpSpLocks/>
            </p:cNvGrpSpPr>
            <p:nvPr/>
          </p:nvGrpSpPr>
          <p:grpSpPr bwMode="auto">
            <a:xfrm>
              <a:off x="624" y="1728"/>
              <a:ext cx="672" cy="672"/>
              <a:chOff x="3648" y="3120"/>
              <a:chExt cx="672" cy="672"/>
            </a:xfrm>
          </p:grpSpPr>
          <p:sp>
            <p:nvSpPr>
              <p:cNvPr id="102427" name="Rectangle 3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8" name="Rectangle 3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9" name="Rectangle 3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30" name="Rectangle 3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102416" name="Group 37"/>
            <p:cNvGrpSpPr>
              <a:grpSpLocks/>
            </p:cNvGrpSpPr>
            <p:nvPr/>
          </p:nvGrpSpPr>
          <p:grpSpPr bwMode="auto">
            <a:xfrm>
              <a:off x="1296" y="1056"/>
              <a:ext cx="672" cy="672"/>
              <a:chOff x="3648" y="3120"/>
              <a:chExt cx="672" cy="672"/>
            </a:xfrm>
          </p:grpSpPr>
          <p:sp>
            <p:nvSpPr>
              <p:cNvPr id="102423" name="Rectangle 3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4" name="Rectangle 3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5" name="Rectangle 4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6" name="Rectangle 4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grpSp>
          <p:nvGrpSpPr>
            <p:cNvPr id="102417" name="Group 42"/>
            <p:cNvGrpSpPr>
              <a:grpSpLocks/>
            </p:cNvGrpSpPr>
            <p:nvPr/>
          </p:nvGrpSpPr>
          <p:grpSpPr bwMode="auto">
            <a:xfrm>
              <a:off x="1296" y="1728"/>
              <a:ext cx="672" cy="672"/>
              <a:chOff x="3648" y="3120"/>
              <a:chExt cx="672" cy="672"/>
            </a:xfrm>
          </p:grpSpPr>
          <p:sp>
            <p:nvSpPr>
              <p:cNvPr id="102419" name="Rectangle 4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0" name="Rectangle 4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1" name="Rectangle 4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sp>
            <p:nvSpPr>
              <p:cNvPr id="102422" name="Rectangle 4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b="1">
                    <a:solidFill>
                      <a:srgbClr val="000000"/>
                    </a:solidFill>
                  </a:rPr>
                  <a:t>Small</a:t>
                </a:r>
                <a:br>
                  <a:rPr lang="en-US" sz="1000" b="1">
                    <a:solidFill>
                      <a:srgbClr val="000000"/>
                    </a:solidFill>
                  </a:rPr>
                </a:br>
                <a:r>
                  <a:rPr lang="en-US" sz="1000" b="1">
                    <a:solidFill>
                      <a:srgbClr val="000000"/>
                    </a:solidFill>
                  </a:rPr>
                  <a:t>core</a:t>
                </a:r>
              </a:p>
            </p:txBody>
          </p:sp>
        </p:grpSp>
        <p:sp>
          <p:nvSpPr>
            <p:cNvPr id="102418" name="Text Box 69"/>
            <p:cNvSpPr txBox="1">
              <a:spLocks noChangeArrowheads="1"/>
            </p:cNvSpPr>
            <p:nvPr/>
          </p:nvSpPr>
          <p:spPr bwMode="auto">
            <a:xfrm>
              <a:off x="624" y="2544"/>
              <a:ext cx="13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1800">
                  <a:solidFill>
                    <a:srgbClr val="000000"/>
                  </a:solidFill>
                  <a:latin typeface="Times New Roman" charset="0"/>
                </a:rPr>
                <a:t>“</a:t>
              </a:r>
              <a:r>
                <a:rPr lang="en-US" altLang="ja-JP" sz="1800">
                  <a:solidFill>
                    <a:srgbClr val="000000"/>
                  </a:solidFill>
                  <a:latin typeface="Times New Roman" charset="0"/>
                </a:rPr>
                <a:t>Tile-Small</a:t>
              </a:r>
              <a:r>
                <a:rPr lang="ja-JP" altLang="en-US" sz="1800">
                  <a:solidFill>
                    <a:srgbClr val="000000"/>
                  </a:solidFill>
                  <a:latin typeface="Times New Roman" charset="0"/>
                </a:rPr>
                <a:t>”</a:t>
              </a:r>
              <a:endParaRPr lang="en-US" sz="1800">
                <a:solidFill>
                  <a:srgbClr val="000000"/>
                </a:solidFill>
                <a:latin typeface="Times New Roman" charset="0"/>
              </a:endParaRPr>
            </a:p>
          </p:txBody>
        </p:sp>
      </p:grpSp>
      <p:grpSp>
        <p:nvGrpSpPr>
          <p:cNvPr id="11" name="Group 46"/>
          <p:cNvGrpSpPr>
            <a:grpSpLocks/>
          </p:cNvGrpSpPr>
          <p:nvPr/>
        </p:nvGrpSpPr>
        <p:grpSpPr bwMode="auto">
          <a:xfrm>
            <a:off x="609600" y="1295400"/>
            <a:ext cx="2362200" cy="2805113"/>
            <a:chOff x="384" y="816"/>
            <a:chExt cx="1488" cy="1767"/>
          </a:xfrm>
        </p:grpSpPr>
        <p:sp>
          <p:nvSpPr>
            <p:cNvPr id="102407" name="Rectangle 17"/>
            <p:cNvSpPr>
              <a:spLocks noChangeArrowheads="1"/>
            </p:cNvSpPr>
            <p:nvPr/>
          </p:nvSpPr>
          <p:spPr bwMode="auto">
            <a:xfrm>
              <a:off x="432"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2408" name="Rectangle 19"/>
            <p:cNvSpPr>
              <a:spLocks noChangeArrowheads="1"/>
            </p:cNvSpPr>
            <p:nvPr/>
          </p:nvSpPr>
          <p:spPr bwMode="auto">
            <a:xfrm>
              <a:off x="480" y="1536"/>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br>
                <a:rPr lang="en-US" sz="1600" b="1">
                  <a:solidFill>
                    <a:srgbClr val="000000"/>
                  </a:solidFill>
                </a:rPr>
              </a:br>
              <a:r>
                <a:rPr lang="en-US" sz="1600" b="1">
                  <a:solidFill>
                    <a:srgbClr val="000000"/>
                  </a:solidFill>
                </a:rPr>
                <a:t>core</a:t>
              </a:r>
            </a:p>
          </p:txBody>
        </p:sp>
        <p:sp>
          <p:nvSpPr>
            <p:cNvPr id="102409" name="Rectangle 20"/>
            <p:cNvSpPr>
              <a:spLocks noChangeArrowheads="1"/>
            </p:cNvSpPr>
            <p:nvPr/>
          </p:nvSpPr>
          <p:spPr bwMode="auto">
            <a:xfrm>
              <a:off x="1152" y="1536"/>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br>
                <a:rPr lang="en-US" sz="1600" b="1">
                  <a:solidFill>
                    <a:srgbClr val="000000"/>
                  </a:solidFill>
                </a:rPr>
              </a:br>
              <a:r>
                <a:rPr lang="en-US" sz="1600" b="1">
                  <a:solidFill>
                    <a:srgbClr val="000000"/>
                  </a:solidFill>
                </a:rPr>
                <a:t>core</a:t>
              </a:r>
            </a:p>
          </p:txBody>
        </p:sp>
        <p:sp>
          <p:nvSpPr>
            <p:cNvPr id="102410" name="Rectangle 21"/>
            <p:cNvSpPr>
              <a:spLocks noChangeArrowheads="1"/>
            </p:cNvSpPr>
            <p:nvPr/>
          </p:nvSpPr>
          <p:spPr bwMode="auto">
            <a:xfrm>
              <a:off x="480"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p>
            <a:p>
              <a:pPr algn="ctr"/>
              <a:r>
                <a:rPr lang="en-US" sz="1600" b="1">
                  <a:solidFill>
                    <a:srgbClr val="000000"/>
                  </a:solidFill>
                </a:rPr>
                <a:t>core</a:t>
              </a:r>
            </a:p>
          </p:txBody>
        </p:sp>
        <p:sp>
          <p:nvSpPr>
            <p:cNvPr id="102411" name="Rectangle 22"/>
            <p:cNvSpPr>
              <a:spLocks noChangeArrowheads="1"/>
            </p:cNvSpPr>
            <p:nvPr/>
          </p:nvSpPr>
          <p:spPr bwMode="auto">
            <a:xfrm>
              <a:off x="1152"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br>
                <a:rPr lang="en-US" sz="1600" b="1">
                  <a:solidFill>
                    <a:srgbClr val="000000"/>
                  </a:solidFill>
                </a:rPr>
              </a:br>
              <a:r>
                <a:rPr lang="en-US" sz="1600" b="1">
                  <a:solidFill>
                    <a:srgbClr val="000000"/>
                  </a:solidFill>
                </a:rPr>
                <a:t>core</a:t>
              </a:r>
            </a:p>
          </p:txBody>
        </p:sp>
        <p:sp>
          <p:nvSpPr>
            <p:cNvPr id="102412" name="Text Box 68"/>
            <p:cNvSpPr txBox="1">
              <a:spLocks noChangeArrowheads="1"/>
            </p:cNvSpPr>
            <p:nvPr/>
          </p:nvSpPr>
          <p:spPr bwMode="auto">
            <a:xfrm>
              <a:off x="384" y="2352"/>
              <a:ext cx="148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1800">
                  <a:solidFill>
                    <a:srgbClr val="000000"/>
                  </a:solidFill>
                  <a:latin typeface="Times New Roman" charset="0"/>
                </a:rPr>
                <a:t>“</a:t>
              </a:r>
              <a:r>
                <a:rPr lang="en-US" altLang="ja-JP" sz="1800">
                  <a:solidFill>
                    <a:srgbClr val="000000"/>
                  </a:solidFill>
                  <a:latin typeface="Times New Roman" charset="0"/>
                </a:rPr>
                <a:t>Tile-Large</a:t>
              </a:r>
              <a:r>
                <a:rPr lang="ja-JP" altLang="en-US" sz="1800">
                  <a:solidFill>
                    <a:srgbClr val="000000"/>
                  </a:solidFill>
                  <a:latin typeface="Times New Roman" charset="0"/>
                </a:rPr>
                <a:t>”</a:t>
              </a:r>
              <a:endParaRPr lang="en-US" sz="1800">
                <a:solidFill>
                  <a:srgbClr val="000000"/>
                </a:solidFill>
                <a:latin typeface="Times New Roman" charset="0"/>
              </a:endParaRPr>
            </a:p>
          </p:txBody>
        </p:sp>
      </p:grpSp>
    </p:spTree>
    <p:extLst>
      <p:ext uri="{BB962C8B-B14F-4D97-AF65-F5344CB8AC3E}">
        <p14:creationId xmlns:p14="http://schemas.microsoft.com/office/powerpoint/2010/main" val="37328330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par>
                                <p:cTn id="11" presetID="9" presetClass="emph" presetSubtype="0" nodeType="withEffect">
                                  <p:stCondLst>
                                    <p:cond delay="0"/>
                                  </p:stCondLst>
                                  <p:childTnLst>
                                    <p:set>
                                      <p:cBhvr rctx="PPT">
                                        <p:cTn id="12" dur="indefinite"/>
                                        <p:tgtEl>
                                          <p:spTgt spid="2"/>
                                        </p:tgtEl>
                                        <p:attrNameLst>
                                          <p:attrName>style.opacity</p:attrName>
                                        </p:attrNameLst>
                                      </p:cBhvr>
                                      <p:to>
                                        <p:strVal val="0.5"/>
                                      </p:to>
                                    </p:set>
                                    <p:animEffect filter="image" prLst="opacity: 0.5">
                                      <p:cBhvr rctx="IE">
                                        <p:cTn id="13" dur="indefinite"/>
                                        <p:tgtEl>
                                          <p:spTgt spid="2"/>
                                        </p:tgtEl>
                                      </p:cBhvr>
                                    </p:animEffect>
                                  </p:childTnLst>
                                </p:cTn>
                              </p:par>
                              <p:par>
                                <p:cTn id="14" presetID="9" presetClass="emph" presetSubtype="0" nodeType="withEffect">
                                  <p:stCondLst>
                                    <p:cond delay="0"/>
                                  </p:stCondLst>
                                  <p:childTnLst>
                                    <p:set>
                                      <p:cBhvr rctx="PPT">
                                        <p:cTn id="15" dur="indefinite"/>
                                        <p:tgtEl>
                                          <p:spTgt spid="2"/>
                                        </p:tgtEl>
                                        <p:attrNameLst>
                                          <p:attrName>style.opacity</p:attrName>
                                        </p:attrNameLst>
                                      </p:cBhvr>
                                      <p:to>
                                        <p:strVal val="0.99"/>
                                      </p:to>
                                    </p:set>
                                    <p:animEffect filter="image" prLst="opacity: 0.99">
                                      <p:cBhvr rctx="IE">
                                        <p:cTn id="16"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a:latin typeface="Garamond" charset="0"/>
                <a:ea typeface="ＭＳ Ｐゴシック" charset="0"/>
                <a:cs typeface="ＭＳ Ｐゴシック" charset="0"/>
              </a:rPr>
              <a:t>Accelerating Serial Bottlenecks</a:t>
            </a:r>
          </a:p>
        </p:txBody>
      </p:sp>
      <p:sp>
        <p:nvSpPr>
          <p:cNvPr id="103426"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1034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9CCCD9-9840-ED42-8313-01F48D021CB2}" type="slidenum">
              <a:rPr lang="en-US" sz="1600">
                <a:solidFill>
                  <a:srgbClr val="000000"/>
                </a:solidFill>
                <a:latin typeface="Garamond" charset="0"/>
              </a:rPr>
              <a:pPr eaLnBrk="1" hangingPunct="1"/>
              <a:t>104</a:t>
            </a:fld>
            <a:endParaRPr lang="en-US" sz="1600">
              <a:solidFill>
                <a:srgbClr val="000000"/>
              </a:solidFill>
              <a:latin typeface="Garamond" charset="0"/>
            </a:endParaRPr>
          </a:p>
        </p:txBody>
      </p:sp>
      <p:sp>
        <p:nvSpPr>
          <p:cNvPr id="5" name="Line 4"/>
          <p:cNvSpPr>
            <a:spLocks noChangeShapeType="1"/>
          </p:cNvSpPr>
          <p:nvPr/>
        </p:nvSpPr>
        <p:spPr bwMode="auto">
          <a:xfrm>
            <a:off x="1066800" y="2828925"/>
            <a:ext cx="2225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6" name="Freeform 5"/>
          <p:cNvSpPr>
            <a:spLocks/>
          </p:cNvSpPr>
          <p:nvPr/>
        </p:nvSpPr>
        <p:spPr bwMode="auto">
          <a:xfrm>
            <a:off x="914400" y="282892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7" name="Freeform 6"/>
          <p:cNvSpPr>
            <a:spLocks/>
          </p:cNvSpPr>
          <p:nvPr/>
        </p:nvSpPr>
        <p:spPr bwMode="auto">
          <a:xfrm>
            <a:off x="2667000" y="282892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8" name="Freeform 7"/>
          <p:cNvSpPr>
            <a:spLocks/>
          </p:cNvSpPr>
          <p:nvPr/>
        </p:nvSpPr>
        <p:spPr bwMode="auto">
          <a:xfrm>
            <a:off x="2286000" y="282892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9" name="Freeform 8"/>
          <p:cNvSpPr>
            <a:spLocks/>
          </p:cNvSpPr>
          <p:nvPr/>
        </p:nvSpPr>
        <p:spPr bwMode="auto">
          <a:xfrm>
            <a:off x="3119438" y="282892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0" name="Freeform 9"/>
          <p:cNvSpPr>
            <a:spLocks/>
          </p:cNvSpPr>
          <p:nvPr/>
        </p:nvSpPr>
        <p:spPr bwMode="auto">
          <a:xfrm>
            <a:off x="1295400" y="282892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nvGrpSpPr>
          <p:cNvPr id="103434" name="Group 47"/>
          <p:cNvGrpSpPr>
            <a:grpSpLocks/>
          </p:cNvGrpSpPr>
          <p:nvPr/>
        </p:nvGrpSpPr>
        <p:grpSpPr bwMode="auto">
          <a:xfrm>
            <a:off x="5410200" y="3429000"/>
            <a:ext cx="1066800" cy="1066800"/>
            <a:chOff x="3648" y="3120"/>
            <a:chExt cx="672" cy="672"/>
          </a:xfrm>
        </p:grpSpPr>
        <p:sp>
          <p:nvSpPr>
            <p:cNvPr id="103464" name="Rectangle 4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65" name="Rectangle 4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66" name="Rectangle 5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67" name="Rectangle 5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3435" name="Group 52"/>
          <p:cNvGrpSpPr>
            <a:grpSpLocks/>
          </p:cNvGrpSpPr>
          <p:nvPr/>
        </p:nvGrpSpPr>
        <p:grpSpPr bwMode="auto">
          <a:xfrm>
            <a:off x="6477000" y="3429000"/>
            <a:ext cx="1066800" cy="1066800"/>
            <a:chOff x="3648" y="3120"/>
            <a:chExt cx="672" cy="672"/>
          </a:xfrm>
        </p:grpSpPr>
        <p:sp>
          <p:nvSpPr>
            <p:cNvPr id="103460" name="Rectangle 5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61" name="Rectangle 5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62" name="Rectangle 5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63" name="Rectangle 5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3436" name="Group 57"/>
          <p:cNvGrpSpPr>
            <a:grpSpLocks/>
          </p:cNvGrpSpPr>
          <p:nvPr/>
        </p:nvGrpSpPr>
        <p:grpSpPr bwMode="auto">
          <a:xfrm>
            <a:off x="6477000" y="2362200"/>
            <a:ext cx="1066800" cy="1066800"/>
            <a:chOff x="3648" y="3120"/>
            <a:chExt cx="672" cy="672"/>
          </a:xfrm>
        </p:grpSpPr>
        <p:sp>
          <p:nvSpPr>
            <p:cNvPr id="103456" name="Rectangle 5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57" name="Rectangle 5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58" name="Rectangle 6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3459" name="Rectangle 6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sp>
        <p:nvSpPr>
          <p:cNvPr id="103437" name="Rectangle 67"/>
          <p:cNvSpPr>
            <a:spLocks noChangeArrowheads="1"/>
          </p:cNvSpPr>
          <p:nvPr/>
        </p:nvSpPr>
        <p:spPr bwMode="auto">
          <a:xfrm>
            <a:off x="5410200" y="2362200"/>
            <a:ext cx="10668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a:solidFill>
                  <a:srgbClr val="000000"/>
                </a:solidFill>
              </a:rPr>
              <a:t>Large</a:t>
            </a:r>
          </a:p>
          <a:p>
            <a:pPr algn="ctr"/>
            <a:r>
              <a:rPr lang="en-US" sz="1600">
                <a:solidFill>
                  <a:srgbClr val="000000"/>
                </a:solidFill>
              </a:rPr>
              <a:t>core</a:t>
            </a:r>
          </a:p>
        </p:txBody>
      </p:sp>
      <p:sp>
        <p:nvSpPr>
          <p:cNvPr id="103438" name="Text Box 70"/>
          <p:cNvSpPr txBox="1">
            <a:spLocks noChangeArrowheads="1"/>
          </p:cNvSpPr>
          <p:nvPr/>
        </p:nvSpPr>
        <p:spPr bwMode="auto">
          <a:xfrm>
            <a:off x="5334000" y="4706938"/>
            <a:ext cx="22860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000000"/>
                </a:solidFill>
              </a:rPr>
              <a:t>ACMP Approach</a:t>
            </a:r>
          </a:p>
        </p:txBody>
      </p:sp>
      <p:sp>
        <p:nvSpPr>
          <p:cNvPr id="28" name="Rectangle 28"/>
          <p:cNvSpPr>
            <a:spLocks noChangeArrowheads="1"/>
          </p:cNvSpPr>
          <p:nvPr/>
        </p:nvSpPr>
        <p:spPr bwMode="auto">
          <a:xfrm>
            <a:off x="5410200" y="2362200"/>
            <a:ext cx="1066800" cy="1066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29" name="Rectangle 29"/>
          <p:cNvSpPr>
            <a:spLocks noChangeArrowheads="1"/>
          </p:cNvSpPr>
          <p:nvPr/>
        </p:nvSpPr>
        <p:spPr bwMode="auto">
          <a:xfrm>
            <a:off x="5410200" y="3429000"/>
            <a:ext cx="533400" cy="533400"/>
          </a:xfrm>
          <a:prstGeom prst="rect">
            <a:avLst/>
          </a:prstGeom>
          <a:solidFill>
            <a:srgbClr val="FF6600"/>
          </a:solidFill>
          <a:ln w="9525">
            <a:solidFill>
              <a:schemeClr val="tx1"/>
            </a:solidFill>
            <a:miter lim="800000"/>
            <a:headEnd/>
            <a:tailEnd/>
          </a:ln>
        </p:spPr>
        <p:txBody>
          <a:bodyPr wrap="none" anchor="ctr"/>
          <a:lstStyle/>
          <a:p>
            <a:endParaRPr lang="en-US">
              <a:solidFill>
                <a:srgbClr val="000000"/>
              </a:solidFill>
            </a:endParaRPr>
          </a:p>
        </p:txBody>
      </p:sp>
      <p:sp>
        <p:nvSpPr>
          <p:cNvPr id="30" name="Rectangle 30"/>
          <p:cNvSpPr>
            <a:spLocks noChangeArrowheads="1"/>
          </p:cNvSpPr>
          <p:nvPr/>
        </p:nvSpPr>
        <p:spPr bwMode="auto">
          <a:xfrm>
            <a:off x="6477000" y="2895600"/>
            <a:ext cx="533400" cy="533400"/>
          </a:xfrm>
          <a:prstGeom prst="rect">
            <a:avLst/>
          </a:prstGeom>
          <a:solidFill>
            <a:srgbClr val="FF00FF"/>
          </a:solidFill>
          <a:ln w="9525">
            <a:solidFill>
              <a:schemeClr val="tx1"/>
            </a:solidFill>
            <a:miter lim="800000"/>
            <a:headEnd/>
            <a:tailEnd/>
          </a:ln>
        </p:spPr>
        <p:txBody>
          <a:bodyPr wrap="none" anchor="ctr"/>
          <a:lstStyle/>
          <a:p>
            <a:endParaRPr lang="en-US">
              <a:solidFill>
                <a:srgbClr val="000000"/>
              </a:solidFill>
            </a:endParaRPr>
          </a:p>
        </p:txBody>
      </p:sp>
      <p:sp>
        <p:nvSpPr>
          <p:cNvPr id="31" name="Rectangle 31"/>
          <p:cNvSpPr>
            <a:spLocks noChangeArrowheads="1"/>
          </p:cNvSpPr>
          <p:nvPr/>
        </p:nvSpPr>
        <p:spPr bwMode="auto">
          <a:xfrm>
            <a:off x="6477000" y="2362200"/>
            <a:ext cx="533400" cy="533400"/>
          </a:xfrm>
          <a:prstGeom prst="rect">
            <a:avLst/>
          </a:prstGeom>
          <a:solidFill>
            <a:srgbClr val="969696"/>
          </a:solidFill>
          <a:ln w="9525">
            <a:solidFill>
              <a:schemeClr val="tx1"/>
            </a:solidFill>
            <a:miter lim="800000"/>
            <a:headEnd/>
            <a:tailEnd/>
          </a:ln>
        </p:spPr>
        <p:txBody>
          <a:bodyPr wrap="none" anchor="ctr"/>
          <a:lstStyle/>
          <a:p>
            <a:endParaRPr lang="en-US">
              <a:solidFill>
                <a:srgbClr val="000000"/>
              </a:solidFill>
            </a:endParaRPr>
          </a:p>
        </p:txBody>
      </p:sp>
      <p:sp>
        <p:nvSpPr>
          <p:cNvPr id="32" name="Rectangle 32"/>
          <p:cNvSpPr>
            <a:spLocks noChangeArrowheads="1"/>
          </p:cNvSpPr>
          <p:nvPr/>
        </p:nvSpPr>
        <p:spPr bwMode="auto">
          <a:xfrm>
            <a:off x="5943600" y="3429000"/>
            <a:ext cx="533400" cy="533400"/>
          </a:xfrm>
          <a:prstGeom prst="rect">
            <a:avLst/>
          </a:prstGeom>
          <a:solidFill>
            <a:srgbClr val="0000FF"/>
          </a:solidFill>
          <a:ln w="9525">
            <a:solidFill>
              <a:schemeClr val="tx1"/>
            </a:solidFill>
            <a:miter lim="800000"/>
            <a:headEnd/>
            <a:tailEnd/>
          </a:ln>
        </p:spPr>
        <p:txBody>
          <a:bodyPr wrap="none" anchor="ctr"/>
          <a:lstStyle/>
          <a:p>
            <a:endParaRPr lang="en-US">
              <a:solidFill>
                <a:srgbClr val="000000"/>
              </a:solidFill>
            </a:endParaRPr>
          </a:p>
        </p:txBody>
      </p:sp>
      <p:sp>
        <p:nvSpPr>
          <p:cNvPr id="33" name="Rectangle 33"/>
          <p:cNvSpPr>
            <a:spLocks noChangeArrowheads="1"/>
          </p:cNvSpPr>
          <p:nvPr/>
        </p:nvSpPr>
        <p:spPr bwMode="auto">
          <a:xfrm>
            <a:off x="6477000" y="3429000"/>
            <a:ext cx="533400" cy="533400"/>
          </a:xfrm>
          <a:prstGeom prst="rect">
            <a:avLst/>
          </a:prstGeom>
          <a:solidFill>
            <a:srgbClr val="800080"/>
          </a:solidFill>
          <a:ln w="9525">
            <a:solidFill>
              <a:schemeClr val="tx1"/>
            </a:solidFill>
            <a:miter lim="800000"/>
            <a:headEnd/>
            <a:tailEnd/>
          </a:ln>
        </p:spPr>
        <p:txBody>
          <a:bodyPr wrap="none" anchor="ctr"/>
          <a:lstStyle/>
          <a:p>
            <a:endParaRPr lang="en-US">
              <a:solidFill>
                <a:srgbClr val="000000"/>
              </a:solidFill>
            </a:endParaRPr>
          </a:p>
        </p:txBody>
      </p:sp>
      <p:sp>
        <p:nvSpPr>
          <p:cNvPr id="34" name="Freeform 34"/>
          <p:cNvSpPr>
            <a:spLocks/>
          </p:cNvSpPr>
          <p:nvPr/>
        </p:nvSpPr>
        <p:spPr bwMode="auto">
          <a:xfrm>
            <a:off x="863600" y="3429000"/>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5" name="Freeform 35"/>
          <p:cNvSpPr>
            <a:spLocks/>
          </p:cNvSpPr>
          <p:nvPr/>
        </p:nvSpPr>
        <p:spPr bwMode="auto">
          <a:xfrm>
            <a:off x="2616200" y="3429000"/>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6" name="Freeform 36"/>
          <p:cNvSpPr>
            <a:spLocks/>
          </p:cNvSpPr>
          <p:nvPr/>
        </p:nvSpPr>
        <p:spPr bwMode="auto">
          <a:xfrm>
            <a:off x="2235200" y="3429000"/>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7" name="Freeform 37"/>
          <p:cNvSpPr>
            <a:spLocks/>
          </p:cNvSpPr>
          <p:nvPr/>
        </p:nvSpPr>
        <p:spPr bwMode="auto">
          <a:xfrm>
            <a:off x="1778000" y="3429000"/>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8" name="Freeform 38"/>
          <p:cNvSpPr>
            <a:spLocks/>
          </p:cNvSpPr>
          <p:nvPr/>
        </p:nvSpPr>
        <p:spPr bwMode="auto">
          <a:xfrm>
            <a:off x="1244600" y="3429000"/>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39" name="Freeform 39"/>
          <p:cNvSpPr>
            <a:spLocks/>
          </p:cNvSpPr>
          <p:nvPr/>
        </p:nvSpPr>
        <p:spPr bwMode="auto">
          <a:xfrm>
            <a:off x="1838325" y="2185988"/>
            <a:ext cx="355600" cy="633412"/>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0" name="Freeform 40"/>
          <p:cNvSpPr>
            <a:spLocks/>
          </p:cNvSpPr>
          <p:nvPr/>
        </p:nvSpPr>
        <p:spPr bwMode="auto">
          <a:xfrm>
            <a:off x="1792288" y="406717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1" name="Line 41"/>
          <p:cNvSpPr>
            <a:spLocks noChangeShapeType="1"/>
          </p:cNvSpPr>
          <p:nvPr/>
        </p:nvSpPr>
        <p:spPr bwMode="auto">
          <a:xfrm>
            <a:off x="977900" y="4067175"/>
            <a:ext cx="2314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 name="Freeform 8"/>
          <p:cNvSpPr>
            <a:spLocks/>
          </p:cNvSpPr>
          <p:nvPr/>
        </p:nvSpPr>
        <p:spPr bwMode="auto">
          <a:xfrm>
            <a:off x="3108325" y="3462338"/>
            <a:ext cx="355600" cy="633412"/>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3" name="Freeform 37"/>
          <p:cNvSpPr>
            <a:spLocks/>
          </p:cNvSpPr>
          <p:nvPr/>
        </p:nvSpPr>
        <p:spPr bwMode="auto">
          <a:xfrm>
            <a:off x="1828800" y="2828925"/>
            <a:ext cx="355600" cy="633413"/>
          </a:xfrm>
          <a:custGeom>
            <a:avLst/>
            <a:gdLst>
              <a:gd name="T0" fmla="*/ 2147483647 w 224"/>
              <a:gd name="T1" fmla="*/ 0 h 336"/>
              <a:gd name="T2" fmla="*/ 2147483647 w 224"/>
              <a:gd name="T3" fmla="*/ 2147483647 h 336"/>
              <a:gd name="T4" fmla="*/ 2147483647 w 224"/>
              <a:gd name="T5" fmla="*/ 2147483647 h 336"/>
              <a:gd name="T6" fmla="*/ 2147483647 w 224"/>
              <a:gd name="T7" fmla="*/ 2147483647 h 336"/>
              <a:gd name="T8" fmla="*/ 0 60000 65536"/>
              <a:gd name="T9" fmla="*/ 0 60000 65536"/>
              <a:gd name="T10" fmla="*/ 0 60000 65536"/>
              <a:gd name="T11" fmla="*/ 0 60000 65536"/>
              <a:gd name="T12" fmla="*/ 0 w 224"/>
              <a:gd name="T13" fmla="*/ 0 h 336"/>
              <a:gd name="T14" fmla="*/ 224 w 224"/>
              <a:gd name="T15" fmla="*/ 336 h 336"/>
            </a:gdLst>
            <a:ahLst/>
            <a:cxnLst>
              <a:cxn ang="T8">
                <a:pos x="T0" y="T1"/>
              </a:cxn>
              <a:cxn ang="T9">
                <a:pos x="T2" y="T3"/>
              </a:cxn>
              <a:cxn ang="T10">
                <a:pos x="T4" y="T5"/>
              </a:cxn>
              <a:cxn ang="T11">
                <a:pos x="T6" y="T7"/>
              </a:cxn>
            </a:cxnLst>
            <a:rect l="T12" t="T13" r="T14" b="T15"/>
            <a:pathLst>
              <a:path w="224" h="336">
                <a:moveTo>
                  <a:pt x="112" y="0"/>
                </a:moveTo>
                <a:cubicBezTo>
                  <a:pt x="168" y="28"/>
                  <a:pt x="224" y="56"/>
                  <a:pt x="208" y="96"/>
                </a:cubicBezTo>
                <a:cubicBezTo>
                  <a:pt x="192" y="136"/>
                  <a:pt x="32" y="200"/>
                  <a:pt x="16" y="240"/>
                </a:cubicBezTo>
                <a:cubicBezTo>
                  <a:pt x="0" y="280"/>
                  <a:pt x="56" y="308"/>
                  <a:pt x="112" y="336"/>
                </a:cubicBezTo>
              </a:path>
            </a:pathLst>
          </a:cu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03455" name="Text Box 52"/>
          <p:cNvSpPr txBox="1">
            <a:spLocks noChangeArrowheads="1"/>
          </p:cNvSpPr>
          <p:nvPr/>
        </p:nvSpPr>
        <p:spPr bwMode="auto">
          <a:xfrm>
            <a:off x="2468563" y="1385888"/>
            <a:ext cx="45418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000000"/>
                </a:solidFill>
              </a:rPr>
              <a:t>Single thread </a:t>
            </a:r>
            <a:r>
              <a:rPr lang="en-US" sz="2000">
                <a:solidFill>
                  <a:srgbClr val="000000"/>
                </a:solidFill>
                <a:sym typeface="Wingdings" charset="0"/>
              </a:rPr>
              <a:t> Large core</a:t>
            </a:r>
          </a:p>
          <a:p>
            <a:pPr eaLnBrk="1" hangingPunct="1">
              <a:spcBef>
                <a:spcPct val="50000"/>
              </a:spcBef>
            </a:pPr>
            <a:endParaRPr lang="en-US" sz="2000">
              <a:solidFill>
                <a:srgbClr val="000000"/>
              </a:solidFill>
            </a:endParaRPr>
          </a:p>
        </p:txBody>
      </p:sp>
    </p:spTree>
    <p:extLst>
      <p:ext uri="{BB962C8B-B14F-4D97-AF65-F5344CB8AC3E}">
        <p14:creationId xmlns:p14="http://schemas.microsoft.com/office/powerpoint/2010/main" val="36921013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nodeType="afterGroup">
                            <p:stCondLst>
                              <p:cond delay="1000"/>
                            </p:stCondLst>
                            <p:childTnLst>
                              <p:par>
                                <p:cTn id="26" presetID="1" presetClass="entr" presetSubtype="0" fill="hold" grpId="0" nodeType="afterEffect">
                                  <p:stCondLst>
                                    <p:cond delay="50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50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par>
                          <p:cTn id="35" fill="hold" nodeType="afterGroup">
                            <p:stCondLst>
                              <p:cond delay="2000"/>
                            </p:stCondLst>
                            <p:childTnLst>
                              <p:par>
                                <p:cTn id="36" presetID="1" presetClass="entr" presetSubtype="0" fill="hold" grpId="0" nodeType="afterEffect">
                                  <p:stCondLst>
                                    <p:cond delay="50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nodeType="afterGroup">
                            <p:stCondLst>
                              <p:cond delay="2500"/>
                            </p:stCondLst>
                            <p:childTnLst>
                              <p:par>
                                <p:cTn id="41" presetID="1"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xit" presetSubtype="0" fill="hold" grpId="1" nodeType="afterEffect">
                                  <p:stCondLst>
                                    <p:cond delay="100"/>
                                  </p:stCondLst>
                                  <p:childTnLst>
                                    <p:set>
                                      <p:cBhvr>
                                        <p:cTn id="51" dur="1" fill="hold">
                                          <p:stCondLst>
                                            <p:cond delay="0"/>
                                          </p:stCondLst>
                                        </p:cTn>
                                        <p:tgtEl>
                                          <p:spTgt spid="29"/>
                                        </p:tgtEl>
                                        <p:attrNameLst>
                                          <p:attrName>style.visibility</p:attrName>
                                        </p:attrNameLst>
                                      </p:cBhvr>
                                      <p:to>
                                        <p:strVal val="hidden"/>
                                      </p:to>
                                    </p:set>
                                  </p:childTnLst>
                                </p:cTn>
                              </p:par>
                            </p:childTnLst>
                          </p:cTn>
                        </p:par>
                        <p:par>
                          <p:cTn id="52" fill="hold" nodeType="afterGroup">
                            <p:stCondLst>
                              <p:cond delay="600"/>
                            </p:stCondLst>
                            <p:childTnLst>
                              <p:par>
                                <p:cTn id="53" presetID="1" presetClass="entr" presetSubtype="0" fill="hold" grpId="0" nodeType="afterEffect">
                                  <p:stCondLst>
                                    <p:cond delay="1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nodeType="afterGroup">
                            <p:stCondLst>
                              <p:cond delay="700"/>
                            </p:stCondLst>
                            <p:childTnLst>
                              <p:par>
                                <p:cTn id="56" presetID="1" presetClass="exit" presetSubtype="0" fill="hold" grpId="1" nodeType="afterEffect">
                                  <p:stCondLst>
                                    <p:cond delay="100"/>
                                  </p:stCondLst>
                                  <p:childTnLst>
                                    <p:set>
                                      <p:cBhvr>
                                        <p:cTn id="57" dur="1" fill="hold">
                                          <p:stCondLst>
                                            <p:cond delay="0"/>
                                          </p:stCondLst>
                                        </p:cTn>
                                        <p:tgtEl>
                                          <p:spTgt spid="30"/>
                                        </p:tgtEl>
                                        <p:attrNameLst>
                                          <p:attrName>style.visibility</p:attrName>
                                        </p:attrNameLst>
                                      </p:cBhvr>
                                      <p:to>
                                        <p:strVal val="hidden"/>
                                      </p:to>
                                    </p:set>
                                  </p:childTnLst>
                                </p:cTn>
                              </p:par>
                            </p:childTnLst>
                          </p:cTn>
                        </p:par>
                        <p:par>
                          <p:cTn id="58" fill="hold" nodeType="afterGroup">
                            <p:stCondLst>
                              <p:cond delay="800"/>
                            </p:stCondLst>
                            <p:childTnLst>
                              <p:par>
                                <p:cTn id="59" presetID="1" presetClass="entr" presetSubtype="0" fill="hold" grpId="0" nodeType="afterEffect">
                                  <p:stCondLst>
                                    <p:cond delay="100"/>
                                  </p:stCondLst>
                                  <p:childTnLst>
                                    <p:set>
                                      <p:cBhvr>
                                        <p:cTn id="60" dur="1" fill="hold">
                                          <p:stCondLst>
                                            <p:cond delay="0"/>
                                          </p:stCondLst>
                                        </p:cTn>
                                        <p:tgtEl>
                                          <p:spTgt spid="37"/>
                                        </p:tgtEl>
                                        <p:attrNameLst>
                                          <p:attrName>style.visibility</p:attrName>
                                        </p:attrNameLst>
                                      </p:cBhvr>
                                      <p:to>
                                        <p:strVal val="visible"/>
                                      </p:to>
                                    </p:set>
                                  </p:childTnLst>
                                </p:cTn>
                              </p:par>
                            </p:childTnLst>
                          </p:cTn>
                        </p:par>
                        <p:par>
                          <p:cTn id="61" fill="hold" nodeType="afterGroup">
                            <p:stCondLst>
                              <p:cond delay="900"/>
                            </p:stCondLst>
                            <p:childTnLst>
                              <p:par>
                                <p:cTn id="62" presetID="1" presetClass="exit" presetSubtype="0" fill="hold" grpId="1" nodeType="afterEffect">
                                  <p:stCondLst>
                                    <p:cond delay="100"/>
                                  </p:stCondLst>
                                  <p:childTnLst>
                                    <p:set>
                                      <p:cBhvr>
                                        <p:cTn id="63" dur="1" fill="hold">
                                          <p:stCondLst>
                                            <p:cond delay="0"/>
                                          </p:stCondLst>
                                        </p:cTn>
                                        <p:tgtEl>
                                          <p:spTgt spid="31"/>
                                        </p:tgtEl>
                                        <p:attrNameLst>
                                          <p:attrName>style.visibility</p:attrName>
                                        </p:attrNameLst>
                                      </p:cBhvr>
                                      <p:to>
                                        <p:strVal val="hidden"/>
                                      </p:to>
                                    </p:set>
                                  </p:childTnLst>
                                </p:cTn>
                              </p:par>
                            </p:childTnLst>
                          </p:cTn>
                        </p:par>
                        <p:par>
                          <p:cTn id="64" fill="hold" nodeType="afterGroup">
                            <p:stCondLst>
                              <p:cond delay="1000"/>
                            </p:stCondLst>
                            <p:childTnLst>
                              <p:par>
                                <p:cTn id="65" presetID="1" presetClass="entr" presetSubtype="0" fill="hold" grpId="0" nodeType="afterEffect">
                                  <p:stCondLst>
                                    <p:cond delay="100"/>
                                  </p:stCondLst>
                                  <p:childTnLst>
                                    <p:set>
                                      <p:cBhvr>
                                        <p:cTn id="66" dur="1" fill="hold">
                                          <p:stCondLst>
                                            <p:cond delay="0"/>
                                          </p:stCondLst>
                                        </p:cTn>
                                        <p:tgtEl>
                                          <p:spTgt spid="36"/>
                                        </p:tgtEl>
                                        <p:attrNameLst>
                                          <p:attrName>style.visibility</p:attrName>
                                        </p:attrNameLst>
                                      </p:cBhvr>
                                      <p:to>
                                        <p:strVal val="visible"/>
                                      </p:to>
                                    </p:set>
                                  </p:childTnLst>
                                </p:cTn>
                              </p:par>
                            </p:childTnLst>
                          </p:cTn>
                        </p:par>
                        <p:par>
                          <p:cTn id="67" fill="hold" nodeType="afterGroup">
                            <p:stCondLst>
                              <p:cond delay="1100"/>
                            </p:stCondLst>
                            <p:childTnLst>
                              <p:par>
                                <p:cTn id="68" presetID="1" presetClass="exit" presetSubtype="0" fill="hold" grpId="1" nodeType="afterEffect">
                                  <p:stCondLst>
                                    <p:cond delay="100"/>
                                  </p:stCondLst>
                                  <p:childTnLst>
                                    <p:set>
                                      <p:cBhvr>
                                        <p:cTn id="69" dur="1" fill="hold">
                                          <p:stCondLst>
                                            <p:cond delay="0"/>
                                          </p:stCondLst>
                                        </p:cTn>
                                        <p:tgtEl>
                                          <p:spTgt spid="32"/>
                                        </p:tgtEl>
                                        <p:attrNameLst>
                                          <p:attrName>style.visibility</p:attrName>
                                        </p:attrNameLst>
                                      </p:cBhvr>
                                      <p:to>
                                        <p:strVal val="hidden"/>
                                      </p:to>
                                    </p:set>
                                  </p:childTnLst>
                                </p:cTn>
                              </p:par>
                            </p:childTnLst>
                          </p:cTn>
                        </p:par>
                        <p:par>
                          <p:cTn id="70" fill="hold" nodeType="afterGroup">
                            <p:stCondLst>
                              <p:cond delay="1200"/>
                            </p:stCondLst>
                            <p:childTnLst>
                              <p:par>
                                <p:cTn id="71" presetID="1" presetClass="entr" presetSubtype="0" fill="hold" grpId="0" nodeType="afterEffect">
                                  <p:stCondLst>
                                    <p:cond delay="100"/>
                                  </p:stCondLst>
                                  <p:childTnLst>
                                    <p:set>
                                      <p:cBhvr>
                                        <p:cTn id="72" dur="1" fill="hold">
                                          <p:stCondLst>
                                            <p:cond delay="0"/>
                                          </p:stCondLst>
                                        </p:cTn>
                                        <p:tgtEl>
                                          <p:spTgt spid="35"/>
                                        </p:tgtEl>
                                        <p:attrNameLst>
                                          <p:attrName>style.visibility</p:attrName>
                                        </p:attrNameLst>
                                      </p:cBhvr>
                                      <p:to>
                                        <p:strVal val="visible"/>
                                      </p:to>
                                    </p:set>
                                  </p:childTnLst>
                                </p:cTn>
                              </p:par>
                            </p:childTnLst>
                          </p:cTn>
                        </p:par>
                        <p:par>
                          <p:cTn id="73" fill="hold" nodeType="afterGroup">
                            <p:stCondLst>
                              <p:cond delay="1300"/>
                            </p:stCondLst>
                            <p:childTnLst>
                              <p:par>
                                <p:cTn id="74" presetID="1" presetClass="exit" presetSubtype="0" fill="hold" grpId="1" nodeType="afterEffect">
                                  <p:stCondLst>
                                    <p:cond delay="100"/>
                                  </p:stCondLst>
                                  <p:childTnLst>
                                    <p:set>
                                      <p:cBhvr>
                                        <p:cTn id="75" dur="1" fill="hold">
                                          <p:stCondLst>
                                            <p:cond delay="0"/>
                                          </p:stCondLst>
                                        </p:cTn>
                                        <p:tgtEl>
                                          <p:spTgt spid="33"/>
                                        </p:tgtEl>
                                        <p:attrNameLst>
                                          <p:attrName>style.visibility</p:attrName>
                                        </p:attrNameLst>
                                      </p:cBhvr>
                                      <p:to>
                                        <p:strVal val="hidden"/>
                                      </p:to>
                                    </p:set>
                                  </p:childTnLst>
                                </p:cTn>
                              </p:par>
                            </p:childTnLst>
                          </p:cTn>
                        </p:par>
                        <p:par>
                          <p:cTn id="76" fill="hold" nodeType="afterGroup">
                            <p:stCondLst>
                              <p:cond delay="1400"/>
                            </p:stCondLst>
                            <p:childTnLst>
                              <p:par>
                                <p:cTn id="77" presetID="1" presetClass="entr" presetSubtype="0"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par>
                          <p:cTn id="79" fill="hold" nodeType="afterGroup">
                            <p:stCondLst>
                              <p:cond delay="1400"/>
                            </p:stCondLst>
                            <p:childTnLst>
                              <p:par>
                                <p:cTn id="80" presetID="1" presetClass="entr" presetSubtype="0"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8"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lstStyle/>
          <a:p>
            <a:r>
              <a:rPr lang="en-US">
                <a:latin typeface="Garamond" charset="0"/>
                <a:ea typeface="ＭＳ Ｐゴシック" charset="0"/>
                <a:cs typeface="ＭＳ Ｐゴシック" charset="0"/>
              </a:rPr>
              <a:t>Performance vs. Parallelism</a:t>
            </a:r>
          </a:p>
        </p:txBody>
      </p:sp>
      <p:sp>
        <p:nvSpPr>
          <p:cNvPr id="104450"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1044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04B79D-9752-454B-8DD2-46D7DB23C57B}" type="slidenum">
              <a:rPr lang="en-US" sz="1600">
                <a:solidFill>
                  <a:srgbClr val="000000"/>
                </a:solidFill>
                <a:latin typeface="Garamond" charset="0"/>
              </a:rPr>
              <a:pPr eaLnBrk="1" hangingPunct="1"/>
              <a:t>105</a:t>
            </a:fld>
            <a:endParaRPr lang="en-US" sz="1600">
              <a:solidFill>
                <a:srgbClr val="000000"/>
              </a:solidFill>
              <a:latin typeface="Garamond" charset="0"/>
            </a:endParaRPr>
          </a:p>
        </p:txBody>
      </p:sp>
      <p:sp>
        <p:nvSpPr>
          <p:cNvPr id="104452" name="Text Box 79"/>
          <p:cNvSpPr txBox="1">
            <a:spLocks noChangeArrowheads="1"/>
          </p:cNvSpPr>
          <p:nvPr/>
        </p:nvSpPr>
        <p:spPr bwMode="auto">
          <a:xfrm>
            <a:off x="898525" y="1143000"/>
            <a:ext cx="7532688"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endParaRPr lang="en-US" sz="1800" i="1">
              <a:solidFill>
                <a:srgbClr val="000000"/>
              </a:solidFill>
            </a:endParaRPr>
          </a:p>
          <a:p>
            <a:pPr eaLnBrk="1" hangingPunct="1">
              <a:spcBef>
                <a:spcPct val="50000"/>
              </a:spcBef>
              <a:buFontTx/>
              <a:buChar char="•"/>
            </a:pPr>
            <a:endParaRPr lang="en-US" sz="1800" i="1">
              <a:solidFill>
                <a:srgbClr val="000000"/>
              </a:solidFill>
            </a:endParaRPr>
          </a:p>
          <a:p>
            <a:pPr eaLnBrk="1" hangingPunct="1">
              <a:spcBef>
                <a:spcPct val="50000"/>
              </a:spcBef>
            </a:pPr>
            <a:r>
              <a:rPr lang="en-US" sz="1800" i="1">
                <a:solidFill>
                  <a:srgbClr val="000000"/>
                </a:solidFill>
              </a:rPr>
              <a:t>Assumptions:</a:t>
            </a:r>
          </a:p>
          <a:p>
            <a:pPr eaLnBrk="1" hangingPunct="1">
              <a:spcBef>
                <a:spcPct val="50000"/>
              </a:spcBef>
            </a:pPr>
            <a:r>
              <a:rPr lang="en-US" sz="1800" i="1">
                <a:solidFill>
                  <a:srgbClr val="000000"/>
                </a:solidFill>
              </a:rPr>
              <a:t>	</a:t>
            </a:r>
            <a:r>
              <a:rPr lang="en-US" sz="1800">
                <a:solidFill>
                  <a:srgbClr val="000000"/>
                </a:solidFill>
              </a:rPr>
              <a:t>1.</a:t>
            </a:r>
            <a:r>
              <a:rPr lang="en-US" sz="1800" i="1">
                <a:solidFill>
                  <a:srgbClr val="000000"/>
                </a:solidFill>
              </a:rPr>
              <a:t> Small cores takes an area budget of 1 and has 		performance  of 1</a:t>
            </a:r>
          </a:p>
          <a:p>
            <a:pPr eaLnBrk="1" hangingPunct="1">
              <a:spcBef>
                <a:spcPct val="50000"/>
              </a:spcBef>
            </a:pPr>
            <a:r>
              <a:rPr lang="en-US" sz="1800" i="1">
                <a:solidFill>
                  <a:srgbClr val="000000"/>
                </a:solidFill>
              </a:rPr>
              <a:t>	</a:t>
            </a:r>
          </a:p>
          <a:p>
            <a:pPr eaLnBrk="1" hangingPunct="1">
              <a:spcBef>
                <a:spcPct val="50000"/>
              </a:spcBef>
            </a:pPr>
            <a:r>
              <a:rPr lang="en-US" sz="1800" i="1">
                <a:solidFill>
                  <a:srgbClr val="000000"/>
                </a:solidFill>
              </a:rPr>
              <a:t>	</a:t>
            </a:r>
            <a:r>
              <a:rPr lang="en-US" sz="1800">
                <a:solidFill>
                  <a:srgbClr val="000000"/>
                </a:solidFill>
              </a:rPr>
              <a:t>2.</a:t>
            </a:r>
            <a:r>
              <a:rPr lang="en-US" sz="1800" i="1">
                <a:solidFill>
                  <a:srgbClr val="000000"/>
                </a:solidFill>
              </a:rPr>
              <a:t> Large core takes an area budget of 4 and has 	performance of 2</a:t>
            </a:r>
          </a:p>
          <a:p>
            <a:pPr eaLnBrk="1" hangingPunct="1">
              <a:spcBef>
                <a:spcPct val="50000"/>
              </a:spcBef>
            </a:pPr>
            <a:r>
              <a:rPr lang="en-US" sz="1800" i="1">
                <a:solidFill>
                  <a:srgbClr val="000000"/>
                </a:solidFill>
              </a:rPr>
              <a:t>	</a:t>
            </a:r>
          </a:p>
          <a:p>
            <a:pPr eaLnBrk="1" hangingPunct="1">
              <a:spcBef>
                <a:spcPct val="50000"/>
              </a:spcBef>
            </a:pPr>
            <a:r>
              <a:rPr lang="en-US" sz="1800" i="1">
                <a:solidFill>
                  <a:srgbClr val="000000"/>
                </a:solidFill>
              </a:rPr>
              <a:t>	</a:t>
            </a:r>
            <a:endParaRPr lang="en-US" sz="1600" i="1">
              <a:solidFill>
                <a:srgbClr val="000000"/>
              </a:solidFill>
            </a:endParaRPr>
          </a:p>
        </p:txBody>
      </p:sp>
    </p:spTree>
    <p:extLst>
      <p:ext uri="{BB962C8B-B14F-4D97-AF65-F5344CB8AC3E}">
        <p14:creationId xmlns:p14="http://schemas.microsoft.com/office/powerpoint/2010/main" val="303427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atin typeface="Garamond" charset="0"/>
                <a:ea typeface="ＭＳ Ｐゴシック" charset="0"/>
                <a:cs typeface="ＭＳ Ｐゴシック" charset="0"/>
              </a:rPr>
              <a:t>ACMP Performance vs. Parallelism</a:t>
            </a:r>
          </a:p>
        </p:txBody>
      </p:sp>
      <p:sp>
        <p:nvSpPr>
          <p:cNvPr id="105474"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1054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49B4AF-4C92-FC4D-88C5-0C69DD1B4C94}" type="slidenum">
              <a:rPr lang="en-US" sz="1600">
                <a:solidFill>
                  <a:srgbClr val="000000"/>
                </a:solidFill>
                <a:latin typeface="Garamond" charset="0"/>
              </a:rPr>
              <a:pPr eaLnBrk="1" hangingPunct="1"/>
              <a:t>106</a:t>
            </a:fld>
            <a:endParaRPr lang="en-US" sz="1600">
              <a:solidFill>
                <a:srgbClr val="000000"/>
              </a:solidFill>
              <a:latin typeface="Garamond" charset="0"/>
            </a:endParaRPr>
          </a:p>
        </p:txBody>
      </p:sp>
      <p:sp>
        <p:nvSpPr>
          <p:cNvPr id="105476" name="Rectangle 6"/>
          <p:cNvSpPr txBox="1">
            <a:spLocks noChangeArrowheads="1"/>
          </p:cNvSpPr>
          <p:nvPr/>
        </p:nvSpPr>
        <p:spPr bwMode="auto">
          <a:xfrm>
            <a:off x="3505200" y="6457950"/>
            <a:ext cx="2133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fld id="{4F5850A6-9144-A64F-95E3-0BCF074B6EAE}" type="slidenum">
              <a:rPr lang="en-US" sz="1400" b="1">
                <a:solidFill>
                  <a:srgbClr val="DC5900"/>
                </a:solidFill>
              </a:rPr>
              <a:pPr algn="ctr"/>
              <a:t>106</a:t>
            </a:fld>
            <a:endParaRPr lang="en-US" sz="1400" b="1">
              <a:solidFill>
                <a:srgbClr val="DC5900"/>
              </a:solidFill>
            </a:endParaRPr>
          </a:p>
        </p:txBody>
      </p:sp>
      <p:grpSp>
        <p:nvGrpSpPr>
          <p:cNvPr id="105477" name="Group 46"/>
          <p:cNvGrpSpPr>
            <a:grpSpLocks/>
          </p:cNvGrpSpPr>
          <p:nvPr/>
        </p:nvGrpSpPr>
        <p:grpSpPr bwMode="auto">
          <a:xfrm>
            <a:off x="1828800" y="1597025"/>
            <a:ext cx="1695450" cy="2136775"/>
            <a:chOff x="384" y="816"/>
            <a:chExt cx="1488" cy="1852"/>
          </a:xfrm>
        </p:grpSpPr>
        <p:sp>
          <p:nvSpPr>
            <p:cNvPr id="105551" name="Rectangle 17"/>
            <p:cNvSpPr>
              <a:spLocks noChangeArrowheads="1"/>
            </p:cNvSpPr>
            <p:nvPr/>
          </p:nvSpPr>
          <p:spPr bwMode="auto">
            <a:xfrm>
              <a:off x="432"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5552" name="Rectangle 19"/>
            <p:cNvSpPr>
              <a:spLocks noChangeArrowheads="1"/>
            </p:cNvSpPr>
            <p:nvPr/>
          </p:nvSpPr>
          <p:spPr bwMode="auto">
            <a:xfrm>
              <a:off x="480" y="1536"/>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a:solidFill>
                    <a:srgbClr val="000000"/>
                  </a:solidFill>
                </a:rPr>
                <a:t>Large</a:t>
              </a:r>
              <a:br>
                <a:rPr lang="en-US" sz="1600">
                  <a:solidFill>
                    <a:srgbClr val="000000"/>
                  </a:solidFill>
                </a:rPr>
              </a:br>
              <a:r>
                <a:rPr lang="en-US" sz="1600">
                  <a:solidFill>
                    <a:srgbClr val="000000"/>
                  </a:solidFill>
                </a:rPr>
                <a:t>core</a:t>
              </a:r>
            </a:p>
          </p:txBody>
        </p:sp>
        <p:sp>
          <p:nvSpPr>
            <p:cNvPr id="105553" name="Rectangle 20"/>
            <p:cNvSpPr>
              <a:spLocks noChangeArrowheads="1"/>
            </p:cNvSpPr>
            <p:nvPr/>
          </p:nvSpPr>
          <p:spPr bwMode="auto">
            <a:xfrm>
              <a:off x="1152" y="1536"/>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a:solidFill>
                    <a:srgbClr val="000000"/>
                  </a:solidFill>
                </a:rPr>
                <a:t>Large</a:t>
              </a:r>
              <a:br>
                <a:rPr lang="en-US" sz="1600">
                  <a:solidFill>
                    <a:srgbClr val="000000"/>
                  </a:solidFill>
                </a:rPr>
              </a:br>
              <a:r>
                <a:rPr lang="en-US" sz="1600">
                  <a:solidFill>
                    <a:srgbClr val="000000"/>
                  </a:solidFill>
                </a:rPr>
                <a:t>core</a:t>
              </a:r>
            </a:p>
          </p:txBody>
        </p:sp>
        <p:sp>
          <p:nvSpPr>
            <p:cNvPr id="105554" name="Rectangle 21"/>
            <p:cNvSpPr>
              <a:spLocks noChangeArrowheads="1"/>
            </p:cNvSpPr>
            <p:nvPr/>
          </p:nvSpPr>
          <p:spPr bwMode="auto">
            <a:xfrm>
              <a:off x="480"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a:solidFill>
                    <a:srgbClr val="000000"/>
                  </a:solidFill>
                </a:rPr>
                <a:t>Large</a:t>
              </a:r>
            </a:p>
            <a:p>
              <a:pPr algn="ctr"/>
              <a:r>
                <a:rPr lang="en-US" sz="1600">
                  <a:solidFill>
                    <a:srgbClr val="000000"/>
                  </a:solidFill>
                </a:rPr>
                <a:t>core</a:t>
              </a:r>
            </a:p>
          </p:txBody>
        </p:sp>
        <p:sp>
          <p:nvSpPr>
            <p:cNvPr id="105555" name="Rectangle 22"/>
            <p:cNvSpPr>
              <a:spLocks noChangeArrowheads="1"/>
            </p:cNvSpPr>
            <p:nvPr/>
          </p:nvSpPr>
          <p:spPr bwMode="auto">
            <a:xfrm>
              <a:off x="1152"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a:solidFill>
                    <a:srgbClr val="000000"/>
                  </a:solidFill>
                </a:rPr>
                <a:t>Large</a:t>
              </a:r>
              <a:br>
                <a:rPr lang="en-US" sz="1600">
                  <a:solidFill>
                    <a:srgbClr val="000000"/>
                  </a:solidFill>
                </a:rPr>
              </a:br>
              <a:r>
                <a:rPr lang="en-US" sz="1600">
                  <a:solidFill>
                    <a:srgbClr val="000000"/>
                  </a:solidFill>
                </a:rPr>
                <a:t>core</a:t>
              </a:r>
            </a:p>
          </p:txBody>
        </p:sp>
        <p:sp>
          <p:nvSpPr>
            <p:cNvPr id="105556" name="Text Box 68"/>
            <p:cNvSpPr txBox="1">
              <a:spLocks noChangeArrowheads="1"/>
            </p:cNvSpPr>
            <p:nvPr/>
          </p:nvSpPr>
          <p:spPr bwMode="auto">
            <a:xfrm>
              <a:off x="384" y="2350"/>
              <a:ext cx="1488" cy="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1800">
                  <a:solidFill>
                    <a:srgbClr val="000000"/>
                  </a:solidFill>
                  <a:latin typeface="Times New Roman" charset="0"/>
                </a:rPr>
                <a:t>“</a:t>
              </a:r>
              <a:r>
                <a:rPr lang="en-US" altLang="ja-JP" sz="1800">
                  <a:solidFill>
                    <a:srgbClr val="000000"/>
                  </a:solidFill>
                  <a:latin typeface="Times New Roman" charset="0"/>
                </a:rPr>
                <a:t>Tile-Large</a:t>
              </a:r>
              <a:r>
                <a:rPr lang="ja-JP" altLang="en-US" sz="1800">
                  <a:solidFill>
                    <a:srgbClr val="000000"/>
                  </a:solidFill>
                  <a:latin typeface="Times New Roman" charset="0"/>
                </a:rPr>
                <a:t>”</a:t>
              </a:r>
              <a:endParaRPr lang="en-US" sz="1800">
                <a:solidFill>
                  <a:srgbClr val="000000"/>
                </a:solidFill>
                <a:latin typeface="Times New Roman" charset="0"/>
              </a:endParaRPr>
            </a:p>
          </p:txBody>
        </p:sp>
      </p:grpSp>
      <p:graphicFrame>
        <p:nvGraphicFramePr>
          <p:cNvPr id="14" name="Group 11"/>
          <p:cNvGraphicFramePr>
            <a:graphicFrameLocks noGrp="1"/>
          </p:cNvGraphicFramePr>
          <p:nvPr/>
        </p:nvGraphicFramePr>
        <p:xfrm>
          <a:off x="128588" y="3757613"/>
          <a:ext cx="8777287" cy="2560636"/>
        </p:xfrm>
        <a:graphic>
          <a:graphicData uri="http://schemas.openxmlformats.org/drawingml/2006/table">
            <a:tbl>
              <a:tblPr/>
              <a:tblGrid>
                <a:gridCol w="1535112"/>
                <a:gridCol w="2414588"/>
                <a:gridCol w="2524125"/>
                <a:gridCol w="2303462"/>
              </a:tblGrid>
              <a:tr h="640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Large </a:t>
                      </a:r>
                      <a:br>
                        <a:rPr kumimoji="0" lang="en-US" sz="1800" b="0" i="0" u="none" strike="noStrike" cap="none" normalizeH="0" baseline="0">
                          <a:ln>
                            <a:noFill/>
                          </a:ln>
                          <a:solidFill>
                            <a:schemeClr val="tx1"/>
                          </a:solidFill>
                          <a:effectLst/>
                          <a:latin typeface="Arial" charset="0"/>
                        </a:rPr>
                      </a:br>
                      <a:r>
                        <a:rPr kumimoji="0" lang="en-US" sz="1800" b="0" i="0" u="none" strike="noStrike" cap="none" normalizeH="0" baseline="0">
                          <a:ln>
                            <a:noFill/>
                          </a:ln>
                          <a:solidFill>
                            <a:schemeClr val="tx1"/>
                          </a:solidFill>
                          <a:effectLst/>
                          <a:latin typeface="Arial" charset="0"/>
                        </a:rPr>
                        <a:t>Cores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Small </a:t>
                      </a:r>
                      <a:br>
                        <a:rPr kumimoji="0" lang="en-US" sz="1800" b="0" i="0" u="none" strike="noStrike" cap="none" normalizeH="0" baseline="0">
                          <a:ln>
                            <a:noFill/>
                          </a:ln>
                          <a:solidFill>
                            <a:schemeClr val="tx1"/>
                          </a:solidFill>
                          <a:effectLst/>
                          <a:latin typeface="Arial" charset="0"/>
                        </a:rPr>
                      </a:br>
                      <a:r>
                        <a:rPr kumimoji="0" lang="en-US" sz="1800" b="0" i="0" u="none" strike="noStrike" cap="none" normalizeH="0" baseline="0">
                          <a:ln>
                            <a:noFill/>
                          </a:ln>
                          <a:solidFill>
                            <a:schemeClr val="tx1"/>
                          </a:solidFill>
                          <a:effectLst/>
                          <a:latin typeface="Arial" charset="0"/>
                        </a:rPr>
                        <a:t>Cores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12</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Serial Performance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Parallel</a:t>
                      </a:r>
                      <a:br>
                        <a:rPr kumimoji="0" lang="en-US" sz="1800" b="0" i="0" u="none" strike="noStrike" cap="none" normalizeH="0" baseline="0">
                          <a:ln>
                            <a:noFill/>
                          </a:ln>
                          <a:solidFill>
                            <a:schemeClr val="tx1"/>
                          </a:solidFill>
                          <a:effectLst/>
                          <a:latin typeface="Arial" charset="0"/>
                        </a:rPr>
                      </a:br>
                      <a:r>
                        <a:rPr kumimoji="0" lang="en-US" sz="1800" b="0" i="0" u="none" strike="noStrike" cap="none" normalizeH="0" baseline="0">
                          <a:ln>
                            <a:noFill/>
                          </a:ln>
                          <a:solidFill>
                            <a:schemeClr val="tx1"/>
                          </a:solidFill>
                          <a:effectLst/>
                          <a:latin typeface="Arial" charset="0"/>
                        </a:rPr>
                        <a:t>Throughput</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2 x 4 = 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 x 16 = 16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1x2 + 1x12 = 14</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105505" name="Group 74"/>
          <p:cNvGrpSpPr>
            <a:grpSpLocks/>
          </p:cNvGrpSpPr>
          <p:nvPr/>
        </p:nvGrpSpPr>
        <p:grpSpPr bwMode="auto">
          <a:xfrm>
            <a:off x="4578350" y="1573213"/>
            <a:ext cx="1584325" cy="2173287"/>
            <a:chOff x="576" y="1008"/>
            <a:chExt cx="1440" cy="1848"/>
          </a:xfrm>
        </p:grpSpPr>
        <p:sp>
          <p:nvSpPr>
            <p:cNvPr id="105529" name="Rectangle 4"/>
            <p:cNvSpPr>
              <a:spLocks noChangeArrowheads="1"/>
            </p:cNvSpPr>
            <p:nvPr/>
          </p:nvSpPr>
          <p:spPr bwMode="auto">
            <a:xfrm>
              <a:off x="576" y="1008"/>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105530" name="Group 27"/>
            <p:cNvGrpSpPr>
              <a:grpSpLocks/>
            </p:cNvGrpSpPr>
            <p:nvPr/>
          </p:nvGrpSpPr>
          <p:grpSpPr bwMode="auto">
            <a:xfrm>
              <a:off x="624" y="1056"/>
              <a:ext cx="672" cy="672"/>
              <a:chOff x="3648" y="3120"/>
              <a:chExt cx="672" cy="672"/>
            </a:xfrm>
          </p:grpSpPr>
          <p:sp>
            <p:nvSpPr>
              <p:cNvPr id="105547" name="Rectangle 2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8" name="Rectangle 2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9" name="Rectangle 3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50" name="Rectangle 3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5531" name="Group 32"/>
            <p:cNvGrpSpPr>
              <a:grpSpLocks/>
            </p:cNvGrpSpPr>
            <p:nvPr/>
          </p:nvGrpSpPr>
          <p:grpSpPr bwMode="auto">
            <a:xfrm>
              <a:off x="624" y="1728"/>
              <a:ext cx="672" cy="672"/>
              <a:chOff x="3648" y="3120"/>
              <a:chExt cx="672" cy="672"/>
            </a:xfrm>
          </p:grpSpPr>
          <p:sp>
            <p:nvSpPr>
              <p:cNvPr id="105543" name="Rectangle 3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4" name="Rectangle 3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5" name="Rectangle 3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6" name="Rectangle 3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5532" name="Group 37"/>
            <p:cNvGrpSpPr>
              <a:grpSpLocks/>
            </p:cNvGrpSpPr>
            <p:nvPr/>
          </p:nvGrpSpPr>
          <p:grpSpPr bwMode="auto">
            <a:xfrm>
              <a:off x="1296" y="1056"/>
              <a:ext cx="672" cy="672"/>
              <a:chOff x="3648" y="3120"/>
              <a:chExt cx="672" cy="672"/>
            </a:xfrm>
          </p:grpSpPr>
          <p:sp>
            <p:nvSpPr>
              <p:cNvPr id="105539" name="Rectangle 3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0" name="Rectangle 3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1" name="Rectangle 4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42" name="Rectangle 4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5533" name="Group 42"/>
            <p:cNvGrpSpPr>
              <a:grpSpLocks/>
            </p:cNvGrpSpPr>
            <p:nvPr/>
          </p:nvGrpSpPr>
          <p:grpSpPr bwMode="auto">
            <a:xfrm>
              <a:off x="1296" y="1728"/>
              <a:ext cx="672" cy="672"/>
              <a:chOff x="3648" y="3120"/>
              <a:chExt cx="672" cy="672"/>
            </a:xfrm>
          </p:grpSpPr>
          <p:sp>
            <p:nvSpPr>
              <p:cNvPr id="105535" name="Rectangle 4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36" name="Rectangle 4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37" name="Rectangle 4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38" name="Rectangle 4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sp>
          <p:nvSpPr>
            <p:cNvPr id="105534" name="Text Box 69"/>
            <p:cNvSpPr txBox="1">
              <a:spLocks noChangeArrowheads="1"/>
            </p:cNvSpPr>
            <p:nvPr/>
          </p:nvSpPr>
          <p:spPr bwMode="auto">
            <a:xfrm>
              <a:off x="624" y="2544"/>
              <a:ext cx="1344" cy="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1800">
                  <a:solidFill>
                    <a:srgbClr val="000000"/>
                  </a:solidFill>
                  <a:latin typeface="Times New Roman" charset="0"/>
                </a:rPr>
                <a:t>“</a:t>
              </a:r>
              <a:r>
                <a:rPr lang="en-US" altLang="ja-JP" sz="1800">
                  <a:solidFill>
                    <a:srgbClr val="000000"/>
                  </a:solidFill>
                  <a:latin typeface="Times New Roman" charset="0"/>
                </a:rPr>
                <a:t>Tile-Small</a:t>
              </a:r>
              <a:r>
                <a:rPr lang="ja-JP" altLang="en-US" sz="1800">
                  <a:solidFill>
                    <a:srgbClr val="000000"/>
                  </a:solidFill>
                  <a:latin typeface="Times New Roman" charset="0"/>
                </a:rPr>
                <a:t>”</a:t>
              </a:r>
              <a:endParaRPr lang="en-US" sz="1800">
                <a:solidFill>
                  <a:srgbClr val="000000"/>
                </a:solidFill>
                <a:latin typeface="Times New Roman" charset="0"/>
              </a:endParaRPr>
            </a:p>
          </p:txBody>
        </p:sp>
      </p:grpSp>
      <p:grpSp>
        <p:nvGrpSpPr>
          <p:cNvPr id="105506" name="Group 4"/>
          <p:cNvGrpSpPr>
            <a:grpSpLocks/>
          </p:cNvGrpSpPr>
          <p:nvPr/>
        </p:nvGrpSpPr>
        <p:grpSpPr bwMode="auto">
          <a:xfrm>
            <a:off x="6937375" y="1563688"/>
            <a:ext cx="1584325" cy="2160587"/>
            <a:chOff x="3888" y="816"/>
            <a:chExt cx="1440" cy="1837"/>
          </a:xfrm>
        </p:grpSpPr>
        <p:sp>
          <p:nvSpPr>
            <p:cNvPr id="105511" name="Rectangle 18"/>
            <p:cNvSpPr>
              <a:spLocks noChangeArrowheads="1"/>
            </p:cNvSpPr>
            <p:nvPr/>
          </p:nvSpPr>
          <p:spPr bwMode="auto">
            <a:xfrm>
              <a:off x="3888"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grpSp>
          <p:nvGrpSpPr>
            <p:cNvPr id="105512" name="Group 47"/>
            <p:cNvGrpSpPr>
              <a:grpSpLocks/>
            </p:cNvGrpSpPr>
            <p:nvPr/>
          </p:nvGrpSpPr>
          <p:grpSpPr bwMode="auto">
            <a:xfrm>
              <a:off x="3936" y="1536"/>
              <a:ext cx="672" cy="672"/>
              <a:chOff x="3648" y="3120"/>
              <a:chExt cx="672" cy="672"/>
            </a:xfrm>
          </p:grpSpPr>
          <p:sp>
            <p:nvSpPr>
              <p:cNvPr id="105525" name="Rectangle 4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6" name="Rectangle 4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7" name="Rectangle 5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8" name="Rectangle 5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5513" name="Group 52"/>
            <p:cNvGrpSpPr>
              <a:grpSpLocks/>
            </p:cNvGrpSpPr>
            <p:nvPr/>
          </p:nvGrpSpPr>
          <p:grpSpPr bwMode="auto">
            <a:xfrm>
              <a:off x="4608" y="1536"/>
              <a:ext cx="672" cy="672"/>
              <a:chOff x="3648" y="3120"/>
              <a:chExt cx="672" cy="672"/>
            </a:xfrm>
          </p:grpSpPr>
          <p:sp>
            <p:nvSpPr>
              <p:cNvPr id="105521" name="Rectangle 5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2" name="Rectangle 5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3" name="Rectangle 5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4" name="Rectangle 5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grpSp>
          <p:nvGrpSpPr>
            <p:cNvPr id="105514" name="Group 57"/>
            <p:cNvGrpSpPr>
              <a:grpSpLocks/>
            </p:cNvGrpSpPr>
            <p:nvPr/>
          </p:nvGrpSpPr>
          <p:grpSpPr bwMode="auto">
            <a:xfrm>
              <a:off x="4608" y="864"/>
              <a:ext cx="672" cy="672"/>
              <a:chOff x="3648" y="3120"/>
              <a:chExt cx="672" cy="672"/>
            </a:xfrm>
          </p:grpSpPr>
          <p:sp>
            <p:nvSpPr>
              <p:cNvPr id="105517" name="Rectangle 5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18" name="Rectangle 5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19" name="Rectangle 6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sp>
            <p:nvSpPr>
              <p:cNvPr id="105520" name="Rectangle 6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000">
                    <a:solidFill>
                      <a:srgbClr val="000000"/>
                    </a:solidFill>
                  </a:rPr>
                  <a:t>Small</a:t>
                </a:r>
                <a:br>
                  <a:rPr lang="en-US" sz="1000">
                    <a:solidFill>
                      <a:srgbClr val="000000"/>
                    </a:solidFill>
                  </a:rPr>
                </a:br>
                <a:r>
                  <a:rPr lang="en-US" sz="1000">
                    <a:solidFill>
                      <a:srgbClr val="000000"/>
                    </a:solidFill>
                  </a:rPr>
                  <a:t>core</a:t>
                </a:r>
              </a:p>
            </p:txBody>
          </p:sp>
        </p:grpSp>
        <p:sp>
          <p:nvSpPr>
            <p:cNvPr id="105515" name="Rectangle 67"/>
            <p:cNvSpPr>
              <a:spLocks noChangeArrowheads="1"/>
            </p:cNvSpPr>
            <p:nvPr/>
          </p:nvSpPr>
          <p:spPr bwMode="auto">
            <a:xfrm>
              <a:off x="3936"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a:solidFill>
                    <a:srgbClr val="000000"/>
                  </a:solidFill>
                </a:rPr>
                <a:t>Large</a:t>
              </a:r>
            </a:p>
            <a:p>
              <a:pPr algn="ctr"/>
              <a:r>
                <a:rPr lang="en-US" sz="1600">
                  <a:solidFill>
                    <a:srgbClr val="000000"/>
                  </a:solidFill>
                </a:rPr>
                <a:t>core</a:t>
              </a:r>
            </a:p>
          </p:txBody>
        </p:sp>
        <p:sp>
          <p:nvSpPr>
            <p:cNvPr id="105516" name="Text Box 70"/>
            <p:cNvSpPr txBox="1">
              <a:spLocks noChangeArrowheads="1"/>
            </p:cNvSpPr>
            <p:nvPr/>
          </p:nvSpPr>
          <p:spPr bwMode="auto">
            <a:xfrm>
              <a:off x="3936" y="2341"/>
              <a:ext cx="1344" cy="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latin typeface="Times New Roman" charset="0"/>
                </a:rPr>
                <a:t>ACMP</a:t>
              </a:r>
            </a:p>
          </p:txBody>
        </p:sp>
      </p:grpSp>
      <p:sp>
        <p:nvSpPr>
          <p:cNvPr id="57" name="AutoShape 80"/>
          <p:cNvSpPr>
            <a:spLocks noChangeArrowheads="1"/>
          </p:cNvSpPr>
          <p:nvPr/>
        </p:nvSpPr>
        <p:spPr bwMode="auto">
          <a:xfrm>
            <a:off x="1719263" y="1470025"/>
            <a:ext cx="2122487" cy="5137150"/>
          </a:xfrm>
          <a:prstGeom prst="flowChartAlternateProcess">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8" name="AutoShape 81"/>
          <p:cNvSpPr>
            <a:spLocks noChangeArrowheads="1"/>
          </p:cNvSpPr>
          <p:nvPr/>
        </p:nvSpPr>
        <p:spPr bwMode="auto">
          <a:xfrm>
            <a:off x="4340225" y="1468438"/>
            <a:ext cx="2122488" cy="5137150"/>
          </a:xfrm>
          <a:prstGeom prst="flowChartAlternateProcess">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9" name="AutoShape 82"/>
          <p:cNvSpPr>
            <a:spLocks noChangeArrowheads="1"/>
          </p:cNvSpPr>
          <p:nvPr/>
        </p:nvSpPr>
        <p:spPr bwMode="auto">
          <a:xfrm>
            <a:off x="6750050" y="1477963"/>
            <a:ext cx="2122488" cy="5137150"/>
          </a:xfrm>
          <a:prstGeom prst="flowChartAlternateProcess">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05510" name="Text Box 83"/>
          <p:cNvSpPr txBox="1">
            <a:spLocks noChangeArrowheads="1"/>
          </p:cNvSpPr>
          <p:nvPr/>
        </p:nvSpPr>
        <p:spPr bwMode="auto">
          <a:xfrm>
            <a:off x="898525" y="1143000"/>
            <a:ext cx="723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i="1">
                <a:solidFill>
                  <a:srgbClr val="000000"/>
                </a:solidFill>
              </a:rPr>
              <a:t>Area-budget = 16 small cores</a:t>
            </a:r>
          </a:p>
        </p:txBody>
      </p:sp>
    </p:spTree>
    <p:extLst>
      <p:ext uri="{BB962C8B-B14F-4D97-AF65-F5344CB8AC3E}">
        <p14:creationId xmlns:p14="http://schemas.microsoft.com/office/powerpoint/2010/main" val="21638113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P spid="5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a:latin typeface="Garamond" charset="0"/>
                <a:ea typeface="ＭＳ Ｐゴシック" charset="0"/>
                <a:cs typeface="ＭＳ Ｐゴシック" charset="0"/>
              </a:rPr>
              <a:t>Caveats of Parallelism, Revisited</a:t>
            </a:r>
          </a:p>
        </p:txBody>
      </p:sp>
      <p:sp>
        <p:nvSpPr>
          <p:cNvPr id="106498" name="Content Placeholder 2"/>
          <p:cNvSpPr>
            <a:spLocks noGrp="1"/>
          </p:cNvSpPr>
          <p:nvPr>
            <p:ph idx="1"/>
          </p:nvPr>
        </p:nvSpPr>
        <p:spPr>
          <a:xfrm>
            <a:off x="228600" y="996950"/>
            <a:ext cx="8915400" cy="5194300"/>
          </a:xfrm>
        </p:spPr>
        <p:txBody>
          <a:bodyPr/>
          <a:lstStyle/>
          <a:p>
            <a:r>
              <a:rPr lang="en-US">
                <a:latin typeface="Tahoma" charset="0"/>
                <a:ea typeface="ＭＳ Ｐゴシック" charset="0"/>
                <a:cs typeface="ＭＳ Ｐゴシック" charset="0"/>
              </a:rPr>
              <a:t>Amdahl</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s Law</a:t>
            </a:r>
          </a:p>
          <a:p>
            <a:pPr lvl="1"/>
            <a:r>
              <a:rPr lang="en-US">
                <a:latin typeface="Tahoma" charset="0"/>
                <a:ea typeface="ＭＳ Ｐゴシック" charset="0"/>
              </a:rPr>
              <a:t>f: Parallelizable fraction of a program</a:t>
            </a:r>
          </a:p>
          <a:p>
            <a:pPr lvl="1"/>
            <a:r>
              <a:rPr lang="en-US">
                <a:latin typeface="Tahoma" charset="0"/>
                <a:ea typeface="ＭＳ Ｐゴシック" charset="0"/>
              </a:rPr>
              <a:t>N: Number of processors</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r>
              <a:rPr lang="en-US" sz="1700">
                <a:latin typeface="Tahoma" charset="0"/>
                <a:ea typeface="ＭＳ Ｐゴシック" charset="0"/>
              </a:rPr>
              <a:t>Amdahl, </a:t>
            </a:r>
            <a:r>
              <a:rPr lang="ja-JP" altLang="en-US" sz="1700">
                <a:latin typeface="Tahoma" charset="0"/>
                <a:ea typeface="ＭＳ Ｐゴシック" charset="0"/>
              </a:rPr>
              <a:t>“</a:t>
            </a:r>
            <a:r>
              <a:rPr lang="en-US" altLang="ja-JP" sz="1700">
                <a:solidFill>
                  <a:srgbClr val="0000FF"/>
                </a:solidFill>
                <a:latin typeface="Tahoma" charset="0"/>
                <a:ea typeface="ＭＳ Ｐゴシック" charset="0"/>
              </a:rPr>
              <a:t>Validity of the single processor approach to achieving large scale computing capabilities</a:t>
            </a:r>
            <a:r>
              <a:rPr lang="en-US" altLang="ja-JP" sz="1700">
                <a:latin typeface="Tahoma" charset="0"/>
                <a:ea typeface="ＭＳ Ｐゴシック" charset="0"/>
              </a:rPr>
              <a:t>,</a:t>
            </a:r>
            <a:r>
              <a:rPr lang="ja-JP" altLang="en-US" sz="1700">
                <a:latin typeface="Tahoma" charset="0"/>
                <a:ea typeface="ＭＳ Ｐゴシック" charset="0"/>
              </a:rPr>
              <a:t>”</a:t>
            </a:r>
            <a:r>
              <a:rPr lang="en-US" altLang="ja-JP" sz="1700">
                <a:latin typeface="Tahoma" charset="0"/>
                <a:ea typeface="ＭＳ Ｐゴシック" charset="0"/>
              </a:rPr>
              <a:t> AFIPS 1967. </a:t>
            </a:r>
          </a:p>
          <a:p>
            <a:r>
              <a:rPr lang="en-US">
                <a:solidFill>
                  <a:srgbClr val="FF0000"/>
                </a:solidFill>
                <a:latin typeface="Tahoma" charset="0"/>
                <a:ea typeface="ＭＳ Ｐゴシック" charset="0"/>
                <a:cs typeface="ＭＳ Ｐゴシック" charset="0"/>
              </a:rPr>
              <a:t>Maximum speedup limited by serial portion: </a:t>
            </a:r>
            <a:r>
              <a:rPr lang="en-US">
                <a:solidFill>
                  <a:srgbClr val="0000FF"/>
                </a:solidFill>
                <a:latin typeface="Tahoma" charset="0"/>
                <a:ea typeface="ＭＳ Ｐゴシック" charset="0"/>
                <a:cs typeface="ＭＳ Ｐゴシック" charset="0"/>
              </a:rPr>
              <a:t>Serial bottleneck</a:t>
            </a:r>
          </a:p>
          <a:p>
            <a:r>
              <a:rPr lang="en-US">
                <a:solidFill>
                  <a:srgbClr val="FF0000"/>
                </a:solidFill>
                <a:latin typeface="Tahoma" charset="0"/>
                <a:ea typeface="ＭＳ Ｐゴシック" charset="0"/>
                <a:cs typeface="ＭＳ Ｐゴシック" charset="0"/>
              </a:rPr>
              <a:t>Parallel portion is usually not perfectly parallel</a:t>
            </a:r>
          </a:p>
          <a:p>
            <a:pPr lvl="1"/>
            <a:r>
              <a:rPr lang="en-US">
                <a:solidFill>
                  <a:srgbClr val="0000FF"/>
                </a:solidFill>
                <a:latin typeface="Tahoma" charset="0"/>
                <a:ea typeface="ＭＳ Ｐゴシック" charset="0"/>
              </a:rPr>
              <a:t>Synchronization</a:t>
            </a:r>
            <a:r>
              <a:rPr lang="en-US">
                <a:latin typeface="Tahoma" charset="0"/>
                <a:ea typeface="ＭＳ Ｐゴシック" charset="0"/>
              </a:rPr>
              <a:t> overhead (e.g., updates to shared data)</a:t>
            </a:r>
          </a:p>
          <a:p>
            <a:pPr lvl="1"/>
            <a:r>
              <a:rPr lang="en-US">
                <a:solidFill>
                  <a:srgbClr val="0000FF"/>
                </a:solidFill>
                <a:latin typeface="Tahoma" charset="0"/>
                <a:ea typeface="ＭＳ Ｐゴシック" charset="0"/>
              </a:rPr>
              <a:t>Load imbalance </a:t>
            </a:r>
            <a:r>
              <a:rPr lang="en-US">
                <a:latin typeface="Tahoma" charset="0"/>
                <a:ea typeface="ＭＳ Ｐゴシック" charset="0"/>
              </a:rPr>
              <a:t>overhead (imperfect parallelization)</a:t>
            </a:r>
          </a:p>
          <a:p>
            <a:pPr lvl="1"/>
            <a:r>
              <a:rPr lang="en-US">
                <a:solidFill>
                  <a:srgbClr val="0000FF"/>
                </a:solidFill>
                <a:latin typeface="Tahoma" charset="0"/>
                <a:ea typeface="ＭＳ Ｐゴシック" charset="0"/>
              </a:rPr>
              <a:t>Resource sharing </a:t>
            </a:r>
            <a:r>
              <a:rPr lang="en-US">
                <a:latin typeface="Tahoma" charset="0"/>
                <a:ea typeface="ＭＳ Ｐゴシック" charset="0"/>
              </a:rPr>
              <a:t>overhead (contention among N processors)</a:t>
            </a:r>
          </a:p>
          <a:p>
            <a:pPr lvl="1"/>
            <a:endParaRPr lang="en-US">
              <a:latin typeface="Tahoma" charset="0"/>
              <a:ea typeface="ＭＳ Ｐゴシック" charset="0"/>
            </a:endParaRPr>
          </a:p>
        </p:txBody>
      </p:sp>
      <p:sp>
        <p:nvSpPr>
          <p:cNvPr id="1064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998E2C-CFCB-7D48-A25A-691586D4DECA}" type="slidenum">
              <a:rPr lang="en-US" sz="1600">
                <a:solidFill>
                  <a:srgbClr val="000000"/>
                </a:solidFill>
                <a:latin typeface="Garamond" charset="0"/>
                <a:cs typeface="Arial" charset="0"/>
              </a:rPr>
              <a:pPr eaLnBrk="1" hangingPunct="1"/>
              <a:t>107</a:t>
            </a:fld>
            <a:endParaRPr lang="en-US" sz="1600">
              <a:solidFill>
                <a:srgbClr val="000000"/>
              </a:solidFill>
              <a:latin typeface="Garamond" charset="0"/>
              <a:cs typeface="Arial" charset="0"/>
            </a:endParaRPr>
          </a:p>
        </p:txBody>
      </p:sp>
      <p:sp>
        <p:nvSpPr>
          <p:cNvPr id="106500" name="Text Box 6"/>
          <p:cNvSpPr txBox="1">
            <a:spLocks noChangeArrowheads="1"/>
          </p:cNvSpPr>
          <p:nvPr/>
        </p:nvSpPr>
        <p:spPr bwMode="auto">
          <a:xfrm>
            <a:off x="914400" y="2749550"/>
            <a:ext cx="180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solidFill>
                  <a:srgbClr val="000000"/>
                </a:solidFill>
                <a:cs typeface="Arial" charset="0"/>
              </a:rPr>
              <a:t>Speedup =</a:t>
            </a:r>
          </a:p>
        </p:txBody>
      </p:sp>
      <p:sp>
        <p:nvSpPr>
          <p:cNvPr id="106501" name="Line 7"/>
          <p:cNvSpPr>
            <a:spLocks noChangeShapeType="1"/>
          </p:cNvSpPr>
          <p:nvPr/>
        </p:nvSpPr>
        <p:spPr bwMode="auto">
          <a:xfrm>
            <a:off x="2747963" y="2970213"/>
            <a:ext cx="3862387"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6502" name="Text Box 8"/>
          <p:cNvSpPr txBox="1">
            <a:spLocks noChangeArrowheads="1"/>
          </p:cNvSpPr>
          <p:nvPr/>
        </p:nvSpPr>
        <p:spPr bwMode="auto">
          <a:xfrm>
            <a:off x="4138613" y="2514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000000"/>
                </a:solidFill>
                <a:cs typeface="Arial" charset="0"/>
              </a:rPr>
              <a:t>1</a:t>
            </a:r>
          </a:p>
        </p:txBody>
      </p:sp>
      <p:sp>
        <p:nvSpPr>
          <p:cNvPr id="106503" name="Text Box 9"/>
          <p:cNvSpPr txBox="1">
            <a:spLocks noChangeArrowheads="1"/>
          </p:cNvSpPr>
          <p:nvPr/>
        </p:nvSpPr>
        <p:spPr bwMode="auto">
          <a:xfrm>
            <a:off x="3530600" y="2971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000000"/>
                </a:solidFill>
                <a:cs typeface="Arial" charset="0"/>
              </a:rPr>
              <a:t>+</a:t>
            </a:r>
          </a:p>
        </p:txBody>
      </p:sp>
      <p:sp>
        <p:nvSpPr>
          <p:cNvPr id="106504" name="Text Box 10"/>
          <p:cNvSpPr txBox="1">
            <a:spLocks noChangeArrowheads="1"/>
          </p:cNvSpPr>
          <p:nvPr/>
        </p:nvSpPr>
        <p:spPr bwMode="auto">
          <a:xfrm>
            <a:off x="2820988" y="3044825"/>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cs typeface="Arial" charset="0"/>
              </a:rPr>
              <a:t>1 - f</a:t>
            </a:r>
          </a:p>
        </p:txBody>
      </p:sp>
      <p:sp>
        <p:nvSpPr>
          <p:cNvPr id="106505" name="Text Box 13"/>
          <p:cNvSpPr txBox="1">
            <a:spLocks noChangeArrowheads="1"/>
          </p:cNvSpPr>
          <p:nvPr/>
        </p:nvSpPr>
        <p:spPr bwMode="auto">
          <a:xfrm>
            <a:off x="4735513" y="2941638"/>
            <a:ext cx="115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FF0000"/>
                </a:solidFill>
                <a:cs typeface="Arial" charset="0"/>
              </a:rPr>
              <a:t>f</a:t>
            </a:r>
          </a:p>
        </p:txBody>
      </p:sp>
      <p:sp>
        <p:nvSpPr>
          <p:cNvPr id="106506" name="Text Box 14"/>
          <p:cNvSpPr txBox="1">
            <a:spLocks noChangeArrowheads="1"/>
          </p:cNvSpPr>
          <p:nvPr/>
        </p:nvSpPr>
        <p:spPr bwMode="auto">
          <a:xfrm>
            <a:off x="4030663" y="3276600"/>
            <a:ext cx="2579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FF0000"/>
                </a:solidFill>
                <a:cs typeface="Arial" charset="0"/>
              </a:rPr>
              <a:t>N</a:t>
            </a:r>
          </a:p>
        </p:txBody>
      </p:sp>
      <p:sp>
        <p:nvSpPr>
          <p:cNvPr id="106507" name="Line 15"/>
          <p:cNvSpPr>
            <a:spLocks noChangeShapeType="1"/>
          </p:cNvSpPr>
          <p:nvPr/>
        </p:nvSpPr>
        <p:spPr bwMode="auto">
          <a:xfrm flipV="1">
            <a:off x="4241800" y="3276600"/>
            <a:ext cx="2270125" cy="111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618658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6"/>
          <p:cNvSpPr>
            <a:spLocks noGrp="1"/>
          </p:cNvSpPr>
          <p:nvPr>
            <p:ph type="title"/>
          </p:nvPr>
        </p:nvSpPr>
        <p:spPr/>
        <p:txBody>
          <a:bodyPr/>
          <a:lstStyle/>
          <a:p>
            <a:r>
              <a:rPr lang="en-US">
                <a:latin typeface="Garamond" charset="0"/>
                <a:ea typeface="ＭＳ Ｐゴシック" charset="0"/>
                <a:cs typeface="ＭＳ Ｐゴシック" charset="0"/>
              </a:rPr>
              <a:t>Accelerating Parallel Bottlenecks</a:t>
            </a:r>
          </a:p>
        </p:txBody>
      </p:sp>
      <p:sp>
        <p:nvSpPr>
          <p:cNvPr id="8" name="Content Placeholder 7"/>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Serialized or imbalanced execution in the parallel portion can also benefit from a large core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Examples:</a:t>
            </a:r>
          </a:p>
          <a:p>
            <a:pPr lvl="1"/>
            <a:r>
              <a:rPr lang="en-US">
                <a:latin typeface="Tahoma" charset="0"/>
                <a:ea typeface="ＭＳ Ｐゴシック" charset="0"/>
              </a:rPr>
              <a:t>Critical sections that are contended</a:t>
            </a:r>
          </a:p>
          <a:p>
            <a:pPr lvl="1"/>
            <a:r>
              <a:rPr lang="en-US">
                <a:latin typeface="Tahoma" charset="0"/>
                <a:ea typeface="ＭＳ Ｐゴシック" charset="0"/>
              </a:rPr>
              <a:t>Parallel stages that take longer than others to execute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Idea: </a:t>
            </a:r>
            <a:r>
              <a:rPr lang="en-US">
                <a:solidFill>
                  <a:srgbClr val="0000FF"/>
                </a:solidFill>
                <a:latin typeface="Tahoma" charset="0"/>
                <a:ea typeface="ＭＳ Ｐゴシック" charset="0"/>
                <a:cs typeface="ＭＳ Ｐゴシック" charset="0"/>
              </a:rPr>
              <a:t>Dynamically identify these code portions that cause serialization and execute them on a large core</a:t>
            </a:r>
          </a:p>
        </p:txBody>
      </p:sp>
      <p:sp>
        <p:nvSpPr>
          <p:cNvPr id="1075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DB5BE1-13A9-BF43-B4EA-936B951B2D08}" type="slidenum">
              <a:rPr lang="en-US" sz="1600">
                <a:solidFill>
                  <a:srgbClr val="000000"/>
                </a:solidFill>
                <a:latin typeface="Garamond" charset="0"/>
              </a:rPr>
              <a:pPr eaLnBrk="1" hangingPunct="1"/>
              <a:t>108</a:t>
            </a:fld>
            <a:endParaRPr lang="en-US" sz="1600">
              <a:solidFill>
                <a:srgbClr val="000000"/>
              </a:solidFill>
              <a:latin typeface="Garamond" charset="0"/>
            </a:endParaRPr>
          </a:p>
        </p:txBody>
      </p:sp>
    </p:spTree>
    <p:extLst>
      <p:ext uri="{BB962C8B-B14F-4D97-AF65-F5344CB8AC3E}">
        <p14:creationId xmlns:p14="http://schemas.microsoft.com/office/powerpoint/2010/main" val="36856597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4"/>
          <p:cNvSpPr>
            <a:spLocks noGrp="1"/>
          </p:cNvSpPr>
          <p:nvPr>
            <p:ph type="ctrTitle"/>
          </p:nvPr>
        </p:nvSpPr>
        <p:spPr/>
        <p:txBody>
          <a:bodyPr/>
          <a:lstStyle/>
          <a:p>
            <a:r>
              <a:rPr lang="en-US">
                <a:latin typeface="Garamond" charset="0"/>
                <a:ea typeface="ＭＳ Ｐゴシック" charset="0"/>
                <a:cs typeface="ＭＳ Ｐゴシック" charset="0"/>
              </a:rPr>
              <a:t>Accelerated Critical Sections</a:t>
            </a:r>
          </a:p>
        </p:txBody>
      </p:sp>
      <p:sp>
        <p:nvSpPr>
          <p:cNvPr id="108546" name="Subtitle 5"/>
          <p:cNvSpPr>
            <a:spLocks noGrp="1"/>
          </p:cNvSpPr>
          <p:nvPr>
            <p:ph type="subTitle" idx="1"/>
          </p:nvPr>
        </p:nvSpPr>
        <p:spPr>
          <a:xfrm>
            <a:off x="76200" y="3962400"/>
            <a:ext cx="8991600" cy="1752600"/>
          </a:xfrm>
        </p:spPr>
        <p:txBody>
          <a:bodyPr/>
          <a:lstStyle/>
          <a:p>
            <a:pPr>
              <a:buFont typeface="Wingdings" charset="0"/>
              <a:buNone/>
            </a:pPr>
            <a:r>
              <a:rPr lang="en-US" sz="1600">
                <a:latin typeface="Tahoma" charset="0"/>
                <a:ea typeface="ＭＳ Ｐゴシック" charset="0"/>
                <a:cs typeface="ＭＳ Ｐゴシック" charset="0"/>
              </a:rPr>
              <a:t>M. Aater Suleman, </a:t>
            </a:r>
            <a:r>
              <a:rPr lang="en-US" sz="1600" u="sng">
                <a:latin typeface="Tahoma" charset="0"/>
                <a:ea typeface="ＭＳ Ｐゴシック" charset="0"/>
                <a:cs typeface="ＭＳ Ｐゴシック" charset="0"/>
              </a:rPr>
              <a:t>Onur Mutlu</a:t>
            </a:r>
            <a:r>
              <a:rPr lang="en-US" sz="1600">
                <a:latin typeface="Tahoma" charset="0"/>
                <a:ea typeface="ＭＳ Ｐゴシック" charset="0"/>
                <a:cs typeface="ＭＳ Ｐゴシック" charset="0"/>
              </a:rPr>
              <a:t>, Moinuddin K. Qureshi, and Yale N. Patt,</a:t>
            </a:r>
            <a:br>
              <a:rPr lang="en-US" sz="1600">
                <a:latin typeface="Tahoma" charset="0"/>
                <a:ea typeface="ＭＳ Ｐゴシック" charset="0"/>
                <a:cs typeface="ＭＳ Ｐゴシック" charset="0"/>
              </a:rPr>
            </a:br>
            <a:r>
              <a:rPr lang="en-US" sz="1600" b="1">
                <a:latin typeface="Tahoma" charset="0"/>
                <a:ea typeface="ＭＳ Ｐゴシック" charset="0"/>
                <a:cs typeface="ＭＳ Ｐゴシック" charset="0"/>
                <a:hlinkClick r:id="rId2"/>
              </a:rPr>
              <a:t>"Accelerating Critical Section Execution with Asymmetric Multi-Core Architectures"</a:t>
            </a:r>
            <a:r>
              <a:rPr lang="en-US" sz="1600">
                <a:latin typeface="Tahoma" charset="0"/>
                <a:ea typeface="ＭＳ Ｐゴシック" charset="0"/>
                <a:cs typeface="ＭＳ Ｐゴシック" charset="0"/>
              </a:rPr>
              <a:t> </a:t>
            </a:r>
            <a:br>
              <a:rPr lang="en-US" sz="1600">
                <a:latin typeface="Tahoma" charset="0"/>
                <a:ea typeface="ＭＳ Ｐゴシック" charset="0"/>
                <a:cs typeface="ＭＳ Ｐゴシック" charset="0"/>
              </a:rPr>
            </a:br>
            <a:r>
              <a:rPr lang="en-US" sz="1600" i="1">
                <a:latin typeface="Tahoma" charset="0"/>
                <a:ea typeface="ＭＳ Ｐゴシック" charset="0"/>
                <a:cs typeface="ＭＳ Ｐゴシック" charset="0"/>
              </a:rPr>
              <a:t>Proceedings of the </a:t>
            </a:r>
            <a:r>
              <a:rPr lang="en-US" sz="1600" i="1">
                <a:latin typeface="Tahoma" charset="0"/>
                <a:ea typeface="ＭＳ Ｐゴシック" charset="0"/>
                <a:cs typeface="ＭＳ Ｐゴシック" charset="0"/>
                <a:hlinkClick r:id="rId3"/>
              </a:rPr>
              <a:t>14th International Conference on Architectural Support for Programming Languages and Operating Systems</a:t>
            </a:r>
            <a:r>
              <a:rPr lang="en-US" sz="1600" i="1">
                <a:latin typeface="Tahoma" charset="0"/>
                <a:ea typeface="ＭＳ Ｐゴシック" charset="0"/>
                <a:cs typeface="ＭＳ Ｐゴシック" charset="0"/>
              </a:rPr>
              <a:t> (</a:t>
            </a:r>
            <a:r>
              <a:rPr lang="en-US" sz="1600" b="1" i="1">
                <a:latin typeface="Tahoma" charset="0"/>
                <a:ea typeface="ＭＳ Ｐゴシック" charset="0"/>
                <a:cs typeface="ＭＳ Ｐゴシック" charset="0"/>
              </a:rPr>
              <a:t>ASPLOS</a:t>
            </a:r>
            <a:r>
              <a:rPr lang="en-US" sz="1600" i="1">
                <a:latin typeface="Tahoma" charset="0"/>
                <a:ea typeface="ＭＳ Ｐゴシック" charset="0"/>
                <a:cs typeface="ＭＳ Ｐゴシック" charset="0"/>
              </a:rPr>
              <a:t>)</a:t>
            </a:r>
            <a:endParaRPr lang="en-US" sz="1600">
              <a:latin typeface="Tahoma" charset="0"/>
              <a:ea typeface="ＭＳ Ｐゴシック" charset="0"/>
              <a:cs typeface="ＭＳ Ｐゴシック" charset="0"/>
            </a:endParaRPr>
          </a:p>
        </p:txBody>
      </p:sp>
      <p:sp>
        <p:nvSpPr>
          <p:cNvPr id="1085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82F4D9-29F4-AA40-8A1A-232344C8B683}" type="slidenum">
              <a:rPr lang="en-US" sz="1200">
                <a:solidFill>
                  <a:srgbClr val="000000"/>
                </a:solidFill>
                <a:latin typeface="Garamond" charset="0"/>
              </a:rPr>
              <a:pPr eaLnBrk="1" hangingPunct="1"/>
              <a:t>109</a:t>
            </a:fld>
            <a:endParaRPr lang="en-US" sz="1200">
              <a:solidFill>
                <a:srgbClr val="000000"/>
              </a:solidFill>
              <a:latin typeface="Garamond" charset="0"/>
            </a:endParaRPr>
          </a:p>
        </p:txBody>
      </p:sp>
    </p:spTree>
    <p:extLst>
      <p:ext uri="{BB962C8B-B14F-4D97-AF65-F5344CB8AC3E}">
        <p14:creationId xmlns:p14="http://schemas.microsoft.com/office/powerpoint/2010/main" val="5649104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A Bit More About My Group and CMU</a:t>
            </a:r>
            <a:endParaRPr lang="en-US" dirty="0"/>
          </a:p>
        </p:txBody>
      </p:sp>
      <p:sp>
        <p:nvSpPr>
          <p:cNvPr id="3" name="Content Placeholder 2"/>
          <p:cNvSpPr>
            <a:spLocks noGrp="1"/>
          </p:cNvSpPr>
          <p:nvPr>
            <p:ph idx="1"/>
          </p:nvPr>
        </p:nvSpPr>
        <p:spPr/>
        <p:txBody>
          <a:bodyPr/>
          <a:lstStyle/>
          <a:p>
            <a:r>
              <a:rPr lang="en-US" dirty="0" smtClean="0">
                <a:hlinkClick r:id="rId2"/>
              </a:rPr>
              <a:t>http://www.ece.cmu.edu/~safari/</a:t>
            </a:r>
            <a:endParaRPr lang="en-US" dirty="0" smtClean="0"/>
          </a:p>
          <a:p>
            <a:r>
              <a:rPr lang="en-US" dirty="0" smtClean="0">
                <a:hlinkClick r:id="rId3"/>
              </a:rPr>
              <a:t>http://www.ece.cmu.edu/~safari/pubs.html</a:t>
            </a:r>
            <a:endParaRPr lang="en-US" dirty="0" smtClean="0"/>
          </a:p>
          <a:p>
            <a:endParaRPr lang="en-US" dirty="0" smtClean="0"/>
          </a:p>
          <a:p>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002F4A62-A2AB-6B48-93FA-0E4BEF2642CE}" type="slidenum">
              <a:rPr lang="en-US" smtClean="0"/>
              <a:pPr>
                <a:defRPr/>
              </a:pPr>
              <a:t>11</a:t>
            </a:fld>
            <a:endParaRPr lang="en-US"/>
          </a:p>
        </p:txBody>
      </p:sp>
      <p:pic>
        <p:nvPicPr>
          <p:cNvPr id="5" name="Picture 4"/>
          <p:cNvPicPr>
            <a:picLocks noChangeAspect="1"/>
          </p:cNvPicPr>
          <p:nvPr/>
        </p:nvPicPr>
        <p:blipFill>
          <a:blip r:embed="rId4"/>
          <a:stretch>
            <a:fillRect/>
          </a:stretch>
        </p:blipFill>
        <p:spPr>
          <a:xfrm>
            <a:off x="0" y="2171700"/>
            <a:ext cx="9144000" cy="2493818"/>
          </a:xfrm>
          <a:prstGeom prst="rect">
            <a:avLst/>
          </a:prstGeom>
        </p:spPr>
      </p:pic>
    </p:spTree>
    <p:extLst>
      <p:ext uri="{BB962C8B-B14F-4D97-AF65-F5344CB8AC3E}">
        <p14:creationId xmlns:p14="http://schemas.microsoft.com/office/powerpoint/2010/main" val="3718506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p:cNvSpPr>
            <a:spLocks noGrp="1"/>
          </p:cNvSpPr>
          <p:nvPr>
            <p:ph type="title"/>
          </p:nvPr>
        </p:nvSpPr>
        <p:spPr/>
        <p:txBody>
          <a:bodyPr/>
          <a:lstStyle/>
          <a:p>
            <a:r>
              <a:rPr lang="en-US">
                <a:latin typeface="Garamond" charset="0"/>
              </a:rPr>
              <a:t>Contention for Critical Sections</a:t>
            </a:r>
          </a:p>
        </p:txBody>
      </p:sp>
      <p:sp>
        <p:nvSpPr>
          <p:cNvPr id="302082" name="Content Placeholder 2"/>
          <p:cNvSpPr>
            <a:spLocks noGrp="1"/>
          </p:cNvSpPr>
          <p:nvPr>
            <p:ph idx="1"/>
          </p:nvPr>
        </p:nvSpPr>
        <p:spPr/>
        <p:txBody>
          <a:bodyPr/>
          <a:lstStyle/>
          <a:p>
            <a:endParaRPr lang="en-US">
              <a:latin typeface="Tahoma" charset="0"/>
            </a:endParaRPr>
          </a:p>
        </p:txBody>
      </p:sp>
      <p:sp>
        <p:nvSpPr>
          <p:cNvPr id="3020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49B138-B5D9-3740-9054-FCA45A70B58C}" type="slidenum">
              <a:rPr lang="en-US" sz="1600">
                <a:solidFill>
                  <a:srgbClr val="000000"/>
                </a:solidFill>
                <a:latin typeface="Garamond" charset="0"/>
              </a:rPr>
              <a:pPr eaLnBrk="1" hangingPunct="1"/>
              <a:t>110</a:t>
            </a:fld>
            <a:endParaRPr lang="en-US" sz="1600">
              <a:solidFill>
                <a:srgbClr val="000000"/>
              </a:solidFill>
              <a:latin typeface="Garamond" charset="0"/>
            </a:endParaRPr>
          </a:p>
        </p:txBody>
      </p:sp>
      <p:sp>
        <p:nvSpPr>
          <p:cNvPr id="5" name="Line 3"/>
          <p:cNvSpPr>
            <a:spLocks noChangeShapeType="1"/>
          </p:cNvSpPr>
          <p:nvPr/>
        </p:nvSpPr>
        <p:spPr bwMode="auto">
          <a:xfrm flipH="1" flipV="1">
            <a:off x="749300" y="1373188"/>
            <a:ext cx="0" cy="4400550"/>
          </a:xfrm>
          <a:prstGeom prst="line">
            <a:avLst/>
          </a:prstGeom>
          <a:noFill/>
          <a:ln w="9525">
            <a:solidFill>
              <a:schemeClr val="tx1"/>
            </a:solidFill>
            <a:round/>
            <a:headEnd/>
            <a:tailEnd type="non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 name="Line 4"/>
          <p:cNvSpPr>
            <a:spLocks noChangeShapeType="1"/>
          </p:cNvSpPr>
          <p:nvPr/>
        </p:nvSpPr>
        <p:spPr bwMode="auto">
          <a:xfrm flipV="1">
            <a:off x="735013" y="5757863"/>
            <a:ext cx="8296275" cy="1587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086" name="Text Box 5"/>
          <p:cNvSpPr txBox="1">
            <a:spLocks noChangeArrowheads="1"/>
          </p:cNvSpPr>
          <p:nvPr/>
        </p:nvSpPr>
        <p:spPr bwMode="auto">
          <a:xfrm>
            <a:off x="511175" y="581025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0</a:t>
            </a:r>
          </a:p>
        </p:txBody>
      </p:sp>
      <p:sp>
        <p:nvSpPr>
          <p:cNvPr id="8" name="Rectangle 93"/>
          <p:cNvSpPr>
            <a:spLocks noChangeArrowheads="1"/>
          </p:cNvSpPr>
          <p:nvPr/>
        </p:nvSpPr>
        <p:spPr bwMode="auto">
          <a:xfrm>
            <a:off x="7680325" y="1143000"/>
            <a:ext cx="457200" cy="152400"/>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 name="Rectangle 94"/>
          <p:cNvSpPr>
            <a:spLocks noChangeArrowheads="1"/>
          </p:cNvSpPr>
          <p:nvPr/>
        </p:nvSpPr>
        <p:spPr bwMode="auto">
          <a:xfrm>
            <a:off x="7680325" y="1609725"/>
            <a:ext cx="457200" cy="152400"/>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 name="Rectangle 95"/>
          <p:cNvSpPr>
            <a:spLocks noChangeArrowheads="1"/>
          </p:cNvSpPr>
          <p:nvPr/>
        </p:nvSpPr>
        <p:spPr bwMode="auto">
          <a:xfrm>
            <a:off x="7334250" y="914400"/>
            <a:ext cx="1717675" cy="1295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302090" name="Text Box 96"/>
          <p:cNvSpPr txBox="1">
            <a:spLocks noChangeArrowheads="1"/>
          </p:cNvSpPr>
          <p:nvPr/>
        </p:nvSpPr>
        <p:spPr bwMode="auto">
          <a:xfrm>
            <a:off x="8137525" y="914400"/>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Critical Section</a:t>
            </a:r>
          </a:p>
        </p:txBody>
      </p:sp>
      <p:sp>
        <p:nvSpPr>
          <p:cNvPr id="302091" name="Text Box 97"/>
          <p:cNvSpPr txBox="1">
            <a:spLocks noChangeArrowheads="1"/>
          </p:cNvSpPr>
          <p:nvPr/>
        </p:nvSpPr>
        <p:spPr bwMode="auto">
          <a:xfrm>
            <a:off x="8137525" y="14922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Parallel</a:t>
            </a:r>
          </a:p>
        </p:txBody>
      </p:sp>
      <p:sp>
        <p:nvSpPr>
          <p:cNvPr id="13" name="Line 98"/>
          <p:cNvSpPr>
            <a:spLocks noChangeShapeType="1"/>
          </p:cNvSpPr>
          <p:nvPr/>
        </p:nvSpPr>
        <p:spPr bwMode="auto">
          <a:xfrm>
            <a:off x="7680325" y="1993900"/>
            <a:ext cx="4572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093" name="Text Box 99"/>
          <p:cNvSpPr txBox="1">
            <a:spLocks noChangeArrowheads="1"/>
          </p:cNvSpPr>
          <p:nvPr/>
        </p:nvSpPr>
        <p:spPr bwMode="auto">
          <a:xfrm>
            <a:off x="8137525" y="18288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Idle</a:t>
            </a:r>
          </a:p>
        </p:txBody>
      </p:sp>
      <p:sp>
        <p:nvSpPr>
          <p:cNvPr id="302094" name="Text Box 13"/>
          <p:cNvSpPr txBox="1">
            <a:spLocks noChangeArrowheads="1"/>
          </p:cNvSpPr>
          <p:nvPr/>
        </p:nvSpPr>
        <p:spPr bwMode="auto">
          <a:xfrm>
            <a:off x="639763" y="1006475"/>
            <a:ext cx="717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12 iterations, 33% instructions inside the critical section</a:t>
            </a:r>
          </a:p>
        </p:txBody>
      </p:sp>
      <p:sp>
        <p:nvSpPr>
          <p:cNvPr id="302095" name="Text Box 14"/>
          <p:cNvSpPr txBox="1">
            <a:spLocks noChangeArrowheads="1"/>
          </p:cNvSpPr>
          <p:nvPr/>
        </p:nvSpPr>
        <p:spPr bwMode="auto">
          <a:xfrm>
            <a:off x="0" y="5413375"/>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1</a:t>
            </a:r>
          </a:p>
        </p:txBody>
      </p:sp>
      <p:sp>
        <p:nvSpPr>
          <p:cNvPr id="17" name="Text Box 15"/>
          <p:cNvSpPr txBox="1">
            <a:spLocks noChangeArrowheads="1"/>
          </p:cNvSpPr>
          <p:nvPr/>
        </p:nvSpPr>
        <p:spPr bwMode="auto">
          <a:xfrm>
            <a:off x="0" y="368458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3</a:t>
            </a:r>
          </a:p>
        </p:txBody>
      </p:sp>
      <p:sp>
        <p:nvSpPr>
          <p:cNvPr id="18" name="Text Box 16"/>
          <p:cNvSpPr txBox="1">
            <a:spLocks noChangeArrowheads="1"/>
          </p:cNvSpPr>
          <p:nvPr/>
        </p:nvSpPr>
        <p:spPr bwMode="auto">
          <a:xfrm>
            <a:off x="0" y="4752975"/>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2</a:t>
            </a:r>
          </a:p>
        </p:txBody>
      </p:sp>
      <p:sp>
        <p:nvSpPr>
          <p:cNvPr id="19" name="Text Box 17"/>
          <p:cNvSpPr txBox="1">
            <a:spLocks noChangeArrowheads="1"/>
          </p:cNvSpPr>
          <p:nvPr/>
        </p:nvSpPr>
        <p:spPr bwMode="auto">
          <a:xfrm>
            <a:off x="0" y="239395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4</a:t>
            </a:r>
          </a:p>
        </p:txBody>
      </p:sp>
      <p:sp>
        <p:nvSpPr>
          <p:cNvPr id="20" name="Line 18"/>
          <p:cNvSpPr>
            <a:spLocks noChangeShapeType="1"/>
          </p:cNvSpPr>
          <p:nvPr/>
        </p:nvSpPr>
        <p:spPr bwMode="auto">
          <a:xfrm>
            <a:off x="1408113"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00" name="Text Box 19"/>
          <p:cNvSpPr txBox="1">
            <a:spLocks noChangeArrowheads="1"/>
          </p:cNvSpPr>
          <p:nvPr/>
        </p:nvSpPr>
        <p:spPr bwMode="auto">
          <a:xfrm>
            <a:off x="1179513"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a:t>
            </a:r>
          </a:p>
        </p:txBody>
      </p:sp>
      <p:sp>
        <p:nvSpPr>
          <p:cNvPr id="22" name="Line 20"/>
          <p:cNvSpPr>
            <a:spLocks noChangeShapeType="1"/>
          </p:cNvSpPr>
          <p:nvPr/>
        </p:nvSpPr>
        <p:spPr bwMode="auto">
          <a:xfrm>
            <a:off x="749300" y="5716588"/>
            <a:ext cx="0" cy="15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3" name="Line 21"/>
          <p:cNvSpPr>
            <a:spLocks noChangeShapeType="1"/>
          </p:cNvSpPr>
          <p:nvPr/>
        </p:nvSpPr>
        <p:spPr bwMode="auto">
          <a:xfrm>
            <a:off x="2066925"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03" name="Text Box 22"/>
          <p:cNvSpPr txBox="1">
            <a:spLocks noChangeArrowheads="1"/>
          </p:cNvSpPr>
          <p:nvPr/>
        </p:nvSpPr>
        <p:spPr bwMode="auto">
          <a:xfrm>
            <a:off x="1838325"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2</a:t>
            </a:r>
          </a:p>
        </p:txBody>
      </p:sp>
      <p:sp>
        <p:nvSpPr>
          <p:cNvPr id="25" name="Line 23"/>
          <p:cNvSpPr>
            <a:spLocks noChangeShapeType="1"/>
          </p:cNvSpPr>
          <p:nvPr/>
        </p:nvSpPr>
        <p:spPr bwMode="auto">
          <a:xfrm>
            <a:off x="2724150"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05" name="Text Box 24"/>
          <p:cNvSpPr txBox="1">
            <a:spLocks noChangeArrowheads="1"/>
          </p:cNvSpPr>
          <p:nvPr/>
        </p:nvSpPr>
        <p:spPr bwMode="auto">
          <a:xfrm>
            <a:off x="2495550"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3</a:t>
            </a:r>
          </a:p>
        </p:txBody>
      </p:sp>
      <p:sp>
        <p:nvSpPr>
          <p:cNvPr id="27" name="Line 25"/>
          <p:cNvSpPr>
            <a:spLocks noChangeShapeType="1"/>
          </p:cNvSpPr>
          <p:nvPr/>
        </p:nvSpPr>
        <p:spPr bwMode="auto">
          <a:xfrm>
            <a:off x="3382963"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07" name="Text Box 26"/>
          <p:cNvSpPr txBox="1">
            <a:spLocks noChangeArrowheads="1"/>
          </p:cNvSpPr>
          <p:nvPr/>
        </p:nvSpPr>
        <p:spPr bwMode="auto">
          <a:xfrm>
            <a:off x="3154363"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4</a:t>
            </a:r>
          </a:p>
        </p:txBody>
      </p:sp>
      <p:sp>
        <p:nvSpPr>
          <p:cNvPr id="29" name="Line 27"/>
          <p:cNvSpPr>
            <a:spLocks noChangeShapeType="1"/>
          </p:cNvSpPr>
          <p:nvPr/>
        </p:nvSpPr>
        <p:spPr bwMode="auto">
          <a:xfrm>
            <a:off x="4032250"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09" name="Text Box 28"/>
          <p:cNvSpPr txBox="1">
            <a:spLocks noChangeArrowheads="1"/>
          </p:cNvSpPr>
          <p:nvPr/>
        </p:nvSpPr>
        <p:spPr bwMode="auto">
          <a:xfrm>
            <a:off x="3803650"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5</a:t>
            </a:r>
          </a:p>
        </p:txBody>
      </p:sp>
      <p:sp>
        <p:nvSpPr>
          <p:cNvPr id="31" name="Line 29"/>
          <p:cNvSpPr>
            <a:spLocks noChangeShapeType="1"/>
          </p:cNvSpPr>
          <p:nvPr/>
        </p:nvSpPr>
        <p:spPr bwMode="auto">
          <a:xfrm>
            <a:off x="4691063"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11" name="Text Box 30"/>
          <p:cNvSpPr txBox="1">
            <a:spLocks noChangeArrowheads="1"/>
          </p:cNvSpPr>
          <p:nvPr/>
        </p:nvSpPr>
        <p:spPr bwMode="auto">
          <a:xfrm>
            <a:off x="4462463"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6</a:t>
            </a:r>
          </a:p>
        </p:txBody>
      </p:sp>
      <p:sp>
        <p:nvSpPr>
          <p:cNvPr id="33" name="Line 31"/>
          <p:cNvSpPr>
            <a:spLocks noChangeShapeType="1"/>
          </p:cNvSpPr>
          <p:nvPr/>
        </p:nvSpPr>
        <p:spPr bwMode="auto">
          <a:xfrm>
            <a:off x="5348288"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13" name="Text Box 32"/>
          <p:cNvSpPr txBox="1">
            <a:spLocks noChangeArrowheads="1"/>
          </p:cNvSpPr>
          <p:nvPr/>
        </p:nvSpPr>
        <p:spPr bwMode="auto">
          <a:xfrm>
            <a:off x="5119688"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7</a:t>
            </a:r>
          </a:p>
        </p:txBody>
      </p:sp>
      <p:sp>
        <p:nvSpPr>
          <p:cNvPr id="35" name="Line 33"/>
          <p:cNvSpPr>
            <a:spLocks noChangeShapeType="1"/>
          </p:cNvSpPr>
          <p:nvPr/>
        </p:nvSpPr>
        <p:spPr bwMode="auto">
          <a:xfrm>
            <a:off x="6007100"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15" name="Text Box 34"/>
          <p:cNvSpPr txBox="1">
            <a:spLocks noChangeArrowheads="1"/>
          </p:cNvSpPr>
          <p:nvPr/>
        </p:nvSpPr>
        <p:spPr bwMode="auto">
          <a:xfrm>
            <a:off x="5778500"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8</a:t>
            </a:r>
          </a:p>
        </p:txBody>
      </p:sp>
      <p:sp>
        <p:nvSpPr>
          <p:cNvPr id="37" name="Line 35"/>
          <p:cNvSpPr>
            <a:spLocks noChangeShapeType="1"/>
          </p:cNvSpPr>
          <p:nvPr/>
        </p:nvSpPr>
        <p:spPr bwMode="auto">
          <a:xfrm>
            <a:off x="6675438"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17" name="Text Box 36"/>
          <p:cNvSpPr txBox="1">
            <a:spLocks noChangeArrowheads="1"/>
          </p:cNvSpPr>
          <p:nvPr/>
        </p:nvSpPr>
        <p:spPr bwMode="auto">
          <a:xfrm>
            <a:off x="6446838"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9</a:t>
            </a:r>
          </a:p>
        </p:txBody>
      </p:sp>
      <p:sp>
        <p:nvSpPr>
          <p:cNvPr id="39" name="Line 37"/>
          <p:cNvSpPr>
            <a:spLocks noChangeShapeType="1"/>
          </p:cNvSpPr>
          <p:nvPr/>
        </p:nvSpPr>
        <p:spPr bwMode="auto">
          <a:xfrm>
            <a:off x="7334250"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19" name="Text Box 38"/>
          <p:cNvSpPr txBox="1">
            <a:spLocks noChangeArrowheads="1"/>
          </p:cNvSpPr>
          <p:nvPr/>
        </p:nvSpPr>
        <p:spPr bwMode="auto">
          <a:xfrm>
            <a:off x="7105650"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10</a:t>
            </a:r>
          </a:p>
        </p:txBody>
      </p:sp>
      <p:sp>
        <p:nvSpPr>
          <p:cNvPr id="41" name="Line 39"/>
          <p:cNvSpPr>
            <a:spLocks noChangeShapeType="1"/>
          </p:cNvSpPr>
          <p:nvPr/>
        </p:nvSpPr>
        <p:spPr bwMode="auto">
          <a:xfrm>
            <a:off x="7991475"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21" name="Text Box 40"/>
          <p:cNvSpPr txBox="1">
            <a:spLocks noChangeArrowheads="1"/>
          </p:cNvSpPr>
          <p:nvPr/>
        </p:nvSpPr>
        <p:spPr bwMode="auto">
          <a:xfrm>
            <a:off x="7762875"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11</a:t>
            </a:r>
          </a:p>
        </p:txBody>
      </p:sp>
      <p:sp>
        <p:nvSpPr>
          <p:cNvPr id="43" name="Line 41"/>
          <p:cNvSpPr>
            <a:spLocks noChangeShapeType="1"/>
          </p:cNvSpPr>
          <p:nvPr/>
        </p:nvSpPr>
        <p:spPr bwMode="auto">
          <a:xfrm>
            <a:off x="8650288" y="573722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23" name="Text Box 42"/>
          <p:cNvSpPr txBox="1">
            <a:spLocks noChangeArrowheads="1"/>
          </p:cNvSpPr>
          <p:nvPr/>
        </p:nvSpPr>
        <p:spPr bwMode="auto">
          <a:xfrm>
            <a:off x="8421688" y="5851525"/>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12</a:t>
            </a:r>
          </a:p>
        </p:txBody>
      </p:sp>
      <p:grpSp>
        <p:nvGrpSpPr>
          <p:cNvPr id="45" name="Group 288"/>
          <p:cNvGrpSpPr>
            <a:grpSpLocks/>
          </p:cNvGrpSpPr>
          <p:nvPr/>
        </p:nvGrpSpPr>
        <p:grpSpPr bwMode="auto">
          <a:xfrm>
            <a:off x="749300" y="5559425"/>
            <a:ext cx="658813" cy="109538"/>
            <a:chOff x="530" y="3646"/>
            <a:chExt cx="415" cy="69"/>
          </a:xfrm>
        </p:grpSpPr>
        <p:sp>
          <p:nvSpPr>
            <p:cNvPr id="46" name="Rectangle 44"/>
            <p:cNvSpPr>
              <a:spLocks noChangeArrowheads="1"/>
            </p:cNvSpPr>
            <p:nvPr/>
          </p:nvSpPr>
          <p:spPr bwMode="auto">
            <a:xfrm>
              <a:off x="530"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7" name="Rectangle 45"/>
            <p:cNvSpPr>
              <a:spLocks noChangeArrowheads="1"/>
            </p:cNvSpPr>
            <p:nvPr/>
          </p:nvSpPr>
          <p:spPr bwMode="auto">
            <a:xfrm>
              <a:off x="530"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grpSp>
      <p:grpSp>
        <p:nvGrpSpPr>
          <p:cNvPr id="48" name="Group 287"/>
          <p:cNvGrpSpPr>
            <a:grpSpLocks/>
          </p:cNvGrpSpPr>
          <p:nvPr/>
        </p:nvGrpSpPr>
        <p:grpSpPr bwMode="auto">
          <a:xfrm>
            <a:off x="1408113" y="5559425"/>
            <a:ext cx="7242175" cy="109538"/>
            <a:chOff x="945" y="3646"/>
            <a:chExt cx="4562" cy="69"/>
          </a:xfrm>
        </p:grpSpPr>
        <p:sp>
          <p:nvSpPr>
            <p:cNvPr id="49" name="Rectangle 46"/>
            <p:cNvSpPr>
              <a:spLocks noChangeArrowheads="1"/>
            </p:cNvSpPr>
            <p:nvPr/>
          </p:nvSpPr>
          <p:spPr bwMode="auto">
            <a:xfrm>
              <a:off x="945"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0" name="Rectangle 47"/>
            <p:cNvSpPr>
              <a:spLocks noChangeArrowheads="1"/>
            </p:cNvSpPr>
            <p:nvPr/>
          </p:nvSpPr>
          <p:spPr bwMode="auto">
            <a:xfrm>
              <a:off x="945"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1" name="Rectangle 48"/>
            <p:cNvSpPr>
              <a:spLocks noChangeArrowheads="1"/>
            </p:cNvSpPr>
            <p:nvPr/>
          </p:nvSpPr>
          <p:spPr bwMode="auto">
            <a:xfrm>
              <a:off x="1359"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2" name="Rectangle 49"/>
            <p:cNvSpPr>
              <a:spLocks noChangeArrowheads="1"/>
            </p:cNvSpPr>
            <p:nvPr/>
          </p:nvSpPr>
          <p:spPr bwMode="auto">
            <a:xfrm>
              <a:off x="1359"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3" name="Rectangle 50"/>
            <p:cNvSpPr>
              <a:spLocks noChangeArrowheads="1"/>
            </p:cNvSpPr>
            <p:nvPr/>
          </p:nvSpPr>
          <p:spPr bwMode="auto">
            <a:xfrm>
              <a:off x="1774"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4" name="Rectangle 51"/>
            <p:cNvSpPr>
              <a:spLocks noChangeArrowheads="1"/>
            </p:cNvSpPr>
            <p:nvPr/>
          </p:nvSpPr>
          <p:spPr bwMode="auto">
            <a:xfrm>
              <a:off x="1774"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5" name="Rectangle 52"/>
            <p:cNvSpPr>
              <a:spLocks noChangeArrowheads="1"/>
            </p:cNvSpPr>
            <p:nvPr/>
          </p:nvSpPr>
          <p:spPr bwMode="auto">
            <a:xfrm>
              <a:off x="2183"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6" name="Rectangle 53"/>
            <p:cNvSpPr>
              <a:spLocks noChangeArrowheads="1"/>
            </p:cNvSpPr>
            <p:nvPr/>
          </p:nvSpPr>
          <p:spPr bwMode="auto">
            <a:xfrm>
              <a:off x="2183"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7" name="Rectangle 54"/>
            <p:cNvSpPr>
              <a:spLocks noChangeArrowheads="1"/>
            </p:cNvSpPr>
            <p:nvPr/>
          </p:nvSpPr>
          <p:spPr bwMode="auto">
            <a:xfrm>
              <a:off x="2598"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8" name="Rectangle 55"/>
            <p:cNvSpPr>
              <a:spLocks noChangeArrowheads="1"/>
            </p:cNvSpPr>
            <p:nvPr/>
          </p:nvSpPr>
          <p:spPr bwMode="auto">
            <a:xfrm>
              <a:off x="2598"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 name="Rectangle 56"/>
            <p:cNvSpPr>
              <a:spLocks noChangeArrowheads="1"/>
            </p:cNvSpPr>
            <p:nvPr/>
          </p:nvSpPr>
          <p:spPr bwMode="auto">
            <a:xfrm>
              <a:off x="3012"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0" name="Rectangle 57"/>
            <p:cNvSpPr>
              <a:spLocks noChangeArrowheads="1"/>
            </p:cNvSpPr>
            <p:nvPr/>
          </p:nvSpPr>
          <p:spPr bwMode="auto">
            <a:xfrm>
              <a:off x="3012"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1" name="Rectangle 58"/>
            <p:cNvSpPr>
              <a:spLocks noChangeArrowheads="1"/>
            </p:cNvSpPr>
            <p:nvPr/>
          </p:nvSpPr>
          <p:spPr bwMode="auto">
            <a:xfrm>
              <a:off x="3427"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2" name="Rectangle 59"/>
            <p:cNvSpPr>
              <a:spLocks noChangeArrowheads="1"/>
            </p:cNvSpPr>
            <p:nvPr/>
          </p:nvSpPr>
          <p:spPr bwMode="auto">
            <a:xfrm>
              <a:off x="3427"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3" name="Rectangle 60"/>
            <p:cNvSpPr>
              <a:spLocks noChangeArrowheads="1"/>
            </p:cNvSpPr>
            <p:nvPr/>
          </p:nvSpPr>
          <p:spPr bwMode="auto">
            <a:xfrm>
              <a:off x="3848"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4" name="Rectangle 61"/>
            <p:cNvSpPr>
              <a:spLocks noChangeArrowheads="1"/>
            </p:cNvSpPr>
            <p:nvPr/>
          </p:nvSpPr>
          <p:spPr bwMode="auto">
            <a:xfrm>
              <a:off x="3848"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5" name="Rectangle 62"/>
            <p:cNvSpPr>
              <a:spLocks noChangeArrowheads="1"/>
            </p:cNvSpPr>
            <p:nvPr/>
          </p:nvSpPr>
          <p:spPr bwMode="auto">
            <a:xfrm>
              <a:off x="4263"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6" name="Rectangle 63"/>
            <p:cNvSpPr>
              <a:spLocks noChangeArrowheads="1"/>
            </p:cNvSpPr>
            <p:nvPr/>
          </p:nvSpPr>
          <p:spPr bwMode="auto">
            <a:xfrm>
              <a:off x="4263"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7" name="Rectangle 64"/>
            <p:cNvSpPr>
              <a:spLocks noChangeArrowheads="1"/>
            </p:cNvSpPr>
            <p:nvPr/>
          </p:nvSpPr>
          <p:spPr bwMode="auto">
            <a:xfrm>
              <a:off x="4677"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8" name="Rectangle 65"/>
            <p:cNvSpPr>
              <a:spLocks noChangeArrowheads="1"/>
            </p:cNvSpPr>
            <p:nvPr/>
          </p:nvSpPr>
          <p:spPr bwMode="auto">
            <a:xfrm>
              <a:off x="4677"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9" name="Rectangle 66"/>
            <p:cNvSpPr>
              <a:spLocks noChangeArrowheads="1"/>
            </p:cNvSpPr>
            <p:nvPr/>
          </p:nvSpPr>
          <p:spPr bwMode="auto">
            <a:xfrm>
              <a:off x="5092"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0" name="Rectangle 67"/>
            <p:cNvSpPr>
              <a:spLocks noChangeArrowheads="1"/>
            </p:cNvSpPr>
            <p:nvPr/>
          </p:nvSpPr>
          <p:spPr bwMode="auto">
            <a:xfrm>
              <a:off x="5092"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grpSp>
      <p:grpSp>
        <p:nvGrpSpPr>
          <p:cNvPr id="71" name="Group 93"/>
          <p:cNvGrpSpPr>
            <a:grpSpLocks/>
          </p:cNvGrpSpPr>
          <p:nvPr/>
        </p:nvGrpSpPr>
        <p:grpSpPr bwMode="auto">
          <a:xfrm>
            <a:off x="749300" y="2209800"/>
            <a:ext cx="3071813" cy="606425"/>
            <a:chOff x="530" y="1536"/>
            <a:chExt cx="1935" cy="382"/>
          </a:xfrm>
        </p:grpSpPr>
        <p:sp>
          <p:nvSpPr>
            <p:cNvPr id="72" name="Rectangle 94"/>
            <p:cNvSpPr>
              <a:spLocks noChangeArrowheads="1"/>
            </p:cNvSpPr>
            <p:nvPr/>
          </p:nvSpPr>
          <p:spPr bwMode="auto">
            <a:xfrm>
              <a:off x="530" y="15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3" name="Rectangle 95"/>
            <p:cNvSpPr>
              <a:spLocks noChangeArrowheads="1"/>
            </p:cNvSpPr>
            <p:nvPr/>
          </p:nvSpPr>
          <p:spPr bwMode="auto">
            <a:xfrm>
              <a:off x="530" y="15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4" name="Rectangle 96"/>
            <p:cNvSpPr>
              <a:spLocks noChangeArrowheads="1"/>
            </p:cNvSpPr>
            <p:nvPr/>
          </p:nvSpPr>
          <p:spPr bwMode="auto">
            <a:xfrm>
              <a:off x="1082" y="15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5" name="Rectangle 97"/>
            <p:cNvSpPr>
              <a:spLocks noChangeArrowheads="1"/>
            </p:cNvSpPr>
            <p:nvPr/>
          </p:nvSpPr>
          <p:spPr bwMode="auto">
            <a:xfrm>
              <a:off x="1082" y="15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6" name="Rectangle 98"/>
            <p:cNvSpPr>
              <a:spLocks noChangeArrowheads="1"/>
            </p:cNvSpPr>
            <p:nvPr/>
          </p:nvSpPr>
          <p:spPr bwMode="auto">
            <a:xfrm>
              <a:off x="1636" y="15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7" name="Rectangle 99"/>
            <p:cNvSpPr>
              <a:spLocks noChangeArrowheads="1"/>
            </p:cNvSpPr>
            <p:nvPr/>
          </p:nvSpPr>
          <p:spPr bwMode="auto">
            <a:xfrm>
              <a:off x="1636" y="15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8" name="Rectangle 100"/>
            <p:cNvSpPr>
              <a:spLocks noChangeArrowheads="1"/>
            </p:cNvSpPr>
            <p:nvPr/>
          </p:nvSpPr>
          <p:spPr bwMode="auto">
            <a:xfrm>
              <a:off x="668" y="1642"/>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9" name="Rectangle 101"/>
            <p:cNvSpPr>
              <a:spLocks noChangeArrowheads="1"/>
            </p:cNvSpPr>
            <p:nvPr/>
          </p:nvSpPr>
          <p:spPr bwMode="auto">
            <a:xfrm>
              <a:off x="668" y="1642"/>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0" name="Rectangle 102"/>
            <p:cNvSpPr>
              <a:spLocks noChangeArrowheads="1"/>
            </p:cNvSpPr>
            <p:nvPr/>
          </p:nvSpPr>
          <p:spPr bwMode="auto">
            <a:xfrm>
              <a:off x="1220" y="1642"/>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1" name="Rectangle 103"/>
            <p:cNvSpPr>
              <a:spLocks noChangeArrowheads="1"/>
            </p:cNvSpPr>
            <p:nvPr/>
          </p:nvSpPr>
          <p:spPr bwMode="auto">
            <a:xfrm>
              <a:off x="1220" y="1642"/>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2" name="Rectangle 104"/>
            <p:cNvSpPr>
              <a:spLocks noChangeArrowheads="1"/>
            </p:cNvSpPr>
            <p:nvPr/>
          </p:nvSpPr>
          <p:spPr bwMode="auto">
            <a:xfrm>
              <a:off x="1773" y="1642"/>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3" name="Rectangle 105"/>
            <p:cNvSpPr>
              <a:spLocks noChangeArrowheads="1"/>
            </p:cNvSpPr>
            <p:nvPr/>
          </p:nvSpPr>
          <p:spPr bwMode="auto">
            <a:xfrm>
              <a:off x="1773" y="1642"/>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4" name="Rectangle 106"/>
            <p:cNvSpPr>
              <a:spLocks noChangeArrowheads="1"/>
            </p:cNvSpPr>
            <p:nvPr/>
          </p:nvSpPr>
          <p:spPr bwMode="auto">
            <a:xfrm>
              <a:off x="807" y="174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5" name="Rectangle 107"/>
            <p:cNvSpPr>
              <a:spLocks noChangeArrowheads="1"/>
            </p:cNvSpPr>
            <p:nvPr/>
          </p:nvSpPr>
          <p:spPr bwMode="auto">
            <a:xfrm>
              <a:off x="807" y="174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6" name="Rectangle 108"/>
            <p:cNvSpPr>
              <a:spLocks noChangeArrowheads="1"/>
            </p:cNvSpPr>
            <p:nvPr/>
          </p:nvSpPr>
          <p:spPr bwMode="auto">
            <a:xfrm>
              <a:off x="1359" y="174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7" name="Rectangle 109"/>
            <p:cNvSpPr>
              <a:spLocks noChangeArrowheads="1"/>
            </p:cNvSpPr>
            <p:nvPr/>
          </p:nvSpPr>
          <p:spPr bwMode="auto">
            <a:xfrm>
              <a:off x="1359" y="174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8" name="Rectangle 110"/>
            <p:cNvSpPr>
              <a:spLocks noChangeArrowheads="1"/>
            </p:cNvSpPr>
            <p:nvPr/>
          </p:nvSpPr>
          <p:spPr bwMode="auto">
            <a:xfrm>
              <a:off x="1912" y="174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9" name="Rectangle 111"/>
            <p:cNvSpPr>
              <a:spLocks noChangeArrowheads="1"/>
            </p:cNvSpPr>
            <p:nvPr/>
          </p:nvSpPr>
          <p:spPr bwMode="auto">
            <a:xfrm>
              <a:off x="1912" y="174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0" name="Rectangle 112"/>
            <p:cNvSpPr>
              <a:spLocks noChangeArrowheads="1"/>
            </p:cNvSpPr>
            <p:nvPr/>
          </p:nvSpPr>
          <p:spPr bwMode="auto">
            <a:xfrm>
              <a:off x="945" y="1849"/>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1" name="Rectangle 113"/>
            <p:cNvSpPr>
              <a:spLocks noChangeArrowheads="1"/>
            </p:cNvSpPr>
            <p:nvPr/>
          </p:nvSpPr>
          <p:spPr bwMode="auto">
            <a:xfrm>
              <a:off x="945" y="1849"/>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2" name="Rectangle 114"/>
            <p:cNvSpPr>
              <a:spLocks noChangeArrowheads="1"/>
            </p:cNvSpPr>
            <p:nvPr/>
          </p:nvSpPr>
          <p:spPr bwMode="auto">
            <a:xfrm>
              <a:off x="1497" y="1849"/>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3" name="Rectangle 115"/>
            <p:cNvSpPr>
              <a:spLocks noChangeArrowheads="1"/>
            </p:cNvSpPr>
            <p:nvPr/>
          </p:nvSpPr>
          <p:spPr bwMode="auto">
            <a:xfrm>
              <a:off x="1497" y="1849"/>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4" name="Rectangle 116"/>
            <p:cNvSpPr>
              <a:spLocks noChangeArrowheads="1"/>
            </p:cNvSpPr>
            <p:nvPr/>
          </p:nvSpPr>
          <p:spPr bwMode="auto">
            <a:xfrm>
              <a:off x="2050" y="1849"/>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5" name="Rectangle 117"/>
            <p:cNvSpPr>
              <a:spLocks noChangeArrowheads="1"/>
            </p:cNvSpPr>
            <p:nvPr/>
          </p:nvSpPr>
          <p:spPr bwMode="auto">
            <a:xfrm>
              <a:off x="2050" y="1849"/>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6" name="Line 118"/>
            <p:cNvSpPr>
              <a:spLocks noChangeShapeType="1"/>
            </p:cNvSpPr>
            <p:nvPr/>
          </p:nvSpPr>
          <p:spPr bwMode="auto">
            <a:xfrm flipV="1">
              <a:off x="530" y="1883"/>
              <a:ext cx="414"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97" name="Line 119"/>
            <p:cNvSpPr>
              <a:spLocks noChangeShapeType="1"/>
            </p:cNvSpPr>
            <p:nvPr/>
          </p:nvSpPr>
          <p:spPr bwMode="auto">
            <a:xfrm>
              <a:off x="530" y="1780"/>
              <a:ext cx="27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98" name="Line 120"/>
            <p:cNvSpPr>
              <a:spLocks noChangeShapeType="1"/>
            </p:cNvSpPr>
            <p:nvPr/>
          </p:nvSpPr>
          <p:spPr bwMode="auto">
            <a:xfrm>
              <a:off x="530" y="1676"/>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99" name="Line 121"/>
            <p:cNvSpPr>
              <a:spLocks noChangeShapeType="1"/>
            </p:cNvSpPr>
            <p:nvPr/>
          </p:nvSpPr>
          <p:spPr bwMode="auto">
            <a:xfrm>
              <a:off x="945" y="1572"/>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0" name="Line 122"/>
            <p:cNvSpPr>
              <a:spLocks noChangeShapeType="1"/>
            </p:cNvSpPr>
            <p:nvPr/>
          </p:nvSpPr>
          <p:spPr bwMode="auto">
            <a:xfrm>
              <a:off x="1083" y="1676"/>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1" name="Line 123"/>
            <p:cNvSpPr>
              <a:spLocks noChangeShapeType="1"/>
            </p:cNvSpPr>
            <p:nvPr/>
          </p:nvSpPr>
          <p:spPr bwMode="auto">
            <a:xfrm>
              <a:off x="1221" y="1780"/>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2" name="Line 124"/>
            <p:cNvSpPr>
              <a:spLocks noChangeShapeType="1"/>
            </p:cNvSpPr>
            <p:nvPr/>
          </p:nvSpPr>
          <p:spPr bwMode="auto">
            <a:xfrm>
              <a:off x="1360" y="1884"/>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3" name="Line 125"/>
            <p:cNvSpPr>
              <a:spLocks noChangeShapeType="1"/>
            </p:cNvSpPr>
            <p:nvPr/>
          </p:nvSpPr>
          <p:spPr bwMode="auto">
            <a:xfrm>
              <a:off x="1498" y="1572"/>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4" name="Line 126"/>
            <p:cNvSpPr>
              <a:spLocks noChangeShapeType="1"/>
            </p:cNvSpPr>
            <p:nvPr/>
          </p:nvSpPr>
          <p:spPr bwMode="auto">
            <a:xfrm>
              <a:off x="1636" y="1676"/>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5" name="Line 127"/>
            <p:cNvSpPr>
              <a:spLocks noChangeShapeType="1"/>
            </p:cNvSpPr>
            <p:nvPr/>
          </p:nvSpPr>
          <p:spPr bwMode="auto">
            <a:xfrm>
              <a:off x="1774" y="1780"/>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6" name="Line 128"/>
            <p:cNvSpPr>
              <a:spLocks noChangeShapeType="1"/>
            </p:cNvSpPr>
            <p:nvPr/>
          </p:nvSpPr>
          <p:spPr bwMode="auto">
            <a:xfrm>
              <a:off x="1912" y="1884"/>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107" name="Group 184"/>
          <p:cNvGrpSpPr>
            <a:grpSpLocks/>
          </p:cNvGrpSpPr>
          <p:nvPr/>
        </p:nvGrpSpPr>
        <p:grpSpPr bwMode="auto">
          <a:xfrm>
            <a:off x="749300" y="3638550"/>
            <a:ext cx="3071813" cy="439738"/>
            <a:chOff x="530" y="2436"/>
            <a:chExt cx="1935" cy="277"/>
          </a:xfrm>
        </p:grpSpPr>
        <p:sp>
          <p:nvSpPr>
            <p:cNvPr id="108" name="Rectangle 185"/>
            <p:cNvSpPr>
              <a:spLocks noChangeArrowheads="1"/>
            </p:cNvSpPr>
            <p:nvPr/>
          </p:nvSpPr>
          <p:spPr bwMode="auto">
            <a:xfrm>
              <a:off x="530"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9" name="Rectangle 186"/>
            <p:cNvSpPr>
              <a:spLocks noChangeArrowheads="1"/>
            </p:cNvSpPr>
            <p:nvPr/>
          </p:nvSpPr>
          <p:spPr bwMode="auto">
            <a:xfrm>
              <a:off x="530"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0" name="Rectangle 187"/>
            <p:cNvSpPr>
              <a:spLocks noChangeArrowheads="1"/>
            </p:cNvSpPr>
            <p:nvPr/>
          </p:nvSpPr>
          <p:spPr bwMode="auto">
            <a:xfrm>
              <a:off x="945"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1" name="Rectangle 188"/>
            <p:cNvSpPr>
              <a:spLocks noChangeArrowheads="1"/>
            </p:cNvSpPr>
            <p:nvPr/>
          </p:nvSpPr>
          <p:spPr bwMode="auto">
            <a:xfrm>
              <a:off x="945"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2" name="Rectangle 189"/>
            <p:cNvSpPr>
              <a:spLocks noChangeArrowheads="1"/>
            </p:cNvSpPr>
            <p:nvPr/>
          </p:nvSpPr>
          <p:spPr bwMode="auto">
            <a:xfrm>
              <a:off x="1359"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3" name="Rectangle 190"/>
            <p:cNvSpPr>
              <a:spLocks noChangeArrowheads="1"/>
            </p:cNvSpPr>
            <p:nvPr/>
          </p:nvSpPr>
          <p:spPr bwMode="auto">
            <a:xfrm>
              <a:off x="1359"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4" name="Rectangle 191"/>
            <p:cNvSpPr>
              <a:spLocks noChangeArrowheads="1"/>
            </p:cNvSpPr>
            <p:nvPr/>
          </p:nvSpPr>
          <p:spPr bwMode="auto">
            <a:xfrm>
              <a:off x="1774"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5" name="Rectangle 192"/>
            <p:cNvSpPr>
              <a:spLocks noChangeArrowheads="1"/>
            </p:cNvSpPr>
            <p:nvPr/>
          </p:nvSpPr>
          <p:spPr bwMode="auto">
            <a:xfrm>
              <a:off x="1774"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6" name="Rectangle 193"/>
            <p:cNvSpPr>
              <a:spLocks noChangeArrowheads="1"/>
            </p:cNvSpPr>
            <p:nvPr/>
          </p:nvSpPr>
          <p:spPr bwMode="auto">
            <a:xfrm>
              <a:off x="668"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7" name="Rectangle 194"/>
            <p:cNvSpPr>
              <a:spLocks noChangeArrowheads="1"/>
            </p:cNvSpPr>
            <p:nvPr/>
          </p:nvSpPr>
          <p:spPr bwMode="auto">
            <a:xfrm>
              <a:off x="668"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8" name="Rectangle 195"/>
            <p:cNvSpPr>
              <a:spLocks noChangeArrowheads="1"/>
            </p:cNvSpPr>
            <p:nvPr/>
          </p:nvSpPr>
          <p:spPr bwMode="auto">
            <a:xfrm>
              <a:off x="1083"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9" name="Rectangle 196"/>
            <p:cNvSpPr>
              <a:spLocks noChangeArrowheads="1"/>
            </p:cNvSpPr>
            <p:nvPr/>
          </p:nvSpPr>
          <p:spPr bwMode="auto">
            <a:xfrm>
              <a:off x="1083"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0" name="Rectangle 197"/>
            <p:cNvSpPr>
              <a:spLocks noChangeArrowheads="1"/>
            </p:cNvSpPr>
            <p:nvPr/>
          </p:nvSpPr>
          <p:spPr bwMode="auto">
            <a:xfrm>
              <a:off x="1497"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1" name="Rectangle 198"/>
            <p:cNvSpPr>
              <a:spLocks noChangeArrowheads="1"/>
            </p:cNvSpPr>
            <p:nvPr/>
          </p:nvSpPr>
          <p:spPr bwMode="auto">
            <a:xfrm>
              <a:off x="1497"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2" name="Rectangle 199"/>
            <p:cNvSpPr>
              <a:spLocks noChangeArrowheads="1"/>
            </p:cNvSpPr>
            <p:nvPr/>
          </p:nvSpPr>
          <p:spPr bwMode="auto">
            <a:xfrm>
              <a:off x="1912"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3" name="Rectangle 200"/>
            <p:cNvSpPr>
              <a:spLocks noChangeArrowheads="1"/>
            </p:cNvSpPr>
            <p:nvPr/>
          </p:nvSpPr>
          <p:spPr bwMode="auto">
            <a:xfrm>
              <a:off x="1912"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4" name="Rectangle 201"/>
            <p:cNvSpPr>
              <a:spLocks noChangeArrowheads="1"/>
            </p:cNvSpPr>
            <p:nvPr/>
          </p:nvSpPr>
          <p:spPr bwMode="auto">
            <a:xfrm>
              <a:off x="806"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5" name="Rectangle 202"/>
            <p:cNvSpPr>
              <a:spLocks noChangeArrowheads="1"/>
            </p:cNvSpPr>
            <p:nvPr/>
          </p:nvSpPr>
          <p:spPr bwMode="auto">
            <a:xfrm>
              <a:off x="806" y="2644"/>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6" name="Rectangle 203"/>
            <p:cNvSpPr>
              <a:spLocks noChangeArrowheads="1"/>
            </p:cNvSpPr>
            <p:nvPr/>
          </p:nvSpPr>
          <p:spPr bwMode="auto">
            <a:xfrm>
              <a:off x="1221"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7" name="Rectangle 204"/>
            <p:cNvSpPr>
              <a:spLocks noChangeArrowheads="1"/>
            </p:cNvSpPr>
            <p:nvPr/>
          </p:nvSpPr>
          <p:spPr bwMode="auto">
            <a:xfrm>
              <a:off x="1221" y="2643"/>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8" name="Rectangle 205"/>
            <p:cNvSpPr>
              <a:spLocks noChangeArrowheads="1"/>
            </p:cNvSpPr>
            <p:nvPr/>
          </p:nvSpPr>
          <p:spPr bwMode="auto">
            <a:xfrm>
              <a:off x="1635"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9" name="Rectangle 206"/>
            <p:cNvSpPr>
              <a:spLocks noChangeArrowheads="1"/>
            </p:cNvSpPr>
            <p:nvPr/>
          </p:nvSpPr>
          <p:spPr bwMode="auto">
            <a:xfrm>
              <a:off x="1635" y="2644"/>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0" name="Rectangle 207"/>
            <p:cNvSpPr>
              <a:spLocks noChangeArrowheads="1"/>
            </p:cNvSpPr>
            <p:nvPr/>
          </p:nvSpPr>
          <p:spPr bwMode="auto">
            <a:xfrm>
              <a:off x="2050"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1" name="Rectangle 208"/>
            <p:cNvSpPr>
              <a:spLocks noChangeArrowheads="1"/>
            </p:cNvSpPr>
            <p:nvPr/>
          </p:nvSpPr>
          <p:spPr bwMode="auto">
            <a:xfrm>
              <a:off x="2050" y="2644"/>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2" name="Line 209"/>
            <p:cNvSpPr>
              <a:spLocks noChangeShapeType="1"/>
            </p:cNvSpPr>
            <p:nvPr/>
          </p:nvSpPr>
          <p:spPr bwMode="auto">
            <a:xfrm>
              <a:off x="530" y="2575"/>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33" name="Line 210"/>
            <p:cNvSpPr>
              <a:spLocks noChangeShapeType="1"/>
            </p:cNvSpPr>
            <p:nvPr/>
          </p:nvSpPr>
          <p:spPr bwMode="auto">
            <a:xfrm>
              <a:off x="530" y="2678"/>
              <a:ext cx="27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134" name="Group 237"/>
          <p:cNvGrpSpPr>
            <a:grpSpLocks/>
          </p:cNvGrpSpPr>
          <p:nvPr/>
        </p:nvGrpSpPr>
        <p:grpSpPr bwMode="auto">
          <a:xfrm>
            <a:off x="749300" y="4789488"/>
            <a:ext cx="4160838" cy="274637"/>
            <a:chOff x="530" y="3161"/>
            <a:chExt cx="2621" cy="173"/>
          </a:xfrm>
        </p:grpSpPr>
        <p:sp>
          <p:nvSpPr>
            <p:cNvPr id="135" name="Rectangle 238"/>
            <p:cNvSpPr>
              <a:spLocks noChangeArrowheads="1"/>
            </p:cNvSpPr>
            <p:nvPr/>
          </p:nvSpPr>
          <p:spPr bwMode="auto">
            <a:xfrm>
              <a:off x="530"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6" name="Rectangle 239"/>
            <p:cNvSpPr>
              <a:spLocks noChangeArrowheads="1"/>
            </p:cNvSpPr>
            <p:nvPr/>
          </p:nvSpPr>
          <p:spPr bwMode="auto">
            <a:xfrm>
              <a:off x="530"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7" name="Rectangle 240"/>
            <p:cNvSpPr>
              <a:spLocks noChangeArrowheads="1"/>
            </p:cNvSpPr>
            <p:nvPr/>
          </p:nvSpPr>
          <p:spPr bwMode="auto">
            <a:xfrm>
              <a:off x="945"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8" name="Rectangle 241"/>
            <p:cNvSpPr>
              <a:spLocks noChangeArrowheads="1"/>
            </p:cNvSpPr>
            <p:nvPr/>
          </p:nvSpPr>
          <p:spPr bwMode="auto">
            <a:xfrm>
              <a:off x="945"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9" name="Rectangle 242"/>
            <p:cNvSpPr>
              <a:spLocks noChangeArrowheads="1"/>
            </p:cNvSpPr>
            <p:nvPr/>
          </p:nvSpPr>
          <p:spPr bwMode="auto">
            <a:xfrm>
              <a:off x="1359"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0" name="Rectangle 243"/>
            <p:cNvSpPr>
              <a:spLocks noChangeArrowheads="1"/>
            </p:cNvSpPr>
            <p:nvPr/>
          </p:nvSpPr>
          <p:spPr bwMode="auto">
            <a:xfrm>
              <a:off x="1359"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1" name="Rectangle 244"/>
            <p:cNvSpPr>
              <a:spLocks noChangeArrowheads="1"/>
            </p:cNvSpPr>
            <p:nvPr/>
          </p:nvSpPr>
          <p:spPr bwMode="auto">
            <a:xfrm>
              <a:off x="1774"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2" name="Rectangle 245"/>
            <p:cNvSpPr>
              <a:spLocks noChangeArrowheads="1"/>
            </p:cNvSpPr>
            <p:nvPr/>
          </p:nvSpPr>
          <p:spPr bwMode="auto">
            <a:xfrm>
              <a:off x="1774"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3" name="Rectangle 246"/>
            <p:cNvSpPr>
              <a:spLocks noChangeArrowheads="1"/>
            </p:cNvSpPr>
            <p:nvPr/>
          </p:nvSpPr>
          <p:spPr bwMode="auto">
            <a:xfrm>
              <a:off x="2183"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4" name="Rectangle 247"/>
            <p:cNvSpPr>
              <a:spLocks noChangeArrowheads="1"/>
            </p:cNvSpPr>
            <p:nvPr/>
          </p:nvSpPr>
          <p:spPr bwMode="auto">
            <a:xfrm>
              <a:off x="2183"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5" name="Rectangle 248"/>
            <p:cNvSpPr>
              <a:spLocks noChangeArrowheads="1"/>
            </p:cNvSpPr>
            <p:nvPr/>
          </p:nvSpPr>
          <p:spPr bwMode="auto">
            <a:xfrm>
              <a:off x="2598"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6" name="Rectangle 249"/>
            <p:cNvSpPr>
              <a:spLocks noChangeArrowheads="1"/>
            </p:cNvSpPr>
            <p:nvPr/>
          </p:nvSpPr>
          <p:spPr bwMode="auto">
            <a:xfrm>
              <a:off x="2598"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7" name="Rectangle 250"/>
            <p:cNvSpPr>
              <a:spLocks noChangeArrowheads="1"/>
            </p:cNvSpPr>
            <p:nvPr/>
          </p:nvSpPr>
          <p:spPr bwMode="auto">
            <a:xfrm>
              <a:off x="668"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8" name="Rectangle 251"/>
            <p:cNvSpPr>
              <a:spLocks noChangeArrowheads="1"/>
            </p:cNvSpPr>
            <p:nvPr/>
          </p:nvSpPr>
          <p:spPr bwMode="auto">
            <a:xfrm>
              <a:off x="668"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9" name="Rectangle 252"/>
            <p:cNvSpPr>
              <a:spLocks noChangeArrowheads="1"/>
            </p:cNvSpPr>
            <p:nvPr/>
          </p:nvSpPr>
          <p:spPr bwMode="auto">
            <a:xfrm>
              <a:off x="1083"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0" name="Rectangle 253"/>
            <p:cNvSpPr>
              <a:spLocks noChangeArrowheads="1"/>
            </p:cNvSpPr>
            <p:nvPr/>
          </p:nvSpPr>
          <p:spPr bwMode="auto">
            <a:xfrm>
              <a:off x="1083"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1" name="Rectangle 254"/>
            <p:cNvSpPr>
              <a:spLocks noChangeArrowheads="1"/>
            </p:cNvSpPr>
            <p:nvPr/>
          </p:nvSpPr>
          <p:spPr bwMode="auto">
            <a:xfrm>
              <a:off x="1497"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2" name="Rectangle 255"/>
            <p:cNvSpPr>
              <a:spLocks noChangeArrowheads="1"/>
            </p:cNvSpPr>
            <p:nvPr/>
          </p:nvSpPr>
          <p:spPr bwMode="auto">
            <a:xfrm>
              <a:off x="1497"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3" name="Rectangle 256"/>
            <p:cNvSpPr>
              <a:spLocks noChangeArrowheads="1"/>
            </p:cNvSpPr>
            <p:nvPr/>
          </p:nvSpPr>
          <p:spPr bwMode="auto">
            <a:xfrm>
              <a:off x="1912"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4" name="Rectangle 257"/>
            <p:cNvSpPr>
              <a:spLocks noChangeArrowheads="1"/>
            </p:cNvSpPr>
            <p:nvPr/>
          </p:nvSpPr>
          <p:spPr bwMode="auto">
            <a:xfrm>
              <a:off x="1912"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5" name="Rectangle 258"/>
            <p:cNvSpPr>
              <a:spLocks noChangeArrowheads="1"/>
            </p:cNvSpPr>
            <p:nvPr/>
          </p:nvSpPr>
          <p:spPr bwMode="auto">
            <a:xfrm>
              <a:off x="2321"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6" name="Rectangle 259"/>
            <p:cNvSpPr>
              <a:spLocks noChangeArrowheads="1"/>
            </p:cNvSpPr>
            <p:nvPr/>
          </p:nvSpPr>
          <p:spPr bwMode="auto">
            <a:xfrm>
              <a:off x="2321"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7" name="Rectangle 260"/>
            <p:cNvSpPr>
              <a:spLocks noChangeArrowheads="1"/>
            </p:cNvSpPr>
            <p:nvPr/>
          </p:nvSpPr>
          <p:spPr bwMode="auto">
            <a:xfrm>
              <a:off x="2736"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8" name="Rectangle 261"/>
            <p:cNvSpPr>
              <a:spLocks noChangeArrowheads="1"/>
            </p:cNvSpPr>
            <p:nvPr/>
          </p:nvSpPr>
          <p:spPr bwMode="auto">
            <a:xfrm>
              <a:off x="2736"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9" name="Line 262"/>
            <p:cNvSpPr>
              <a:spLocks noChangeShapeType="1"/>
            </p:cNvSpPr>
            <p:nvPr/>
          </p:nvSpPr>
          <p:spPr bwMode="auto">
            <a:xfrm>
              <a:off x="530" y="3300"/>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sp>
        <p:nvSpPr>
          <p:cNvPr id="160" name="Line 263"/>
          <p:cNvSpPr>
            <a:spLocks noChangeShapeType="1"/>
          </p:cNvSpPr>
          <p:nvPr/>
        </p:nvSpPr>
        <p:spPr bwMode="auto">
          <a:xfrm>
            <a:off x="3821113" y="2760663"/>
            <a:ext cx="0" cy="126206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nvGrpSpPr>
          <p:cNvPr id="161" name="Group 285"/>
          <p:cNvGrpSpPr>
            <a:grpSpLocks/>
          </p:cNvGrpSpPr>
          <p:nvPr/>
        </p:nvGrpSpPr>
        <p:grpSpPr bwMode="auto">
          <a:xfrm>
            <a:off x="4919663" y="4954588"/>
            <a:ext cx="3730625" cy="685800"/>
            <a:chOff x="3157" y="3265"/>
            <a:chExt cx="2350" cy="432"/>
          </a:xfrm>
        </p:grpSpPr>
        <p:sp>
          <p:nvSpPr>
            <p:cNvPr id="162" name="Line 265"/>
            <p:cNvSpPr>
              <a:spLocks noChangeShapeType="1"/>
            </p:cNvSpPr>
            <p:nvPr/>
          </p:nvSpPr>
          <p:spPr bwMode="auto">
            <a:xfrm>
              <a:off x="5507" y="3265"/>
              <a:ext cx="0" cy="43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63" name="Line 266"/>
            <p:cNvSpPr>
              <a:spLocks noChangeShapeType="1"/>
            </p:cNvSpPr>
            <p:nvPr/>
          </p:nvSpPr>
          <p:spPr bwMode="auto">
            <a:xfrm>
              <a:off x="3157" y="3300"/>
              <a:ext cx="235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164" name="Group 286"/>
          <p:cNvGrpSpPr>
            <a:grpSpLocks/>
          </p:cNvGrpSpPr>
          <p:nvPr/>
        </p:nvGrpSpPr>
        <p:grpSpPr bwMode="auto">
          <a:xfrm>
            <a:off x="3821113" y="3968750"/>
            <a:ext cx="1103312" cy="1041400"/>
            <a:chOff x="2465" y="2644"/>
            <a:chExt cx="695" cy="656"/>
          </a:xfrm>
        </p:grpSpPr>
        <p:sp>
          <p:nvSpPr>
            <p:cNvPr id="165" name="Line 283"/>
            <p:cNvSpPr>
              <a:spLocks noChangeShapeType="1"/>
            </p:cNvSpPr>
            <p:nvPr/>
          </p:nvSpPr>
          <p:spPr bwMode="auto">
            <a:xfrm>
              <a:off x="3150" y="2644"/>
              <a:ext cx="10" cy="656"/>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66" name="Line 284"/>
            <p:cNvSpPr>
              <a:spLocks noChangeShapeType="1"/>
            </p:cNvSpPr>
            <p:nvPr/>
          </p:nvSpPr>
          <p:spPr bwMode="auto">
            <a:xfrm>
              <a:off x="2465" y="2678"/>
              <a:ext cx="685"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167" name="Group 292"/>
          <p:cNvGrpSpPr>
            <a:grpSpLocks/>
          </p:cNvGrpSpPr>
          <p:nvPr/>
        </p:nvGrpSpPr>
        <p:grpSpPr bwMode="auto">
          <a:xfrm>
            <a:off x="858838" y="4864100"/>
            <a:ext cx="3017837" cy="695325"/>
            <a:chOff x="599" y="3208"/>
            <a:chExt cx="1901" cy="438"/>
          </a:xfrm>
        </p:grpSpPr>
        <p:sp>
          <p:nvSpPr>
            <p:cNvPr id="168" name="Line 289"/>
            <p:cNvSpPr>
              <a:spLocks noChangeShapeType="1"/>
            </p:cNvSpPr>
            <p:nvPr/>
          </p:nvSpPr>
          <p:spPr bwMode="auto">
            <a:xfrm flipH="1">
              <a:off x="599" y="3369"/>
              <a:ext cx="208" cy="277"/>
            </a:xfrm>
            <a:prstGeom prst="line">
              <a:avLst/>
            </a:prstGeom>
            <a:noFill/>
            <a:ln w="254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2134" name="Text Box 290"/>
            <p:cNvSpPr txBox="1">
              <a:spLocks noChangeArrowheads="1"/>
            </p:cNvSpPr>
            <p:nvPr/>
          </p:nvSpPr>
          <p:spPr bwMode="auto">
            <a:xfrm>
              <a:off x="772" y="3208"/>
              <a:ext cx="17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rPr>
                <a:t>33% in critical section</a:t>
              </a:r>
            </a:p>
          </p:txBody>
        </p:sp>
      </p:grpSp>
    </p:spTree>
    <p:extLst>
      <p:ext uri="{BB962C8B-B14F-4D97-AF65-F5344CB8AC3E}">
        <p14:creationId xmlns:p14="http://schemas.microsoft.com/office/powerpoint/2010/main" val="13068078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6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6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r>
              <a:rPr lang="en-US">
                <a:latin typeface="Garamond" charset="0"/>
              </a:rPr>
              <a:t>Contention for Critical Sections</a:t>
            </a:r>
          </a:p>
        </p:txBody>
      </p:sp>
      <p:sp>
        <p:nvSpPr>
          <p:cNvPr id="303106" name="Content Placeholder 2"/>
          <p:cNvSpPr>
            <a:spLocks noGrp="1"/>
          </p:cNvSpPr>
          <p:nvPr>
            <p:ph idx="1"/>
          </p:nvPr>
        </p:nvSpPr>
        <p:spPr>
          <a:xfrm>
            <a:off x="320675" y="808038"/>
            <a:ext cx="8610600" cy="5340350"/>
          </a:xfrm>
        </p:spPr>
        <p:txBody>
          <a:bodyPr/>
          <a:lstStyle/>
          <a:p>
            <a:endParaRPr lang="en-US">
              <a:latin typeface="Tahoma" charset="0"/>
            </a:endParaRPr>
          </a:p>
        </p:txBody>
      </p:sp>
      <p:sp>
        <p:nvSpPr>
          <p:cNvPr id="3031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9158F2-3678-B14B-B2C5-1EF1B4AF0396}" type="slidenum">
              <a:rPr lang="en-US" sz="1600">
                <a:solidFill>
                  <a:srgbClr val="000000"/>
                </a:solidFill>
                <a:latin typeface="Garamond" charset="0"/>
              </a:rPr>
              <a:pPr eaLnBrk="1" hangingPunct="1"/>
              <a:t>111</a:t>
            </a:fld>
            <a:endParaRPr lang="en-US" sz="1600">
              <a:solidFill>
                <a:srgbClr val="000000"/>
              </a:solidFill>
              <a:latin typeface="Garamond" charset="0"/>
            </a:endParaRPr>
          </a:p>
        </p:txBody>
      </p:sp>
      <p:sp>
        <p:nvSpPr>
          <p:cNvPr id="5" name="Line 3"/>
          <p:cNvSpPr>
            <a:spLocks noChangeShapeType="1"/>
          </p:cNvSpPr>
          <p:nvPr/>
        </p:nvSpPr>
        <p:spPr bwMode="auto">
          <a:xfrm flipH="1" flipV="1">
            <a:off x="765175" y="1379538"/>
            <a:ext cx="0" cy="4400550"/>
          </a:xfrm>
          <a:prstGeom prst="line">
            <a:avLst/>
          </a:prstGeom>
          <a:noFill/>
          <a:ln w="9525">
            <a:solidFill>
              <a:schemeClr val="tx1"/>
            </a:solidFill>
            <a:round/>
            <a:headEnd/>
            <a:tailEnd type="non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 name="Line 4"/>
          <p:cNvSpPr>
            <a:spLocks noChangeShapeType="1"/>
          </p:cNvSpPr>
          <p:nvPr/>
        </p:nvSpPr>
        <p:spPr bwMode="auto">
          <a:xfrm flipV="1">
            <a:off x="750888" y="5764213"/>
            <a:ext cx="8296275" cy="15875"/>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10" name="Text Box 5"/>
          <p:cNvSpPr txBox="1">
            <a:spLocks noChangeArrowheads="1"/>
          </p:cNvSpPr>
          <p:nvPr/>
        </p:nvSpPr>
        <p:spPr bwMode="auto">
          <a:xfrm>
            <a:off x="527050" y="5816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0</a:t>
            </a:r>
          </a:p>
        </p:txBody>
      </p:sp>
      <p:sp>
        <p:nvSpPr>
          <p:cNvPr id="8" name="Rectangle 93"/>
          <p:cNvSpPr>
            <a:spLocks noChangeArrowheads="1"/>
          </p:cNvSpPr>
          <p:nvPr/>
        </p:nvSpPr>
        <p:spPr bwMode="auto">
          <a:xfrm>
            <a:off x="7696200" y="1149350"/>
            <a:ext cx="457200" cy="152400"/>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 name="Rectangle 94"/>
          <p:cNvSpPr>
            <a:spLocks noChangeArrowheads="1"/>
          </p:cNvSpPr>
          <p:nvPr/>
        </p:nvSpPr>
        <p:spPr bwMode="auto">
          <a:xfrm>
            <a:off x="7696200" y="1616075"/>
            <a:ext cx="457200" cy="152400"/>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 name="Rectangle 95"/>
          <p:cNvSpPr>
            <a:spLocks noChangeArrowheads="1"/>
          </p:cNvSpPr>
          <p:nvPr/>
        </p:nvSpPr>
        <p:spPr bwMode="auto">
          <a:xfrm>
            <a:off x="7350125" y="920750"/>
            <a:ext cx="1717675" cy="1295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303114" name="Text Box 96"/>
          <p:cNvSpPr txBox="1">
            <a:spLocks noChangeArrowheads="1"/>
          </p:cNvSpPr>
          <p:nvPr/>
        </p:nvSpPr>
        <p:spPr bwMode="auto">
          <a:xfrm>
            <a:off x="8153400" y="920750"/>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Critical Section</a:t>
            </a:r>
          </a:p>
        </p:txBody>
      </p:sp>
      <p:sp>
        <p:nvSpPr>
          <p:cNvPr id="303115" name="Text Box 97"/>
          <p:cNvSpPr txBox="1">
            <a:spLocks noChangeArrowheads="1"/>
          </p:cNvSpPr>
          <p:nvPr/>
        </p:nvSpPr>
        <p:spPr bwMode="auto">
          <a:xfrm>
            <a:off x="8153400" y="1498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Parallel</a:t>
            </a:r>
          </a:p>
        </p:txBody>
      </p:sp>
      <p:sp>
        <p:nvSpPr>
          <p:cNvPr id="13" name="Line 98"/>
          <p:cNvSpPr>
            <a:spLocks noChangeShapeType="1"/>
          </p:cNvSpPr>
          <p:nvPr/>
        </p:nvSpPr>
        <p:spPr bwMode="auto">
          <a:xfrm>
            <a:off x="7696200" y="2000250"/>
            <a:ext cx="457200"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17" name="Text Box 99"/>
          <p:cNvSpPr txBox="1">
            <a:spLocks noChangeArrowheads="1"/>
          </p:cNvSpPr>
          <p:nvPr/>
        </p:nvSpPr>
        <p:spPr bwMode="auto">
          <a:xfrm>
            <a:off x="8153400" y="1835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a:solidFill>
                  <a:srgbClr val="000000"/>
                </a:solidFill>
              </a:rPr>
              <a:t>Idle</a:t>
            </a:r>
          </a:p>
        </p:txBody>
      </p:sp>
      <p:sp>
        <p:nvSpPr>
          <p:cNvPr id="303118" name="Text Box 13"/>
          <p:cNvSpPr txBox="1">
            <a:spLocks noChangeArrowheads="1"/>
          </p:cNvSpPr>
          <p:nvPr/>
        </p:nvSpPr>
        <p:spPr bwMode="auto">
          <a:xfrm>
            <a:off x="655638" y="1012825"/>
            <a:ext cx="717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12 iterations, 33% instructions inside the critical section</a:t>
            </a:r>
          </a:p>
        </p:txBody>
      </p:sp>
      <p:sp>
        <p:nvSpPr>
          <p:cNvPr id="303119" name="Text Box 14"/>
          <p:cNvSpPr txBox="1">
            <a:spLocks noChangeArrowheads="1"/>
          </p:cNvSpPr>
          <p:nvPr/>
        </p:nvSpPr>
        <p:spPr bwMode="auto">
          <a:xfrm>
            <a:off x="15875" y="5419725"/>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1</a:t>
            </a:r>
          </a:p>
        </p:txBody>
      </p:sp>
      <p:sp>
        <p:nvSpPr>
          <p:cNvPr id="17" name="Text Box 15"/>
          <p:cNvSpPr txBox="1">
            <a:spLocks noChangeArrowheads="1"/>
          </p:cNvSpPr>
          <p:nvPr/>
        </p:nvSpPr>
        <p:spPr bwMode="auto">
          <a:xfrm>
            <a:off x="15875" y="36909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3</a:t>
            </a:r>
          </a:p>
        </p:txBody>
      </p:sp>
      <p:sp>
        <p:nvSpPr>
          <p:cNvPr id="18" name="Text Box 16"/>
          <p:cNvSpPr txBox="1">
            <a:spLocks noChangeArrowheads="1"/>
          </p:cNvSpPr>
          <p:nvPr/>
        </p:nvSpPr>
        <p:spPr bwMode="auto">
          <a:xfrm>
            <a:off x="15875" y="4759325"/>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2</a:t>
            </a:r>
          </a:p>
        </p:txBody>
      </p:sp>
      <p:sp>
        <p:nvSpPr>
          <p:cNvPr id="19" name="Text Box 17"/>
          <p:cNvSpPr txBox="1">
            <a:spLocks noChangeArrowheads="1"/>
          </p:cNvSpPr>
          <p:nvPr/>
        </p:nvSpPr>
        <p:spPr bwMode="auto">
          <a:xfrm>
            <a:off x="15875" y="24003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 = 4</a:t>
            </a:r>
          </a:p>
        </p:txBody>
      </p:sp>
      <p:sp>
        <p:nvSpPr>
          <p:cNvPr id="20" name="Line 18"/>
          <p:cNvSpPr>
            <a:spLocks noChangeShapeType="1"/>
          </p:cNvSpPr>
          <p:nvPr/>
        </p:nvSpPr>
        <p:spPr bwMode="auto">
          <a:xfrm>
            <a:off x="1423988"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24" name="Text Box 19"/>
          <p:cNvSpPr txBox="1">
            <a:spLocks noChangeArrowheads="1"/>
          </p:cNvSpPr>
          <p:nvPr/>
        </p:nvSpPr>
        <p:spPr bwMode="auto">
          <a:xfrm>
            <a:off x="1195388"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a:t>
            </a:r>
          </a:p>
        </p:txBody>
      </p:sp>
      <p:sp>
        <p:nvSpPr>
          <p:cNvPr id="22" name="Line 20"/>
          <p:cNvSpPr>
            <a:spLocks noChangeShapeType="1"/>
          </p:cNvSpPr>
          <p:nvPr/>
        </p:nvSpPr>
        <p:spPr bwMode="auto">
          <a:xfrm>
            <a:off x="765175" y="5722938"/>
            <a:ext cx="0" cy="153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3" name="Line 21"/>
          <p:cNvSpPr>
            <a:spLocks noChangeShapeType="1"/>
          </p:cNvSpPr>
          <p:nvPr/>
        </p:nvSpPr>
        <p:spPr bwMode="auto">
          <a:xfrm>
            <a:off x="2082800"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27" name="Text Box 22"/>
          <p:cNvSpPr txBox="1">
            <a:spLocks noChangeArrowheads="1"/>
          </p:cNvSpPr>
          <p:nvPr/>
        </p:nvSpPr>
        <p:spPr bwMode="auto">
          <a:xfrm>
            <a:off x="1854200"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2</a:t>
            </a:r>
          </a:p>
        </p:txBody>
      </p:sp>
      <p:sp>
        <p:nvSpPr>
          <p:cNvPr id="25" name="Line 23"/>
          <p:cNvSpPr>
            <a:spLocks noChangeShapeType="1"/>
          </p:cNvSpPr>
          <p:nvPr/>
        </p:nvSpPr>
        <p:spPr bwMode="auto">
          <a:xfrm>
            <a:off x="2740025"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29" name="Text Box 24"/>
          <p:cNvSpPr txBox="1">
            <a:spLocks noChangeArrowheads="1"/>
          </p:cNvSpPr>
          <p:nvPr/>
        </p:nvSpPr>
        <p:spPr bwMode="auto">
          <a:xfrm>
            <a:off x="2511425"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3</a:t>
            </a:r>
          </a:p>
        </p:txBody>
      </p:sp>
      <p:sp>
        <p:nvSpPr>
          <p:cNvPr id="27" name="Line 25"/>
          <p:cNvSpPr>
            <a:spLocks noChangeShapeType="1"/>
          </p:cNvSpPr>
          <p:nvPr/>
        </p:nvSpPr>
        <p:spPr bwMode="auto">
          <a:xfrm>
            <a:off x="3398838"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31" name="Text Box 26"/>
          <p:cNvSpPr txBox="1">
            <a:spLocks noChangeArrowheads="1"/>
          </p:cNvSpPr>
          <p:nvPr/>
        </p:nvSpPr>
        <p:spPr bwMode="auto">
          <a:xfrm>
            <a:off x="3170238"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4</a:t>
            </a:r>
          </a:p>
        </p:txBody>
      </p:sp>
      <p:sp>
        <p:nvSpPr>
          <p:cNvPr id="29" name="Line 27"/>
          <p:cNvSpPr>
            <a:spLocks noChangeShapeType="1"/>
          </p:cNvSpPr>
          <p:nvPr/>
        </p:nvSpPr>
        <p:spPr bwMode="auto">
          <a:xfrm>
            <a:off x="4048125"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33" name="Text Box 28"/>
          <p:cNvSpPr txBox="1">
            <a:spLocks noChangeArrowheads="1"/>
          </p:cNvSpPr>
          <p:nvPr/>
        </p:nvSpPr>
        <p:spPr bwMode="auto">
          <a:xfrm>
            <a:off x="3819525"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5</a:t>
            </a:r>
          </a:p>
        </p:txBody>
      </p:sp>
      <p:sp>
        <p:nvSpPr>
          <p:cNvPr id="31" name="Line 29"/>
          <p:cNvSpPr>
            <a:spLocks noChangeShapeType="1"/>
          </p:cNvSpPr>
          <p:nvPr/>
        </p:nvSpPr>
        <p:spPr bwMode="auto">
          <a:xfrm>
            <a:off x="4706938"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35" name="Text Box 30"/>
          <p:cNvSpPr txBox="1">
            <a:spLocks noChangeArrowheads="1"/>
          </p:cNvSpPr>
          <p:nvPr/>
        </p:nvSpPr>
        <p:spPr bwMode="auto">
          <a:xfrm>
            <a:off x="4478338"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6</a:t>
            </a:r>
          </a:p>
        </p:txBody>
      </p:sp>
      <p:sp>
        <p:nvSpPr>
          <p:cNvPr id="33" name="Line 31"/>
          <p:cNvSpPr>
            <a:spLocks noChangeShapeType="1"/>
          </p:cNvSpPr>
          <p:nvPr/>
        </p:nvSpPr>
        <p:spPr bwMode="auto">
          <a:xfrm>
            <a:off x="5364163"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37" name="Text Box 32"/>
          <p:cNvSpPr txBox="1">
            <a:spLocks noChangeArrowheads="1"/>
          </p:cNvSpPr>
          <p:nvPr/>
        </p:nvSpPr>
        <p:spPr bwMode="auto">
          <a:xfrm>
            <a:off x="5135563"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7</a:t>
            </a:r>
          </a:p>
        </p:txBody>
      </p:sp>
      <p:sp>
        <p:nvSpPr>
          <p:cNvPr id="35" name="Line 33"/>
          <p:cNvSpPr>
            <a:spLocks noChangeShapeType="1"/>
          </p:cNvSpPr>
          <p:nvPr/>
        </p:nvSpPr>
        <p:spPr bwMode="auto">
          <a:xfrm>
            <a:off x="6022975"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39" name="Text Box 34"/>
          <p:cNvSpPr txBox="1">
            <a:spLocks noChangeArrowheads="1"/>
          </p:cNvSpPr>
          <p:nvPr/>
        </p:nvSpPr>
        <p:spPr bwMode="auto">
          <a:xfrm>
            <a:off x="5794375"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8</a:t>
            </a:r>
          </a:p>
        </p:txBody>
      </p:sp>
      <p:sp>
        <p:nvSpPr>
          <p:cNvPr id="37" name="Line 35"/>
          <p:cNvSpPr>
            <a:spLocks noChangeShapeType="1"/>
          </p:cNvSpPr>
          <p:nvPr/>
        </p:nvSpPr>
        <p:spPr bwMode="auto">
          <a:xfrm>
            <a:off x="6691313"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41" name="Text Box 36"/>
          <p:cNvSpPr txBox="1">
            <a:spLocks noChangeArrowheads="1"/>
          </p:cNvSpPr>
          <p:nvPr/>
        </p:nvSpPr>
        <p:spPr bwMode="auto">
          <a:xfrm>
            <a:off x="6462713"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9</a:t>
            </a:r>
          </a:p>
        </p:txBody>
      </p:sp>
      <p:sp>
        <p:nvSpPr>
          <p:cNvPr id="39" name="Line 37"/>
          <p:cNvSpPr>
            <a:spLocks noChangeShapeType="1"/>
          </p:cNvSpPr>
          <p:nvPr/>
        </p:nvSpPr>
        <p:spPr bwMode="auto">
          <a:xfrm>
            <a:off x="7350125"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43" name="Text Box 38"/>
          <p:cNvSpPr txBox="1">
            <a:spLocks noChangeArrowheads="1"/>
          </p:cNvSpPr>
          <p:nvPr/>
        </p:nvSpPr>
        <p:spPr bwMode="auto">
          <a:xfrm>
            <a:off x="7121525"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10</a:t>
            </a:r>
          </a:p>
        </p:txBody>
      </p:sp>
      <p:sp>
        <p:nvSpPr>
          <p:cNvPr id="41" name="Line 39"/>
          <p:cNvSpPr>
            <a:spLocks noChangeShapeType="1"/>
          </p:cNvSpPr>
          <p:nvPr/>
        </p:nvSpPr>
        <p:spPr bwMode="auto">
          <a:xfrm>
            <a:off x="8007350"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45" name="Text Box 40"/>
          <p:cNvSpPr txBox="1">
            <a:spLocks noChangeArrowheads="1"/>
          </p:cNvSpPr>
          <p:nvPr/>
        </p:nvSpPr>
        <p:spPr bwMode="auto">
          <a:xfrm>
            <a:off x="7778750"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11</a:t>
            </a:r>
          </a:p>
        </p:txBody>
      </p:sp>
      <p:sp>
        <p:nvSpPr>
          <p:cNvPr id="43" name="Line 41"/>
          <p:cNvSpPr>
            <a:spLocks noChangeShapeType="1"/>
          </p:cNvSpPr>
          <p:nvPr/>
        </p:nvSpPr>
        <p:spPr bwMode="auto">
          <a:xfrm>
            <a:off x="8666163" y="5743575"/>
            <a:ext cx="0" cy="1539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03147" name="Text Box 42"/>
          <p:cNvSpPr txBox="1">
            <a:spLocks noChangeArrowheads="1"/>
          </p:cNvSpPr>
          <p:nvPr/>
        </p:nvSpPr>
        <p:spPr bwMode="auto">
          <a:xfrm>
            <a:off x="8437563" y="58816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12</a:t>
            </a:r>
          </a:p>
        </p:txBody>
      </p:sp>
      <p:grpSp>
        <p:nvGrpSpPr>
          <p:cNvPr id="303148" name="Group 43"/>
          <p:cNvGrpSpPr>
            <a:grpSpLocks/>
          </p:cNvGrpSpPr>
          <p:nvPr/>
        </p:nvGrpSpPr>
        <p:grpSpPr bwMode="auto">
          <a:xfrm>
            <a:off x="765175" y="5565775"/>
            <a:ext cx="7900988" cy="109538"/>
            <a:chOff x="530" y="3646"/>
            <a:chExt cx="4977" cy="69"/>
          </a:xfrm>
        </p:grpSpPr>
        <p:sp>
          <p:nvSpPr>
            <p:cNvPr id="46" name="Rectangle 44"/>
            <p:cNvSpPr>
              <a:spLocks noChangeArrowheads="1"/>
            </p:cNvSpPr>
            <p:nvPr/>
          </p:nvSpPr>
          <p:spPr bwMode="auto">
            <a:xfrm>
              <a:off x="530"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7" name="Rectangle 45"/>
            <p:cNvSpPr>
              <a:spLocks noChangeArrowheads="1"/>
            </p:cNvSpPr>
            <p:nvPr/>
          </p:nvSpPr>
          <p:spPr bwMode="auto">
            <a:xfrm>
              <a:off x="530"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8" name="Rectangle 46"/>
            <p:cNvSpPr>
              <a:spLocks noChangeArrowheads="1"/>
            </p:cNvSpPr>
            <p:nvPr/>
          </p:nvSpPr>
          <p:spPr bwMode="auto">
            <a:xfrm>
              <a:off x="945"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9" name="Rectangle 47"/>
            <p:cNvSpPr>
              <a:spLocks noChangeArrowheads="1"/>
            </p:cNvSpPr>
            <p:nvPr/>
          </p:nvSpPr>
          <p:spPr bwMode="auto">
            <a:xfrm>
              <a:off x="945"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0" name="Rectangle 48"/>
            <p:cNvSpPr>
              <a:spLocks noChangeArrowheads="1"/>
            </p:cNvSpPr>
            <p:nvPr/>
          </p:nvSpPr>
          <p:spPr bwMode="auto">
            <a:xfrm>
              <a:off x="1359"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1" name="Rectangle 49"/>
            <p:cNvSpPr>
              <a:spLocks noChangeArrowheads="1"/>
            </p:cNvSpPr>
            <p:nvPr/>
          </p:nvSpPr>
          <p:spPr bwMode="auto">
            <a:xfrm>
              <a:off x="1359"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2" name="Rectangle 50"/>
            <p:cNvSpPr>
              <a:spLocks noChangeArrowheads="1"/>
            </p:cNvSpPr>
            <p:nvPr/>
          </p:nvSpPr>
          <p:spPr bwMode="auto">
            <a:xfrm>
              <a:off x="1774"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3" name="Rectangle 51"/>
            <p:cNvSpPr>
              <a:spLocks noChangeArrowheads="1"/>
            </p:cNvSpPr>
            <p:nvPr/>
          </p:nvSpPr>
          <p:spPr bwMode="auto">
            <a:xfrm>
              <a:off x="1774"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4" name="Rectangle 52"/>
            <p:cNvSpPr>
              <a:spLocks noChangeArrowheads="1"/>
            </p:cNvSpPr>
            <p:nvPr/>
          </p:nvSpPr>
          <p:spPr bwMode="auto">
            <a:xfrm>
              <a:off x="2183"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5" name="Rectangle 53"/>
            <p:cNvSpPr>
              <a:spLocks noChangeArrowheads="1"/>
            </p:cNvSpPr>
            <p:nvPr/>
          </p:nvSpPr>
          <p:spPr bwMode="auto">
            <a:xfrm>
              <a:off x="2183"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6" name="Rectangle 54"/>
            <p:cNvSpPr>
              <a:spLocks noChangeArrowheads="1"/>
            </p:cNvSpPr>
            <p:nvPr/>
          </p:nvSpPr>
          <p:spPr bwMode="auto">
            <a:xfrm>
              <a:off x="2598"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7" name="Rectangle 55"/>
            <p:cNvSpPr>
              <a:spLocks noChangeArrowheads="1"/>
            </p:cNvSpPr>
            <p:nvPr/>
          </p:nvSpPr>
          <p:spPr bwMode="auto">
            <a:xfrm>
              <a:off x="2598"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8" name="Rectangle 56"/>
            <p:cNvSpPr>
              <a:spLocks noChangeArrowheads="1"/>
            </p:cNvSpPr>
            <p:nvPr/>
          </p:nvSpPr>
          <p:spPr bwMode="auto">
            <a:xfrm>
              <a:off x="3012"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 name="Rectangle 57"/>
            <p:cNvSpPr>
              <a:spLocks noChangeArrowheads="1"/>
            </p:cNvSpPr>
            <p:nvPr/>
          </p:nvSpPr>
          <p:spPr bwMode="auto">
            <a:xfrm>
              <a:off x="3012"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0" name="Rectangle 58"/>
            <p:cNvSpPr>
              <a:spLocks noChangeArrowheads="1"/>
            </p:cNvSpPr>
            <p:nvPr/>
          </p:nvSpPr>
          <p:spPr bwMode="auto">
            <a:xfrm>
              <a:off x="3427"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1" name="Rectangle 59"/>
            <p:cNvSpPr>
              <a:spLocks noChangeArrowheads="1"/>
            </p:cNvSpPr>
            <p:nvPr/>
          </p:nvSpPr>
          <p:spPr bwMode="auto">
            <a:xfrm>
              <a:off x="3427"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2" name="Rectangle 60"/>
            <p:cNvSpPr>
              <a:spLocks noChangeArrowheads="1"/>
            </p:cNvSpPr>
            <p:nvPr/>
          </p:nvSpPr>
          <p:spPr bwMode="auto">
            <a:xfrm>
              <a:off x="3848"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3" name="Rectangle 61"/>
            <p:cNvSpPr>
              <a:spLocks noChangeArrowheads="1"/>
            </p:cNvSpPr>
            <p:nvPr/>
          </p:nvSpPr>
          <p:spPr bwMode="auto">
            <a:xfrm>
              <a:off x="3848"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4" name="Rectangle 62"/>
            <p:cNvSpPr>
              <a:spLocks noChangeArrowheads="1"/>
            </p:cNvSpPr>
            <p:nvPr/>
          </p:nvSpPr>
          <p:spPr bwMode="auto">
            <a:xfrm>
              <a:off x="4263"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5" name="Rectangle 63"/>
            <p:cNvSpPr>
              <a:spLocks noChangeArrowheads="1"/>
            </p:cNvSpPr>
            <p:nvPr/>
          </p:nvSpPr>
          <p:spPr bwMode="auto">
            <a:xfrm>
              <a:off x="4263"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6" name="Rectangle 64"/>
            <p:cNvSpPr>
              <a:spLocks noChangeArrowheads="1"/>
            </p:cNvSpPr>
            <p:nvPr/>
          </p:nvSpPr>
          <p:spPr bwMode="auto">
            <a:xfrm>
              <a:off x="4677"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7" name="Rectangle 65"/>
            <p:cNvSpPr>
              <a:spLocks noChangeArrowheads="1"/>
            </p:cNvSpPr>
            <p:nvPr/>
          </p:nvSpPr>
          <p:spPr bwMode="auto">
            <a:xfrm>
              <a:off x="4677"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8" name="Rectangle 66"/>
            <p:cNvSpPr>
              <a:spLocks noChangeArrowheads="1"/>
            </p:cNvSpPr>
            <p:nvPr/>
          </p:nvSpPr>
          <p:spPr bwMode="auto">
            <a:xfrm>
              <a:off x="5092" y="364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9" name="Rectangle 67"/>
            <p:cNvSpPr>
              <a:spLocks noChangeArrowheads="1"/>
            </p:cNvSpPr>
            <p:nvPr/>
          </p:nvSpPr>
          <p:spPr bwMode="auto">
            <a:xfrm>
              <a:off x="5092" y="364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grpSp>
      <p:grpSp>
        <p:nvGrpSpPr>
          <p:cNvPr id="70" name="Group 288"/>
          <p:cNvGrpSpPr>
            <a:grpSpLocks/>
          </p:cNvGrpSpPr>
          <p:nvPr/>
        </p:nvGrpSpPr>
        <p:grpSpPr bwMode="auto">
          <a:xfrm>
            <a:off x="765175" y="5346700"/>
            <a:ext cx="547688" cy="109538"/>
            <a:chOff x="530" y="3508"/>
            <a:chExt cx="345" cy="69"/>
          </a:xfrm>
        </p:grpSpPr>
        <p:sp>
          <p:nvSpPr>
            <p:cNvPr id="71" name="Rectangle 69"/>
            <p:cNvSpPr>
              <a:spLocks noChangeArrowheads="1"/>
            </p:cNvSpPr>
            <p:nvPr/>
          </p:nvSpPr>
          <p:spPr bwMode="auto">
            <a:xfrm>
              <a:off x="530"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2" name="Rectangle 70"/>
            <p:cNvSpPr>
              <a:spLocks noChangeArrowheads="1"/>
            </p:cNvSpPr>
            <p:nvPr/>
          </p:nvSpPr>
          <p:spPr bwMode="auto">
            <a:xfrm>
              <a:off x="530"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grpSp>
      <p:grpSp>
        <p:nvGrpSpPr>
          <p:cNvPr id="73" name="Group 287"/>
          <p:cNvGrpSpPr>
            <a:grpSpLocks/>
          </p:cNvGrpSpPr>
          <p:nvPr/>
        </p:nvGrpSpPr>
        <p:grpSpPr bwMode="auto">
          <a:xfrm>
            <a:off x="1314450" y="5346700"/>
            <a:ext cx="6034088" cy="109538"/>
            <a:chOff x="876" y="3508"/>
            <a:chExt cx="3801" cy="69"/>
          </a:xfrm>
        </p:grpSpPr>
        <p:sp>
          <p:nvSpPr>
            <p:cNvPr id="74" name="Rectangle 71"/>
            <p:cNvSpPr>
              <a:spLocks noChangeArrowheads="1"/>
            </p:cNvSpPr>
            <p:nvPr/>
          </p:nvSpPr>
          <p:spPr bwMode="auto">
            <a:xfrm>
              <a:off x="876"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5" name="Rectangle 72"/>
            <p:cNvSpPr>
              <a:spLocks noChangeArrowheads="1"/>
            </p:cNvSpPr>
            <p:nvPr/>
          </p:nvSpPr>
          <p:spPr bwMode="auto">
            <a:xfrm>
              <a:off x="876"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6" name="Rectangle 73"/>
            <p:cNvSpPr>
              <a:spLocks noChangeArrowheads="1"/>
            </p:cNvSpPr>
            <p:nvPr/>
          </p:nvSpPr>
          <p:spPr bwMode="auto">
            <a:xfrm>
              <a:off x="1221"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7" name="Rectangle 74"/>
            <p:cNvSpPr>
              <a:spLocks noChangeArrowheads="1"/>
            </p:cNvSpPr>
            <p:nvPr/>
          </p:nvSpPr>
          <p:spPr bwMode="auto">
            <a:xfrm>
              <a:off x="1221"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8" name="Rectangle 75"/>
            <p:cNvSpPr>
              <a:spLocks noChangeArrowheads="1"/>
            </p:cNvSpPr>
            <p:nvPr/>
          </p:nvSpPr>
          <p:spPr bwMode="auto">
            <a:xfrm>
              <a:off x="1567"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9" name="Rectangle 76"/>
            <p:cNvSpPr>
              <a:spLocks noChangeArrowheads="1"/>
            </p:cNvSpPr>
            <p:nvPr/>
          </p:nvSpPr>
          <p:spPr bwMode="auto">
            <a:xfrm>
              <a:off x="1567"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0" name="Rectangle 77"/>
            <p:cNvSpPr>
              <a:spLocks noChangeArrowheads="1"/>
            </p:cNvSpPr>
            <p:nvPr/>
          </p:nvSpPr>
          <p:spPr bwMode="auto">
            <a:xfrm>
              <a:off x="1912"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1" name="Rectangle 78"/>
            <p:cNvSpPr>
              <a:spLocks noChangeArrowheads="1"/>
            </p:cNvSpPr>
            <p:nvPr/>
          </p:nvSpPr>
          <p:spPr bwMode="auto">
            <a:xfrm>
              <a:off x="1912"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2" name="Rectangle 79"/>
            <p:cNvSpPr>
              <a:spLocks noChangeArrowheads="1"/>
            </p:cNvSpPr>
            <p:nvPr/>
          </p:nvSpPr>
          <p:spPr bwMode="auto">
            <a:xfrm>
              <a:off x="2258"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3" name="Rectangle 80"/>
            <p:cNvSpPr>
              <a:spLocks noChangeArrowheads="1"/>
            </p:cNvSpPr>
            <p:nvPr/>
          </p:nvSpPr>
          <p:spPr bwMode="auto">
            <a:xfrm>
              <a:off x="2258"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4" name="Rectangle 81"/>
            <p:cNvSpPr>
              <a:spLocks noChangeArrowheads="1"/>
            </p:cNvSpPr>
            <p:nvPr/>
          </p:nvSpPr>
          <p:spPr bwMode="auto">
            <a:xfrm>
              <a:off x="2603"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5" name="Rectangle 82"/>
            <p:cNvSpPr>
              <a:spLocks noChangeArrowheads="1"/>
            </p:cNvSpPr>
            <p:nvPr/>
          </p:nvSpPr>
          <p:spPr bwMode="auto">
            <a:xfrm>
              <a:off x="2603"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6" name="Rectangle 83"/>
            <p:cNvSpPr>
              <a:spLocks noChangeArrowheads="1"/>
            </p:cNvSpPr>
            <p:nvPr/>
          </p:nvSpPr>
          <p:spPr bwMode="auto">
            <a:xfrm>
              <a:off x="2949"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7" name="Rectangle 84"/>
            <p:cNvSpPr>
              <a:spLocks noChangeArrowheads="1"/>
            </p:cNvSpPr>
            <p:nvPr/>
          </p:nvSpPr>
          <p:spPr bwMode="auto">
            <a:xfrm>
              <a:off x="2949"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8" name="Rectangle 85"/>
            <p:cNvSpPr>
              <a:spLocks noChangeArrowheads="1"/>
            </p:cNvSpPr>
            <p:nvPr/>
          </p:nvSpPr>
          <p:spPr bwMode="auto">
            <a:xfrm>
              <a:off x="3295"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9" name="Rectangle 86"/>
            <p:cNvSpPr>
              <a:spLocks noChangeArrowheads="1"/>
            </p:cNvSpPr>
            <p:nvPr/>
          </p:nvSpPr>
          <p:spPr bwMode="auto">
            <a:xfrm>
              <a:off x="3295"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0" name="Rectangle 87"/>
            <p:cNvSpPr>
              <a:spLocks noChangeArrowheads="1"/>
            </p:cNvSpPr>
            <p:nvPr/>
          </p:nvSpPr>
          <p:spPr bwMode="auto">
            <a:xfrm>
              <a:off x="3641"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1" name="Rectangle 88"/>
            <p:cNvSpPr>
              <a:spLocks noChangeArrowheads="1"/>
            </p:cNvSpPr>
            <p:nvPr/>
          </p:nvSpPr>
          <p:spPr bwMode="auto">
            <a:xfrm>
              <a:off x="3641"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2" name="Rectangle 89"/>
            <p:cNvSpPr>
              <a:spLocks noChangeArrowheads="1"/>
            </p:cNvSpPr>
            <p:nvPr/>
          </p:nvSpPr>
          <p:spPr bwMode="auto">
            <a:xfrm>
              <a:off x="3986"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3" name="Rectangle 90"/>
            <p:cNvSpPr>
              <a:spLocks noChangeArrowheads="1"/>
            </p:cNvSpPr>
            <p:nvPr/>
          </p:nvSpPr>
          <p:spPr bwMode="auto">
            <a:xfrm>
              <a:off x="3986"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4" name="Rectangle 91"/>
            <p:cNvSpPr>
              <a:spLocks noChangeArrowheads="1"/>
            </p:cNvSpPr>
            <p:nvPr/>
          </p:nvSpPr>
          <p:spPr bwMode="auto">
            <a:xfrm>
              <a:off x="4332" y="350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5" name="Rectangle 92"/>
            <p:cNvSpPr>
              <a:spLocks noChangeArrowheads="1"/>
            </p:cNvSpPr>
            <p:nvPr/>
          </p:nvSpPr>
          <p:spPr bwMode="auto">
            <a:xfrm>
              <a:off x="4332" y="350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grpSp>
      <p:grpSp>
        <p:nvGrpSpPr>
          <p:cNvPr id="96" name="Group 93"/>
          <p:cNvGrpSpPr>
            <a:grpSpLocks/>
          </p:cNvGrpSpPr>
          <p:nvPr/>
        </p:nvGrpSpPr>
        <p:grpSpPr bwMode="auto">
          <a:xfrm>
            <a:off x="765175" y="2216150"/>
            <a:ext cx="3071813" cy="606425"/>
            <a:chOff x="530" y="1536"/>
            <a:chExt cx="1935" cy="382"/>
          </a:xfrm>
        </p:grpSpPr>
        <p:sp>
          <p:nvSpPr>
            <p:cNvPr id="97" name="Rectangle 94"/>
            <p:cNvSpPr>
              <a:spLocks noChangeArrowheads="1"/>
            </p:cNvSpPr>
            <p:nvPr/>
          </p:nvSpPr>
          <p:spPr bwMode="auto">
            <a:xfrm>
              <a:off x="530" y="15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8" name="Rectangle 95"/>
            <p:cNvSpPr>
              <a:spLocks noChangeArrowheads="1"/>
            </p:cNvSpPr>
            <p:nvPr/>
          </p:nvSpPr>
          <p:spPr bwMode="auto">
            <a:xfrm>
              <a:off x="530" y="15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99" name="Rectangle 96"/>
            <p:cNvSpPr>
              <a:spLocks noChangeArrowheads="1"/>
            </p:cNvSpPr>
            <p:nvPr/>
          </p:nvSpPr>
          <p:spPr bwMode="auto">
            <a:xfrm>
              <a:off x="1082" y="15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0" name="Rectangle 97"/>
            <p:cNvSpPr>
              <a:spLocks noChangeArrowheads="1"/>
            </p:cNvSpPr>
            <p:nvPr/>
          </p:nvSpPr>
          <p:spPr bwMode="auto">
            <a:xfrm>
              <a:off x="1082" y="15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1" name="Rectangle 98"/>
            <p:cNvSpPr>
              <a:spLocks noChangeArrowheads="1"/>
            </p:cNvSpPr>
            <p:nvPr/>
          </p:nvSpPr>
          <p:spPr bwMode="auto">
            <a:xfrm>
              <a:off x="1636" y="15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2" name="Rectangle 99"/>
            <p:cNvSpPr>
              <a:spLocks noChangeArrowheads="1"/>
            </p:cNvSpPr>
            <p:nvPr/>
          </p:nvSpPr>
          <p:spPr bwMode="auto">
            <a:xfrm>
              <a:off x="1636" y="15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3" name="Rectangle 100"/>
            <p:cNvSpPr>
              <a:spLocks noChangeArrowheads="1"/>
            </p:cNvSpPr>
            <p:nvPr/>
          </p:nvSpPr>
          <p:spPr bwMode="auto">
            <a:xfrm>
              <a:off x="668" y="1642"/>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4" name="Rectangle 101"/>
            <p:cNvSpPr>
              <a:spLocks noChangeArrowheads="1"/>
            </p:cNvSpPr>
            <p:nvPr/>
          </p:nvSpPr>
          <p:spPr bwMode="auto">
            <a:xfrm>
              <a:off x="668" y="1642"/>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5" name="Rectangle 102"/>
            <p:cNvSpPr>
              <a:spLocks noChangeArrowheads="1"/>
            </p:cNvSpPr>
            <p:nvPr/>
          </p:nvSpPr>
          <p:spPr bwMode="auto">
            <a:xfrm>
              <a:off x="1220" y="1642"/>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6" name="Rectangle 103"/>
            <p:cNvSpPr>
              <a:spLocks noChangeArrowheads="1"/>
            </p:cNvSpPr>
            <p:nvPr/>
          </p:nvSpPr>
          <p:spPr bwMode="auto">
            <a:xfrm>
              <a:off x="1220" y="1642"/>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7" name="Rectangle 104"/>
            <p:cNvSpPr>
              <a:spLocks noChangeArrowheads="1"/>
            </p:cNvSpPr>
            <p:nvPr/>
          </p:nvSpPr>
          <p:spPr bwMode="auto">
            <a:xfrm>
              <a:off x="1773" y="1642"/>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8" name="Rectangle 105"/>
            <p:cNvSpPr>
              <a:spLocks noChangeArrowheads="1"/>
            </p:cNvSpPr>
            <p:nvPr/>
          </p:nvSpPr>
          <p:spPr bwMode="auto">
            <a:xfrm>
              <a:off x="1773" y="1642"/>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9" name="Rectangle 106"/>
            <p:cNvSpPr>
              <a:spLocks noChangeArrowheads="1"/>
            </p:cNvSpPr>
            <p:nvPr/>
          </p:nvSpPr>
          <p:spPr bwMode="auto">
            <a:xfrm>
              <a:off x="807" y="174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0" name="Rectangle 107"/>
            <p:cNvSpPr>
              <a:spLocks noChangeArrowheads="1"/>
            </p:cNvSpPr>
            <p:nvPr/>
          </p:nvSpPr>
          <p:spPr bwMode="auto">
            <a:xfrm>
              <a:off x="807" y="174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1" name="Rectangle 108"/>
            <p:cNvSpPr>
              <a:spLocks noChangeArrowheads="1"/>
            </p:cNvSpPr>
            <p:nvPr/>
          </p:nvSpPr>
          <p:spPr bwMode="auto">
            <a:xfrm>
              <a:off x="1359" y="174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2" name="Rectangle 109"/>
            <p:cNvSpPr>
              <a:spLocks noChangeArrowheads="1"/>
            </p:cNvSpPr>
            <p:nvPr/>
          </p:nvSpPr>
          <p:spPr bwMode="auto">
            <a:xfrm>
              <a:off x="1359" y="174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3" name="Rectangle 110"/>
            <p:cNvSpPr>
              <a:spLocks noChangeArrowheads="1"/>
            </p:cNvSpPr>
            <p:nvPr/>
          </p:nvSpPr>
          <p:spPr bwMode="auto">
            <a:xfrm>
              <a:off x="1912" y="174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4" name="Rectangle 111"/>
            <p:cNvSpPr>
              <a:spLocks noChangeArrowheads="1"/>
            </p:cNvSpPr>
            <p:nvPr/>
          </p:nvSpPr>
          <p:spPr bwMode="auto">
            <a:xfrm>
              <a:off x="1912" y="174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5" name="Rectangle 112"/>
            <p:cNvSpPr>
              <a:spLocks noChangeArrowheads="1"/>
            </p:cNvSpPr>
            <p:nvPr/>
          </p:nvSpPr>
          <p:spPr bwMode="auto">
            <a:xfrm>
              <a:off x="945" y="1849"/>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6" name="Rectangle 113"/>
            <p:cNvSpPr>
              <a:spLocks noChangeArrowheads="1"/>
            </p:cNvSpPr>
            <p:nvPr/>
          </p:nvSpPr>
          <p:spPr bwMode="auto">
            <a:xfrm>
              <a:off x="945" y="1849"/>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7" name="Rectangle 114"/>
            <p:cNvSpPr>
              <a:spLocks noChangeArrowheads="1"/>
            </p:cNvSpPr>
            <p:nvPr/>
          </p:nvSpPr>
          <p:spPr bwMode="auto">
            <a:xfrm>
              <a:off x="1497" y="1849"/>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8" name="Rectangle 115"/>
            <p:cNvSpPr>
              <a:spLocks noChangeArrowheads="1"/>
            </p:cNvSpPr>
            <p:nvPr/>
          </p:nvSpPr>
          <p:spPr bwMode="auto">
            <a:xfrm>
              <a:off x="1497" y="1849"/>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19" name="Rectangle 116"/>
            <p:cNvSpPr>
              <a:spLocks noChangeArrowheads="1"/>
            </p:cNvSpPr>
            <p:nvPr/>
          </p:nvSpPr>
          <p:spPr bwMode="auto">
            <a:xfrm>
              <a:off x="2050" y="1849"/>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0" name="Rectangle 117"/>
            <p:cNvSpPr>
              <a:spLocks noChangeArrowheads="1"/>
            </p:cNvSpPr>
            <p:nvPr/>
          </p:nvSpPr>
          <p:spPr bwMode="auto">
            <a:xfrm>
              <a:off x="2050" y="1849"/>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21" name="Line 118"/>
            <p:cNvSpPr>
              <a:spLocks noChangeShapeType="1"/>
            </p:cNvSpPr>
            <p:nvPr/>
          </p:nvSpPr>
          <p:spPr bwMode="auto">
            <a:xfrm flipV="1">
              <a:off x="530" y="1883"/>
              <a:ext cx="414"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2" name="Line 119"/>
            <p:cNvSpPr>
              <a:spLocks noChangeShapeType="1"/>
            </p:cNvSpPr>
            <p:nvPr/>
          </p:nvSpPr>
          <p:spPr bwMode="auto">
            <a:xfrm>
              <a:off x="530" y="1780"/>
              <a:ext cx="27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3" name="Line 120"/>
            <p:cNvSpPr>
              <a:spLocks noChangeShapeType="1"/>
            </p:cNvSpPr>
            <p:nvPr/>
          </p:nvSpPr>
          <p:spPr bwMode="auto">
            <a:xfrm>
              <a:off x="530" y="1676"/>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4" name="Line 121"/>
            <p:cNvSpPr>
              <a:spLocks noChangeShapeType="1"/>
            </p:cNvSpPr>
            <p:nvPr/>
          </p:nvSpPr>
          <p:spPr bwMode="auto">
            <a:xfrm>
              <a:off x="945" y="1572"/>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5" name="Line 122"/>
            <p:cNvSpPr>
              <a:spLocks noChangeShapeType="1"/>
            </p:cNvSpPr>
            <p:nvPr/>
          </p:nvSpPr>
          <p:spPr bwMode="auto">
            <a:xfrm>
              <a:off x="1083" y="1676"/>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6" name="Line 123"/>
            <p:cNvSpPr>
              <a:spLocks noChangeShapeType="1"/>
            </p:cNvSpPr>
            <p:nvPr/>
          </p:nvSpPr>
          <p:spPr bwMode="auto">
            <a:xfrm>
              <a:off x="1221" y="1780"/>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7" name="Line 124"/>
            <p:cNvSpPr>
              <a:spLocks noChangeShapeType="1"/>
            </p:cNvSpPr>
            <p:nvPr/>
          </p:nvSpPr>
          <p:spPr bwMode="auto">
            <a:xfrm>
              <a:off x="1360" y="1884"/>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8" name="Line 125"/>
            <p:cNvSpPr>
              <a:spLocks noChangeShapeType="1"/>
            </p:cNvSpPr>
            <p:nvPr/>
          </p:nvSpPr>
          <p:spPr bwMode="auto">
            <a:xfrm>
              <a:off x="1498" y="1572"/>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9" name="Line 126"/>
            <p:cNvSpPr>
              <a:spLocks noChangeShapeType="1"/>
            </p:cNvSpPr>
            <p:nvPr/>
          </p:nvSpPr>
          <p:spPr bwMode="auto">
            <a:xfrm>
              <a:off x="1636" y="1676"/>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30" name="Line 127"/>
            <p:cNvSpPr>
              <a:spLocks noChangeShapeType="1"/>
            </p:cNvSpPr>
            <p:nvPr/>
          </p:nvSpPr>
          <p:spPr bwMode="auto">
            <a:xfrm>
              <a:off x="1774" y="1780"/>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31" name="Line 128"/>
            <p:cNvSpPr>
              <a:spLocks noChangeShapeType="1"/>
            </p:cNvSpPr>
            <p:nvPr/>
          </p:nvSpPr>
          <p:spPr bwMode="auto">
            <a:xfrm>
              <a:off x="1912" y="1884"/>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132" name="Group 284"/>
          <p:cNvGrpSpPr>
            <a:grpSpLocks/>
          </p:cNvGrpSpPr>
          <p:nvPr/>
        </p:nvGrpSpPr>
        <p:grpSpPr bwMode="auto">
          <a:xfrm>
            <a:off x="765175" y="1506538"/>
            <a:ext cx="1974850" cy="603250"/>
            <a:chOff x="530" y="1089"/>
            <a:chExt cx="1244" cy="380"/>
          </a:xfrm>
        </p:grpSpPr>
        <p:sp>
          <p:nvSpPr>
            <p:cNvPr id="133" name="Rectangle 130"/>
            <p:cNvSpPr>
              <a:spLocks noChangeArrowheads="1"/>
            </p:cNvSpPr>
            <p:nvPr/>
          </p:nvSpPr>
          <p:spPr bwMode="auto">
            <a:xfrm>
              <a:off x="530" y="1089"/>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4" name="Rectangle 131"/>
            <p:cNvSpPr>
              <a:spLocks noChangeArrowheads="1"/>
            </p:cNvSpPr>
            <p:nvPr/>
          </p:nvSpPr>
          <p:spPr bwMode="auto">
            <a:xfrm>
              <a:off x="530" y="1089"/>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5" name="Rectangle 132"/>
            <p:cNvSpPr>
              <a:spLocks noChangeArrowheads="1"/>
            </p:cNvSpPr>
            <p:nvPr/>
          </p:nvSpPr>
          <p:spPr bwMode="auto">
            <a:xfrm>
              <a:off x="876" y="1089"/>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6" name="Rectangle 133"/>
            <p:cNvSpPr>
              <a:spLocks noChangeArrowheads="1"/>
            </p:cNvSpPr>
            <p:nvPr/>
          </p:nvSpPr>
          <p:spPr bwMode="auto">
            <a:xfrm>
              <a:off x="876" y="1089"/>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7" name="Rectangle 134"/>
            <p:cNvSpPr>
              <a:spLocks noChangeArrowheads="1"/>
            </p:cNvSpPr>
            <p:nvPr/>
          </p:nvSpPr>
          <p:spPr bwMode="auto">
            <a:xfrm>
              <a:off x="1221" y="1089"/>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8" name="Rectangle 135"/>
            <p:cNvSpPr>
              <a:spLocks noChangeArrowheads="1"/>
            </p:cNvSpPr>
            <p:nvPr/>
          </p:nvSpPr>
          <p:spPr bwMode="auto">
            <a:xfrm>
              <a:off x="1221" y="1089"/>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39" name="Rectangle 136"/>
            <p:cNvSpPr>
              <a:spLocks noChangeArrowheads="1"/>
            </p:cNvSpPr>
            <p:nvPr/>
          </p:nvSpPr>
          <p:spPr bwMode="auto">
            <a:xfrm>
              <a:off x="599" y="1193"/>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0" name="Rectangle 137"/>
            <p:cNvSpPr>
              <a:spLocks noChangeArrowheads="1"/>
            </p:cNvSpPr>
            <p:nvPr/>
          </p:nvSpPr>
          <p:spPr bwMode="auto">
            <a:xfrm>
              <a:off x="599" y="1193"/>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1" name="Rectangle 138"/>
            <p:cNvSpPr>
              <a:spLocks noChangeArrowheads="1"/>
            </p:cNvSpPr>
            <p:nvPr/>
          </p:nvSpPr>
          <p:spPr bwMode="auto">
            <a:xfrm>
              <a:off x="945" y="1192"/>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2" name="Rectangle 139"/>
            <p:cNvSpPr>
              <a:spLocks noChangeArrowheads="1"/>
            </p:cNvSpPr>
            <p:nvPr/>
          </p:nvSpPr>
          <p:spPr bwMode="auto">
            <a:xfrm>
              <a:off x="945" y="1192"/>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3" name="Rectangle 140"/>
            <p:cNvSpPr>
              <a:spLocks noChangeArrowheads="1"/>
            </p:cNvSpPr>
            <p:nvPr/>
          </p:nvSpPr>
          <p:spPr bwMode="auto">
            <a:xfrm>
              <a:off x="1290" y="1193"/>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4" name="Rectangle 141"/>
            <p:cNvSpPr>
              <a:spLocks noChangeArrowheads="1"/>
            </p:cNvSpPr>
            <p:nvPr/>
          </p:nvSpPr>
          <p:spPr bwMode="auto">
            <a:xfrm>
              <a:off x="1290" y="1193"/>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5" name="Rectangle 142"/>
            <p:cNvSpPr>
              <a:spLocks noChangeArrowheads="1"/>
            </p:cNvSpPr>
            <p:nvPr/>
          </p:nvSpPr>
          <p:spPr bwMode="auto">
            <a:xfrm>
              <a:off x="669" y="1296"/>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6" name="Rectangle 143"/>
            <p:cNvSpPr>
              <a:spLocks noChangeArrowheads="1"/>
            </p:cNvSpPr>
            <p:nvPr/>
          </p:nvSpPr>
          <p:spPr bwMode="auto">
            <a:xfrm>
              <a:off x="669" y="1296"/>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7" name="Rectangle 144"/>
            <p:cNvSpPr>
              <a:spLocks noChangeArrowheads="1"/>
            </p:cNvSpPr>
            <p:nvPr/>
          </p:nvSpPr>
          <p:spPr bwMode="auto">
            <a:xfrm>
              <a:off x="1015" y="1296"/>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8" name="Rectangle 145"/>
            <p:cNvSpPr>
              <a:spLocks noChangeArrowheads="1"/>
            </p:cNvSpPr>
            <p:nvPr/>
          </p:nvSpPr>
          <p:spPr bwMode="auto">
            <a:xfrm>
              <a:off x="1015" y="1296"/>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9" name="Rectangle 146"/>
            <p:cNvSpPr>
              <a:spLocks noChangeArrowheads="1"/>
            </p:cNvSpPr>
            <p:nvPr/>
          </p:nvSpPr>
          <p:spPr bwMode="auto">
            <a:xfrm>
              <a:off x="1360" y="1296"/>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0" name="Rectangle 147"/>
            <p:cNvSpPr>
              <a:spLocks noChangeArrowheads="1"/>
            </p:cNvSpPr>
            <p:nvPr/>
          </p:nvSpPr>
          <p:spPr bwMode="auto">
            <a:xfrm>
              <a:off x="1360" y="1296"/>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1" name="Rectangle 148"/>
            <p:cNvSpPr>
              <a:spLocks noChangeArrowheads="1"/>
            </p:cNvSpPr>
            <p:nvPr/>
          </p:nvSpPr>
          <p:spPr bwMode="auto">
            <a:xfrm>
              <a:off x="738" y="140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2" name="Rectangle 149"/>
            <p:cNvSpPr>
              <a:spLocks noChangeArrowheads="1"/>
            </p:cNvSpPr>
            <p:nvPr/>
          </p:nvSpPr>
          <p:spPr bwMode="auto">
            <a:xfrm>
              <a:off x="738" y="140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3" name="Rectangle 150"/>
            <p:cNvSpPr>
              <a:spLocks noChangeArrowheads="1"/>
            </p:cNvSpPr>
            <p:nvPr/>
          </p:nvSpPr>
          <p:spPr bwMode="auto">
            <a:xfrm>
              <a:off x="1084" y="140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4" name="Rectangle 151"/>
            <p:cNvSpPr>
              <a:spLocks noChangeArrowheads="1"/>
            </p:cNvSpPr>
            <p:nvPr/>
          </p:nvSpPr>
          <p:spPr bwMode="auto">
            <a:xfrm>
              <a:off x="1084" y="140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5" name="Rectangle 152"/>
            <p:cNvSpPr>
              <a:spLocks noChangeArrowheads="1"/>
            </p:cNvSpPr>
            <p:nvPr/>
          </p:nvSpPr>
          <p:spPr bwMode="auto">
            <a:xfrm>
              <a:off x="1429" y="140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6" name="Rectangle 153"/>
            <p:cNvSpPr>
              <a:spLocks noChangeArrowheads="1"/>
            </p:cNvSpPr>
            <p:nvPr/>
          </p:nvSpPr>
          <p:spPr bwMode="auto">
            <a:xfrm>
              <a:off x="1429" y="140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57" name="Line 154"/>
            <p:cNvSpPr>
              <a:spLocks noChangeShapeType="1"/>
            </p:cNvSpPr>
            <p:nvPr/>
          </p:nvSpPr>
          <p:spPr bwMode="auto">
            <a:xfrm>
              <a:off x="530" y="1331"/>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58" name="Line 155"/>
            <p:cNvSpPr>
              <a:spLocks noChangeShapeType="1"/>
            </p:cNvSpPr>
            <p:nvPr/>
          </p:nvSpPr>
          <p:spPr bwMode="auto">
            <a:xfrm>
              <a:off x="530" y="1435"/>
              <a:ext cx="20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59" name="Line 156"/>
            <p:cNvSpPr>
              <a:spLocks noChangeShapeType="1"/>
            </p:cNvSpPr>
            <p:nvPr/>
          </p:nvSpPr>
          <p:spPr bwMode="auto">
            <a:xfrm>
              <a:off x="530" y="1227"/>
              <a:ext cx="6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160" name="Group 285"/>
          <p:cNvGrpSpPr>
            <a:grpSpLocks/>
          </p:cNvGrpSpPr>
          <p:nvPr/>
        </p:nvGrpSpPr>
        <p:grpSpPr bwMode="auto">
          <a:xfrm>
            <a:off x="765175" y="3097213"/>
            <a:ext cx="2413000" cy="438150"/>
            <a:chOff x="530" y="2091"/>
            <a:chExt cx="1520" cy="276"/>
          </a:xfrm>
        </p:grpSpPr>
        <p:sp>
          <p:nvSpPr>
            <p:cNvPr id="161" name="Rectangle 158"/>
            <p:cNvSpPr>
              <a:spLocks noChangeArrowheads="1"/>
            </p:cNvSpPr>
            <p:nvPr/>
          </p:nvSpPr>
          <p:spPr bwMode="auto">
            <a:xfrm>
              <a:off x="530" y="2091"/>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2" name="Rectangle 159"/>
            <p:cNvSpPr>
              <a:spLocks noChangeArrowheads="1"/>
            </p:cNvSpPr>
            <p:nvPr/>
          </p:nvSpPr>
          <p:spPr bwMode="auto">
            <a:xfrm>
              <a:off x="530" y="2091"/>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3" name="Rectangle 160"/>
            <p:cNvSpPr>
              <a:spLocks noChangeArrowheads="1"/>
            </p:cNvSpPr>
            <p:nvPr/>
          </p:nvSpPr>
          <p:spPr bwMode="auto">
            <a:xfrm>
              <a:off x="876" y="2091"/>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4" name="Rectangle 161"/>
            <p:cNvSpPr>
              <a:spLocks noChangeArrowheads="1"/>
            </p:cNvSpPr>
            <p:nvPr/>
          </p:nvSpPr>
          <p:spPr bwMode="auto">
            <a:xfrm>
              <a:off x="876" y="2091"/>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5" name="Rectangle 162"/>
            <p:cNvSpPr>
              <a:spLocks noChangeArrowheads="1"/>
            </p:cNvSpPr>
            <p:nvPr/>
          </p:nvSpPr>
          <p:spPr bwMode="auto">
            <a:xfrm>
              <a:off x="1221" y="2091"/>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6" name="Rectangle 163"/>
            <p:cNvSpPr>
              <a:spLocks noChangeArrowheads="1"/>
            </p:cNvSpPr>
            <p:nvPr/>
          </p:nvSpPr>
          <p:spPr bwMode="auto">
            <a:xfrm>
              <a:off x="1221" y="2091"/>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7" name="Rectangle 164"/>
            <p:cNvSpPr>
              <a:spLocks noChangeArrowheads="1"/>
            </p:cNvSpPr>
            <p:nvPr/>
          </p:nvSpPr>
          <p:spPr bwMode="auto">
            <a:xfrm>
              <a:off x="1567" y="2091"/>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8" name="Rectangle 165"/>
            <p:cNvSpPr>
              <a:spLocks noChangeArrowheads="1"/>
            </p:cNvSpPr>
            <p:nvPr/>
          </p:nvSpPr>
          <p:spPr bwMode="auto">
            <a:xfrm>
              <a:off x="1567" y="2091"/>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69" name="Rectangle 166"/>
            <p:cNvSpPr>
              <a:spLocks noChangeArrowheads="1"/>
            </p:cNvSpPr>
            <p:nvPr/>
          </p:nvSpPr>
          <p:spPr bwMode="auto">
            <a:xfrm>
              <a:off x="599" y="2195"/>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0" name="Rectangle 167"/>
            <p:cNvSpPr>
              <a:spLocks noChangeArrowheads="1"/>
            </p:cNvSpPr>
            <p:nvPr/>
          </p:nvSpPr>
          <p:spPr bwMode="auto">
            <a:xfrm>
              <a:off x="599" y="2195"/>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1" name="Rectangle 168"/>
            <p:cNvSpPr>
              <a:spLocks noChangeArrowheads="1"/>
            </p:cNvSpPr>
            <p:nvPr/>
          </p:nvSpPr>
          <p:spPr bwMode="auto">
            <a:xfrm>
              <a:off x="945" y="2195"/>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2" name="Rectangle 169"/>
            <p:cNvSpPr>
              <a:spLocks noChangeArrowheads="1"/>
            </p:cNvSpPr>
            <p:nvPr/>
          </p:nvSpPr>
          <p:spPr bwMode="auto">
            <a:xfrm>
              <a:off x="945" y="2195"/>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3" name="Rectangle 170"/>
            <p:cNvSpPr>
              <a:spLocks noChangeArrowheads="1"/>
            </p:cNvSpPr>
            <p:nvPr/>
          </p:nvSpPr>
          <p:spPr bwMode="auto">
            <a:xfrm>
              <a:off x="1290" y="2195"/>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4" name="Rectangle 171"/>
            <p:cNvSpPr>
              <a:spLocks noChangeArrowheads="1"/>
            </p:cNvSpPr>
            <p:nvPr/>
          </p:nvSpPr>
          <p:spPr bwMode="auto">
            <a:xfrm>
              <a:off x="1290" y="2195"/>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5" name="Rectangle 172"/>
            <p:cNvSpPr>
              <a:spLocks noChangeArrowheads="1"/>
            </p:cNvSpPr>
            <p:nvPr/>
          </p:nvSpPr>
          <p:spPr bwMode="auto">
            <a:xfrm>
              <a:off x="1636" y="2195"/>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6" name="Rectangle 173"/>
            <p:cNvSpPr>
              <a:spLocks noChangeArrowheads="1"/>
            </p:cNvSpPr>
            <p:nvPr/>
          </p:nvSpPr>
          <p:spPr bwMode="auto">
            <a:xfrm>
              <a:off x="1636" y="2195"/>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7" name="Rectangle 174"/>
            <p:cNvSpPr>
              <a:spLocks noChangeArrowheads="1"/>
            </p:cNvSpPr>
            <p:nvPr/>
          </p:nvSpPr>
          <p:spPr bwMode="auto">
            <a:xfrm>
              <a:off x="668" y="229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8" name="Rectangle 175"/>
            <p:cNvSpPr>
              <a:spLocks noChangeArrowheads="1"/>
            </p:cNvSpPr>
            <p:nvPr/>
          </p:nvSpPr>
          <p:spPr bwMode="auto">
            <a:xfrm>
              <a:off x="668" y="229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79" name="Rectangle 176"/>
            <p:cNvSpPr>
              <a:spLocks noChangeArrowheads="1"/>
            </p:cNvSpPr>
            <p:nvPr/>
          </p:nvSpPr>
          <p:spPr bwMode="auto">
            <a:xfrm>
              <a:off x="1014" y="229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0" name="Rectangle 177"/>
            <p:cNvSpPr>
              <a:spLocks noChangeArrowheads="1"/>
            </p:cNvSpPr>
            <p:nvPr/>
          </p:nvSpPr>
          <p:spPr bwMode="auto">
            <a:xfrm>
              <a:off x="1014" y="229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1" name="Rectangle 178"/>
            <p:cNvSpPr>
              <a:spLocks noChangeArrowheads="1"/>
            </p:cNvSpPr>
            <p:nvPr/>
          </p:nvSpPr>
          <p:spPr bwMode="auto">
            <a:xfrm>
              <a:off x="1359" y="229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2" name="Rectangle 179"/>
            <p:cNvSpPr>
              <a:spLocks noChangeArrowheads="1"/>
            </p:cNvSpPr>
            <p:nvPr/>
          </p:nvSpPr>
          <p:spPr bwMode="auto">
            <a:xfrm>
              <a:off x="1359" y="229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3" name="Rectangle 180"/>
            <p:cNvSpPr>
              <a:spLocks noChangeArrowheads="1"/>
            </p:cNvSpPr>
            <p:nvPr/>
          </p:nvSpPr>
          <p:spPr bwMode="auto">
            <a:xfrm>
              <a:off x="1705" y="2298"/>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4" name="Rectangle 181"/>
            <p:cNvSpPr>
              <a:spLocks noChangeArrowheads="1"/>
            </p:cNvSpPr>
            <p:nvPr/>
          </p:nvSpPr>
          <p:spPr bwMode="auto">
            <a:xfrm>
              <a:off x="1705" y="2298"/>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5" name="Line 182"/>
            <p:cNvSpPr>
              <a:spLocks noChangeShapeType="1"/>
            </p:cNvSpPr>
            <p:nvPr/>
          </p:nvSpPr>
          <p:spPr bwMode="auto">
            <a:xfrm>
              <a:off x="530" y="2228"/>
              <a:ext cx="6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86" name="Line 183"/>
            <p:cNvSpPr>
              <a:spLocks noChangeShapeType="1"/>
            </p:cNvSpPr>
            <p:nvPr/>
          </p:nvSpPr>
          <p:spPr bwMode="auto">
            <a:xfrm>
              <a:off x="530" y="2332"/>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303154" name="Group 184"/>
          <p:cNvGrpSpPr>
            <a:grpSpLocks/>
          </p:cNvGrpSpPr>
          <p:nvPr/>
        </p:nvGrpSpPr>
        <p:grpSpPr bwMode="auto">
          <a:xfrm>
            <a:off x="765175" y="3644900"/>
            <a:ext cx="3071813" cy="439738"/>
            <a:chOff x="530" y="2436"/>
            <a:chExt cx="1935" cy="277"/>
          </a:xfrm>
        </p:grpSpPr>
        <p:sp>
          <p:nvSpPr>
            <p:cNvPr id="188" name="Rectangle 185"/>
            <p:cNvSpPr>
              <a:spLocks noChangeArrowheads="1"/>
            </p:cNvSpPr>
            <p:nvPr/>
          </p:nvSpPr>
          <p:spPr bwMode="auto">
            <a:xfrm>
              <a:off x="530"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89" name="Rectangle 186"/>
            <p:cNvSpPr>
              <a:spLocks noChangeArrowheads="1"/>
            </p:cNvSpPr>
            <p:nvPr/>
          </p:nvSpPr>
          <p:spPr bwMode="auto">
            <a:xfrm>
              <a:off x="530"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0" name="Rectangle 187"/>
            <p:cNvSpPr>
              <a:spLocks noChangeArrowheads="1"/>
            </p:cNvSpPr>
            <p:nvPr/>
          </p:nvSpPr>
          <p:spPr bwMode="auto">
            <a:xfrm>
              <a:off x="945"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1" name="Rectangle 188"/>
            <p:cNvSpPr>
              <a:spLocks noChangeArrowheads="1"/>
            </p:cNvSpPr>
            <p:nvPr/>
          </p:nvSpPr>
          <p:spPr bwMode="auto">
            <a:xfrm>
              <a:off x="945"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2" name="Rectangle 189"/>
            <p:cNvSpPr>
              <a:spLocks noChangeArrowheads="1"/>
            </p:cNvSpPr>
            <p:nvPr/>
          </p:nvSpPr>
          <p:spPr bwMode="auto">
            <a:xfrm>
              <a:off x="1359"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3" name="Rectangle 190"/>
            <p:cNvSpPr>
              <a:spLocks noChangeArrowheads="1"/>
            </p:cNvSpPr>
            <p:nvPr/>
          </p:nvSpPr>
          <p:spPr bwMode="auto">
            <a:xfrm>
              <a:off x="1359"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4" name="Rectangle 191"/>
            <p:cNvSpPr>
              <a:spLocks noChangeArrowheads="1"/>
            </p:cNvSpPr>
            <p:nvPr/>
          </p:nvSpPr>
          <p:spPr bwMode="auto">
            <a:xfrm>
              <a:off x="1774" y="2436"/>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5" name="Rectangle 192"/>
            <p:cNvSpPr>
              <a:spLocks noChangeArrowheads="1"/>
            </p:cNvSpPr>
            <p:nvPr/>
          </p:nvSpPr>
          <p:spPr bwMode="auto">
            <a:xfrm>
              <a:off x="1774" y="2436"/>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6" name="Rectangle 193"/>
            <p:cNvSpPr>
              <a:spLocks noChangeArrowheads="1"/>
            </p:cNvSpPr>
            <p:nvPr/>
          </p:nvSpPr>
          <p:spPr bwMode="auto">
            <a:xfrm>
              <a:off x="668"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7" name="Rectangle 194"/>
            <p:cNvSpPr>
              <a:spLocks noChangeArrowheads="1"/>
            </p:cNvSpPr>
            <p:nvPr/>
          </p:nvSpPr>
          <p:spPr bwMode="auto">
            <a:xfrm>
              <a:off x="668"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8" name="Rectangle 195"/>
            <p:cNvSpPr>
              <a:spLocks noChangeArrowheads="1"/>
            </p:cNvSpPr>
            <p:nvPr/>
          </p:nvSpPr>
          <p:spPr bwMode="auto">
            <a:xfrm>
              <a:off x="1083"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99" name="Rectangle 196"/>
            <p:cNvSpPr>
              <a:spLocks noChangeArrowheads="1"/>
            </p:cNvSpPr>
            <p:nvPr/>
          </p:nvSpPr>
          <p:spPr bwMode="auto">
            <a:xfrm>
              <a:off x="1083"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0" name="Rectangle 197"/>
            <p:cNvSpPr>
              <a:spLocks noChangeArrowheads="1"/>
            </p:cNvSpPr>
            <p:nvPr/>
          </p:nvSpPr>
          <p:spPr bwMode="auto">
            <a:xfrm>
              <a:off x="1497"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1" name="Rectangle 198"/>
            <p:cNvSpPr>
              <a:spLocks noChangeArrowheads="1"/>
            </p:cNvSpPr>
            <p:nvPr/>
          </p:nvSpPr>
          <p:spPr bwMode="auto">
            <a:xfrm>
              <a:off x="1497"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2" name="Rectangle 199"/>
            <p:cNvSpPr>
              <a:spLocks noChangeArrowheads="1"/>
            </p:cNvSpPr>
            <p:nvPr/>
          </p:nvSpPr>
          <p:spPr bwMode="auto">
            <a:xfrm>
              <a:off x="1912" y="2540"/>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3" name="Rectangle 200"/>
            <p:cNvSpPr>
              <a:spLocks noChangeArrowheads="1"/>
            </p:cNvSpPr>
            <p:nvPr/>
          </p:nvSpPr>
          <p:spPr bwMode="auto">
            <a:xfrm>
              <a:off x="1912" y="2540"/>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4" name="Rectangle 201"/>
            <p:cNvSpPr>
              <a:spLocks noChangeArrowheads="1"/>
            </p:cNvSpPr>
            <p:nvPr/>
          </p:nvSpPr>
          <p:spPr bwMode="auto">
            <a:xfrm>
              <a:off x="806"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5" name="Rectangle 202"/>
            <p:cNvSpPr>
              <a:spLocks noChangeArrowheads="1"/>
            </p:cNvSpPr>
            <p:nvPr/>
          </p:nvSpPr>
          <p:spPr bwMode="auto">
            <a:xfrm>
              <a:off x="806" y="2644"/>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6" name="Rectangle 203"/>
            <p:cNvSpPr>
              <a:spLocks noChangeArrowheads="1"/>
            </p:cNvSpPr>
            <p:nvPr/>
          </p:nvSpPr>
          <p:spPr bwMode="auto">
            <a:xfrm>
              <a:off x="1221"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7" name="Rectangle 204"/>
            <p:cNvSpPr>
              <a:spLocks noChangeArrowheads="1"/>
            </p:cNvSpPr>
            <p:nvPr/>
          </p:nvSpPr>
          <p:spPr bwMode="auto">
            <a:xfrm>
              <a:off x="1221" y="2643"/>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8" name="Rectangle 205"/>
            <p:cNvSpPr>
              <a:spLocks noChangeArrowheads="1"/>
            </p:cNvSpPr>
            <p:nvPr/>
          </p:nvSpPr>
          <p:spPr bwMode="auto">
            <a:xfrm>
              <a:off x="1635"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09" name="Rectangle 206"/>
            <p:cNvSpPr>
              <a:spLocks noChangeArrowheads="1"/>
            </p:cNvSpPr>
            <p:nvPr/>
          </p:nvSpPr>
          <p:spPr bwMode="auto">
            <a:xfrm>
              <a:off x="1635" y="2644"/>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0" name="Rectangle 207"/>
            <p:cNvSpPr>
              <a:spLocks noChangeArrowheads="1"/>
            </p:cNvSpPr>
            <p:nvPr/>
          </p:nvSpPr>
          <p:spPr bwMode="auto">
            <a:xfrm>
              <a:off x="2050" y="2644"/>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1" name="Rectangle 208"/>
            <p:cNvSpPr>
              <a:spLocks noChangeArrowheads="1"/>
            </p:cNvSpPr>
            <p:nvPr/>
          </p:nvSpPr>
          <p:spPr bwMode="auto">
            <a:xfrm>
              <a:off x="2050" y="2644"/>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2" name="Line 209"/>
            <p:cNvSpPr>
              <a:spLocks noChangeShapeType="1"/>
            </p:cNvSpPr>
            <p:nvPr/>
          </p:nvSpPr>
          <p:spPr bwMode="auto">
            <a:xfrm>
              <a:off x="530" y="2575"/>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13" name="Line 210"/>
            <p:cNvSpPr>
              <a:spLocks noChangeShapeType="1"/>
            </p:cNvSpPr>
            <p:nvPr/>
          </p:nvSpPr>
          <p:spPr bwMode="auto">
            <a:xfrm>
              <a:off x="530" y="2678"/>
              <a:ext cx="271"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214" name="Group 286"/>
          <p:cNvGrpSpPr>
            <a:grpSpLocks/>
          </p:cNvGrpSpPr>
          <p:nvPr/>
        </p:nvGrpSpPr>
        <p:grpSpPr bwMode="auto">
          <a:xfrm>
            <a:off x="765175" y="4413250"/>
            <a:ext cx="3400425" cy="274638"/>
            <a:chOff x="530" y="2920"/>
            <a:chExt cx="2142" cy="173"/>
          </a:xfrm>
        </p:grpSpPr>
        <p:sp>
          <p:nvSpPr>
            <p:cNvPr id="215" name="Rectangle 212"/>
            <p:cNvSpPr>
              <a:spLocks noChangeArrowheads="1"/>
            </p:cNvSpPr>
            <p:nvPr/>
          </p:nvSpPr>
          <p:spPr bwMode="auto">
            <a:xfrm>
              <a:off x="599" y="3024"/>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6" name="Rectangle 213"/>
            <p:cNvSpPr>
              <a:spLocks noChangeArrowheads="1"/>
            </p:cNvSpPr>
            <p:nvPr/>
          </p:nvSpPr>
          <p:spPr bwMode="auto">
            <a:xfrm>
              <a:off x="599" y="3024"/>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7" name="Rectangle 214"/>
            <p:cNvSpPr>
              <a:spLocks noChangeArrowheads="1"/>
            </p:cNvSpPr>
            <p:nvPr/>
          </p:nvSpPr>
          <p:spPr bwMode="auto">
            <a:xfrm>
              <a:off x="945" y="3024"/>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8" name="Rectangle 215"/>
            <p:cNvSpPr>
              <a:spLocks noChangeArrowheads="1"/>
            </p:cNvSpPr>
            <p:nvPr/>
          </p:nvSpPr>
          <p:spPr bwMode="auto">
            <a:xfrm>
              <a:off x="945" y="3024"/>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9" name="Rectangle 216"/>
            <p:cNvSpPr>
              <a:spLocks noChangeArrowheads="1"/>
            </p:cNvSpPr>
            <p:nvPr/>
          </p:nvSpPr>
          <p:spPr bwMode="auto">
            <a:xfrm>
              <a:off x="1290" y="3024"/>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0" name="Rectangle 217"/>
            <p:cNvSpPr>
              <a:spLocks noChangeArrowheads="1"/>
            </p:cNvSpPr>
            <p:nvPr/>
          </p:nvSpPr>
          <p:spPr bwMode="auto">
            <a:xfrm>
              <a:off x="1290" y="3024"/>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1" name="Rectangle 218"/>
            <p:cNvSpPr>
              <a:spLocks noChangeArrowheads="1"/>
            </p:cNvSpPr>
            <p:nvPr/>
          </p:nvSpPr>
          <p:spPr bwMode="auto">
            <a:xfrm>
              <a:off x="1636" y="3024"/>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2" name="Rectangle 219"/>
            <p:cNvSpPr>
              <a:spLocks noChangeArrowheads="1"/>
            </p:cNvSpPr>
            <p:nvPr/>
          </p:nvSpPr>
          <p:spPr bwMode="auto">
            <a:xfrm>
              <a:off x="1636" y="3024"/>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3" name="Rectangle 220"/>
            <p:cNvSpPr>
              <a:spLocks noChangeArrowheads="1"/>
            </p:cNvSpPr>
            <p:nvPr/>
          </p:nvSpPr>
          <p:spPr bwMode="auto">
            <a:xfrm>
              <a:off x="530" y="292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4" name="Rectangle 221"/>
            <p:cNvSpPr>
              <a:spLocks noChangeArrowheads="1"/>
            </p:cNvSpPr>
            <p:nvPr/>
          </p:nvSpPr>
          <p:spPr bwMode="auto">
            <a:xfrm>
              <a:off x="530" y="292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5" name="Rectangle 222"/>
            <p:cNvSpPr>
              <a:spLocks noChangeArrowheads="1"/>
            </p:cNvSpPr>
            <p:nvPr/>
          </p:nvSpPr>
          <p:spPr bwMode="auto">
            <a:xfrm>
              <a:off x="876" y="292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6" name="Rectangle 223"/>
            <p:cNvSpPr>
              <a:spLocks noChangeArrowheads="1"/>
            </p:cNvSpPr>
            <p:nvPr/>
          </p:nvSpPr>
          <p:spPr bwMode="auto">
            <a:xfrm>
              <a:off x="876" y="292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7" name="Rectangle 224"/>
            <p:cNvSpPr>
              <a:spLocks noChangeArrowheads="1"/>
            </p:cNvSpPr>
            <p:nvPr/>
          </p:nvSpPr>
          <p:spPr bwMode="auto">
            <a:xfrm>
              <a:off x="1221" y="292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8" name="Rectangle 225"/>
            <p:cNvSpPr>
              <a:spLocks noChangeArrowheads="1"/>
            </p:cNvSpPr>
            <p:nvPr/>
          </p:nvSpPr>
          <p:spPr bwMode="auto">
            <a:xfrm>
              <a:off x="1221" y="292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9" name="Rectangle 226"/>
            <p:cNvSpPr>
              <a:spLocks noChangeArrowheads="1"/>
            </p:cNvSpPr>
            <p:nvPr/>
          </p:nvSpPr>
          <p:spPr bwMode="auto">
            <a:xfrm>
              <a:off x="1567" y="292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0" name="Rectangle 227"/>
            <p:cNvSpPr>
              <a:spLocks noChangeArrowheads="1"/>
            </p:cNvSpPr>
            <p:nvPr/>
          </p:nvSpPr>
          <p:spPr bwMode="auto">
            <a:xfrm>
              <a:off x="1567" y="292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1" name="Rectangle 228"/>
            <p:cNvSpPr>
              <a:spLocks noChangeArrowheads="1"/>
            </p:cNvSpPr>
            <p:nvPr/>
          </p:nvSpPr>
          <p:spPr bwMode="auto">
            <a:xfrm>
              <a:off x="1981" y="3024"/>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2" name="Rectangle 229"/>
            <p:cNvSpPr>
              <a:spLocks noChangeArrowheads="1"/>
            </p:cNvSpPr>
            <p:nvPr/>
          </p:nvSpPr>
          <p:spPr bwMode="auto">
            <a:xfrm>
              <a:off x="1981" y="3024"/>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3" name="Rectangle 230"/>
            <p:cNvSpPr>
              <a:spLocks noChangeArrowheads="1"/>
            </p:cNvSpPr>
            <p:nvPr/>
          </p:nvSpPr>
          <p:spPr bwMode="auto">
            <a:xfrm>
              <a:off x="2327" y="3024"/>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4" name="Rectangle 231"/>
            <p:cNvSpPr>
              <a:spLocks noChangeArrowheads="1"/>
            </p:cNvSpPr>
            <p:nvPr/>
          </p:nvSpPr>
          <p:spPr bwMode="auto">
            <a:xfrm>
              <a:off x="2327" y="3024"/>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5" name="Rectangle 232"/>
            <p:cNvSpPr>
              <a:spLocks noChangeArrowheads="1"/>
            </p:cNvSpPr>
            <p:nvPr/>
          </p:nvSpPr>
          <p:spPr bwMode="auto">
            <a:xfrm>
              <a:off x="1912" y="292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6" name="Rectangle 233"/>
            <p:cNvSpPr>
              <a:spLocks noChangeArrowheads="1"/>
            </p:cNvSpPr>
            <p:nvPr/>
          </p:nvSpPr>
          <p:spPr bwMode="auto">
            <a:xfrm>
              <a:off x="1912" y="292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7" name="Rectangle 234"/>
            <p:cNvSpPr>
              <a:spLocks noChangeArrowheads="1"/>
            </p:cNvSpPr>
            <p:nvPr/>
          </p:nvSpPr>
          <p:spPr bwMode="auto">
            <a:xfrm>
              <a:off x="2258" y="2920"/>
              <a:ext cx="34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8" name="Rectangle 235"/>
            <p:cNvSpPr>
              <a:spLocks noChangeArrowheads="1"/>
            </p:cNvSpPr>
            <p:nvPr/>
          </p:nvSpPr>
          <p:spPr bwMode="auto">
            <a:xfrm>
              <a:off x="2258" y="2920"/>
              <a:ext cx="69" cy="69"/>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9" name="Line 236"/>
            <p:cNvSpPr>
              <a:spLocks noChangeShapeType="1"/>
            </p:cNvSpPr>
            <p:nvPr/>
          </p:nvSpPr>
          <p:spPr bwMode="auto">
            <a:xfrm>
              <a:off x="530" y="3059"/>
              <a:ext cx="6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303156" name="Group 237"/>
          <p:cNvGrpSpPr>
            <a:grpSpLocks/>
          </p:cNvGrpSpPr>
          <p:nvPr/>
        </p:nvGrpSpPr>
        <p:grpSpPr bwMode="auto">
          <a:xfrm>
            <a:off x="765175" y="4795838"/>
            <a:ext cx="4160838" cy="274637"/>
            <a:chOff x="530" y="3161"/>
            <a:chExt cx="2621" cy="173"/>
          </a:xfrm>
        </p:grpSpPr>
        <p:sp>
          <p:nvSpPr>
            <p:cNvPr id="241" name="Rectangle 238"/>
            <p:cNvSpPr>
              <a:spLocks noChangeArrowheads="1"/>
            </p:cNvSpPr>
            <p:nvPr/>
          </p:nvSpPr>
          <p:spPr bwMode="auto">
            <a:xfrm>
              <a:off x="530"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2" name="Rectangle 239"/>
            <p:cNvSpPr>
              <a:spLocks noChangeArrowheads="1"/>
            </p:cNvSpPr>
            <p:nvPr/>
          </p:nvSpPr>
          <p:spPr bwMode="auto">
            <a:xfrm>
              <a:off x="530"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3" name="Rectangle 240"/>
            <p:cNvSpPr>
              <a:spLocks noChangeArrowheads="1"/>
            </p:cNvSpPr>
            <p:nvPr/>
          </p:nvSpPr>
          <p:spPr bwMode="auto">
            <a:xfrm>
              <a:off x="945"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4" name="Rectangle 241"/>
            <p:cNvSpPr>
              <a:spLocks noChangeArrowheads="1"/>
            </p:cNvSpPr>
            <p:nvPr/>
          </p:nvSpPr>
          <p:spPr bwMode="auto">
            <a:xfrm>
              <a:off x="945"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5" name="Rectangle 242"/>
            <p:cNvSpPr>
              <a:spLocks noChangeArrowheads="1"/>
            </p:cNvSpPr>
            <p:nvPr/>
          </p:nvSpPr>
          <p:spPr bwMode="auto">
            <a:xfrm>
              <a:off x="1359"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6" name="Rectangle 243"/>
            <p:cNvSpPr>
              <a:spLocks noChangeArrowheads="1"/>
            </p:cNvSpPr>
            <p:nvPr/>
          </p:nvSpPr>
          <p:spPr bwMode="auto">
            <a:xfrm>
              <a:off x="1359"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7" name="Rectangle 244"/>
            <p:cNvSpPr>
              <a:spLocks noChangeArrowheads="1"/>
            </p:cNvSpPr>
            <p:nvPr/>
          </p:nvSpPr>
          <p:spPr bwMode="auto">
            <a:xfrm>
              <a:off x="1774"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8" name="Rectangle 245"/>
            <p:cNvSpPr>
              <a:spLocks noChangeArrowheads="1"/>
            </p:cNvSpPr>
            <p:nvPr/>
          </p:nvSpPr>
          <p:spPr bwMode="auto">
            <a:xfrm>
              <a:off x="1774"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9" name="Rectangle 246"/>
            <p:cNvSpPr>
              <a:spLocks noChangeArrowheads="1"/>
            </p:cNvSpPr>
            <p:nvPr/>
          </p:nvSpPr>
          <p:spPr bwMode="auto">
            <a:xfrm>
              <a:off x="2183"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0" name="Rectangle 247"/>
            <p:cNvSpPr>
              <a:spLocks noChangeArrowheads="1"/>
            </p:cNvSpPr>
            <p:nvPr/>
          </p:nvSpPr>
          <p:spPr bwMode="auto">
            <a:xfrm>
              <a:off x="2183"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1" name="Rectangle 248"/>
            <p:cNvSpPr>
              <a:spLocks noChangeArrowheads="1"/>
            </p:cNvSpPr>
            <p:nvPr/>
          </p:nvSpPr>
          <p:spPr bwMode="auto">
            <a:xfrm>
              <a:off x="2598" y="3161"/>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2" name="Rectangle 249"/>
            <p:cNvSpPr>
              <a:spLocks noChangeArrowheads="1"/>
            </p:cNvSpPr>
            <p:nvPr/>
          </p:nvSpPr>
          <p:spPr bwMode="auto">
            <a:xfrm>
              <a:off x="2598" y="3161"/>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3" name="Rectangle 250"/>
            <p:cNvSpPr>
              <a:spLocks noChangeArrowheads="1"/>
            </p:cNvSpPr>
            <p:nvPr/>
          </p:nvSpPr>
          <p:spPr bwMode="auto">
            <a:xfrm>
              <a:off x="668"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4" name="Rectangle 251"/>
            <p:cNvSpPr>
              <a:spLocks noChangeArrowheads="1"/>
            </p:cNvSpPr>
            <p:nvPr/>
          </p:nvSpPr>
          <p:spPr bwMode="auto">
            <a:xfrm>
              <a:off x="668"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5" name="Rectangle 252"/>
            <p:cNvSpPr>
              <a:spLocks noChangeArrowheads="1"/>
            </p:cNvSpPr>
            <p:nvPr/>
          </p:nvSpPr>
          <p:spPr bwMode="auto">
            <a:xfrm>
              <a:off x="1083"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6" name="Rectangle 253"/>
            <p:cNvSpPr>
              <a:spLocks noChangeArrowheads="1"/>
            </p:cNvSpPr>
            <p:nvPr/>
          </p:nvSpPr>
          <p:spPr bwMode="auto">
            <a:xfrm>
              <a:off x="1083"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7" name="Rectangle 254"/>
            <p:cNvSpPr>
              <a:spLocks noChangeArrowheads="1"/>
            </p:cNvSpPr>
            <p:nvPr/>
          </p:nvSpPr>
          <p:spPr bwMode="auto">
            <a:xfrm>
              <a:off x="1497"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8" name="Rectangle 255"/>
            <p:cNvSpPr>
              <a:spLocks noChangeArrowheads="1"/>
            </p:cNvSpPr>
            <p:nvPr/>
          </p:nvSpPr>
          <p:spPr bwMode="auto">
            <a:xfrm>
              <a:off x="1497"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59" name="Rectangle 256"/>
            <p:cNvSpPr>
              <a:spLocks noChangeArrowheads="1"/>
            </p:cNvSpPr>
            <p:nvPr/>
          </p:nvSpPr>
          <p:spPr bwMode="auto">
            <a:xfrm>
              <a:off x="1912"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60" name="Rectangle 257"/>
            <p:cNvSpPr>
              <a:spLocks noChangeArrowheads="1"/>
            </p:cNvSpPr>
            <p:nvPr/>
          </p:nvSpPr>
          <p:spPr bwMode="auto">
            <a:xfrm>
              <a:off x="1912"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61" name="Rectangle 258"/>
            <p:cNvSpPr>
              <a:spLocks noChangeArrowheads="1"/>
            </p:cNvSpPr>
            <p:nvPr/>
          </p:nvSpPr>
          <p:spPr bwMode="auto">
            <a:xfrm>
              <a:off x="2321"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62" name="Rectangle 259"/>
            <p:cNvSpPr>
              <a:spLocks noChangeArrowheads="1"/>
            </p:cNvSpPr>
            <p:nvPr/>
          </p:nvSpPr>
          <p:spPr bwMode="auto">
            <a:xfrm>
              <a:off x="2321"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63" name="Rectangle 260"/>
            <p:cNvSpPr>
              <a:spLocks noChangeArrowheads="1"/>
            </p:cNvSpPr>
            <p:nvPr/>
          </p:nvSpPr>
          <p:spPr bwMode="auto">
            <a:xfrm>
              <a:off x="2736" y="3265"/>
              <a:ext cx="415" cy="69"/>
            </a:xfrm>
            <a:prstGeom prst="rect">
              <a:avLst/>
            </a:prstGeom>
            <a:solidFill>
              <a:srgbClr val="C0C0C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64" name="Rectangle 261"/>
            <p:cNvSpPr>
              <a:spLocks noChangeArrowheads="1"/>
            </p:cNvSpPr>
            <p:nvPr/>
          </p:nvSpPr>
          <p:spPr bwMode="auto">
            <a:xfrm>
              <a:off x="2736" y="3265"/>
              <a:ext cx="138" cy="69"/>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65" name="Line 262"/>
            <p:cNvSpPr>
              <a:spLocks noChangeShapeType="1"/>
            </p:cNvSpPr>
            <p:nvPr/>
          </p:nvSpPr>
          <p:spPr bwMode="auto">
            <a:xfrm>
              <a:off x="530" y="3300"/>
              <a:ext cx="13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sp>
        <p:nvSpPr>
          <p:cNvPr id="266" name="Line 263"/>
          <p:cNvSpPr>
            <a:spLocks noChangeShapeType="1"/>
          </p:cNvSpPr>
          <p:nvPr/>
        </p:nvSpPr>
        <p:spPr bwMode="auto">
          <a:xfrm>
            <a:off x="3836988" y="2730500"/>
            <a:ext cx="0" cy="1262063"/>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nvGrpSpPr>
          <p:cNvPr id="267" name="Group 264"/>
          <p:cNvGrpSpPr>
            <a:grpSpLocks/>
          </p:cNvGrpSpPr>
          <p:nvPr/>
        </p:nvGrpSpPr>
        <p:grpSpPr bwMode="auto">
          <a:xfrm>
            <a:off x="2740025" y="1998663"/>
            <a:ext cx="439738" cy="1482725"/>
            <a:chOff x="1774" y="1399"/>
            <a:chExt cx="277" cy="934"/>
          </a:xfrm>
        </p:grpSpPr>
        <p:sp>
          <p:nvSpPr>
            <p:cNvPr id="268" name="Line 265"/>
            <p:cNvSpPr>
              <a:spLocks noChangeShapeType="1"/>
            </p:cNvSpPr>
            <p:nvPr/>
          </p:nvSpPr>
          <p:spPr bwMode="auto">
            <a:xfrm>
              <a:off x="2051" y="1399"/>
              <a:ext cx="0" cy="93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69" name="Line 266"/>
            <p:cNvSpPr>
              <a:spLocks noChangeShapeType="1"/>
            </p:cNvSpPr>
            <p:nvPr/>
          </p:nvSpPr>
          <p:spPr bwMode="auto">
            <a:xfrm>
              <a:off x="1774" y="1435"/>
              <a:ext cx="276"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270" name="Group 267"/>
          <p:cNvGrpSpPr>
            <a:grpSpLocks/>
          </p:cNvGrpSpPr>
          <p:nvPr/>
        </p:nvGrpSpPr>
        <p:grpSpPr bwMode="auto">
          <a:xfrm>
            <a:off x="7348538" y="5291138"/>
            <a:ext cx="1317625" cy="361950"/>
            <a:chOff x="4677" y="3473"/>
            <a:chExt cx="830" cy="228"/>
          </a:xfrm>
        </p:grpSpPr>
        <p:sp>
          <p:nvSpPr>
            <p:cNvPr id="271" name="Line 268"/>
            <p:cNvSpPr>
              <a:spLocks noChangeShapeType="1"/>
            </p:cNvSpPr>
            <p:nvPr/>
          </p:nvSpPr>
          <p:spPr bwMode="auto">
            <a:xfrm>
              <a:off x="4677" y="3542"/>
              <a:ext cx="83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72" name="Line 269"/>
            <p:cNvSpPr>
              <a:spLocks noChangeShapeType="1"/>
            </p:cNvSpPr>
            <p:nvPr/>
          </p:nvSpPr>
          <p:spPr bwMode="auto">
            <a:xfrm>
              <a:off x="5507" y="3473"/>
              <a:ext cx="0" cy="22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273" name="Group 270"/>
          <p:cNvGrpSpPr>
            <a:grpSpLocks/>
          </p:cNvGrpSpPr>
          <p:nvPr/>
        </p:nvGrpSpPr>
        <p:grpSpPr bwMode="auto">
          <a:xfrm>
            <a:off x="4165600" y="4413250"/>
            <a:ext cx="768350" cy="603250"/>
            <a:chOff x="2672" y="2920"/>
            <a:chExt cx="484" cy="380"/>
          </a:xfrm>
        </p:grpSpPr>
        <p:sp>
          <p:nvSpPr>
            <p:cNvPr id="274" name="Line 271"/>
            <p:cNvSpPr>
              <a:spLocks noChangeShapeType="1"/>
            </p:cNvSpPr>
            <p:nvPr/>
          </p:nvSpPr>
          <p:spPr bwMode="auto">
            <a:xfrm>
              <a:off x="2672" y="3058"/>
              <a:ext cx="479"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75" name="Line 272"/>
            <p:cNvSpPr>
              <a:spLocks noChangeShapeType="1"/>
            </p:cNvSpPr>
            <p:nvPr/>
          </p:nvSpPr>
          <p:spPr bwMode="auto">
            <a:xfrm>
              <a:off x="3156" y="2989"/>
              <a:ext cx="0" cy="311"/>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76" name="Line 273"/>
            <p:cNvSpPr>
              <a:spLocks noChangeShapeType="1"/>
            </p:cNvSpPr>
            <p:nvPr/>
          </p:nvSpPr>
          <p:spPr bwMode="auto">
            <a:xfrm>
              <a:off x="2680" y="2920"/>
              <a:ext cx="0" cy="19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277" name="Group 274"/>
          <p:cNvGrpSpPr>
            <a:grpSpLocks/>
          </p:cNvGrpSpPr>
          <p:nvPr/>
        </p:nvGrpSpPr>
        <p:grpSpPr bwMode="auto">
          <a:xfrm>
            <a:off x="3178175" y="3043238"/>
            <a:ext cx="658813" cy="930275"/>
            <a:chOff x="2050" y="2057"/>
            <a:chExt cx="415" cy="586"/>
          </a:xfrm>
        </p:grpSpPr>
        <p:sp>
          <p:nvSpPr>
            <p:cNvPr id="278" name="Line 275"/>
            <p:cNvSpPr>
              <a:spLocks noChangeShapeType="1"/>
            </p:cNvSpPr>
            <p:nvPr/>
          </p:nvSpPr>
          <p:spPr bwMode="auto">
            <a:xfrm>
              <a:off x="2051" y="2333"/>
              <a:ext cx="409"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79" name="Line 276"/>
            <p:cNvSpPr>
              <a:spLocks noChangeShapeType="1"/>
            </p:cNvSpPr>
            <p:nvPr/>
          </p:nvSpPr>
          <p:spPr bwMode="auto">
            <a:xfrm>
              <a:off x="2465" y="2125"/>
              <a:ext cx="0" cy="518"/>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80" name="Line 277"/>
            <p:cNvSpPr>
              <a:spLocks noChangeShapeType="1"/>
            </p:cNvSpPr>
            <p:nvPr/>
          </p:nvSpPr>
          <p:spPr bwMode="auto">
            <a:xfrm>
              <a:off x="2050" y="2057"/>
              <a:ext cx="0" cy="277"/>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grpSp>
        <p:nvGrpSpPr>
          <p:cNvPr id="281" name="Group 278"/>
          <p:cNvGrpSpPr>
            <a:grpSpLocks/>
          </p:cNvGrpSpPr>
          <p:nvPr/>
        </p:nvGrpSpPr>
        <p:grpSpPr bwMode="auto">
          <a:xfrm>
            <a:off x="2740025" y="2049463"/>
            <a:ext cx="1096963" cy="828675"/>
            <a:chOff x="1774" y="1434"/>
            <a:chExt cx="691" cy="522"/>
          </a:xfrm>
        </p:grpSpPr>
        <p:sp>
          <p:nvSpPr>
            <p:cNvPr id="282" name="Line 279"/>
            <p:cNvSpPr>
              <a:spLocks noChangeShapeType="1"/>
            </p:cNvSpPr>
            <p:nvPr/>
          </p:nvSpPr>
          <p:spPr bwMode="auto">
            <a:xfrm>
              <a:off x="1774" y="1434"/>
              <a:ext cx="685"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83" name="Line 280"/>
            <p:cNvSpPr>
              <a:spLocks noChangeShapeType="1"/>
            </p:cNvSpPr>
            <p:nvPr/>
          </p:nvSpPr>
          <p:spPr bwMode="auto">
            <a:xfrm>
              <a:off x="2465" y="1434"/>
              <a:ext cx="0" cy="52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grpSp>
      <p:sp>
        <p:nvSpPr>
          <p:cNvPr id="284" name="Rounded Rectangle 283"/>
          <p:cNvSpPr>
            <a:spLocks noChangeArrowheads="1"/>
          </p:cNvSpPr>
          <p:nvPr/>
        </p:nvSpPr>
        <p:spPr bwMode="auto">
          <a:xfrm>
            <a:off x="1258888" y="3079750"/>
            <a:ext cx="6400800" cy="1004888"/>
          </a:xfrm>
          <a:prstGeom prst="roundRect">
            <a:avLst>
              <a:gd name="adj" fmla="val 16667"/>
            </a:avLst>
          </a:prstGeom>
          <a:solidFill>
            <a:srgbClr val="FFFF00"/>
          </a:solidFill>
          <a:ln w="25400">
            <a:solidFill>
              <a:srgbClr val="89A4A7"/>
            </a:solidFill>
            <a:round/>
            <a:headEnd/>
            <a:tailEnd/>
          </a:ln>
        </p:spPr>
        <p:txBody>
          <a:bodyPr anchor="ctr"/>
          <a:lstStyle/>
          <a:p>
            <a:pPr algn="ctr" fontAlgn="auto">
              <a:spcBef>
                <a:spcPts val="0"/>
              </a:spcBef>
              <a:spcAft>
                <a:spcPts val="0"/>
              </a:spcAft>
              <a:defRPr/>
            </a:pPr>
            <a:r>
              <a:rPr lang="en-US" sz="2400">
                <a:solidFill>
                  <a:srgbClr val="000000"/>
                </a:solidFill>
                <a:latin typeface="Tahoma"/>
              </a:rPr>
              <a:t>Accelerating critical sections </a:t>
            </a:r>
            <a:br>
              <a:rPr lang="en-US" sz="2400">
                <a:solidFill>
                  <a:srgbClr val="000000"/>
                </a:solidFill>
                <a:latin typeface="Tahoma"/>
              </a:rPr>
            </a:br>
            <a:r>
              <a:rPr lang="en-US" sz="2400">
                <a:solidFill>
                  <a:srgbClr val="000000"/>
                </a:solidFill>
                <a:latin typeface="Tahoma"/>
              </a:rPr>
              <a:t>increases performance and scalability</a:t>
            </a:r>
          </a:p>
        </p:txBody>
      </p:sp>
      <p:sp>
        <p:nvSpPr>
          <p:cNvPr id="285" name="Rectangle 94"/>
          <p:cNvSpPr>
            <a:spLocks noChangeArrowheads="1"/>
          </p:cNvSpPr>
          <p:nvPr/>
        </p:nvSpPr>
        <p:spPr bwMode="auto">
          <a:xfrm>
            <a:off x="7239000" y="4481513"/>
            <a:ext cx="457200" cy="152400"/>
          </a:xfrm>
          <a:prstGeom prst="rect">
            <a:avLst/>
          </a:prstGeom>
          <a:solidFill>
            <a:srgbClr val="0000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303165" name="Text Box 97"/>
          <p:cNvSpPr txBox="1">
            <a:spLocks noChangeArrowheads="1"/>
          </p:cNvSpPr>
          <p:nvPr/>
        </p:nvSpPr>
        <p:spPr bwMode="auto">
          <a:xfrm>
            <a:off x="7731125" y="3975100"/>
            <a:ext cx="14128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Critical </a:t>
            </a:r>
            <a:br>
              <a:rPr lang="en-US" sz="1800">
                <a:solidFill>
                  <a:srgbClr val="000000"/>
                </a:solidFill>
              </a:rPr>
            </a:br>
            <a:r>
              <a:rPr lang="en-US" sz="1800">
                <a:solidFill>
                  <a:srgbClr val="000000"/>
                </a:solidFill>
              </a:rPr>
              <a:t>Section</a:t>
            </a:r>
            <a:br>
              <a:rPr lang="en-US" sz="1800">
                <a:solidFill>
                  <a:srgbClr val="000000"/>
                </a:solidFill>
              </a:rPr>
            </a:br>
            <a:r>
              <a:rPr lang="en-US" sz="1800">
                <a:solidFill>
                  <a:srgbClr val="000000"/>
                </a:solidFill>
              </a:rPr>
              <a:t>Accelerated</a:t>
            </a:r>
            <a:r>
              <a:rPr lang="en-US" sz="1800" b="1">
                <a:solidFill>
                  <a:srgbClr val="000000"/>
                </a:solidFill>
              </a:rPr>
              <a:t> </a:t>
            </a:r>
            <a:r>
              <a:rPr lang="en-US" sz="1800">
                <a:solidFill>
                  <a:srgbClr val="000000"/>
                </a:solidFill>
              </a:rPr>
              <a:t>by 2x</a:t>
            </a:r>
            <a:r>
              <a:rPr lang="en-US" sz="1600">
                <a:solidFill>
                  <a:srgbClr val="000000"/>
                </a:solidFill>
              </a:rPr>
              <a:t/>
            </a:r>
            <a:br>
              <a:rPr lang="en-US" sz="1600">
                <a:solidFill>
                  <a:srgbClr val="000000"/>
                </a:solidFill>
              </a:rPr>
            </a:br>
            <a:endParaRPr lang="en-US" sz="1600">
              <a:solidFill>
                <a:srgbClr val="000000"/>
              </a:solidFill>
            </a:endParaRPr>
          </a:p>
        </p:txBody>
      </p:sp>
    </p:spTree>
    <p:extLst>
      <p:ext uri="{BB962C8B-B14F-4D97-AF65-F5344CB8AC3E}">
        <p14:creationId xmlns:p14="http://schemas.microsoft.com/office/powerpoint/2010/main" val="39303114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28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70"/>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6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67"/>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266"/>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8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atin typeface="Garamond" charset="0"/>
              </a:rPr>
              <a:t>Impact of Critical Sections on Scalability</a:t>
            </a:r>
          </a:p>
        </p:txBody>
      </p:sp>
      <p:sp>
        <p:nvSpPr>
          <p:cNvPr id="3" name="Content Placeholder 2"/>
          <p:cNvSpPr>
            <a:spLocks noGrp="1"/>
          </p:cNvSpPr>
          <p:nvPr>
            <p:ph idx="1"/>
          </p:nvPr>
        </p:nvSpPr>
        <p:spPr/>
        <p:txBody>
          <a:bodyPr/>
          <a:lstStyle/>
          <a:p>
            <a:r>
              <a:rPr lang="en-US">
                <a:solidFill>
                  <a:srgbClr val="0000FF"/>
                </a:solidFill>
                <a:latin typeface="Tahoma" charset="0"/>
              </a:rPr>
              <a:t>Contention for critical sections leads to serial execution (serialization) </a:t>
            </a:r>
            <a:r>
              <a:rPr lang="en-US">
                <a:latin typeface="Tahoma" charset="0"/>
              </a:rPr>
              <a:t>of threads in the parallel program portion</a:t>
            </a:r>
          </a:p>
          <a:p>
            <a:r>
              <a:rPr lang="en-US">
                <a:latin typeface="Tahoma" charset="0"/>
                <a:cs typeface="Arial" charset="0"/>
              </a:rPr>
              <a:t>Contention for critical sections increases with the number of threads and limits scalability</a:t>
            </a:r>
          </a:p>
          <a:p>
            <a:endParaRPr lang="en-US">
              <a:latin typeface="Tahoma" charset="0"/>
            </a:endParaRPr>
          </a:p>
        </p:txBody>
      </p:sp>
      <p:sp>
        <p:nvSpPr>
          <p:cNvPr id="1095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B96B4D-DD3D-9840-98A4-C3783DC48614}" type="slidenum">
              <a:rPr lang="en-US" sz="1600">
                <a:solidFill>
                  <a:srgbClr val="000000"/>
                </a:solidFill>
                <a:latin typeface="Garamond" charset="0"/>
              </a:rPr>
              <a:pPr eaLnBrk="1" hangingPunct="1"/>
              <a:t>112</a:t>
            </a:fld>
            <a:endParaRPr lang="en-US" sz="1600">
              <a:solidFill>
                <a:srgbClr val="000000"/>
              </a:solidFill>
              <a:latin typeface="Garamond" charset="0"/>
            </a:endParaRPr>
          </a:p>
        </p:txBody>
      </p:sp>
      <p:sp>
        <p:nvSpPr>
          <p:cNvPr id="6" name="Text Box 53"/>
          <p:cNvSpPr txBox="1">
            <a:spLocks noChangeArrowheads="1"/>
          </p:cNvSpPr>
          <p:nvPr/>
        </p:nvSpPr>
        <p:spPr bwMode="auto">
          <a:xfrm>
            <a:off x="6629400" y="5867400"/>
            <a:ext cx="21336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auto" hangingPunct="1">
              <a:spcBef>
                <a:spcPct val="50000"/>
              </a:spcBef>
              <a:spcAft>
                <a:spcPts val="0"/>
              </a:spcAft>
              <a:defRPr/>
            </a:pPr>
            <a:r>
              <a:rPr lang="en-US">
                <a:solidFill>
                  <a:srgbClr val="000000"/>
                </a:solidFill>
              </a:rPr>
              <a:t>MySQL (oltp-1)</a:t>
            </a:r>
          </a:p>
        </p:txBody>
      </p:sp>
      <p:sp>
        <p:nvSpPr>
          <p:cNvPr id="11" name="Rectangle 20"/>
          <p:cNvSpPr>
            <a:spLocks noChangeArrowheads="1"/>
          </p:cNvSpPr>
          <p:nvPr/>
        </p:nvSpPr>
        <p:spPr bwMode="auto">
          <a:xfrm>
            <a:off x="4191000" y="5210175"/>
            <a:ext cx="152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b="1">
              <a:solidFill>
                <a:srgbClr val="000000"/>
              </a:solidFill>
              <a:latin typeface="Tahoma"/>
            </a:endParaRPr>
          </a:p>
        </p:txBody>
      </p:sp>
      <p:graphicFrame>
        <p:nvGraphicFramePr>
          <p:cNvPr id="12" name="Chart 11"/>
          <p:cNvGraphicFramePr>
            <a:graphicFrameLocks/>
          </p:cNvGraphicFramePr>
          <p:nvPr/>
        </p:nvGraphicFramePr>
        <p:xfrm>
          <a:off x="3319462" y="3211830"/>
          <a:ext cx="2809875" cy="30527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nvGraphicFramePr>
        <p:xfrm>
          <a:off x="3319462" y="3211830"/>
          <a:ext cx="2809875" cy="305276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a:spLocks noChangeArrowheads="1"/>
          </p:cNvSpPr>
          <p:nvPr/>
        </p:nvSpPr>
        <p:spPr bwMode="auto">
          <a:xfrm>
            <a:off x="3648075" y="6153150"/>
            <a:ext cx="252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a:solidFill>
                  <a:srgbClr val="000000"/>
                </a:solidFill>
              </a:rPr>
              <a:t>Chip Area (cores)</a:t>
            </a:r>
          </a:p>
        </p:txBody>
      </p:sp>
      <p:sp>
        <p:nvSpPr>
          <p:cNvPr id="15" name="TextBox 14"/>
          <p:cNvSpPr txBox="1">
            <a:spLocks noChangeArrowheads="1"/>
          </p:cNvSpPr>
          <p:nvPr/>
        </p:nvSpPr>
        <p:spPr bwMode="auto">
          <a:xfrm rot="16200000">
            <a:off x="1806575" y="4314825"/>
            <a:ext cx="276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a:solidFill>
                  <a:srgbClr val="000000"/>
                </a:solidFill>
              </a:rPr>
              <a:t>Speedup</a:t>
            </a:r>
            <a:endParaRPr lang="en-US">
              <a:solidFill>
                <a:srgbClr val="000000"/>
              </a:solidFill>
            </a:endParaRPr>
          </a:p>
        </p:txBody>
      </p:sp>
      <p:sp>
        <p:nvSpPr>
          <p:cNvPr id="16" name="Text Box 17"/>
          <p:cNvSpPr txBox="1">
            <a:spLocks noChangeArrowheads="1"/>
          </p:cNvSpPr>
          <p:nvPr/>
        </p:nvSpPr>
        <p:spPr bwMode="auto">
          <a:xfrm>
            <a:off x="4630738" y="5053013"/>
            <a:ext cx="1160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Today</a:t>
            </a:r>
          </a:p>
        </p:txBody>
      </p:sp>
      <p:sp>
        <p:nvSpPr>
          <p:cNvPr id="17" name="Line 18"/>
          <p:cNvSpPr>
            <a:spLocks noChangeShapeType="1"/>
          </p:cNvSpPr>
          <p:nvPr/>
        </p:nvSpPr>
        <p:spPr bwMode="auto">
          <a:xfrm flipH="1" flipV="1">
            <a:off x="4724400" y="3971925"/>
            <a:ext cx="304800" cy="1143000"/>
          </a:xfrm>
          <a:prstGeom prst="line">
            <a:avLst/>
          </a:prstGeom>
          <a:noFill/>
          <a:ln w="635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8" name="Line 14"/>
          <p:cNvSpPr>
            <a:spLocks noChangeShapeType="1"/>
          </p:cNvSpPr>
          <p:nvPr/>
        </p:nvSpPr>
        <p:spPr bwMode="auto">
          <a:xfrm>
            <a:off x="5562600" y="2600325"/>
            <a:ext cx="228600" cy="914400"/>
          </a:xfrm>
          <a:prstGeom prst="line">
            <a:avLst/>
          </a:prstGeom>
          <a:noFill/>
          <a:ln w="635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9" name="Text Box 17"/>
          <p:cNvSpPr txBox="1">
            <a:spLocks noChangeArrowheads="1"/>
          </p:cNvSpPr>
          <p:nvPr/>
        </p:nvSpPr>
        <p:spPr bwMode="auto">
          <a:xfrm>
            <a:off x="4572000" y="2295525"/>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Asymmetric</a:t>
            </a:r>
          </a:p>
        </p:txBody>
      </p:sp>
    </p:spTree>
    <p:extLst>
      <p:ext uri="{BB962C8B-B14F-4D97-AF65-F5344CB8AC3E}">
        <p14:creationId xmlns:p14="http://schemas.microsoft.com/office/powerpoint/2010/main" val="41808104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16" grpId="0"/>
      <p:bldP spid="1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1"/>
          <p:cNvSpPr>
            <a:spLocks noGrp="1"/>
          </p:cNvSpPr>
          <p:nvPr>
            <p:ph type="title"/>
          </p:nvPr>
        </p:nvSpPr>
        <p:spPr/>
        <p:txBody>
          <a:bodyPr/>
          <a:lstStyle/>
          <a:p>
            <a:r>
              <a:rPr lang="en-US">
                <a:latin typeface="Garamond" charset="0"/>
              </a:rPr>
              <a:t>A Case for Asymmetry</a:t>
            </a:r>
          </a:p>
        </p:txBody>
      </p:sp>
      <p:sp>
        <p:nvSpPr>
          <p:cNvPr id="3" name="Content Placeholder 2"/>
          <p:cNvSpPr>
            <a:spLocks noGrp="1"/>
          </p:cNvSpPr>
          <p:nvPr>
            <p:ph idx="1"/>
          </p:nvPr>
        </p:nvSpPr>
        <p:spPr/>
        <p:txBody>
          <a:bodyPr/>
          <a:lstStyle/>
          <a:p>
            <a:r>
              <a:rPr lang="en-US">
                <a:latin typeface="Tahoma" charset="0"/>
              </a:rPr>
              <a:t>Execution time of sequential kernels, critical sections, and limiter stages must be short</a:t>
            </a:r>
          </a:p>
          <a:p>
            <a:endParaRPr lang="en-US" sz="1200">
              <a:latin typeface="Tahoma" charset="0"/>
            </a:endParaRPr>
          </a:p>
          <a:p>
            <a:r>
              <a:rPr lang="en-US">
                <a:latin typeface="Tahoma" charset="0"/>
              </a:rPr>
              <a:t>It is difficult for the programmer to shorten these</a:t>
            </a:r>
            <a:br>
              <a:rPr lang="en-US">
                <a:latin typeface="Tahoma" charset="0"/>
              </a:rPr>
            </a:br>
            <a:r>
              <a:rPr lang="en-US">
                <a:latin typeface="Tahoma" charset="0"/>
              </a:rPr>
              <a:t>serialized sections</a:t>
            </a:r>
          </a:p>
          <a:p>
            <a:pPr lvl="1"/>
            <a:r>
              <a:rPr lang="en-US">
                <a:latin typeface="Tahoma" charset="0"/>
              </a:rPr>
              <a:t>Insufficient domain-specific knowledge</a:t>
            </a:r>
          </a:p>
          <a:p>
            <a:pPr lvl="1"/>
            <a:r>
              <a:rPr lang="en-US">
                <a:latin typeface="Tahoma" charset="0"/>
              </a:rPr>
              <a:t>Variation in hardware platforms </a:t>
            </a:r>
          </a:p>
          <a:p>
            <a:pPr lvl="1"/>
            <a:r>
              <a:rPr lang="en-US">
                <a:latin typeface="Tahoma" charset="0"/>
              </a:rPr>
              <a:t>Limited resources</a:t>
            </a:r>
          </a:p>
          <a:p>
            <a:endParaRPr lang="en-US" sz="1200">
              <a:latin typeface="Tahoma" charset="0"/>
            </a:endParaRPr>
          </a:p>
          <a:p>
            <a:r>
              <a:rPr lang="en-US">
                <a:solidFill>
                  <a:srgbClr val="0000FF"/>
                </a:solidFill>
                <a:latin typeface="Tahoma" charset="0"/>
              </a:rPr>
              <a:t>Goal: A mechanism to shorten serial bottlenecks without requiring programmer effort</a:t>
            </a:r>
          </a:p>
          <a:p>
            <a:endParaRPr lang="en-US" sz="1200">
              <a:latin typeface="Tahoma" charset="0"/>
            </a:endParaRPr>
          </a:p>
          <a:p>
            <a:r>
              <a:rPr lang="en-US">
                <a:solidFill>
                  <a:srgbClr val="FF0000"/>
                </a:solidFill>
                <a:latin typeface="Tahoma" charset="0"/>
              </a:rPr>
              <a:t>Idea: Accelerate serialized code sections by shipping them to powerful cores in an asymmetric multi-core (ACMP)</a:t>
            </a:r>
          </a:p>
        </p:txBody>
      </p:sp>
      <p:sp>
        <p:nvSpPr>
          <p:cNvPr id="3041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CBF97D-8FCC-3A48-A57E-06065C709B49}" type="slidenum">
              <a:rPr lang="en-US" sz="1600">
                <a:solidFill>
                  <a:srgbClr val="000000"/>
                </a:solidFill>
                <a:latin typeface="Garamond" charset="0"/>
              </a:rPr>
              <a:pPr eaLnBrk="1" hangingPunct="1"/>
              <a:t>113</a:t>
            </a:fld>
            <a:endParaRPr lang="en-US" sz="1600">
              <a:solidFill>
                <a:srgbClr val="000000"/>
              </a:solidFill>
              <a:latin typeface="Garamond" charset="0"/>
            </a:endParaRPr>
          </a:p>
        </p:txBody>
      </p:sp>
    </p:spTree>
    <p:extLst>
      <p:ext uri="{BB962C8B-B14F-4D97-AF65-F5344CB8AC3E}">
        <p14:creationId xmlns:p14="http://schemas.microsoft.com/office/powerpoint/2010/main" val="25464441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a:latin typeface="Garamond" charset="0"/>
                <a:ea typeface="ＭＳ Ｐゴシック" charset="0"/>
                <a:cs typeface="ＭＳ Ｐゴシック" charset="0"/>
              </a:rPr>
              <a:t>An Example: Accelerated Critical Sections</a:t>
            </a:r>
          </a:p>
        </p:txBody>
      </p:sp>
      <p:sp>
        <p:nvSpPr>
          <p:cNvPr id="3" name="Content Placeholder 2"/>
          <p:cNvSpPr>
            <a:spLocks noGrp="1"/>
          </p:cNvSpPr>
          <p:nvPr>
            <p:ph idx="1"/>
          </p:nvPr>
        </p:nvSpPr>
        <p:spPr>
          <a:xfrm>
            <a:off x="228600" y="1054100"/>
            <a:ext cx="8915400" cy="5194300"/>
          </a:xfrm>
        </p:spPr>
        <p:txBody>
          <a:bodyPr/>
          <a:lstStyle/>
          <a:p>
            <a:r>
              <a:rPr lang="en-US" sz="2200">
                <a:latin typeface="Tahoma" charset="0"/>
                <a:ea typeface="ＭＳ Ｐゴシック" charset="0"/>
                <a:cs typeface="ＭＳ Ｐゴシック" charset="0"/>
              </a:rPr>
              <a:t>Idea: </a:t>
            </a:r>
            <a:r>
              <a:rPr lang="en-US" sz="2200">
                <a:solidFill>
                  <a:srgbClr val="0000FF"/>
                </a:solidFill>
                <a:latin typeface="Tahoma" charset="0"/>
                <a:ea typeface="ＭＳ Ｐゴシック" charset="0"/>
                <a:cs typeface="ＭＳ Ｐゴシック" charset="0"/>
              </a:rPr>
              <a:t>HW/SW ships critical sections to a large, powerful core in an asymmetric multi-core architecture</a:t>
            </a:r>
          </a:p>
          <a:p>
            <a:endParaRPr lang="en-US" sz="1600">
              <a:latin typeface="Tahoma" charset="0"/>
              <a:ea typeface="ＭＳ Ｐゴシック" charset="0"/>
              <a:cs typeface="ＭＳ Ｐゴシック" charset="0"/>
            </a:endParaRPr>
          </a:p>
          <a:p>
            <a:r>
              <a:rPr lang="en-US" sz="2200">
                <a:latin typeface="Tahoma" charset="0"/>
                <a:ea typeface="ＭＳ Ｐゴシック" charset="0"/>
                <a:cs typeface="ＭＳ Ｐゴシック" charset="0"/>
              </a:rPr>
              <a:t>Benefit: </a:t>
            </a:r>
          </a:p>
          <a:p>
            <a:pPr lvl="1"/>
            <a:r>
              <a:rPr lang="en-US" sz="2000">
                <a:solidFill>
                  <a:schemeClr val="tx2"/>
                </a:solidFill>
                <a:latin typeface="Tahoma" charset="0"/>
                <a:ea typeface="ＭＳ Ｐゴシック" charset="0"/>
              </a:rPr>
              <a:t>Reduces serialization due to contended locks</a:t>
            </a:r>
          </a:p>
          <a:p>
            <a:pPr lvl="1"/>
            <a:r>
              <a:rPr lang="en-US" sz="2000">
                <a:solidFill>
                  <a:schemeClr val="tx2"/>
                </a:solidFill>
                <a:latin typeface="Tahoma" charset="0"/>
                <a:ea typeface="ＭＳ Ｐゴシック" charset="0"/>
              </a:rPr>
              <a:t>Reduces the performance impact of hard-to-parallelize sections</a:t>
            </a:r>
          </a:p>
          <a:p>
            <a:pPr lvl="1"/>
            <a:r>
              <a:rPr lang="en-US" sz="2000">
                <a:solidFill>
                  <a:schemeClr val="tx2"/>
                </a:solidFill>
                <a:latin typeface="Tahoma" charset="0"/>
                <a:ea typeface="ＭＳ Ｐゴシック" charset="0"/>
              </a:rPr>
              <a:t>Programmer does not need to (heavily) optimize parallel code </a:t>
            </a:r>
            <a:r>
              <a:rPr lang="en-US" sz="2000">
                <a:solidFill>
                  <a:schemeClr val="tx2"/>
                </a:solidFill>
                <a:latin typeface="Tahoma" charset="0"/>
                <a:ea typeface="ＭＳ Ｐゴシック" charset="0"/>
                <a:sym typeface="Wingdings" charset="0"/>
              </a:rPr>
              <a:t> fewer bugs, improved productivity</a:t>
            </a:r>
          </a:p>
          <a:p>
            <a:pPr lvl="1"/>
            <a:endParaRPr lang="en-US" sz="1600">
              <a:latin typeface="Tahoma" charset="0"/>
              <a:ea typeface="ＭＳ Ｐゴシック" charset="0"/>
              <a:sym typeface="Wingdings" charset="0"/>
            </a:endParaRPr>
          </a:p>
          <a:p>
            <a:pPr lvl="1"/>
            <a:endParaRPr lang="en-US" sz="1200">
              <a:latin typeface="Tahoma" charset="0"/>
              <a:ea typeface="ＭＳ Ｐゴシック" charset="0"/>
              <a:sym typeface="Wingdings" charset="0"/>
            </a:endParaRPr>
          </a:p>
          <a:p>
            <a:r>
              <a:rPr lang="en-US" sz="2000">
                <a:latin typeface="Tahoma" charset="0"/>
                <a:ea typeface="ＭＳ Ｐゴシック" charset="0"/>
                <a:cs typeface="ＭＳ Ｐゴシック" charset="0"/>
                <a:sym typeface="Wingdings" charset="0"/>
              </a:rPr>
              <a:t>Suleman et al., </a:t>
            </a:r>
            <a:r>
              <a:rPr lang="ja-JP" altLang="en-US" sz="2000">
                <a:latin typeface="Tahoma" charset="0"/>
                <a:ea typeface="ＭＳ Ｐゴシック" charset="0"/>
                <a:cs typeface="ＭＳ Ｐゴシック" charset="0"/>
                <a:sym typeface="Wingdings" charset="0"/>
              </a:rPr>
              <a:t>“</a:t>
            </a:r>
            <a:r>
              <a:rPr lang="en-US" altLang="ja-JP" sz="2000">
                <a:solidFill>
                  <a:srgbClr val="0000FF"/>
                </a:solidFill>
                <a:latin typeface="Tahoma" charset="0"/>
                <a:ea typeface="ＭＳ Ｐゴシック" charset="0"/>
                <a:cs typeface="ＭＳ Ｐゴシック" charset="0"/>
                <a:sym typeface="Wingdings" charset="0"/>
              </a:rPr>
              <a:t>Accelerating Critical Section Execution with Asymmetric Multi-Core Architectures,</a:t>
            </a:r>
            <a:r>
              <a:rPr lang="ja-JP" altLang="en-US" sz="2000">
                <a:latin typeface="Tahoma" charset="0"/>
                <a:ea typeface="ＭＳ Ｐゴシック" charset="0"/>
                <a:cs typeface="ＭＳ Ｐゴシック" charset="0"/>
                <a:sym typeface="Wingdings" charset="0"/>
              </a:rPr>
              <a:t>”</a:t>
            </a:r>
            <a:r>
              <a:rPr lang="en-US" altLang="ja-JP" sz="2000">
                <a:latin typeface="Tahoma" charset="0"/>
                <a:ea typeface="ＭＳ Ｐゴシック" charset="0"/>
                <a:cs typeface="ＭＳ Ｐゴシック" charset="0"/>
                <a:sym typeface="Wingdings" charset="0"/>
              </a:rPr>
              <a:t> ASPLOS 2009, IEEE Micro Top Picks 2010.</a:t>
            </a:r>
          </a:p>
          <a:p>
            <a:r>
              <a:rPr lang="en-US" sz="2000">
                <a:latin typeface="Tahoma" charset="0"/>
                <a:ea typeface="ＭＳ Ｐゴシック" charset="0"/>
                <a:cs typeface="ＭＳ Ｐゴシック" charset="0"/>
                <a:sym typeface="Wingdings" charset="0"/>
              </a:rPr>
              <a:t>Suleman et al., </a:t>
            </a:r>
            <a:r>
              <a:rPr lang="ja-JP" altLang="en-US" sz="2000">
                <a:latin typeface="Tahoma" charset="0"/>
                <a:ea typeface="ＭＳ Ｐゴシック" charset="0"/>
                <a:cs typeface="ＭＳ Ｐゴシック" charset="0"/>
                <a:sym typeface="Wingdings" charset="0"/>
              </a:rPr>
              <a:t>“</a:t>
            </a:r>
            <a:r>
              <a:rPr lang="en-US" altLang="ja-JP" sz="2000">
                <a:solidFill>
                  <a:srgbClr val="0000FF"/>
                </a:solidFill>
                <a:latin typeface="Tahoma" charset="0"/>
                <a:ea typeface="ＭＳ Ｐゴシック" charset="0"/>
                <a:cs typeface="ＭＳ Ｐゴシック" charset="0"/>
                <a:sym typeface="Wingdings" charset="0"/>
              </a:rPr>
              <a:t>Data Marshaling for Multi-Core Architectures,</a:t>
            </a:r>
            <a:r>
              <a:rPr lang="ja-JP" altLang="en-US" sz="2000">
                <a:latin typeface="Tahoma" charset="0"/>
                <a:ea typeface="ＭＳ Ｐゴシック" charset="0"/>
                <a:cs typeface="ＭＳ Ｐゴシック" charset="0"/>
                <a:sym typeface="Wingdings" charset="0"/>
              </a:rPr>
              <a:t>”</a:t>
            </a:r>
            <a:r>
              <a:rPr lang="en-US" altLang="ja-JP" sz="2000">
                <a:latin typeface="Tahoma" charset="0"/>
                <a:ea typeface="ＭＳ Ｐゴシック" charset="0"/>
                <a:cs typeface="ＭＳ Ｐゴシック" charset="0"/>
                <a:sym typeface="Wingdings" charset="0"/>
              </a:rPr>
              <a:t> ISCA 2010, IEEE Micro Top Picks 2011.</a:t>
            </a:r>
            <a:endParaRPr lang="en-US" sz="2000">
              <a:latin typeface="Tahoma" charset="0"/>
              <a:ea typeface="ＭＳ Ｐゴシック" charset="0"/>
              <a:cs typeface="ＭＳ Ｐゴシック" charset="0"/>
            </a:endParaRPr>
          </a:p>
        </p:txBody>
      </p:sp>
      <p:sp>
        <p:nvSpPr>
          <p:cNvPr id="1105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A1DB3C-5D18-EA4E-BA89-28D20D0459AF}" type="slidenum">
              <a:rPr lang="en-US" sz="1600">
                <a:solidFill>
                  <a:srgbClr val="000000"/>
                </a:solidFill>
                <a:latin typeface="Garamond" charset="0"/>
              </a:rPr>
              <a:pPr eaLnBrk="1" hangingPunct="1"/>
              <a:t>114</a:t>
            </a:fld>
            <a:endParaRPr lang="en-US" sz="1600">
              <a:solidFill>
                <a:srgbClr val="000000"/>
              </a:solidFill>
              <a:latin typeface="Garamond" charset="0"/>
            </a:endParaRPr>
          </a:p>
        </p:txBody>
      </p:sp>
    </p:spTree>
    <p:extLst>
      <p:ext uri="{BB962C8B-B14F-4D97-AF65-F5344CB8AC3E}">
        <p14:creationId xmlns:p14="http://schemas.microsoft.com/office/powerpoint/2010/main" val="7518157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FD7DA9-C601-194D-9D51-DE143B8CE24E}" type="slidenum">
              <a:rPr lang="en-US" sz="1400" b="1">
                <a:solidFill>
                  <a:srgbClr val="DC5900"/>
                </a:solidFill>
              </a:rPr>
              <a:pPr/>
              <a:t>115</a:t>
            </a:fld>
            <a:endParaRPr lang="en-US" sz="1400" b="1">
              <a:solidFill>
                <a:srgbClr val="DC5900"/>
              </a:solidFill>
            </a:endParaRPr>
          </a:p>
        </p:txBody>
      </p:sp>
      <p:sp>
        <p:nvSpPr>
          <p:cNvPr id="112642" name="Rectangle 2"/>
          <p:cNvSpPr>
            <a:spLocks noGrp="1" noChangeArrowheads="1"/>
          </p:cNvSpPr>
          <p:nvPr>
            <p:ph type="title" idx="4294967295"/>
          </p:nvPr>
        </p:nvSpPr>
        <p:spPr/>
        <p:txBody>
          <a:bodyPr/>
          <a:lstStyle/>
          <a:p>
            <a:pPr eaLnBrk="1" hangingPunct="1"/>
            <a:r>
              <a:rPr lang="en-US">
                <a:latin typeface="Arial" charset="0"/>
              </a:rPr>
              <a:t>Accelerated Critical Sections</a:t>
            </a:r>
          </a:p>
        </p:txBody>
      </p:sp>
      <p:sp>
        <p:nvSpPr>
          <p:cNvPr id="112643" name="Line 8"/>
          <p:cNvSpPr>
            <a:spLocks noChangeShapeType="1"/>
          </p:cNvSpPr>
          <p:nvPr/>
        </p:nvSpPr>
        <p:spPr bwMode="auto">
          <a:xfrm>
            <a:off x="1676400" y="6172200"/>
            <a:ext cx="45720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37582" name="Text Box 14"/>
          <p:cNvSpPr txBox="1">
            <a:spLocks noChangeArrowheads="1"/>
          </p:cNvSpPr>
          <p:nvPr/>
        </p:nvSpPr>
        <p:spPr bwMode="auto">
          <a:xfrm>
            <a:off x="1219200" y="1371600"/>
            <a:ext cx="2743200" cy="12176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EnterCS()</a:t>
            </a:r>
          </a:p>
          <a:p>
            <a:pPr lvl="1" eaLnBrk="1" hangingPunct="1">
              <a:spcBef>
                <a:spcPct val="50000"/>
              </a:spcBef>
            </a:pPr>
            <a:r>
              <a:rPr lang="en-US" sz="1800">
                <a:solidFill>
                  <a:srgbClr val="000000"/>
                </a:solidFill>
              </a:rPr>
              <a:t>PriorityQ.insert(…)</a:t>
            </a:r>
          </a:p>
          <a:p>
            <a:pPr eaLnBrk="1" hangingPunct="1">
              <a:spcBef>
                <a:spcPct val="50000"/>
              </a:spcBef>
            </a:pPr>
            <a:r>
              <a:rPr lang="en-US" sz="1800">
                <a:solidFill>
                  <a:srgbClr val="000000"/>
                </a:solidFill>
              </a:rPr>
              <a:t>LeaveCS()</a:t>
            </a:r>
          </a:p>
        </p:txBody>
      </p:sp>
      <p:sp>
        <p:nvSpPr>
          <p:cNvPr id="112645" name="Text Box 16"/>
          <p:cNvSpPr txBox="1">
            <a:spLocks noChangeArrowheads="1"/>
          </p:cNvSpPr>
          <p:nvPr/>
        </p:nvSpPr>
        <p:spPr bwMode="auto">
          <a:xfrm>
            <a:off x="7086600" y="5715000"/>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Onchip-Interconnect</a:t>
            </a:r>
          </a:p>
        </p:txBody>
      </p:sp>
      <p:sp>
        <p:nvSpPr>
          <p:cNvPr id="711697" name="Rectangle 17"/>
          <p:cNvSpPr>
            <a:spLocks noChangeArrowheads="1"/>
          </p:cNvSpPr>
          <p:nvPr/>
        </p:nvSpPr>
        <p:spPr bwMode="auto">
          <a:xfrm>
            <a:off x="2133600" y="5105400"/>
            <a:ext cx="533400" cy="152400"/>
          </a:xfrm>
          <a:prstGeom prst="rect">
            <a:avLst/>
          </a:prstGeom>
          <a:solidFill>
            <a:srgbClr val="FFFFFF"/>
          </a:solidFill>
          <a:ln w="9525">
            <a:solidFill>
              <a:schemeClr val="tx1"/>
            </a:solidFill>
            <a:miter lim="800000"/>
            <a:headEnd/>
            <a:tailEnd/>
          </a:ln>
        </p:spPr>
        <p:txBody>
          <a:bodyPr wrap="none" anchor="ctr"/>
          <a:lstStyle/>
          <a:p>
            <a:endParaRPr lang="en-US" b="1">
              <a:solidFill>
                <a:srgbClr val="000000"/>
              </a:solidFill>
            </a:endParaRPr>
          </a:p>
        </p:txBody>
      </p:sp>
      <p:sp>
        <p:nvSpPr>
          <p:cNvPr id="112647" name="Rectangle 18"/>
          <p:cNvSpPr>
            <a:spLocks noChangeArrowheads="1"/>
          </p:cNvSpPr>
          <p:nvPr/>
        </p:nvSpPr>
        <p:spPr bwMode="auto">
          <a:xfrm>
            <a:off x="2133600" y="5257800"/>
            <a:ext cx="533400" cy="15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000000"/>
              </a:solidFill>
            </a:endParaRPr>
          </a:p>
        </p:txBody>
      </p:sp>
      <p:sp>
        <p:nvSpPr>
          <p:cNvPr id="112648" name="Rectangle 19"/>
          <p:cNvSpPr>
            <a:spLocks noChangeArrowheads="1"/>
          </p:cNvSpPr>
          <p:nvPr/>
        </p:nvSpPr>
        <p:spPr bwMode="auto">
          <a:xfrm>
            <a:off x="2133600" y="5410200"/>
            <a:ext cx="533400" cy="152400"/>
          </a:xfrm>
          <a:prstGeom prst="rect">
            <a:avLst/>
          </a:prstGeom>
          <a:solidFill>
            <a:srgbClr val="FFFFFF"/>
          </a:solidFill>
          <a:ln w="9525">
            <a:solidFill>
              <a:schemeClr val="tx1"/>
            </a:solidFill>
            <a:miter lim="800000"/>
            <a:headEnd/>
            <a:tailEnd/>
          </a:ln>
        </p:spPr>
        <p:txBody>
          <a:bodyPr wrap="none" anchor="ctr"/>
          <a:lstStyle/>
          <a:p>
            <a:endParaRPr lang="en-US" b="1">
              <a:solidFill>
                <a:srgbClr val="000000"/>
              </a:solidFill>
            </a:endParaRPr>
          </a:p>
        </p:txBody>
      </p:sp>
      <p:sp>
        <p:nvSpPr>
          <p:cNvPr id="112649" name="Line 22"/>
          <p:cNvSpPr>
            <a:spLocks noChangeShapeType="1"/>
          </p:cNvSpPr>
          <p:nvPr/>
        </p:nvSpPr>
        <p:spPr bwMode="auto">
          <a:xfrm flipV="1">
            <a:off x="2438400" y="55626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2650" name="Line 23"/>
          <p:cNvSpPr>
            <a:spLocks noChangeShapeType="1"/>
          </p:cNvSpPr>
          <p:nvPr/>
        </p:nvSpPr>
        <p:spPr bwMode="auto">
          <a:xfrm flipV="1">
            <a:off x="2438400" y="4648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2651" name="Text Box 24"/>
          <p:cNvSpPr txBox="1">
            <a:spLocks noChangeArrowheads="1"/>
          </p:cNvSpPr>
          <p:nvPr/>
        </p:nvSpPr>
        <p:spPr bwMode="auto">
          <a:xfrm>
            <a:off x="76200" y="5073650"/>
            <a:ext cx="1905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Critical Section</a:t>
            </a:r>
            <a:br>
              <a:rPr lang="en-US" sz="1800">
                <a:solidFill>
                  <a:srgbClr val="000000"/>
                </a:solidFill>
              </a:rPr>
            </a:br>
            <a:r>
              <a:rPr lang="en-US" sz="1800">
                <a:solidFill>
                  <a:srgbClr val="000000"/>
                </a:solidFill>
              </a:rPr>
              <a:t>Request Buffer (CSRB)</a:t>
            </a:r>
          </a:p>
        </p:txBody>
      </p:sp>
      <p:sp>
        <p:nvSpPr>
          <p:cNvPr id="237590" name="Oval 22"/>
          <p:cNvSpPr>
            <a:spLocks noChangeArrowheads="1"/>
          </p:cNvSpPr>
          <p:nvPr/>
        </p:nvSpPr>
        <p:spPr bwMode="auto">
          <a:xfrm>
            <a:off x="4019550" y="4191000"/>
            <a:ext cx="190500" cy="228600"/>
          </a:xfrm>
          <a:prstGeom prst="ellipse">
            <a:avLst/>
          </a:prstGeom>
          <a:solidFill>
            <a:srgbClr val="FF0000"/>
          </a:solidFill>
          <a:ln w="9525">
            <a:solidFill>
              <a:schemeClr val="tx1"/>
            </a:solidFill>
            <a:round/>
            <a:headEnd/>
            <a:tailEnd/>
          </a:ln>
        </p:spPr>
        <p:txBody>
          <a:bodyPr wrap="none" anchor="ctr"/>
          <a:lstStyle/>
          <a:p>
            <a:endParaRPr lang="en-US">
              <a:solidFill>
                <a:srgbClr val="000000"/>
              </a:solidFill>
            </a:endParaRPr>
          </a:p>
        </p:txBody>
      </p:sp>
      <p:sp>
        <p:nvSpPr>
          <p:cNvPr id="711706" name="Text Box 26"/>
          <p:cNvSpPr txBox="1">
            <a:spLocks noChangeArrowheads="1"/>
          </p:cNvSpPr>
          <p:nvPr/>
        </p:nvSpPr>
        <p:spPr bwMode="auto">
          <a:xfrm>
            <a:off x="4114800" y="1295400"/>
            <a:ext cx="5010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1. P2 encounters a critical section (CSCALL)</a:t>
            </a:r>
          </a:p>
          <a:p>
            <a:pPr eaLnBrk="1" hangingPunct="1"/>
            <a:r>
              <a:rPr lang="en-US" sz="1800" b="1">
                <a:solidFill>
                  <a:srgbClr val="000000"/>
                </a:solidFill>
              </a:rPr>
              <a:t>2. P2 sends CSCALL Request to CSRB</a:t>
            </a:r>
          </a:p>
          <a:p>
            <a:pPr eaLnBrk="1" hangingPunct="1"/>
            <a:r>
              <a:rPr lang="en-US" sz="1800" b="1">
                <a:solidFill>
                  <a:srgbClr val="000000"/>
                </a:solidFill>
              </a:rPr>
              <a:t>3. P1 executes Critical Section</a:t>
            </a:r>
          </a:p>
          <a:p>
            <a:pPr eaLnBrk="1" hangingPunct="1"/>
            <a:r>
              <a:rPr lang="en-US" sz="1800" b="1">
                <a:solidFill>
                  <a:srgbClr val="000000"/>
                </a:solidFill>
              </a:rPr>
              <a:t>4. P1 sends CSDONE signal</a:t>
            </a:r>
          </a:p>
        </p:txBody>
      </p:sp>
      <p:sp>
        <p:nvSpPr>
          <p:cNvPr id="112654" name="Line 27"/>
          <p:cNvSpPr>
            <a:spLocks noChangeShapeType="1"/>
          </p:cNvSpPr>
          <p:nvPr/>
        </p:nvSpPr>
        <p:spPr bwMode="auto">
          <a:xfrm>
            <a:off x="4114800" y="46482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2655" name="Line 28"/>
          <p:cNvSpPr>
            <a:spLocks noChangeShapeType="1"/>
          </p:cNvSpPr>
          <p:nvPr/>
        </p:nvSpPr>
        <p:spPr bwMode="auto">
          <a:xfrm>
            <a:off x="5029200" y="46482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2656" name="Line 29"/>
          <p:cNvSpPr>
            <a:spLocks noChangeShapeType="1"/>
          </p:cNvSpPr>
          <p:nvPr/>
        </p:nvSpPr>
        <p:spPr bwMode="auto">
          <a:xfrm>
            <a:off x="6096000" y="46482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12657" name="Rectangle 30"/>
          <p:cNvSpPr>
            <a:spLocks noChangeArrowheads="1"/>
          </p:cNvSpPr>
          <p:nvPr/>
        </p:nvSpPr>
        <p:spPr bwMode="auto">
          <a:xfrm>
            <a:off x="7010400" y="3200400"/>
            <a:ext cx="304800" cy="381000"/>
          </a:xfrm>
          <a:prstGeom prst="rect">
            <a:avLst/>
          </a:prstGeom>
          <a:solidFill>
            <a:srgbClr val="FF0000"/>
          </a:solidFill>
          <a:ln w="9525">
            <a:solidFill>
              <a:schemeClr val="tx1"/>
            </a:solidFill>
            <a:miter lim="800000"/>
            <a:headEnd/>
            <a:tailEnd/>
          </a:ln>
        </p:spPr>
        <p:txBody>
          <a:bodyPr wrap="none" anchor="ctr"/>
          <a:lstStyle/>
          <a:p>
            <a:endParaRPr lang="en-US" b="1">
              <a:solidFill>
                <a:srgbClr val="000000"/>
              </a:solidFill>
            </a:endParaRPr>
          </a:p>
        </p:txBody>
      </p:sp>
      <p:sp>
        <p:nvSpPr>
          <p:cNvPr id="112658" name="Rectangle 31"/>
          <p:cNvSpPr>
            <a:spLocks noChangeArrowheads="1"/>
          </p:cNvSpPr>
          <p:nvPr/>
        </p:nvSpPr>
        <p:spPr bwMode="auto">
          <a:xfrm>
            <a:off x="6934200" y="3048000"/>
            <a:ext cx="2057400" cy="717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000000"/>
              </a:solidFill>
            </a:endParaRPr>
          </a:p>
        </p:txBody>
      </p:sp>
      <p:sp>
        <p:nvSpPr>
          <p:cNvPr id="112659" name="Text Box 32"/>
          <p:cNvSpPr txBox="1">
            <a:spLocks noChangeArrowheads="1"/>
          </p:cNvSpPr>
          <p:nvPr/>
        </p:nvSpPr>
        <p:spPr bwMode="auto">
          <a:xfrm>
            <a:off x="7315200" y="309245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Core executing critical section</a:t>
            </a:r>
          </a:p>
        </p:txBody>
      </p:sp>
      <p:sp>
        <p:nvSpPr>
          <p:cNvPr id="25" name="Rounded Rectangle 24"/>
          <p:cNvSpPr/>
          <p:nvPr/>
        </p:nvSpPr>
        <p:spPr>
          <a:xfrm>
            <a:off x="5638800" y="3733800"/>
            <a:ext cx="838200"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0000"/>
                </a:solidFill>
                <a:latin typeface="Arial" charset="0"/>
                <a:ea typeface="ＭＳ Ｐゴシック" charset="0"/>
                <a:cs typeface="ＭＳ Ｐゴシック" charset="0"/>
              </a:rPr>
              <a:t>P4</a:t>
            </a:r>
            <a:endParaRPr lang="en-US" b="1">
              <a:solidFill>
                <a:srgbClr val="000000"/>
              </a:solidFill>
              <a:latin typeface="Arial" charset="0"/>
              <a:ea typeface="ＭＳ Ｐゴシック" charset="0"/>
              <a:cs typeface="ＭＳ Ｐゴシック" charset="0"/>
            </a:endParaRPr>
          </a:p>
        </p:txBody>
      </p:sp>
      <p:sp>
        <p:nvSpPr>
          <p:cNvPr id="26" name="Rounded Rectangle 25"/>
          <p:cNvSpPr/>
          <p:nvPr/>
        </p:nvSpPr>
        <p:spPr>
          <a:xfrm>
            <a:off x="4648200" y="3733800"/>
            <a:ext cx="838200"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0000"/>
                </a:solidFill>
                <a:latin typeface="Arial" charset="0"/>
                <a:ea typeface="ＭＳ Ｐゴシック" charset="0"/>
                <a:cs typeface="ＭＳ Ｐゴシック" charset="0"/>
              </a:rPr>
              <a:t>P3</a:t>
            </a:r>
            <a:endParaRPr lang="en-US" b="1">
              <a:solidFill>
                <a:srgbClr val="000000"/>
              </a:solidFill>
              <a:latin typeface="Arial" charset="0"/>
              <a:ea typeface="ＭＳ Ｐゴシック" charset="0"/>
              <a:cs typeface="ＭＳ Ｐゴシック" charset="0"/>
            </a:endParaRPr>
          </a:p>
        </p:txBody>
      </p:sp>
      <p:sp>
        <p:nvSpPr>
          <p:cNvPr id="27" name="Rounded Rectangle 26"/>
          <p:cNvSpPr/>
          <p:nvPr/>
        </p:nvSpPr>
        <p:spPr>
          <a:xfrm>
            <a:off x="3657600" y="3733800"/>
            <a:ext cx="838200"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000000"/>
                </a:solidFill>
                <a:latin typeface="Arial" charset="0"/>
                <a:ea typeface="ＭＳ Ｐゴシック" charset="0"/>
                <a:cs typeface="ＭＳ Ｐゴシック" charset="0"/>
              </a:rPr>
              <a:t>P2</a:t>
            </a:r>
            <a:endParaRPr lang="en-US" b="1">
              <a:solidFill>
                <a:srgbClr val="000000"/>
              </a:solidFill>
              <a:latin typeface="Arial" charset="0"/>
              <a:ea typeface="ＭＳ Ｐゴシック" charset="0"/>
              <a:cs typeface="ＭＳ Ｐゴシック" charset="0"/>
            </a:endParaRPr>
          </a:p>
        </p:txBody>
      </p:sp>
      <p:sp>
        <p:nvSpPr>
          <p:cNvPr id="28" name="Rounded Rectangle 27"/>
          <p:cNvSpPr/>
          <p:nvPr/>
        </p:nvSpPr>
        <p:spPr>
          <a:xfrm>
            <a:off x="1676400" y="3048000"/>
            <a:ext cx="1600200" cy="1600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00"/>
                </a:solidFill>
                <a:latin typeface="Arial"/>
              </a:rPr>
              <a:t>P1</a:t>
            </a:r>
          </a:p>
        </p:txBody>
      </p:sp>
      <p:sp>
        <p:nvSpPr>
          <p:cNvPr id="451610" name="Oval 26"/>
          <p:cNvSpPr>
            <a:spLocks noChangeArrowheads="1"/>
          </p:cNvSpPr>
          <p:nvPr/>
        </p:nvSpPr>
        <p:spPr bwMode="auto">
          <a:xfrm>
            <a:off x="0" y="4892675"/>
            <a:ext cx="3276600" cy="12795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solidFill>
                <a:srgbClr val="000000"/>
              </a:solidFill>
            </a:endParaRPr>
          </a:p>
        </p:txBody>
      </p:sp>
    </p:spTree>
    <p:custDataLst>
      <p:tags r:id="rId1"/>
    </p:custDataLst>
    <p:extLst>
      <p:ext uri="{BB962C8B-B14F-4D97-AF65-F5344CB8AC3E}">
        <p14:creationId xmlns:p14="http://schemas.microsoft.com/office/powerpoint/2010/main" val="3639162626"/>
      </p:ext>
    </p:extLst>
  </p:cSld>
  <p:clrMapOvr>
    <a:masterClrMapping/>
  </p:clrMapOvr>
  <p:transition xmlns:p14="http://schemas.microsoft.com/office/powerpoint/2010/main" advTm="28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16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51610"/>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mph" presetSubtype="1" nodeType="clickEffect">
                                  <p:stCondLst>
                                    <p:cond delay="0"/>
                                  </p:stCondLst>
                                  <p:childTnLst>
                                    <p:set>
                                      <p:cBhvr override="childStyle">
                                        <p:cTn id="14" dur="indefinite"/>
                                        <p:tgtEl>
                                          <p:spTgt spid="237582">
                                            <p:txEl>
                                              <p:pRg st="0" end="0"/>
                                            </p:txEl>
                                          </p:spTgt>
                                        </p:tgtEl>
                                        <p:attrNameLst>
                                          <p:attrName>style.fontStyle</p:attrName>
                                        </p:attrNameLst>
                                      </p:cBhvr>
                                      <p:to>
                                        <p:strVal val="normal"/>
                                      </p:to>
                                    </p:set>
                                    <p:set>
                                      <p:cBhvr override="childStyle">
                                        <p:cTn id="15" dur="indefinite"/>
                                        <p:tgtEl>
                                          <p:spTgt spid="237582">
                                            <p:txEl>
                                              <p:pRg st="0" end="0"/>
                                            </p:txEl>
                                          </p:spTgt>
                                        </p:tgtEl>
                                        <p:attrNameLst>
                                          <p:attrName>style.fontWeight</p:attrName>
                                        </p:attrNameLst>
                                      </p:cBhvr>
                                      <p:to>
                                        <p:strVal val="bold"/>
                                      </p:to>
                                    </p:set>
                                    <p:set>
                                      <p:cBhvr override="childStyle">
                                        <p:cTn id="16" dur="indefinite"/>
                                        <p:tgtEl>
                                          <p:spTgt spid="237582">
                                            <p:txEl>
                                              <p:pRg st="0" end="0"/>
                                            </p:txEl>
                                          </p:spTgt>
                                        </p:tgtEl>
                                        <p:attrNameLst>
                                          <p:attrName>style.textDecorationUnderline</p:attrName>
                                        </p:attrNameLst>
                                      </p:cBhvr>
                                      <p:to>
                                        <p:strVal val="false"/>
                                      </p:to>
                                    </p:set>
                                  </p:childTnLst>
                                </p:cTn>
                              </p:par>
                              <p:par>
                                <p:cTn id="17" presetID="1" presetClass="entr" presetSubtype="0" fill="hold" nodeType="withEffect">
                                  <p:stCondLst>
                                    <p:cond delay="0"/>
                                  </p:stCondLst>
                                  <p:childTnLst>
                                    <p:set>
                                      <p:cBhvr>
                                        <p:cTn id="18" dur="1" fill="hold">
                                          <p:stCondLst>
                                            <p:cond delay="0"/>
                                          </p:stCondLst>
                                        </p:cTn>
                                        <p:tgtEl>
                                          <p:spTgt spid="711706">
                                            <p:txEl>
                                              <p:pRg st="0" end="0"/>
                                            </p:txEl>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3759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711706">
                                            <p:txEl>
                                              <p:pRg st="1" end="1"/>
                                            </p:txEl>
                                          </p:spTgt>
                                        </p:tgtEl>
                                        <p:attrNameLst>
                                          <p:attrName>style.visibility</p:attrName>
                                        </p:attrNameLst>
                                      </p:cBhvr>
                                      <p:to>
                                        <p:strVal val="visible"/>
                                      </p:to>
                                    </p:set>
                                  </p:childTnLst>
                                </p:cTn>
                              </p:par>
                              <p:par>
                                <p:cTn id="26" presetID="0" presetClass="path" presetSubtype="0" accel="50000" decel="50000" fill="hold" nodeType="withEffect">
                                  <p:stCondLst>
                                    <p:cond delay="0"/>
                                  </p:stCondLst>
                                  <p:childTnLst>
                                    <p:animMotion origin="layout" path="M 0.00017 0.00023 L 0.00017 0.27058 L -0.18333 0.27058 L -0.18333 0.12951 " pathEditMode="relative" rAng="0" ptsTypes="AAAA">
                                      <p:cBhvr>
                                        <p:cTn id="27" dur="2000" fill="hold"/>
                                        <p:tgtEl>
                                          <p:spTgt spid="237590"/>
                                        </p:tgtEl>
                                        <p:attrNameLst>
                                          <p:attrName>ppt_x</p:attrName>
                                          <p:attrName>ppt_y</p:attrName>
                                        </p:attrNameLst>
                                      </p:cBhvr>
                                      <p:rCtr x="-9184" y="13506"/>
                                    </p:animMotion>
                                  </p:childTnLst>
                                </p:cTn>
                              </p:par>
                            </p:childTnLst>
                          </p:cTn>
                        </p:par>
                        <p:par>
                          <p:cTn id="28" fill="hold" nodeType="afterGroup">
                            <p:stCondLst>
                              <p:cond delay="2000"/>
                            </p:stCondLst>
                            <p:childTnLst>
                              <p:par>
                                <p:cTn id="29" presetID="1" presetClass="emph" presetSubtype="2" fill="hold" nodeType="afterEffect">
                                  <p:stCondLst>
                                    <p:cond delay="0"/>
                                  </p:stCondLst>
                                  <p:childTnLst>
                                    <p:animClr clrSpc="rgb" dir="cw">
                                      <p:cBhvr>
                                        <p:cTn id="30" dur="2000" fill="hold"/>
                                        <p:tgtEl>
                                          <p:spTgt spid="27"/>
                                        </p:tgtEl>
                                        <p:attrNameLst>
                                          <p:attrName>fillcolor</p:attrName>
                                        </p:attrNameLst>
                                      </p:cBhvr>
                                      <p:to>
                                        <a:schemeClr val="bg1"/>
                                      </p:to>
                                    </p:animClr>
                                    <p:set>
                                      <p:cBhvr>
                                        <p:cTn id="31" dur="2000" fill="hold"/>
                                        <p:tgtEl>
                                          <p:spTgt spid="27"/>
                                        </p:tgtEl>
                                        <p:attrNameLst>
                                          <p:attrName>fill.type</p:attrName>
                                        </p:attrNameLst>
                                      </p:cBhvr>
                                      <p:to>
                                        <p:strVal val="solid"/>
                                      </p:to>
                                    </p:set>
                                    <p:set>
                                      <p:cBhvr>
                                        <p:cTn id="32" dur="2000" fill="hold"/>
                                        <p:tgtEl>
                                          <p:spTgt spid="27"/>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2000" fill="hold"/>
                                        <p:tgtEl>
                                          <p:spTgt spid="711697"/>
                                        </p:tgtEl>
                                        <p:attrNameLst>
                                          <p:attrName>fillcolor</p:attrName>
                                        </p:attrNameLst>
                                      </p:cBhvr>
                                      <p:to>
                                        <a:srgbClr val="993300"/>
                                      </p:to>
                                    </p:animClr>
                                    <p:set>
                                      <p:cBhvr>
                                        <p:cTn id="35" dur="2000" fill="hold"/>
                                        <p:tgtEl>
                                          <p:spTgt spid="711697"/>
                                        </p:tgtEl>
                                        <p:attrNameLst>
                                          <p:attrName>fill.type</p:attrName>
                                        </p:attrNameLst>
                                      </p:cBhvr>
                                      <p:to>
                                        <p:strVal val="solid"/>
                                      </p:to>
                                    </p:set>
                                    <p:set>
                                      <p:cBhvr>
                                        <p:cTn id="36" dur="2000" fill="hold"/>
                                        <p:tgtEl>
                                          <p:spTgt spid="711697"/>
                                        </p:tgtEl>
                                        <p:attrNameLst>
                                          <p:attrName>fill.on</p:attrName>
                                        </p:attrNameLst>
                                      </p:cBhvr>
                                      <p:to>
                                        <p:strVal val="tru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11706">
                                            <p:txEl>
                                              <p:pRg st="2" end="2"/>
                                            </p:txEl>
                                          </p:spTgt>
                                        </p:tgtEl>
                                        <p:attrNameLst>
                                          <p:attrName>style.visibility</p:attrName>
                                        </p:attrNameLst>
                                      </p:cBhvr>
                                      <p:to>
                                        <p:strVal val="visible"/>
                                      </p:to>
                                    </p:set>
                                  </p:childTnLst>
                                </p:cTn>
                              </p:par>
                              <p:par>
                                <p:cTn id="41" presetID="0" presetClass="path" presetSubtype="0" accel="50000" decel="50000" fill="hold" grpId="3" nodeType="withEffect">
                                  <p:stCondLst>
                                    <p:cond delay="0"/>
                                  </p:stCondLst>
                                  <p:childTnLst>
                                    <p:animMotion origin="layout" path="M -0.18333 0.12928 L -0.18316 -0.04163 " pathEditMode="relative" rAng="0" ptsTypes="AA">
                                      <p:cBhvr>
                                        <p:cTn id="42" dur="2000" fill="hold"/>
                                        <p:tgtEl>
                                          <p:spTgt spid="237590"/>
                                        </p:tgtEl>
                                        <p:attrNameLst>
                                          <p:attrName>ppt_x</p:attrName>
                                          <p:attrName>ppt_y</p:attrName>
                                        </p:attrNameLst>
                                      </p:cBhvr>
                                      <p:rCtr x="0" y="-8557"/>
                                    </p:animMotion>
                                  </p:childTnLst>
                                </p:cTn>
                              </p:par>
                            </p:childTnLst>
                          </p:cTn>
                        </p:par>
                        <p:par>
                          <p:cTn id="43" fill="hold" nodeType="afterGroup">
                            <p:stCondLst>
                              <p:cond delay="2000"/>
                            </p:stCondLst>
                            <p:childTnLst>
                              <p:par>
                                <p:cTn id="44" presetID="1" presetClass="emph" presetSubtype="2" fill="hold" nodeType="afterEffect">
                                  <p:stCondLst>
                                    <p:cond delay="0"/>
                                  </p:stCondLst>
                                  <p:childTnLst>
                                    <p:animClr clrSpc="rgb" dir="cw">
                                      <p:cBhvr>
                                        <p:cTn id="45" dur="2000" fill="hold"/>
                                        <p:tgtEl>
                                          <p:spTgt spid="28"/>
                                        </p:tgtEl>
                                        <p:attrNameLst>
                                          <p:attrName>fillcolor</p:attrName>
                                        </p:attrNameLst>
                                      </p:cBhvr>
                                      <p:to>
                                        <a:srgbClr val="FF0000"/>
                                      </p:to>
                                    </p:animClr>
                                    <p:set>
                                      <p:cBhvr>
                                        <p:cTn id="46" dur="2000" fill="hold"/>
                                        <p:tgtEl>
                                          <p:spTgt spid="28"/>
                                        </p:tgtEl>
                                        <p:attrNameLst>
                                          <p:attrName>fill.type</p:attrName>
                                        </p:attrNameLst>
                                      </p:cBhvr>
                                      <p:to>
                                        <p:strVal val="solid"/>
                                      </p:to>
                                    </p:set>
                                    <p:set>
                                      <p:cBhvr>
                                        <p:cTn id="47" dur="2000" fill="hold"/>
                                        <p:tgtEl>
                                          <p:spTgt spid="28"/>
                                        </p:tgtEl>
                                        <p:attrNameLst>
                                          <p:attrName>fill.on</p:attrName>
                                        </p:attrNameLst>
                                      </p:cBhvr>
                                      <p:to>
                                        <p:strVal val="true"/>
                                      </p:to>
                                    </p:set>
                                  </p:childTnLst>
                                </p:cTn>
                              </p:par>
                              <p:par>
                                <p:cTn id="48" presetID="1" presetClass="emph" presetSubtype="2" fill="hold" nodeType="withEffect">
                                  <p:stCondLst>
                                    <p:cond delay="0"/>
                                  </p:stCondLst>
                                  <p:childTnLst>
                                    <p:animClr clrSpc="rgb" dir="cw">
                                      <p:cBhvr>
                                        <p:cTn id="49" dur="2000" fill="hold"/>
                                        <p:tgtEl>
                                          <p:spTgt spid="711697"/>
                                        </p:tgtEl>
                                        <p:attrNameLst>
                                          <p:attrName>fillcolor</p:attrName>
                                        </p:attrNameLst>
                                      </p:cBhvr>
                                      <p:to>
                                        <a:schemeClr val="bg1"/>
                                      </p:to>
                                    </p:animClr>
                                    <p:set>
                                      <p:cBhvr>
                                        <p:cTn id="50" dur="2000" fill="hold"/>
                                        <p:tgtEl>
                                          <p:spTgt spid="711697"/>
                                        </p:tgtEl>
                                        <p:attrNameLst>
                                          <p:attrName>fill.type</p:attrName>
                                        </p:attrNameLst>
                                      </p:cBhvr>
                                      <p:to>
                                        <p:strVal val="solid"/>
                                      </p:to>
                                    </p:set>
                                    <p:set>
                                      <p:cBhvr>
                                        <p:cTn id="51" dur="2000" fill="hold"/>
                                        <p:tgtEl>
                                          <p:spTgt spid="711697"/>
                                        </p:tgtEl>
                                        <p:attrNameLst>
                                          <p:attrName>fill.on</p:attrName>
                                        </p:attrNameLst>
                                      </p:cBhvr>
                                      <p:to>
                                        <p:strVal val="true"/>
                                      </p:to>
                                    </p:set>
                                  </p:childTnLst>
                                </p:cTn>
                              </p:par>
                              <p:par>
                                <p:cTn id="52" presetID="5" presetClass="emph" presetSubtype="1" nodeType="withEffect">
                                  <p:stCondLst>
                                    <p:cond delay="0"/>
                                  </p:stCondLst>
                                  <p:childTnLst>
                                    <p:set>
                                      <p:cBhvr override="childStyle">
                                        <p:cTn id="53" dur="indefinite"/>
                                        <p:tgtEl>
                                          <p:spTgt spid="237582">
                                            <p:txEl>
                                              <p:pRg st="1" end="1"/>
                                            </p:txEl>
                                          </p:spTgt>
                                        </p:tgtEl>
                                        <p:attrNameLst>
                                          <p:attrName>style.fontStyle</p:attrName>
                                        </p:attrNameLst>
                                      </p:cBhvr>
                                      <p:to>
                                        <p:strVal val="normal"/>
                                      </p:to>
                                    </p:set>
                                    <p:set>
                                      <p:cBhvr override="childStyle">
                                        <p:cTn id="54" dur="indefinite"/>
                                        <p:tgtEl>
                                          <p:spTgt spid="237582">
                                            <p:txEl>
                                              <p:pRg st="1" end="1"/>
                                            </p:txEl>
                                          </p:spTgt>
                                        </p:tgtEl>
                                        <p:attrNameLst>
                                          <p:attrName>style.fontWeight</p:attrName>
                                        </p:attrNameLst>
                                      </p:cBhvr>
                                      <p:to>
                                        <p:strVal val="bold"/>
                                      </p:to>
                                    </p:set>
                                    <p:set>
                                      <p:cBhvr override="childStyle">
                                        <p:cTn id="55" dur="indefinite"/>
                                        <p:tgtEl>
                                          <p:spTgt spid="237582">
                                            <p:txEl>
                                              <p:pRg st="1" end="1"/>
                                            </p:txEl>
                                          </p:spTgt>
                                        </p:tgtEl>
                                        <p:attrNameLst>
                                          <p:attrName>style.textDecorationUnderline</p:attrName>
                                        </p:attrNameLst>
                                      </p:cBhvr>
                                      <p:to>
                                        <p:strVal val="fals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mph" presetSubtype="1" nodeType="clickEffect">
                                  <p:stCondLst>
                                    <p:cond delay="0"/>
                                  </p:stCondLst>
                                  <p:childTnLst>
                                    <p:set>
                                      <p:cBhvr override="childStyle">
                                        <p:cTn id="59" dur="indefinite"/>
                                        <p:tgtEl>
                                          <p:spTgt spid="237582">
                                            <p:txEl>
                                              <p:pRg st="2" end="2"/>
                                            </p:txEl>
                                          </p:spTgt>
                                        </p:tgtEl>
                                        <p:attrNameLst>
                                          <p:attrName>style.fontStyle</p:attrName>
                                        </p:attrNameLst>
                                      </p:cBhvr>
                                      <p:to>
                                        <p:strVal val="normal"/>
                                      </p:to>
                                    </p:set>
                                    <p:set>
                                      <p:cBhvr override="childStyle">
                                        <p:cTn id="60" dur="indefinite"/>
                                        <p:tgtEl>
                                          <p:spTgt spid="237582">
                                            <p:txEl>
                                              <p:pRg st="2" end="2"/>
                                            </p:txEl>
                                          </p:spTgt>
                                        </p:tgtEl>
                                        <p:attrNameLst>
                                          <p:attrName>style.fontWeight</p:attrName>
                                        </p:attrNameLst>
                                      </p:cBhvr>
                                      <p:to>
                                        <p:strVal val="bold"/>
                                      </p:to>
                                    </p:set>
                                    <p:set>
                                      <p:cBhvr override="childStyle">
                                        <p:cTn id="61" dur="indefinite"/>
                                        <p:tgtEl>
                                          <p:spTgt spid="237582">
                                            <p:txEl>
                                              <p:pRg st="2" end="2"/>
                                            </p:txEl>
                                          </p:spTgt>
                                        </p:tgtEl>
                                        <p:attrNameLst>
                                          <p:attrName>style.textDecorationUnderline</p:attrName>
                                        </p:attrNameLst>
                                      </p:cBhvr>
                                      <p:to>
                                        <p:strVal val="false"/>
                                      </p:to>
                                    </p:set>
                                  </p:childTnLst>
                                </p:cTn>
                              </p:par>
                              <p:par>
                                <p:cTn id="62" presetID="1" presetClass="entr" presetSubtype="0" fill="hold" nodeType="withEffect">
                                  <p:stCondLst>
                                    <p:cond delay="0"/>
                                  </p:stCondLst>
                                  <p:childTnLst>
                                    <p:set>
                                      <p:cBhvr>
                                        <p:cTn id="63" dur="1" fill="hold">
                                          <p:stCondLst>
                                            <p:cond delay="0"/>
                                          </p:stCondLst>
                                        </p:cTn>
                                        <p:tgtEl>
                                          <p:spTgt spid="711706">
                                            <p:txEl>
                                              <p:pRg st="3" end="3"/>
                                            </p:txEl>
                                          </p:spTgt>
                                        </p:tgtEl>
                                        <p:attrNameLst>
                                          <p:attrName>style.visibility</p:attrName>
                                        </p:attrNameLst>
                                      </p:cBhvr>
                                      <p:to>
                                        <p:strVal val="visible"/>
                                      </p:to>
                                    </p:set>
                                  </p:childTnLst>
                                </p:cTn>
                              </p:par>
                              <p:par>
                                <p:cTn id="64" presetID="0" presetClass="path" presetSubtype="0" accel="50000" decel="50000" fill="hold" grpId="4" nodeType="withEffect">
                                  <p:stCondLst>
                                    <p:cond delay="0"/>
                                  </p:stCondLst>
                                  <p:childTnLst>
                                    <p:animMotion origin="layout" path="M -0.18333 -0.04163 L -0.1816 0.27058 L 0 0.2685 L 0 0.00023 " pathEditMode="relative" rAng="0" ptsTypes="AAAA">
                                      <p:cBhvr>
                                        <p:cTn id="65" dur="2000" fill="hold"/>
                                        <p:tgtEl>
                                          <p:spTgt spid="237590"/>
                                        </p:tgtEl>
                                        <p:attrNameLst>
                                          <p:attrName>ppt_x</p:attrName>
                                          <p:attrName>ppt_y</p:attrName>
                                        </p:attrNameLst>
                                      </p:cBhvr>
                                      <p:rCtr x="9167" y="15611"/>
                                    </p:animMotion>
                                  </p:childTnLst>
                                </p:cTn>
                              </p:par>
                            </p:childTnLst>
                          </p:cTn>
                        </p:par>
                        <p:par>
                          <p:cTn id="66" fill="hold" nodeType="afterGroup">
                            <p:stCondLst>
                              <p:cond delay="2000"/>
                            </p:stCondLst>
                            <p:childTnLst>
                              <p:par>
                                <p:cTn id="67" presetID="1" presetClass="entr" presetSubtype="0" fill="hold" grpId="1" nodeType="afterEffect">
                                  <p:stCondLst>
                                    <p:cond delay="0"/>
                                  </p:stCondLst>
                                  <p:childTnLst>
                                    <p:set>
                                      <p:cBhvr>
                                        <p:cTn id="68" dur="1" fill="hold">
                                          <p:stCondLst>
                                            <p:cond delay="0"/>
                                          </p:stCondLst>
                                        </p:cTn>
                                        <p:tgtEl>
                                          <p:spTgt spid="237590"/>
                                        </p:tgtEl>
                                        <p:attrNameLst>
                                          <p:attrName>style.visibility</p:attrName>
                                        </p:attrNameLst>
                                      </p:cBhvr>
                                      <p:to>
                                        <p:strVal val="visible"/>
                                      </p:to>
                                    </p:set>
                                  </p:childTnLst>
                                </p:cTn>
                              </p:par>
                            </p:childTnLst>
                          </p:cTn>
                        </p:par>
                        <p:par>
                          <p:cTn id="69" fill="hold" nodeType="afterGroup">
                            <p:stCondLst>
                              <p:cond delay="2000"/>
                            </p:stCondLst>
                            <p:childTnLst>
                              <p:par>
                                <p:cTn id="70" presetID="1" presetClass="exit" presetSubtype="0" fill="hold" grpId="2" nodeType="afterEffect">
                                  <p:stCondLst>
                                    <p:cond delay="0"/>
                                  </p:stCondLst>
                                  <p:childTnLst>
                                    <p:set>
                                      <p:cBhvr>
                                        <p:cTn id="71" dur="1" fill="hold">
                                          <p:stCondLst>
                                            <p:cond delay="0"/>
                                          </p:stCondLst>
                                        </p:cTn>
                                        <p:tgtEl>
                                          <p:spTgt spid="237590"/>
                                        </p:tgtEl>
                                        <p:attrNameLst>
                                          <p:attrName>style.visibility</p:attrName>
                                        </p:attrNameLst>
                                      </p:cBhvr>
                                      <p:to>
                                        <p:strVal val="hidden"/>
                                      </p:to>
                                    </p:set>
                                  </p:childTnLst>
                                </p:cTn>
                              </p:par>
                              <p:par>
                                <p:cTn id="72" presetID="1" presetClass="emph" presetSubtype="2" fill="hold" nodeType="withEffect">
                                  <p:stCondLst>
                                    <p:cond delay="0"/>
                                  </p:stCondLst>
                                  <p:childTnLst>
                                    <p:animClr clrSpc="rgb" dir="cw">
                                      <p:cBhvr>
                                        <p:cTn id="73" dur="2000" fill="hold"/>
                                        <p:tgtEl>
                                          <p:spTgt spid="28"/>
                                        </p:tgtEl>
                                        <p:attrNameLst>
                                          <p:attrName>fillcolor</p:attrName>
                                        </p:attrNameLst>
                                      </p:cBhvr>
                                      <p:to>
                                        <a:schemeClr val="bg1"/>
                                      </p:to>
                                    </p:animClr>
                                    <p:set>
                                      <p:cBhvr>
                                        <p:cTn id="74" dur="2000" fill="hold"/>
                                        <p:tgtEl>
                                          <p:spTgt spid="28"/>
                                        </p:tgtEl>
                                        <p:attrNameLst>
                                          <p:attrName>fill.type</p:attrName>
                                        </p:attrNameLst>
                                      </p:cBhvr>
                                      <p:to>
                                        <p:strVal val="solid"/>
                                      </p:to>
                                    </p:set>
                                    <p:set>
                                      <p:cBhvr>
                                        <p:cTn id="75" dur="2000" fill="hold"/>
                                        <p:tgtEl>
                                          <p:spTgt spid="28"/>
                                        </p:tgtEl>
                                        <p:attrNameLst>
                                          <p:attrName>fill.on</p:attrName>
                                        </p:attrNameLst>
                                      </p:cBhvr>
                                      <p:to>
                                        <p:strVal val="true"/>
                                      </p:to>
                                    </p:set>
                                  </p:childTnLst>
                                </p:cTn>
                              </p:par>
                            </p:childTnLst>
                          </p:cTn>
                        </p:par>
                        <p:par>
                          <p:cTn id="76" fill="hold" nodeType="afterGroup">
                            <p:stCondLst>
                              <p:cond delay="4000"/>
                            </p:stCondLst>
                            <p:childTnLst>
                              <p:par>
                                <p:cTn id="77" presetID="1" presetClass="emph" presetSubtype="2" fill="hold" nodeType="afterEffect">
                                  <p:stCondLst>
                                    <p:cond delay="0"/>
                                  </p:stCondLst>
                                  <p:childTnLst>
                                    <p:animClr clrSpc="rgb" dir="cw">
                                      <p:cBhvr>
                                        <p:cTn id="78" dur="2000" fill="hold"/>
                                        <p:tgtEl>
                                          <p:spTgt spid="27"/>
                                        </p:tgtEl>
                                        <p:attrNameLst>
                                          <p:attrName>fillcolor</p:attrName>
                                        </p:attrNameLst>
                                      </p:cBhvr>
                                      <p:to>
                                        <a:schemeClr val="accent1"/>
                                      </p:to>
                                    </p:animClr>
                                    <p:set>
                                      <p:cBhvr>
                                        <p:cTn id="79" dur="2000" fill="hold"/>
                                        <p:tgtEl>
                                          <p:spTgt spid="27"/>
                                        </p:tgtEl>
                                        <p:attrNameLst>
                                          <p:attrName>fill.type</p:attrName>
                                        </p:attrNameLst>
                                      </p:cBhvr>
                                      <p:to>
                                        <p:strVal val="solid"/>
                                      </p:to>
                                    </p:set>
                                    <p:set>
                                      <p:cBhvr>
                                        <p:cTn id="80"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0" grpId="0" animBg="1"/>
      <p:bldP spid="237590" grpId="1" animBg="1"/>
      <p:bldP spid="237590" grpId="2" animBg="1"/>
      <p:bldP spid="237590" grpId="3" animBg="1"/>
      <p:bldP spid="237590" grpId="4" animBg="1"/>
      <p:bldP spid="451610" grpId="0" animBg="1"/>
      <p:bldP spid="451610"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a:latin typeface="Garamond" charset="0"/>
                <a:ea typeface="ＭＳ Ｐゴシック" charset="0"/>
                <a:cs typeface="ＭＳ Ｐゴシック" charset="0"/>
              </a:rPr>
              <a:t>Accelerated Critical Sections (ACS)</a:t>
            </a:r>
          </a:p>
        </p:txBody>
      </p:sp>
      <p:sp>
        <p:nvSpPr>
          <p:cNvPr id="114690" name="Content Placeholder 2"/>
          <p:cNvSpPr>
            <a:spLocks noGrp="1"/>
          </p:cNvSpPr>
          <p:nvPr>
            <p:ph idx="1"/>
          </p:nvPr>
        </p:nvSpPr>
        <p:spPr>
          <a:xfrm>
            <a:off x="228600" y="1206500"/>
            <a:ext cx="8610600" cy="5194300"/>
          </a:xfrm>
        </p:spPr>
        <p:txBody>
          <a:bodyPr/>
          <a:lstStyle/>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pPr>
              <a:buFont typeface="Wingdings" charset="0"/>
              <a:buNone/>
            </a:pPr>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Suleman et al.,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Accelerating Critical Section Execution with Asymmetric Multi-Core Architectures</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ASPLOS 2009.</a:t>
            </a:r>
            <a:endParaRPr lang="en-US">
              <a:latin typeface="Tahoma" charset="0"/>
              <a:ea typeface="ＭＳ Ｐゴシック" charset="0"/>
              <a:cs typeface="ＭＳ Ｐゴシック" charset="0"/>
            </a:endParaRPr>
          </a:p>
        </p:txBody>
      </p:sp>
      <p:sp>
        <p:nvSpPr>
          <p:cNvPr id="1146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8A476E-F9F7-334F-864F-DA7517D69A77}" type="slidenum">
              <a:rPr lang="en-US" sz="1600">
                <a:solidFill>
                  <a:srgbClr val="000000"/>
                </a:solidFill>
                <a:latin typeface="Garamond" charset="0"/>
                <a:cs typeface="Arial" charset="0"/>
              </a:rPr>
              <a:pPr eaLnBrk="1" hangingPunct="1"/>
              <a:t>116</a:t>
            </a:fld>
            <a:endParaRPr lang="en-US" sz="1600">
              <a:solidFill>
                <a:srgbClr val="000000"/>
              </a:solidFill>
              <a:latin typeface="Garamond" charset="0"/>
              <a:cs typeface="Arial" charset="0"/>
            </a:endParaRPr>
          </a:p>
        </p:txBody>
      </p:sp>
      <p:sp>
        <p:nvSpPr>
          <p:cNvPr id="114692" name="TextBox 4"/>
          <p:cNvSpPr txBox="1">
            <a:spLocks noChangeArrowheads="1"/>
          </p:cNvSpPr>
          <p:nvPr/>
        </p:nvSpPr>
        <p:spPr bwMode="auto">
          <a:xfrm>
            <a:off x="76200" y="1701800"/>
            <a:ext cx="2054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A = compute()</a:t>
            </a:r>
          </a:p>
          <a:p>
            <a:pPr eaLnBrk="1" hangingPunct="1"/>
            <a:endParaRPr lang="en-US" sz="1800">
              <a:solidFill>
                <a:srgbClr val="000000"/>
              </a:solidFill>
              <a:cs typeface="Arial" charset="0"/>
            </a:endParaRPr>
          </a:p>
          <a:p>
            <a:pPr eaLnBrk="1" hangingPunct="1"/>
            <a:r>
              <a:rPr lang="en-US" sz="1800">
                <a:solidFill>
                  <a:srgbClr val="0000FF"/>
                </a:solidFill>
                <a:cs typeface="Arial" charset="0"/>
              </a:rPr>
              <a:t>LOCK X</a:t>
            </a:r>
          </a:p>
          <a:p>
            <a:pPr eaLnBrk="1" hangingPunct="1"/>
            <a:r>
              <a:rPr lang="en-US" sz="1800">
                <a:solidFill>
                  <a:srgbClr val="0070C0"/>
                </a:solidFill>
                <a:cs typeface="Arial" charset="0"/>
              </a:rPr>
              <a:t>      </a:t>
            </a:r>
            <a:r>
              <a:rPr lang="en-US" sz="1800">
                <a:solidFill>
                  <a:srgbClr val="FF0000"/>
                </a:solidFill>
                <a:cs typeface="Arial" charset="0"/>
              </a:rPr>
              <a:t>result = CS(A)</a:t>
            </a:r>
          </a:p>
          <a:p>
            <a:pPr eaLnBrk="1" hangingPunct="1"/>
            <a:r>
              <a:rPr lang="en-US" sz="1800">
                <a:solidFill>
                  <a:srgbClr val="0000FF"/>
                </a:solidFill>
                <a:cs typeface="Arial" charset="0"/>
              </a:rPr>
              <a:t>UNLOCK X</a:t>
            </a:r>
          </a:p>
          <a:p>
            <a:pPr eaLnBrk="1" hangingPunct="1"/>
            <a:endParaRPr lang="en-US" sz="1800">
              <a:solidFill>
                <a:srgbClr val="000000"/>
              </a:solidFill>
              <a:cs typeface="Arial" charset="0"/>
            </a:endParaRPr>
          </a:p>
          <a:p>
            <a:pPr eaLnBrk="1" hangingPunct="1"/>
            <a:r>
              <a:rPr lang="en-US" sz="1800">
                <a:solidFill>
                  <a:srgbClr val="000000"/>
                </a:solidFill>
                <a:cs typeface="Arial" charset="0"/>
              </a:rPr>
              <a:t>print result</a:t>
            </a:r>
          </a:p>
        </p:txBody>
      </p:sp>
      <p:cxnSp>
        <p:nvCxnSpPr>
          <p:cNvPr id="6" name="Straight Connector 5"/>
          <p:cNvCxnSpPr/>
          <p:nvPr/>
        </p:nvCxnSpPr>
        <p:spPr>
          <a:xfrm rot="5400000">
            <a:off x="951707" y="2399506"/>
            <a:ext cx="26670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2438400" y="107791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u="sng">
                <a:solidFill>
                  <a:srgbClr val="000000"/>
                </a:solidFill>
                <a:cs typeface="Arial" charset="0"/>
              </a:rPr>
              <a:t>Small Core</a:t>
            </a:r>
          </a:p>
        </p:txBody>
      </p:sp>
      <p:sp>
        <p:nvSpPr>
          <p:cNvPr id="114695" name="TextBox 7"/>
          <p:cNvSpPr txBox="1">
            <a:spLocks noChangeArrowheads="1"/>
          </p:cNvSpPr>
          <p:nvPr/>
        </p:nvSpPr>
        <p:spPr bwMode="auto">
          <a:xfrm>
            <a:off x="76200" y="10668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u="sng">
                <a:solidFill>
                  <a:srgbClr val="000000"/>
                </a:solidFill>
                <a:cs typeface="Arial" charset="0"/>
              </a:rPr>
              <a:t>Small Core</a:t>
            </a:r>
          </a:p>
        </p:txBody>
      </p:sp>
      <p:sp>
        <p:nvSpPr>
          <p:cNvPr id="9" name="TextBox 8"/>
          <p:cNvSpPr txBox="1">
            <a:spLocks noChangeArrowheads="1"/>
          </p:cNvSpPr>
          <p:nvPr/>
        </p:nvSpPr>
        <p:spPr bwMode="auto">
          <a:xfrm>
            <a:off x="6858000" y="1095375"/>
            <a:ext cx="160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u="sng">
                <a:solidFill>
                  <a:srgbClr val="000000"/>
                </a:solidFill>
                <a:cs typeface="Arial" charset="0"/>
              </a:rPr>
              <a:t>Large Core</a:t>
            </a:r>
          </a:p>
        </p:txBody>
      </p:sp>
      <p:sp>
        <p:nvSpPr>
          <p:cNvPr id="10" name="TextBox 9"/>
          <p:cNvSpPr txBox="1">
            <a:spLocks noChangeArrowheads="1"/>
          </p:cNvSpPr>
          <p:nvPr/>
        </p:nvSpPr>
        <p:spPr bwMode="auto">
          <a:xfrm>
            <a:off x="2438400" y="1447800"/>
            <a:ext cx="2057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cs typeface="Arial" charset="0"/>
              </a:rPr>
              <a:t>A = compute()</a:t>
            </a:r>
          </a:p>
        </p:txBody>
      </p:sp>
      <p:grpSp>
        <p:nvGrpSpPr>
          <p:cNvPr id="2" name="Group 64"/>
          <p:cNvGrpSpPr>
            <a:grpSpLocks/>
          </p:cNvGrpSpPr>
          <p:nvPr/>
        </p:nvGrpSpPr>
        <p:grpSpPr bwMode="auto">
          <a:xfrm>
            <a:off x="3657600" y="4343400"/>
            <a:ext cx="3552825" cy="493713"/>
            <a:chOff x="3657600" y="3966260"/>
            <a:chExt cx="3733803" cy="510931"/>
          </a:xfrm>
        </p:grpSpPr>
        <p:cxnSp>
          <p:nvCxnSpPr>
            <p:cNvPr id="12" name="Straight Arrow Connector 11"/>
            <p:cNvCxnSpPr/>
            <p:nvPr/>
          </p:nvCxnSpPr>
          <p:spPr>
            <a:xfrm rot="10800000" flipV="1">
              <a:off x="3657600" y="3966260"/>
              <a:ext cx="3733803" cy="3105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720" name="TextBox 27"/>
            <p:cNvSpPr txBox="1">
              <a:spLocks noChangeArrowheads="1"/>
            </p:cNvSpPr>
            <p:nvPr/>
          </p:nvSpPr>
          <p:spPr bwMode="auto">
            <a:xfrm>
              <a:off x="4792089" y="4192975"/>
              <a:ext cx="1828529" cy="28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FF"/>
                  </a:solidFill>
                  <a:cs typeface="Arial" charset="0"/>
                </a:rPr>
                <a:t>CSDONE</a:t>
              </a:r>
              <a:r>
                <a:rPr lang="en-US" sz="1200">
                  <a:solidFill>
                    <a:srgbClr val="0070C0"/>
                  </a:solidFill>
                  <a:cs typeface="Arial" charset="0"/>
                </a:rPr>
                <a:t> </a:t>
              </a:r>
              <a:r>
                <a:rPr lang="en-US" sz="1200">
                  <a:solidFill>
                    <a:srgbClr val="0000FF"/>
                  </a:solidFill>
                  <a:cs typeface="Arial" charset="0"/>
                </a:rPr>
                <a:t>Response</a:t>
              </a:r>
            </a:p>
          </p:txBody>
        </p:sp>
      </p:grpSp>
      <p:grpSp>
        <p:nvGrpSpPr>
          <p:cNvPr id="3" name="Group 63"/>
          <p:cNvGrpSpPr>
            <a:grpSpLocks/>
          </p:cNvGrpSpPr>
          <p:nvPr/>
        </p:nvGrpSpPr>
        <p:grpSpPr bwMode="auto">
          <a:xfrm>
            <a:off x="4038600" y="2057400"/>
            <a:ext cx="3171825" cy="650875"/>
            <a:chOff x="4038602" y="2054414"/>
            <a:chExt cx="3429000" cy="708291"/>
          </a:xfrm>
        </p:grpSpPr>
        <p:cxnSp>
          <p:nvCxnSpPr>
            <p:cNvPr id="15" name="Straight Arrow Connector 14"/>
            <p:cNvCxnSpPr/>
            <p:nvPr/>
          </p:nvCxnSpPr>
          <p:spPr>
            <a:xfrm>
              <a:off x="4038602" y="2256537"/>
              <a:ext cx="3429000" cy="18139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717" name="TextBox 28"/>
            <p:cNvSpPr txBox="1">
              <a:spLocks noChangeArrowheads="1"/>
            </p:cNvSpPr>
            <p:nvPr/>
          </p:nvSpPr>
          <p:spPr bwMode="auto">
            <a:xfrm>
              <a:off x="4862505" y="2054414"/>
              <a:ext cx="1524000" cy="30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FF"/>
                  </a:solidFill>
                  <a:cs typeface="Arial" charset="0"/>
                </a:rPr>
                <a:t>CSCALL Request</a:t>
              </a:r>
            </a:p>
          </p:txBody>
        </p:sp>
        <p:sp>
          <p:nvSpPr>
            <p:cNvPr id="17" name="TextBox 16"/>
            <p:cNvSpPr txBox="1"/>
            <p:nvPr/>
          </p:nvSpPr>
          <p:spPr>
            <a:xfrm>
              <a:off x="4725088" y="2330820"/>
              <a:ext cx="1827771" cy="431885"/>
            </a:xfrm>
            <a:prstGeom prst="rect">
              <a:avLst/>
            </a:prstGeom>
            <a:noFill/>
          </p:spPr>
          <p:txBody>
            <a:bodyPr>
              <a:spAutoFit/>
            </a:bodyPr>
            <a:lstStyle/>
            <a:p>
              <a:pPr algn="ctr">
                <a:defRPr/>
              </a:pPr>
              <a:r>
                <a:rPr lang="en-US" sz="1050" dirty="0">
                  <a:solidFill>
                    <a:srgbClr val="0000FF"/>
                  </a:solidFill>
                  <a:ea typeface="Arial" charset="0"/>
                </a:rPr>
                <a:t>Send X, TPC, STACK_PTR, CORE_ID</a:t>
              </a:r>
            </a:p>
          </p:txBody>
        </p:sp>
      </p:grpSp>
      <p:sp>
        <p:nvSpPr>
          <p:cNvPr id="18" name="TextBox 17"/>
          <p:cNvSpPr txBox="1">
            <a:spLocks noChangeArrowheads="1"/>
          </p:cNvSpPr>
          <p:nvPr/>
        </p:nvSpPr>
        <p:spPr bwMode="auto">
          <a:xfrm>
            <a:off x="2438400" y="1676400"/>
            <a:ext cx="2235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FF"/>
                </a:solidFill>
                <a:cs typeface="Arial" charset="0"/>
              </a:rPr>
              <a:t>PUSH A</a:t>
            </a:r>
          </a:p>
          <a:p>
            <a:pPr eaLnBrk="1" hangingPunct="1"/>
            <a:r>
              <a:rPr lang="en-US" sz="1600">
                <a:solidFill>
                  <a:srgbClr val="0000FF"/>
                </a:solidFill>
                <a:cs typeface="Arial" charset="0"/>
              </a:rPr>
              <a:t>CSCALL X, Target PC</a:t>
            </a:r>
          </a:p>
        </p:txBody>
      </p:sp>
      <p:sp>
        <p:nvSpPr>
          <p:cNvPr id="19" name="TextBox 18"/>
          <p:cNvSpPr txBox="1">
            <a:spLocks noChangeArrowheads="1"/>
          </p:cNvSpPr>
          <p:nvPr/>
        </p:nvSpPr>
        <p:spPr bwMode="auto">
          <a:xfrm>
            <a:off x="2819400" y="2057400"/>
            <a:ext cx="22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a:t>
            </a:r>
          </a:p>
          <a:p>
            <a:pPr eaLnBrk="1" hangingPunct="1"/>
            <a:r>
              <a:rPr lang="en-US" sz="1800">
                <a:solidFill>
                  <a:srgbClr val="000000"/>
                </a:solidFill>
                <a:cs typeface="Arial" charset="0"/>
              </a:rPr>
              <a:t>…</a:t>
            </a:r>
          </a:p>
          <a:p>
            <a:pPr eaLnBrk="1" hangingPunct="1"/>
            <a:r>
              <a:rPr lang="en-US" sz="1800">
                <a:solidFill>
                  <a:srgbClr val="000000"/>
                </a:solidFill>
                <a:cs typeface="Arial" charset="0"/>
              </a:rPr>
              <a:t>…</a:t>
            </a:r>
          </a:p>
        </p:txBody>
      </p:sp>
      <p:grpSp>
        <p:nvGrpSpPr>
          <p:cNvPr id="4" name="Group 53"/>
          <p:cNvGrpSpPr>
            <a:grpSpLocks/>
          </p:cNvGrpSpPr>
          <p:nvPr/>
        </p:nvGrpSpPr>
        <p:grpSpPr bwMode="auto">
          <a:xfrm>
            <a:off x="6705600" y="2895600"/>
            <a:ext cx="2257425" cy="1558925"/>
            <a:chOff x="7115631" y="3342382"/>
            <a:chExt cx="2256969" cy="1557920"/>
          </a:xfrm>
        </p:grpSpPr>
        <p:sp>
          <p:nvSpPr>
            <p:cNvPr id="114714" name="TextBox 12"/>
            <p:cNvSpPr txBox="1">
              <a:spLocks noChangeArrowheads="1"/>
            </p:cNvSpPr>
            <p:nvPr/>
          </p:nvSpPr>
          <p:spPr bwMode="auto">
            <a:xfrm>
              <a:off x="7620354" y="3342382"/>
              <a:ext cx="1752246" cy="155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FF"/>
                  </a:solidFill>
                  <a:cs typeface="Arial" charset="0"/>
                </a:rPr>
                <a:t>Acquire X</a:t>
              </a:r>
            </a:p>
            <a:p>
              <a:pPr eaLnBrk="1" hangingPunct="1"/>
              <a:r>
                <a:rPr lang="en-US" sz="1600">
                  <a:solidFill>
                    <a:srgbClr val="0000FF"/>
                  </a:solidFill>
                  <a:cs typeface="Arial" charset="0"/>
                </a:rPr>
                <a:t>POP A</a:t>
              </a:r>
            </a:p>
            <a:p>
              <a:pPr eaLnBrk="1" hangingPunct="1"/>
              <a:r>
                <a:rPr lang="en-US" sz="1600">
                  <a:solidFill>
                    <a:srgbClr val="FF0000"/>
                  </a:solidFill>
                  <a:cs typeface="Arial" charset="0"/>
                </a:rPr>
                <a:t>result  = CS(A)</a:t>
              </a:r>
            </a:p>
            <a:p>
              <a:pPr eaLnBrk="1" hangingPunct="1"/>
              <a:r>
                <a:rPr lang="en-US" sz="1600">
                  <a:solidFill>
                    <a:srgbClr val="0000FF"/>
                  </a:solidFill>
                  <a:cs typeface="Arial" charset="0"/>
                </a:rPr>
                <a:t>PUSH result</a:t>
              </a:r>
            </a:p>
            <a:p>
              <a:pPr eaLnBrk="1" hangingPunct="1"/>
              <a:r>
                <a:rPr lang="en-US" sz="1600">
                  <a:solidFill>
                    <a:srgbClr val="0000FF"/>
                  </a:solidFill>
                  <a:cs typeface="Arial" charset="0"/>
                </a:rPr>
                <a:t>Release X</a:t>
              </a:r>
            </a:p>
            <a:p>
              <a:pPr eaLnBrk="1" hangingPunct="1"/>
              <a:r>
                <a:rPr lang="en-US" sz="1600">
                  <a:solidFill>
                    <a:srgbClr val="0000FF"/>
                  </a:solidFill>
                  <a:cs typeface="Arial" charset="0"/>
                </a:rPr>
                <a:t>CSRET X</a:t>
              </a:r>
            </a:p>
          </p:txBody>
        </p:sp>
        <p:sp>
          <p:nvSpPr>
            <p:cNvPr id="114715" name="TextBox 52"/>
            <p:cNvSpPr txBox="1">
              <a:spLocks noChangeArrowheads="1"/>
            </p:cNvSpPr>
            <p:nvPr/>
          </p:nvSpPr>
          <p:spPr bwMode="auto">
            <a:xfrm>
              <a:off x="7115631" y="3342382"/>
              <a:ext cx="7329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FF"/>
                  </a:solidFill>
                  <a:cs typeface="Arial" charset="0"/>
                </a:rPr>
                <a:t>TPC: </a:t>
              </a:r>
            </a:p>
          </p:txBody>
        </p:sp>
      </p:grpSp>
      <p:grpSp>
        <p:nvGrpSpPr>
          <p:cNvPr id="5" name="Group 60"/>
          <p:cNvGrpSpPr>
            <a:grpSpLocks/>
          </p:cNvGrpSpPr>
          <p:nvPr/>
        </p:nvGrpSpPr>
        <p:grpSpPr bwMode="auto">
          <a:xfrm>
            <a:off x="2438400" y="4738688"/>
            <a:ext cx="1250950" cy="595312"/>
            <a:chOff x="2286000" y="4757033"/>
            <a:chExt cx="1250776" cy="594760"/>
          </a:xfrm>
        </p:grpSpPr>
        <p:sp>
          <p:nvSpPr>
            <p:cNvPr id="114712" name="TextBox 13"/>
            <p:cNvSpPr txBox="1">
              <a:spLocks noChangeArrowheads="1"/>
            </p:cNvSpPr>
            <p:nvPr/>
          </p:nvSpPr>
          <p:spPr bwMode="auto">
            <a:xfrm>
              <a:off x="2286000" y="4757033"/>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FF"/>
                  </a:solidFill>
                  <a:cs typeface="Arial" charset="0"/>
                </a:rPr>
                <a:t>POP result</a:t>
              </a:r>
              <a:endParaRPr lang="en-US" sz="1800">
                <a:solidFill>
                  <a:srgbClr val="0000FF"/>
                </a:solidFill>
                <a:cs typeface="Arial" charset="0"/>
              </a:endParaRPr>
            </a:p>
          </p:txBody>
        </p:sp>
        <p:sp>
          <p:nvSpPr>
            <p:cNvPr id="114713" name="Rectangle 57"/>
            <p:cNvSpPr>
              <a:spLocks noChangeArrowheads="1"/>
            </p:cNvSpPr>
            <p:nvPr/>
          </p:nvSpPr>
          <p:spPr bwMode="auto">
            <a:xfrm>
              <a:off x="2286000" y="4985421"/>
              <a:ext cx="1250776" cy="3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print result</a:t>
              </a:r>
            </a:p>
          </p:txBody>
        </p:sp>
      </p:grpSp>
      <p:sp>
        <p:nvSpPr>
          <p:cNvPr id="26" name="TextBox 25"/>
          <p:cNvSpPr txBox="1">
            <a:spLocks noChangeArrowheads="1"/>
          </p:cNvSpPr>
          <p:nvPr/>
        </p:nvSpPr>
        <p:spPr bwMode="auto">
          <a:xfrm>
            <a:off x="2819400" y="2895600"/>
            <a:ext cx="22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Arial" charset="0"/>
              </a:rPr>
              <a:t>…</a:t>
            </a:r>
          </a:p>
          <a:p>
            <a:pPr eaLnBrk="1" hangingPunct="1"/>
            <a:r>
              <a:rPr lang="en-US" sz="1800">
                <a:solidFill>
                  <a:srgbClr val="000000"/>
                </a:solidFill>
                <a:cs typeface="Arial" charset="0"/>
              </a:rPr>
              <a:t>…</a:t>
            </a:r>
          </a:p>
          <a:p>
            <a:pPr eaLnBrk="1" hangingPunct="1"/>
            <a:r>
              <a:rPr lang="en-US" sz="1800">
                <a:solidFill>
                  <a:srgbClr val="000000"/>
                </a:solidFill>
                <a:cs typeface="Arial" charset="0"/>
              </a:rPr>
              <a:t>…</a:t>
            </a:r>
          </a:p>
          <a:p>
            <a:pPr eaLnBrk="1" hangingPunct="1"/>
            <a:r>
              <a:rPr lang="en-US" sz="1800">
                <a:solidFill>
                  <a:srgbClr val="000000"/>
                </a:solidFill>
                <a:cs typeface="Arial" charset="0"/>
              </a:rPr>
              <a:t>…</a:t>
            </a:r>
          </a:p>
        </p:txBody>
      </p:sp>
      <p:cxnSp>
        <p:nvCxnSpPr>
          <p:cNvPr id="27" name="Straight Connector 26"/>
          <p:cNvCxnSpPr/>
          <p:nvPr/>
        </p:nvCxnSpPr>
        <p:spPr>
          <a:xfrm rot="16200000" flipH="1">
            <a:off x="1737519" y="3583782"/>
            <a:ext cx="10953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1608932" y="4656931"/>
            <a:ext cx="1350962"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105"/>
          <p:cNvGrpSpPr>
            <a:grpSpLocks/>
          </p:cNvGrpSpPr>
          <p:nvPr/>
        </p:nvGrpSpPr>
        <p:grpSpPr bwMode="auto">
          <a:xfrm>
            <a:off x="6400800" y="2133600"/>
            <a:ext cx="2590800" cy="882650"/>
            <a:chOff x="6324600" y="2217003"/>
            <a:chExt cx="2590801" cy="883117"/>
          </a:xfrm>
        </p:grpSpPr>
        <p:grpSp>
          <p:nvGrpSpPr>
            <p:cNvPr id="114708" name="Group 104"/>
            <p:cNvGrpSpPr>
              <a:grpSpLocks/>
            </p:cNvGrpSpPr>
            <p:nvPr/>
          </p:nvGrpSpPr>
          <p:grpSpPr bwMode="auto">
            <a:xfrm>
              <a:off x="6324600" y="2217003"/>
              <a:ext cx="2057400" cy="830997"/>
              <a:chOff x="6553200" y="2325469"/>
              <a:chExt cx="2057400" cy="830997"/>
            </a:xfrm>
          </p:grpSpPr>
          <p:sp>
            <p:nvSpPr>
              <p:cNvPr id="114710" name="TextBox 45"/>
              <p:cNvSpPr txBox="1">
                <a:spLocks noChangeArrowheads="1"/>
              </p:cNvSpPr>
              <p:nvPr/>
            </p:nvSpPr>
            <p:spPr bwMode="auto">
              <a:xfrm>
                <a:off x="6553200" y="2325469"/>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000000"/>
                    </a:solidFill>
                    <a:cs typeface="Arial" charset="0"/>
                  </a:rPr>
                  <a:t>…</a:t>
                </a:r>
              </a:p>
              <a:p>
                <a:pPr algn="ctr" eaLnBrk="1" hangingPunct="1"/>
                <a:r>
                  <a:rPr lang="en-US" sz="1600">
                    <a:solidFill>
                      <a:srgbClr val="000000"/>
                    </a:solidFill>
                    <a:cs typeface="Arial" charset="0"/>
                  </a:rPr>
                  <a:t>…</a:t>
                </a:r>
              </a:p>
              <a:p>
                <a:pPr algn="ctr" eaLnBrk="1" hangingPunct="1"/>
                <a:r>
                  <a:rPr lang="en-US" sz="1600">
                    <a:solidFill>
                      <a:srgbClr val="000000"/>
                    </a:solidFill>
                    <a:cs typeface="Arial" charset="0"/>
                  </a:rPr>
                  <a:t>…</a:t>
                </a:r>
              </a:p>
            </p:txBody>
          </p:sp>
          <p:sp>
            <p:nvSpPr>
              <p:cNvPr id="33" name="Right Brace 32"/>
              <p:cNvSpPr/>
              <p:nvPr/>
            </p:nvSpPr>
            <p:spPr>
              <a:xfrm>
                <a:off x="7620001" y="2438242"/>
                <a:ext cx="228600" cy="675044"/>
              </a:xfrm>
              <a:prstGeom prst="rightBrace">
                <a:avLst>
                  <a:gd name="adj1" fmla="val 833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latin typeface="Tahoma"/>
                </a:endParaRPr>
              </a:p>
            </p:txBody>
          </p:sp>
        </p:grpSp>
        <p:sp>
          <p:nvSpPr>
            <p:cNvPr id="114709" name="Rectangle 103"/>
            <p:cNvSpPr>
              <a:spLocks noChangeArrowheads="1"/>
            </p:cNvSpPr>
            <p:nvPr/>
          </p:nvSpPr>
          <p:spPr bwMode="auto">
            <a:xfrm>
              <a:off x="7620001" y="2269123"/>
              <a:ext cx="129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200">
                  <a:solidFill>
                    <a:srgbClr val="000000"/>
                  </a:solidFill>
                </a:rPr>
                <a:t>Waiting in Critical Section Request Buffer (CSRB)</a:t>
              </a:r>
            </a:p>
          </p:txBody>
        </p:sp>
      </p:grpSp>
    </p:spTree>
    <p:extLst>
      <p:ext uri="{BB962C8B-B14F-4D97-AF65-F5344CB8AC3E}">
        <p14:creationId xmlns:p14="http://schemas.microsoft.com/office/powerpoint/2010/main" val="30087836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8" grpId="0"/>
      <p:bldP spid="19" grpId="0"/>
      <p:bldP spid="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p:cNvSpPr>
            <a:spLocks noGrp="1"/>
          </p:cNvSpPr>
          <p:nvPr>
            <p:ph type="title"/>
          </p:nvPr>
        </p:nvSpPr>
        <p:spPr/>
        <p:txBody>
          <a:bodyPr/>
          <a:lstStyle/>
          <a:p>
            <a:r>
              <a:rPr lang="en-US">
                <a:latin typeface="Garamond" charset="0"/>
              </a:rPr>
              <a:t>False Serialization</a:t>
            </a:r>
          </a:p>
        </p:txBody>
      </p:sp>
      <p:sp>
        <p:nvSpPr>
          <p:cNvPr id="305154" name="Content Placeholder 2"/>
          <p:cNvSpPr>
            <a:spLocks noGrp="1"/>
          </p:cNvSpPr>
          <p:nvPr>
            <p:ph idx="1"/>
          </p:nvPr>
        </p:nvSpPr>
        <p:spPr>
          <a:xfrm>
            <a:off x="228600" y="996950"/>
            <a:ext cx="8610600" cy="5194300"/>
          </a:xfrm>
        </p:spPr>
        <p:txBody>
          <a:bodyPr/>
          <a:lstStyle/>
          <a:p>
            <a:pPr>
              <a:lnSpc>
                <a:spcPct val="90000"/>
              </a:lnSpc>
            </a:pPr>
            <a:r>
              <a:rPr lang="en-US">
                <a:latin typeface="Tahoma" charset="0"/>
                <a:sym typeface="Wingdings" charset="0"/>
              </a:rPr>
              <a:t>ACS can serialize independent critical sections</a:t>
            </a:r>
          </a:p>
          <a:p>
            <a:pPr lvl="2">
              <a:lnSpc>
                <a:spcPct val="90000"/>
              </a:lnSpc>
            </a:pPr>
            <a:endParaRPr lang="en-US">
              <a:latin typeface="Tahoma" charset="0"/>
              <a:sym typeface="Wingdings" charset="0"/>
            </a:endParaRPr>
          </a:p>
          <a:p>
            <a:pPr>
              <a:lnSpc>
                <a:spcPct val="90000"/>
              </a:lnSpc>
            </a:pPr>
            <a:r>
              <a:rPr lang="en-US">
                <a:latin typeface="Tahoma" charset="0"/>
              </a:rPr>
              <a:t>Selective Acceleration of Critical Sections (SEL)</a:t>
            </a:r>
          </a:p>
          <a:p>
            <a:pPr lvl="1">
              <a:lnSpc>
                <a:spcPct val="90000"/>
              </a:lnSpc>
            </a:pPr>
            <a:r>
              <a:rPr lang="en-US">
                <a:latin typeface="Tahoma" charset="0"/>
              </a:rPr>
              <a:t>Saturating counters to track false serialization</a:t>
            </a:r>
          </a:p>
          <a:p>
            <a:endParaRPr lang="en-US">
              <a:latin typeface="Tahoma" charset="0"/>
            </a:endParaRPr>
          </a:p>
        </p:txBody>
      </p:sp>
      <p:sp>
        <p:nvSpPr>
          <p:cNvPr id="3051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78A66C-2D04-1547-AB66-7AA2AB9B45AC}" type="slidenum">
              <a:rPr lang="en-US" sz="1600">
                <a:solidFill>
                  <a:srgbClr val="000000"/>
                </a:solidFill>
                <a:latin typeface="Garamond" charset="0"/>
                <a:cs typeface="Arial" charset="0"/>
              </a:rPr>
              <a:pPr eaLnBrk="1" hangingPunct="1"/>
              <a:t>117</a:t>
            </a:fld>
            <a:endParaRPr lang="en-US" sz="1600">
              <a:solidFill>
                <a:srgbClr val="000000"/>
              </a:solidFill>
              <a:latin typeface="Garamond" charset="0"/>
              <a:cs typeface="Arial" charset="0"/>
            </a:endParaRPr>
          </a:p>
        </p:txBody>
      </p:sp>
      <p:sp>
        <p:nvSpPr>
          <p:cNvPr id="5" name="Rectangle 26"/>
          <p:cNvSpPr>
            <a:spLocks noChangeArrowheads="1"/>
          </p:cNvSpPr>
          <p:nvPr/>
        </p:nvSpPr>
        <p:spPr bwMode="auto">
          <a:xfrm>
            <a:off x="4572000" y="3810000"/>
            <a:ext cx="1905000" cy="457200"/>
          </a:xfrm>
          <a:prstGeom prst="rect">
            <a:avLst/>
          </a:prstGeom>
          <a:solidFill>
            <a:srgbClr val="FFFF00"/>
          </a:solidFill>
          <a:ln w="9525">
            <a:solidFill>
              <a:schemeClr val="tx1"/>
            </a:solidFill>
            <a:miter lim="800000"/>
            <a:headEnd/>
            <a:tailEnd/>
          </a:ln>
        </p:spPr>
        <p:txBody>
          <a:bodyPr wrap="none" anchor="ctr"/>
          <a:lstStyle/>
          <a:p>
            <a:pPr algn="ctr" fontAlgn="auto">
              <a:spcBef>
                <a:spcPts val="0"/>
              </a:spcBef>
              <a:spcAft>
                <a:spcPts val="0"/>
              </a:spcAft>
              <a:defRPr/>
            </a:pPr>
            <a:r>
              <a:rPr lang="en-US" b="1">
                <a:solidFill>
                  <a:srgbClr val="000000"/>
                </a:solidFill>
                <a:latin typeface="Tahoma"/>
              </a:rPr>
              <a:t>CSCALL (A)</a:t>
            </a:r>
          </a:p>
        </p:txBody>
      </p:sp>
      <p:sp>
        <p:nvSpPr>
          <p:cNvPr id="6" name="Rectangle 28"/>
          <p:cNvSpPr>
            <a:spLocks noChangeArrowheads="1"/>
          </p:cNvSpPr>
          <p:nvPr/>
        </p:nvSpPr>
        <p:spPr bwMode="auto">
          <a:xfrm>
            <a:off x="4572000" y="4267200"/>
            <a:ext cx="1905000" cy="457200"/>
          </a:xfrm>
          <a:prstGeom prst="rect">
            <a:avLst/>
          </a:prstGeom>
          <a:solidFill>
            <a:srgbClr val="FFFF00"/>
          </a:solidFill>
          <a:ln w="9525">
            <a:solidFill>
              <a:schemeClr val="tx1"/>
            </a:solidFill>
            <a:miter lim="800000"/>
            <a:headEnd/>
            <a:tailEnd/>
          </a:ln>
        </p:spPr>
        <p:txBody>
          <a:bodyPr wrap="none" anchor="ctr"/>
          <a:lstStyle/>
          <a:p>
            <a:pPr algn="ctr" fontAlgn="auto">
              <a:spcBef>
                <a:spcPts val="0"/>
              </a:spcBef>
              <a:spcAft>
                <a:spcPts val="0"/>
              </a:spcAft>
              <a:defRPr/>
            </a:pPr>
            <a:r>
              <a:rPr lang="en-US" b="1">
                <a:solidFill>
                  <a:srgbClr val="000000"/>
                </a:solidFill>
                <a:latin typeface="Tahoma"/>
              </a:rPr>
              <a:t>CSCALL (A)</a:t>
            </a:r>
          </a:p>
        </p:txBody>
      </p:sp>
      <p:sp>
        <p:nvSpPr>
          <p:cNvPr id="7" name="Rectangle 30"/>
          <p:cNvSpPr>
            <a:spLocks noChangeArrowheads="1"/>
          </p:cNvSpPr>
          <p:nvPr/>
        </p:nvSpPr>
        <p:spPr bwMode="auto">
          <a:xfrm>
            <a:off x="4572000" y="4724400"/>
            <a:ext cx="1905000" cy="457200"/>
          </a:xfrm>
          <a:prstGeom prst="rect">
            <a:avLst/>
          </a:prstGeom>
          <a:solidFill>
            <a:srgbClr val="00FF00"/>
          </a:solidFill>
          <a:ln w="9525">
            <a:solidFill>
              <a:schemeClr val="tx1"/>
            </a:solidFill>
            <a:miter lim="800000"/>
            <a:headEnd/>
            <a:tailEnd/>
          </a:ln>
        </p:spPr>
        <p:txBody>
          <a:bodyPr wrap="none" anchor="ctr"/>
          <a:lstStyle/>
          <a:p>
            <a:pPr algn="ctr" fontAlgn="auto">
              <a:spcBef>
                <a:spcPts val="0"/>
              </a:spcBef>
              <a:spcAft>
                <a:spcPts val="0"/>
              </a:spcAft>
              <a:defRPr/>
            </a:pPr>
            <a:r>
              <a:rPr lang="en-US" b="1">
                <a:solidFill>
                  <a:srgbClr val="000000"/>
                </a:solidFill>
                <a:latin typeface="Tahoma"/>
              </a:rPr>
              <a:t>CSCALL (B)</a:t>
            </a:r>
          </a:p>
        </p:txBody>
      </p:sp>
      <p:sp>
        <p:nvSpPr>
          <p:cNvPr id="8" name="Text Box 47"/>
          <p:cNvSpPr txBox="1">
            <a:spLocks noChangeArrowheads="1"/>
          </p:cNvSpPr>
          <p:nvPr/>
        </p:nvSpPr>
        <p:spPr bwMode="auto">
          <a:xfrm>
            <a:off x="6934200" y="3886200"/>
            <a:ext cx="2057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cs typeface="Arial" charset="0"/>
              </a:rPr>
              <a:t>Critical Section Request Buffer</a:t>
            </a:r>
            <a:br>
              <a:rPr lang="en-US" sz="1800" b="1">
                <a:solidFill>
                  <a:srgbClr val="000000"/>
                </a:solidFill>
                <a:cs typeface="Arial" charset="0"/>
              </a:rPr>
            </a:br>
            <a:r>
              <a:rPr lang="en-US" sz="1800" b="1">
                <a:solidFill>
                  <a:srgbClr val="000000"/>
                </a:solidFill>
                <a:cs typeface="Arial" charset="0"/>
              </a:rPr>
              <a:t>(CSRB)</a:t>
            </a:r>
          </a:p>
        </p:txBody>
      </p:sp>
      <p:sp>
        <p:nvSpPr>
          <p:cNvPr id="9" name="Rectangle 51"/>
          <p:cNvSpPr>
            <a:spLocks noChangeArrowheads="1"/>
          </p:cNvSpPr>
          <p:nvPr/>
        </p:nvSpPr>
        <p:spPr bwMode="auto">
          <a:xfrm>
            <a:off x="2133600" y="3886200"/>
            <a:ext cx="533400" cy="457200"/>
          </a:xfrm>
          <a:prstGeom prst="rect">
            <a:avLst/>
          </a:prstGeom>
          <a:solidFill>
            <a:srgbClr val="FFFF00"/>
          </a:solidFill>
          <a:ln w="9525">
            <a:solidFill>
              <a:schemeClr val="tx1"/>
            </a:solidFill>
            <a:miter lim="800000"/>
            <a:headEnd/>
            <a:tailEnd/>
          </a:ln>
        </p:spPr>
        <p:txBody>
          <a:bodyPr wrap="none" anchor="ctr"/>
          <a:lstStyle/>
          <a:p>
            <a:pPr algn="ctr" fontAlgn="auto">
              <a:spcBef>
                <a:spcPts val="0"/>
              </a:spcBef>
              <a:spcAft>
                <a:spcPts val="0"/>
              </a:spcAft>
              <a:defRPr/>
            </a:pPr>
            <a:r>
              <a:rPr lang="en-US">
                <a:solidFill>
                  <a:srgbClr val="000000"/>
                </a:solidFill>
                <a:latin typeface="Tahoma"/>
              </a:rPr>
              <a:t>4</a:t>
            </a:r>
          </a:p>
        </p:txBody>
      </p:sp>
      <p:sp>
        <p:nvSpPr>
          <p:cNvPr id="10" name="Rectangle 52"/>
          <p:cNvSpPr>
            <a:spLocks noChangeArrowheads="1"/>
          </p:cNvSpPr>
          <p:nvPr/>
        </p:nvSpPr>
        <p:spPr bwMode="auto">
          <a:xfrm>
            <a:off x="2133600" y="4343400"/>
            <a:ext cx="533400" cy="457200"/>
          </a:xfrm>
          <a:prstGeom prst="rect">
            <a:avLst/>
          </a:prstGeom>
          <a:solidFill>
            <a:srgbClr val="00FF00"/>
          </a:solidFill>
          <a:ln w="9525">
            <a:solidFill>
              <a:schemeClr val="tx1"/>
            </a:solidFill>
            <a:miter lim="800000"/>
            <a:headEnd/>
            <a:tailEnd/>
          </a:ln>
        </p:spPr>
        <p:txBody>
          <a:bodyPr wrap="none" anchor="ctr"/>
          <a:lstStyle/>
          <a:p>
            <a:pPr algn="ctr" fontAlgn="auto">
              <a:spcBef>
                <a:spcPts val="0"/>
              </a:spcBef>
              <a:spcAft>
                <a:spcPts val="0"/>
              </a:spcAft>
              <a:defRPr/>
            </a:pPr>
            <a:r>
              <a:rPr lang="en-US">
                <a:solidFill>
                  <a:srgbClr val="000000"/>
                </a:solidFill>
                <a:latin typeface="Tahoma"/>
              </a:rPr>
              <a:t>4</a:t>
            </a:r>
          </a:p>
        </p:txBody>
      </p:sp>
      <p:sp>
        <p:nvSpPr>
          <p:cNvPr id="11" name="Text Box 54"/>
          <p:cNvSpPr txBox="1">
            <a:spLocks noChangeArrowheads="1"/>
          </p:cNvSpPr>
          <p:nvPr/>
        </p:nvSpPr>
        <p:spPr bwMode="auto">
          <a:xfrm>
            <a:off x="1676400" y="3962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cs typeface="Arial" charset="0"/>
              </a:rPr>
              <a:t>A</a:t>
            </a:r>
          </a:p>
        </p:txBody>
      </p:sp>
      <p:sp>
        <p:nvSpPr>
          <p:cNvPr id="12" name="Text Box 55"/>
          <p:cNvSpPr txBox="1">
            <a:spLocks noChangeArrowheads="1"/>
          </p:cNvSpPr>
          <p:nvPr/>
        </p:nvSpPr>
        <p:spPr bwMode="auto">
          <a:xfrm>
            <a:off x="1676400" y="4419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cs typeface="Arial" charset="0"/>
              </a:rPr>
              <a:t>B</a:t>
            </a:r>
          </a:p>
        </p:txBody>
      </p:sp>
      <p:sp>
        <p:nvSpPr>
          <p:cNvPr id="13" name="Rectangle 57"/>
          <p:cNvSpPr>
            <a:spLocks noChangeArrowheads="1"/>
          </p:cNvSpPr>
          <p:nvPr/>
        </p:nvSpPr>
        <p:spPr bwMode="auto">
          <a:xfrm>
            <a:off x="2133600" y="3886200"/>
            <a:ext cx="533400" cy="457200"/>
          </a:xfrm>
          <a:prstGeom prst="rect">
            <a:avLst/>
          </a:prstGeom>
          <a:solidFill>
            <a:srgbClr val="FFFF00"/>
          </a:solidFill>
          <a:ln w="9525">
            <a:solidFill>
              <a:schemeClr val="tx1"/>
            </a:solidFill>
            <a:miter lim="800000"/>
            <a:headEnd/>
            <a:tailEnd/>
          </a:ln>
        </p:spPr>
        <p:txBody>
          <a:bodyPr wrap="none" anchor="ctr"/>
          <a:lstStyle/>
          <a:p>
            <a:pPr algn="ctr" fontAlgn="auto">
              <a:spcBef>
                <a:spcPts val="0"/>
              </a:spcBef>
              <a:spcAft>
                <a:spcPts val="0"/>
              </a:spcAft>
              <a:defRPr/>
            </a:pPr>
            <a:r>
              <a:rPr lang="en-US" b="1">
                <a:solidFill>
                  <a:srgbClr val="000000"/>
                </a:solidFill>
                <a:latin typeface="Tahoma"/>
              </a:rPr>
              <a:t>3</a:t>
            </a:r>
          </a:p>
        </p:txBody>
      </p:sp>
      <p:sp>
        <p:nvSpPr>
          <p:cNvPr id="14" name="Rectangle 58"/>
          <p:cNvSpPr>
            <a:spLocks noChangeArrowheads="1"/>
          </p:cNvSpPr>
          <p:nvPr/>
        </p:nvSpPr>
        <p:spPr bwMode="auto">
          <a:xfrm>
            <a:off x="2133600" y="3886200"/>
            <a:ext cx="533400" cy="457200"/>
          </a:xfrm>
          <a:prstGeom prst="rect">
            <a:avLst/>
          </a:prstGeom>
          <a:solidFill>
            <a:srgbClr val="FFFF00"/>
          </a:solidFill>
          <a:ln w="9525">
            <a:solidFill>
              <a:schemeClr val="tx1"/>
            </a:solidFill>
            <a:miter lim="800000"/>
            <a:headEnd/>
            <a:tailEnd/>
          </a:ln>
        </p:spPr>
        <p:txBody>
          <a:bodyPr wrap="none" anchor="ctr"/>
          <a:lstStyle/>
          <a:p>
            <a:pPr algn="ctr" fontAlgn="auto">
              <a:spcBef>
                <a:spcPts val="0"/>
              </a:spcBef>
              <a:spcAft>
                <a:spcPts val="0"/>
              </a:spcAft>
              <a:defRPr/>
            </a:pPr>
            <a:r>
              <a:rPr lang="en-US" b="1">
                <a:solidFill>
                  <a:srgbClr val="000000"/>
                </a:solidFill>
                <a:latin typeface="Tahoma"/>
              </a:rPr>
              <a:t>2</a:t>
            </a:r>
          </a:p>
        </p:txBody>
      </p:sp>
      <p:sp>
        <p:nvSpPr>
          <p:cNvPr id="15" name="Rectangle 59"/>
          <p:cNvSpPr>
            <a:spLocks noChangeArrowheads="1"/>
          </p:cNvSpPr>
          <p:nvPr/>
        </p:nvSpPr>
        <p:spPr bwMode="auto">
          <a:xfrm>
            <a:off x="2133600" y="4343400"/>
            <a:ext cx="533400" cy="457200"/>
          </a:xfrm>
          <a:prstGeom prst="rect">
            <a:avLst/>
          </a:prstGeom>
          <a:solidFill>
            <a:srgbClr val="00FF00"/>
          </a:solidFill>
          <a:ln w="9525">
            <a:solidFill>
              <a:schemeClr val="tx1"/>
            </a:solidFill>
            <a:miter lim="800000"/>
            <a:headEnd/>
            <a:tailEnd/>
          </a:ln>
        </p:spPr>
        <p:txBody>
          <a:bodyPr wrap="none" anchor="ctr"/>
          <a:lstStyle/>
          <a:p>
            <a:pPr algn="ctr" fontAlgn="auto">
              <a:spcBef>
                <a:spcPts val="0"/>
              </a:spcBef>
              <a:spcAft>
                <a:spcPts val="0"/>
              </a:spcAft>
              <a:defRPr/>
            </a:pPr>
            <a:r>
              <a:rPr lang="en-US" b="1">
                <a:solidFill>
                  <a:srgbClr val="000000"/>
                </a:solidFill>
                <a:latin typeface="Tahoma"/>
              </a:rPr>
              <a:t>5</a:t>
            </a:r>
          </a:p>
        </p:txBody>
      </p:sp>
      <p:sp>
        <p:nvSpPr>
          <p:cNvPr id="16" name="Line 18"/>
          <p:cNvSpPr>
            <a:spLocks noChangeShapeType="1"/>
          </p:cNvSpPr>
          <p:nvPr/>
        </p:nvSpPr>
        <p:spPr bwMode="auto">
          <a:xfrm flipV="1">
            <a:off x="5562600" y="33528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7" name="Text Box 19"/>
          <p:cNvSpPr txBox="1">
            <a:spLocks noChangeArrowheads="1"/>
          </p:cNvSpPr>
          <p:nvPr/>
        </p:nvSpPr>
        <p:spPr bwMode="auto">
          <a:xfrm>
            <a:off x="4724400" y="29718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cs typeface="Arial" charset="0"/>
              </a:rPr>
              <a:t>To large core</a:t>
            </a:r>
          </a:p>
        </p:txBody>
      </p:sp>
      <p:sp>
        <p:nvSpPr>
          <p:cNvPr id="18" name="Text Box 21"/>
          <p:cNvSpPr txBox="1">
            <a:spLocks noChangeArrowheads="1"/>
          </p:cNvSpPr>
          <p:nvPr/>
        </p:nvSpPr>
        <p:spPr bwMode="auto">
          <a:xfrm>
            <a:off x="4572000" y="56530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cs typeface="Arial" charset="0"/>
              </a:rPr>
              <a:t>From small cores</a:t>
            </a:r>
          </a:p>
        </p:txBody>
      </p:sp>
      <p:sp>
        <p:nvSpPr>
          <p:cNvPr id="19" name="Line 22"/>
          <p:cNvSpPr>
            <a:spLocks noChangeShapeType="1"/>
          </p:cNvSpPr>
          <p:nvPr/>
        </p:nvSpPr>
        <p:spPr bwMode="auto">
          <a:xfrm flipV="1">
            <a:off x="5562600" y="52578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0" name="Rectangle 23"/>
          <p:cNvSpPr>
            <a:spLocks noChangeArrowheads="1"/>
          </p:cNvSpPr>
          <p:nvPr/>
        </p:nvSpPr>
        <p:spPr bwMode="auto">
          <a:xfrm>
            <a:off x="4572000" y="3810000"/>
            <a:ext cx="1905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1" name="Rectangle 26"/>
          <p:cNvSpPr>
            <a:spLocks noChangeArrowheads="1"/>
          </p:cNvSpPr>
          <p:nvPr/>
        </p:nvSpPr>
        <p:spPr bwMode="auto">
          <a:xfrm>
            <a:off x="4572000" y="4267200"/>
            <a:ext cx="1905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2" name="Rectangle 27"/>
          <p:cNvSpPr>
            <a:spLocks noChangeArrowheads="1"/>
          </p:cNvSpPr>
          <p:nvPr/>
        </p:nvSpPr>
        <p:spPr bwMode="auto">
          <a:xfrm>
            <a:off x="4572000" y="4724400"/>
            <a:ext cx="1905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11559069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10" grpId="0" animBg="1"/>
      <p:bldP spid="11" grpId="0"/>
      <p:bldP spid="12" grpId="0"/>
      <p:bldP spid="13" grpId="0" animBg="1"/>
      <p:bldP spid="14" grpId="0" animBg="1"/>
      <p:bldP spid="15" grpId="0" animBg="1"/>
      <p:bldP spid="17" grpId="0"/>
      <p:bldP spid="18" grpId="0"/>
      <p:bldP spid="20" grpId="0" animBg="1"/>
      <p:bldP spid="21" grpId="0" animBg="1"/>
      <p:bldP spid="2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p:cNvSpPr>
            <a:spLocks noGrp="1"/>
          </p:cNvSpPr>
          <p:nvPr>
            <p:ph type="title"/>
          </p:nvPr>
        </p:nvSpPr>
        <p:spPr/>
        <p:txBody>
          <a:bodyPr/>
          <a:lstStyle/>
          <a:p>
            <a:r>
              <a:rPr lang="en-US">
                <a:latin typeface="Garamond" charset="0"/>
              </a:rPr>
              <a:t>ACS Performance Tradeoffs</a:t>
            </a:r>
          </a:p>
        </p:txBody>
      </p:sp>
      <p:sp>
        <p:nvSpPr>
          <p:cNvPr id="3" name="Content Placeholder 2"/>
          <p:cNvSpPr>
            <a:spLocks noGrp="1"/>
          </p:cNvSpPr>
          <p:nvPr>
            <p:ph idx="1"/>
          </p:nvPr>
        </p:nvSpPr>
        <p:spPr>
          <a:xfrm>
            <a:off x="228600" y="908050"/>
            <a:ext cx="8763000" cy="5340350"/>
          </a:xfrm>
        </p:spPr>
        <p:txBody>
          <a:bodyPr/>
          <a:lstStyle/>
          <a:p>
            <a:pPr>
              <a:buFont typeface="Wingdings" pitchFamily="2" charset="2"/>
              <a:buChar char="n"/>
              <a:defRPr/>
            </a:pPr>
            <a:r>
              <a:rPr lang="en-US" dirty="0" smtClean="0">
                <a:ea typeface="+mn-ea"/>
                <a:cs typeface="+mn-cs"/>
              </a:rPr>
              <a:t>Pluses</a:t>
            </a:r>
          </a:p>
          <a:p>
            <a:pPr marL="344487" lvl="1" indent="0">
              <a:buFont typeface="Wingdings" pitchFamily="2" charset="2"/>
              <a:buNone/>
              <a:defRPr/>
            </a:pPr>
            <a:r>
              <a:rPr lang="en-US" dirty="0" smtClean="0"/>
              <a:t>+ Faster critical section execution</a:t>
            </a:r>
          </a:p>
          <a:p>
            <a:pPr marL="344487" lvl="1" indent="0">
              <a:buFont typeface="Wingdings" pitchFamily="2" charset="2"/>
              <a:buNone/>
              <a:defRPr/>
            </a:pPr>
            <a:r>
              <a:rPr lang="en-US" dirty="0"/>
              <a:t>+ Shared locks stay in one place: better lock locality</a:t>
            </a:r>
          </a:p>
          <a:p>
            <a:pPr marL="344487" lvl="1" indent="0">
              <a:buFont typeface="Wingdings" pitchFamily="2" charset="2"/>
              <a:buNone/>
              <a:defRPr/>
            </a:pPr>
            <a:r>
              <a:rPr lang="en-US" dirty="0" smtClean="0"/>
              <a:t>+ Shared data stays in large core’s (large) caches: better shared data locality, less ping-ponging</a:t>
            </a:r>
          </a:p>
          <a:p>
            <a:pPr marL="344487" lvl="1" indent="0">
              <a:buFont typeface="Wingdings" pitchFamily="2" charset="2"/>
              <a:buNone/>
              <a:defRPr/>
            </a:pPr>
            <a:endParaRPr lang="en-US" dirty="0"/>
          </a:p>
          <a:p>
            <a:pPr marL="360362">
              <a:buFont typeface="Wingdings" pitchFamily="2" charset="2"/>
              <a:buChar char="n"/>
              <a:defRPr/>
            </a:pPr>
            <a:r>
              <a:rPr lang="en-US" dirty="0" smtClean="0">
                <a:ea typeface="+mn-ea"/>
                <a:cs typeface="+mn-cs"/>
              </a:rPr>
              <a:t>Minuses</a:t>
            </a:r>
          </a:p>
          <a:p>
            <a:pPr marL="361949" lvl="1" indent="0">
              <a:buFont typeface="Wingdings" pitchFamily="2" charset="2"/>
              <a:buNone/>
              <a:defRPr/>
            </a:pPr>
            <a:r>
              <a:rPr lang="en-US" dirty="0" smtClean="0"/>
              <a:t>- Large core dedicated for critical sections: reduced parallel throughput</a:t>
            </a:r>
          </a:p>
          <a:p>
            <a:pPr marL="361949" lvl="1" indent="0">
              <a:buFont typeface="Wingdings" pitchFamily="2" charset="2"/>
              <a:buNone/>
              <a:defRPr/>
            </a:pPr>
            <a:r>
              <a:rPr lang="en-US" dirty="0" smtClean="0"/>
              <a:t>- CSCALL and CSDONE control transfer overhead</a:t>
            </a:r>
          </a:p>
          <a:p>
            <a:pPr marL="361949" lvl="1" indent="0">
              <a:buFont typeface="Wingdings" pitchFamily="2" charset="2"/>
              <a:buNone/>
              <a:defRPr/>
            </a:pPr>
            <a:r>
              <a:rPr lang="en-US" dirty="0" smtClean="0"/>
              <a:t>- Thread-private data needs to be transferred to large core: worse private data locality</a:t>
            </a:r>
          </a:p>
          <a:p>
            <a:pPr marL="344487" lvl="1" indent="0">
              <a:buFont typeface="Wingdings" pitchFamily="2" charset="2"/>
              <a:buNone/>
              <a:defRPr/>
            </a:pPr>
            <a:endParaRPr lang="en-US" dirty="0"/>
          </a:p>
        </p:txBody>
      </p:sp>
      <p:sp>
        <p:nvSpPr>
          <p:cNvPr id="3061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C1BF41-C2CA-984C-A2E2-AD38C6B8CC29}" type="slidenum">
              <a:rPr lang="en-US" sz="1600">
                <a:solidFill>
                  <a:srgbClr val="000000"/>
                </a:solidFill>
                <a:latin typeface="Garamond" charset="0"/>
              </a:rPr>
              <a:pPr eaLnBrk="1" hangingPunct="1"/>
              <a:t>118</a:t>
            </a:fld>
            <a:endParaRPr lang="en-US" sz="1600">
              <a:solidFill>
                <a:srgbClr val="000000"/>
              </a:solidFill>
              <a:latin typeface="Garamond" charset="0"/>
            </a:endParaRPr>
          </a:p>
        </p:txBody>
      </p:sp>
    </p:spTree>
    <p:extLst>
      <p:ext uri="{BB962C8B-B14F-4D97-AF65-F5344CB8AC3E}">
        <p14:creationId xmlns:p14="http://schemas.microsoft.com/office/powerpoint/2010/main" val="38648314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lstStyle/>
          <a:p>
            <a:r>
              <a:rPr lang="en-US">
                <a:latin typeface="Garamond" charset="0"/>
              </a:rPr>
              <a:t>ACS Performance Tradeoffs</a:t>
            </a:r>
          </a:p>
        </p:txBody>
      </p:sp>
      <p:sp>
        <p:nvSpPr>
          <p:cNvPr id="52226" name="Content Placeholder 2"/>
          <p:cNvSpPr>
            <a:spLocks noGrp="1"/>
          </p:cNvSpPr>
          <p:nvPr>
            <p:ph idx="1"/>
          </p:nvPr>
        </p:nvSpPr>
        <p:spPr>
          <a:xfrm>
            <a:off x="228600" y="996950"/>
            <a:ext cx="8839200" cy="5194300"/>
          </a:xfrm>
        </p:spPr>
        <p:txBody>
          <a:bodyPr/>
          <a:lstStyle/>
          <a:p>
            <a:pPr>
              <a:lnSpc>
                <a:spcPct val="90000"/>
              </a:lnSpc>
            </a:pPr>
            <a:r>
              <a:rPr lang="en-US" b="1" i="1">
                <a:latin typeface="Tahoma" charset="0"/>
              </a:rPr>
              <a:t>Fewer parallel threads vs. accelerated critical sections</a:t>
            </a:r>
          </a:p>
          <a:p>
            <a:pPr lvl="1">
              <a:lnSpc>
                <a:spcPct val="90000"/>
              </a:lnSpc>
            </a:pPr>
            <a:r>
              <a:rPr lang="en-US" sz="2000">
                <a:latin typeface="Tahoma" charset="0"/>
              </a:rPr>
              <a:t>Accelerating critical sections offsets loss in throughput</a:t>
            </a:r>
          </a:p>
          <a:p>
            <a:pPr lvl="1">
              <a:lnSpc>
                <a:spcPct val="90000"/>
              </a:lnSpc>
            </a:pPr>
            <a:r>
              <a:rPr lang="en-US" sz="2000">
                <a:latin typeface="Tahoma" charset="0"/>
              </a:rPr>
              <a:t>As the number of cores (threads) on chip increase:</a:t>
            </a:r>
          </a:p>
          <a:p>
            <a:pPr lvl="2">
              <a:lnSpc>
                <a:spcPct val="90000"/>
              </a:lnSpc>
            </a:pPr>
            <a:r>
              <a:rPr lang="en-US" sz="1800">
                <a:latin typeface="Tahoma" charset="0"/>
              </a:rPr>
              <a:t>Fractional loss in parallel performance decreases</a:t>
            </a:r>
          </a:p>
          <a:p>
            <a:pPr lvl="2">
              <a:lnSpc>
                <a:spcPct val="90000"/>
              </a:lnSpc>
            </a:pPr>
            <a:r>
              <a:rPr lang="en-US" sz="1800">
                <a:latin typeface="Tahoma" charset="0"/>
                <a:sym typeface="Wingdings" charset="0"/>
              </a:rPr>
              <a:t>Increased c</a:t>
            </a:r>
            <a:r>
              <a:rPr lang="en-US" sz="1800">
                <a:latin typeface="Tahoma" charset="0"/>
              </a:rPr>
              <a:t>ontention for critical sections </a:t>
            </a:r>
            <a:br>
              <a:rPr lang="en-US" sz="1800">
                <a:latin typeface="Tahoma" charset="0"/>
              </a:rPr>
            </a:br>
            <a:r>
              <a:rPr lang="en-US" sz="1800">
                <a:latin typeface="Tahoma" charset="0"/>
              </a:rPr>
              <a:t>makes acceleration more beneficial</a:t>
            </a:r>
            <a:endParaRPr lang="en-US" sz="1800">
              <a:solidFill>
                <a:srgbClr val="FF0000"/>
              </a:solidFill>
              <a:latin typeface="Tahoma" charset="0"/>
            </a:endParaRPr>
          </a:p>
          <a:p>
            <a:pPr lvl="1">
              <a:lnSpc>
                <a:spcPct val="90000"/>
              </a:lnSpc>
            </a:pPr>
            <a:endParaRPr lang="en-US" sz="2000">
              <a:solidFill>
                <a:srgbClr val="FF0000"/>
              </a:solidFill>
              <a:latin typeface="Tahoma" charset="0"/>
            </a:endParaRPr>
          </a:p>
          <a:p>
            <a:pPr>
              <a:lnSpc>
                <a:spcPct val="90000"/>
              </a:lnSpc>
            </a:pPr>
            <a:r>
              <a:rPr lang="en-US" b="1" i="1">
                <a:latin typeface="Tahoma" charset="0"/>
              </a:rPr>
              <a:t>Overhead of CSCALL/CSDONE vs. better lock locality</a:t>
            </a:r>
          </a:p>
          <a:p>
            <a:pPr lvl="1">
              <a:lnSpc>
                <a:spcPct val="90000"/>
              </a:lnSpc>
            </a:pPr>
            <a:r>
              <a:rPr lang="en-US" sz="2000">
                <a:latin typeface="Tahoma" charset="0"/>
              </a:rPr>
              <a:t>ACS avoids </a:t>
            </a:r>
            <a:r>
              <a:rPr lang="ja-JP" altLang="en-US" sz="2000">
                <a:latin typeface="Tahoma" charset="0"/>
              </a:rPr>
              <a:t>“</a:t>
            </a:r>
            <a:r>
              <a:rPr lang="en-US" altLang="ja-JP" sz="2000">
                <a:latin typeface="Tahoma" charset="0"/>
              </a:rPr>
              <a:t>ping-ponging</a:t>
            </a:r>
            <a:r>
              <a:rPr lang="ja-JP" altLang="en-US" sz="2000">
                <a:latin typeface="Tahoma" charset="0"/>
              </a:rPr>
              <a:t>”</a:t>
            </a:r>
            <a:r>
              <a:rPr lang="en-US" altLang="ja-JP" sz="2000">
                <a:latin typeface="Tahoma" charset="0"/>
              </a:rPr>
              <a:t> of locks among caches by keeping them at the large core</a:t>
            </a:r>
          </a:p>
          <a:p>
            <a:pPr>
              <a:lnSpc>
                <a:spcPct val="90000"/>
              </a:lnSpc>
            </a:pPr>
            <a:endParaRPr lang="en-US">
              <a:latin typeface="Tahoma" charset="0"/>
            </a:endParaRPr>
          </a:p>
          <a:p>
            <a:pPr>
              <a:lnSpc>
                <a:spcPct val="90000"/>
              </a:lnSpc>
            </a:pPr>
            <a:r>
              <a:rPr lang="en-US" b="1" i="1">
                <a:latin typeface="Tahoma" charset="0"/>
              </a:rPr>
              <a:t>More cache misses for private data vs. fewer misses for shared data</a:t>
            </a:r>
          </a:p>
          <a:p>
            <a:endParaRPr lang="en-US">
              <a:latin typeface="Tahoma" charset="0"/>
            </a:endParaRPr>
          </a:p>
        </p:txBody>
      </p:sp>
      <p:sp>
        <p:nvSpPr>
          <p:cNvPr id="3072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D776C6-AFF1-2F43-BE34-E4F42C0A57D5}" type="slidenum">
              <a:rPr lang="en-US" sz="1600">
                <a:solidFill>
                  <a:srgbClr val="000000"/>
                </a:solidFill>
                <a:latin typeface="Garamond" charset="0"/>
                <a:cs typeface="Arial" charset="0"/>
              </a:rPr>
              <a:pPr eaLnBrk="1" hangingPunct="1"/>
              <a:t>119</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2947287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22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22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226">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22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atin typeface="Garamond" charset="0"/>
                <a:ea typeface="ＭＳ Ｐゴシック" charset="0"/>
                <a:cs typeface="ＭＳ Ｐゴシック" charset="0"/>
              </a:rPr>
              <a:t>My Students @ SAFARI</a:t>
            </a:r>
          </a:p>
        </p:txBody>
      </p:sp>
      <p:sp>
        <p:nvSpPr>
          <p:cNvPr id="24578" name="Content Placeholder 2"/>
          <p:cNvSpPr>
            <a:spLocks noGrp="1"/>
          </p:cNvSpPr>
          <p:nvPr>
            <p:ph idx="1"/>
          </p:nvPr>
        </p:nvSpPr>
        <p:spPr>
          <a:xfrm>
            <a:off x="228600" y="901700"/>
            <a:ext cx="8610600" cy="5194300"/>
          </a:xfrm>
        </p:spPr>
        <p:txBody>
          <a:bodyPr/>
          <a:lstStyle/>
          <a:p>
            <a:r>
              <a:rPr lang="en-US">
                <a:latin typeface="Tahoma" charset="0"/>
                <a:ea typeface="ＭＳ Ｐゴシック" charset="0"/>
                <a:cs typeface="ＭＳ Ｐゴシック" charset="0"/>
                <a:hlinkClick r:id="rId2"/>
              </a:rPr>
              <a:t>http://www.ece.cmu.edu/~safari/people.html</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245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5FBE43-3863-CE43-A6C0-6F34817D1626}" type="slidenum">
              <a:rPr lang="en-US" sz="1600">
                <a:solidFill>
                  <a:srgbClr val="000000"/>
                </a:solidFill>
                <a:latin typeface="Garamond" charset="0"/>
                <a:cs typeface="Arial" charset="0"/>
              </a:rPr>
              <a:pPr eaLnBrk="1" hangingPunct="1"/>
              <a:t>12</a:t>
            </a:fld>
            <a:endParaRPr lang="en-US" sz="1600">
              <a:solidFill>
                <a:srgbClr val="000000"/>
              </a:solidFill>
              <a:latin typeface="Garamond" charset="0"/>
              <a:cs typeface="Arial" charset="0"/>
            </a:endParaRPr>
          </a:p>
        </p:txBody>
      </p:sp>
      <p:pic>
        <p:nvPicPr>
          <p:cNvPr id="245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71600"/>
            <a:ext cx="2628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safari-IMG_136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3" y="144780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1447800"/>
            <a:ext cx="12446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724400"/>
            <a:ext cx="11811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5105400"/>
            <a:ext cx="1219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029200"/>
            <a:ext cx="10668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105400"/>
            <a:ext cx="9906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953000"/>
            <a:ext cx="12065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5181600"/>
            <a:ext cx="12065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r>
              <a:rPr lang="en-US">
                <a:latin typeface="Garamond" charset="0"/>
              </a:rPr>
              <a:t>Cache Misses for Private Data</a:t>
            </a:r>
          </a:p>
        </p:txBody>
      </p:sp>
      <p:sp>
        <p:nvSpPr>
          <p:cNvPr id="115714" name="Content Placeholder 2"/>
          <p:cNvSpPr>
            <a:spLocks noGrp="1"/>
          </p:cNvSpPr>
          <p:nvPr>
            <p:ph idx="1"/>
          </p:nvPr>
        </p:nvSpPr>
        <p:spPr>
          <a:xfrm>
            <a:off x="228600" y="996950"/>
            <a:ext cx="8610600" cy="5194300"/>
          </a:xfrm>
        </p:spPr>
        <p:txBody>
          <a:bodyPr/>
          <a:lstStyle/>
          <a:p>
            <a:endParaRPr lang="en-US">
              <a:latin typeface="Tahoma" charset="0"/>
            </a:endParaRPr>
          </a:p>
        </p:txBody>
      </p:sp>
      <p:sp>
        <p:nvSpPr>
          <p:cNvPr id="1157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242830-79D1-7648-A9DA-37AF30EEF7C7}" type="slidenum">
              <a:rPr lang="en-US" sz="1600">
                <a:solidFill>
                  <a:srgbClr val="000000"/>
                </a:solidFill>
                <a:latin typeface="Garamond" charset="0"/>
                <a:cs typeface="Arial" charset="0"/>
              </a:rPr>
              <a:pPr eaLnBrk="1" hangingPunct="1"/>
              <a:t>120</a:t>
            </a:fld>
            <a:endParaRPr lang="en-US" sz="1600">
              <a:solidFill>
                <a:srgbClr val="000000"/>
              </a:solidFill>
              <a:latin typeface="Garamond" charset="0"/>
              <a:cs typeface="Arial" charset="0"/>
            </a:endParaRPr>
          </a:p>
        </p:txBody>
      </p:sp>
      <p:sp>
        <p:nvSpPr>
          <p:cNvPr id="5" name="Rectangle 4"/>
          <p:cNvSpPr>
            <a:spLocks noChangeArrowheads="1"/>
          </p:cNvSpPr>
          <p:nvPr/>
        </p:nvSpPr>
        <p:spPr bwMode="auto">
          <a:xfrm>
            <a:off x="2667000" y="3505200"/>
            <a:ext cx="304800" cy="304800"/>
          </a:xfrm>
          <a:prstGeom prst="rect">
            <a:avLst/>
          </a:prstGeom>
          <a:solidFill>
            <a:srgbClr val="00FF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6" name="Rectangle 5"/>
          <p:cNvSpPr>
            <a:spLocks noChangeArrowheads="1"/>
          </p:cNvSpPr>
          <p:nvPr/>
        </p:nvSpPr>
        <p:spPr bwMode="auto">
          <a:xfrm>
            <a:off x="5257800" y="28956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7" name="Rectangle 6"/>
          <p:cNvSpPr>
            <a:spLocks noChangeArrowheads="1"/>
          </p:cNvSpPr>
          <p:nvPr/>
        </p:nvSpPr>
        <p:spPr bwMode="auto">
          <a:xfrm>
            <a:off x="5791200" y="35052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8" name="Line 7"/>
          <p:cNvSpPr>
            <a:spLocks noChangeShapeType="1"/>
          </p:cNvSpPr>
          <p:nvPr/>
        </p:nvSpPr>
        <p:spPr bwMode="auto">
          <a:xfrm flipH="1">
            <a:off x="4876800" y="3200400"/>
            <a:ext cx="533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9" name="Line 8"/>
          <p:cNvSpPr>
            <a:spLocks noChangeShapeType="1"/>
          </p:cNvSpPr>
          <p:nvPr/>
        </p:nvSpPr>
        <p:spPr bwMode="auto">
          <a:xfrm>
            <a:off x="5410200" y="3200400"/>
            <a:ext cx="533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 name="Line 9"/>
          <p:cNvSpPr>
            <a:spLocks noChangeShapeType="1"/>
          </p:cNvSpPr>
          <p:nvPr/>
        </p:nvSpPr>
        <p:spPr bwMode="auto">
          <a:xfrm flipH="1">
            <a:off x="4572000" y="38100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1" name="Line 10"/>
          <p:cNvSpPr>
            <a:spLocks noChangeShapeType="1"/>
          </p:cNvSpPr>
          <p:nvPr/>
        </p:nvSpPr>
        <p:spPr bwMode="auto">
          <a:xfrm>
            <a:off x="4876800" y="3810000"/>
            <a:ext cx="2286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 name="Rectangle 11"/>
          <p:cNvSpPr>
            <a:spLocks noChangeArrowheads="1"/>
          </p:cNvSpPr>
          <p:nvPr/>
        </p:nvSpPr>
        <p:spPr bwMode="auto">
          <a:xfrm>
            <a:off x="5486400" y="4038600"/>
            <a:ext cx="304800" cy="304800"/>
          </a:xfrm>
          <a:prstGeom prst="rect">
            <a:avLst/>
          </a:prstGeom>
          <a:solidFill>
            <a:schemeClr val="accent1"/>
          </a:solidFill>
          <a:ln w="9525">
            <a:solidFill>
              <a:schemeClr val="tx1"/>
            </a:solidFill>
            <a:miter lim="800000"/>
            <a:headEnd/>
            <a:tailEnd/>
          </a:ln>
        </p:spPr>
        <p:txBody>
          <a:bodyPr wrap="none" anchor="ctr"/>
          <a:lstStyle/>
          <a:p>
            <a:pPr algn="ctr" fontAlgn="auto">
              <a:spcBef>
                <a:spcPts val="0"/>
              </a:spcBef>
              <a:spcAft>
                <a:spcPts val="0"/>
              </a:spcAft>
              <a:defRPr/>
            </a:pPr>
            <a:endParaRPr lang="en-US">
              <a:solidFill>
                <a:srgbClr val="000000"/>
              </a:solidFill>
              <a:latin typeface="Tahoma"/>
            </a:endParaRPr>
          </a:p>
        </p:txBody>
      </p:sp>
      <p:sp>
        <p:nvSpPr>
          <p:cNvPr id="13" name="Rectangle 12"/>
          <p:cNvSpPr>
            <a:spLocks noChangeArrowheads="1"/>
          </p:cNvSpPr>
          <p:nvPr/>
        </p:nvSpPr>
        <p:spPr bwMode="auto">
          <a:xfrm>
            <a:off x="6019800" y="40386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4" name="Line 13"/>
          <p:cNvSpPr>
            <a:spLocks noChangeShapeType="1"/>
          </p:cNvSpPr>
          <p:nvPr/>
        </p:nvSpPr>
        <p:spPr bwMode="auto">
          <a:xfrm flipH="1">
            <a:off x="5638800" y="38100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5" name="Line 14"/>
          <p:cNvSpPr>
            <a:spLocks noChangeShapeType="1"/>
          </p:cNvSpPr>
          <p:nvPr/>
        </p:nvSpPr>
        <p:spPr bwMode="auto">
          <a:xfrm>
            <a:off x="5943600" y="3810000"/>
            <a:ext cx="2286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6" name="Rectangle 15"/>
          <p:cNvSpPr>
            <a:spLocks noChangeArrowheads="1"/>
          </p:cNvSpPr>
          <p:nvPr/>
        </p:nvSpPr>
        <p:spPr bwMode="auto">
          <a:xfrm>
            <a:off x="4648200" y="4572000"/>
            <a:ext cx="304800" cy="304800"/>
          </a:xfrm>
          <a:prstGeom prst="rect">
            <a:avLst/>
          </a:prstGeom>
          <a:solidFill>
            <a:schemeClr val="accent1"/>
          </a:solidFill>
          <a:ln w="9525">
            <a:solidFill>
              <a:schemeClr val="tx1"/>
            </a:solidFill>
            <a:miter lim="800000"/>
            <a:headEnd/>
            <a:tailEnd/>
          </a:ln>
        </p:spPr>
        <p:txBody>
          <a:bodyPr wrap="none" anchor="ctr"/>
          <a:lstStyle/>
          <a:p>
            <a:pPr algn="ctr" fontAlgn="auto">
              <a:spcBef>
                <a:spcPts val="0"/>
              </a:spcBef>
              <a:spcAft>
                <a:spcPts val="0"/>
              </a:spcAft>
              <a:defRPr/>
            </a:pPr>
            <a:endParaRPr lang="en-US">
              <a:solidFill>
                <a:srgbClr val="000000"/>
              </a:solidFill>
              <a:latin typeface="Tahoma"/>
            </a:endParaRPr>
          </a:p>
        </p:txBody>
      </p:sp>
      <p:sp>
        <p:nvSpPr>
          <p:cNvPr id="17" name="Line 16"/>
          <p:cNvSpPr>
            <a:spLocks noChangeShapeType="1"/>
          </p:cNvSpPr>
          <p:nvPr/>
        </p:nvSpPr>
        <p:spPr bwMode="auto">
          <a:xfrm flipH="1">
            <a:off x="4800600" y="43434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8" name="Line 17"/>
          <p:cNvSpPr>
            <a:spLocks noChangeShapeType="1"/>
          </p:cNvSpPr>
          <p:nvPr/>
        </p:nvSpPr>
        <p:spPr bwMode="auto">
          <a:xfrm>
            <a:off x="5105400" y="4343400"/>
            <a:ext cx="2286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9" name="Line 18"/>
          <p:cNvSpPr>
            <a:spLocks noChangeShapeType="1"/>
          </p:cNvSpPr>
          <p:nvPr/>
        </p:nvSpPr>
        <p:spPr bwMode="auto">
          <a:xfrm>
            <a:off x="3352800" y="3657600"/>
            <a:ext cx="914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0" name="Rectangle 19"/>
          <p:cNvSpPr>
            <a:spLocks noChangeArrowheads="1"/>
          </p:cNvSpPr>
          <p:nvPr/>
        </p:nvSpPr>
        <p:spPr bwMode="auto">
          <a:xfrm>
            <a:off x="4724400" y="35052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1" name="Rectangle 20"/>
          <p:cNvSpPr>
            <a:spLocks noChangeArrowheads="1"/>
          </p:cNvSpPr>
          <p:nvPr/>
        </p:nvSpPr>
        <p:spPr bwMode="auto">
          <a:xfrm>
            <a:off x="4953000" y="40386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2" name="Rectangle 21"/>
          <p:cNvSpPr>
            <a:spLocks noChangeArrowheads="1"/>
          </p:cNvSpPr>
          <p:nvPr/>
        </p:nvSpPr>
        <p:spPr bwMode="auto">
          <a:xfrm>
            <a:off x="5181600" y="45720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3" name="Rectangle 22"/>
          <p:cNvSpPr>
            <a:spLocks noChangeArrowheads="1"/>
          </p:cNvSpPr>
          <p:nvPr/>
        </p:nvSpPr>
        <p:spPr bwMode="auto">
          <a:xfrm>
            <a:off x="4419600" y="4038600"/>
            <a:ext cx="304800" cy="304800"/>
          </a:xfrm>
          <a:prstGeom prst="rect">
            <a:avLst/>
          </a:prstGeom>
          <a:solidFill>
            <a:schemeClr val="accent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24" name="Line 23"/>
          <p:cNvSpPr>
            <a:spLocks noChangeShapeType="1"/>
          </p:cNvSpPr>
          <p:nvPr/>
        </p:nvSpPr>
        <p:spPr bwMode="auto">
          <a:xfrm flipH="1">
            <a:off x="4267200" y="4343400"/>
            <a:ext cx="3048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5" name="Text Box 24"/>
          <p:cNvSpPr txBox="1">
            <a:spLocks noChangeArrowheads="1"/>
          </p:cNvSpPr>
          <p:nvPr/>
        </p:nvSpPr>
        <p:spPr bwMode="auto">
          <a:xfrm>
            <a:off x="838200" y="4022725"/>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cs typeface="Arial" charset="0"/>
              </a:rPr>
              <a:t>Private Data: NewSubProblems</a:t>
            </a:r>
          </a:p>
        </p:txBody>
      </p:sp>
      <p:sp>
        <p:nvSpPr>
          <p:cNvPr id="26" name="Text Box 25"/>
          <p:cNvSpPr txBox="1">
            <a:spLocks noChangeArrowheads="1"/>
          </p:cNvSpPr>
          <p:nvPr/>
        </p:nvSpPr>
        <p:spPr bwMode="auto">
          <a:xfrm>
            <a:off x="6858000" y="393065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cs typeface="Arial" charset="0"/>
              </a:rPr>
              <a:t>Shared Data:  </a:t>
            </a:r>
            <a:br>
              <a:rPr lang="en-US" sz="1800" b="1">
                <a:solidFill>
                  <a:srgbClr val="000000"/>
                </a:solidFill>
                <a:cs typeface="Arial" charset="0"/>
              </a:rPr>
            </a:br>
            <a:r>
              <a:rPr lang="en-US" sz="1800" b="1">
                <a:solidFill>
                  <a:srgbClr val="000000"/>
                </a:solidFill>
                <a:cs typeface="Arial" charset="0"/>
              </a:rPr>
              <a:t>The priority heap</a:t>
            </a:r>
          </a:p>
        </p:txBody>
      </p:sp>
      <p:sp>
        <p:nvSpPr>
          <p:cNvPr id="27" name="AutoShape 26"/>
          <p:cNvSpPr>
            <a:spLocks noChangeArrowheads="1"/>
          </p:cNvSpPr>
          <p:nvPr/>
        </p:nvSpPr>
        <p:spPr bwMode="auto">
          <a:xfrm>
            <a:off x="304800" y="1371600"/>
            <a:ext cx="6553200" cy="990600"/>
          </a:xfrm>
          <a:prstGeom prst="flowChartAlternateProcess">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endParaRPr lang="en-US" sz="2400" b="1">
              <a:solidFill>
                <a:srgbClr val="000000"/>
              </a:solidFill>
              <a:latin typeface="Tahoma"/>
            </a:endParaRPr>
          </a:p>
          <a:p>
            <a:pPr algn="ctr" fontAlgn="auto">
              <a:spcBef>
                <a:spcPts val="0"/>
              </a:spcBef>
              <a:spcAft>
                <a:spcPts val="0"/>
              </a:spcAft>
              <a:defRPr/>
            </a:pPr>
            <a:r>
              <a:rPr lang="en-US" sz="2400" b="1">
                <a:solidFill>
                  <a:srgbClr val="FF0000"/>
                </a:solidFill>
                <a:latin typeface="Tahoma"/>
              </a:rPr>
              <a:t>PriorityHeap.insert(NewSubProblems)</a:t>
            </a:r>
          </a:p>
          <a:p>
            <a:pPr algn="ctr" fontAlgn="auto">
              <a:spcBef>
                <a:spcPts val="0"/>
              </a:spcBef>
              <a:spcAft>
                <a:spcPts val="0"/>
              </a:spcAft>
              <a:defRPr/>
            </a:pPr>
            <a:endParaRPr lang="en-US" sz="2400" b="1">
              <a:solidFill>
                <a:srgbClr val="FF0000"/>
              </a:solidFill>
              <a:latin typeface="Tahoma"/>
            </a:endParaRPr>
          </a:p>
        </p:txBody>
      </p:sp>
      <p:sp>
        <p:nvSpPr>
          <p:cNvPr id="28" name="TextBox 27"/>
          <p:cNvSpPr txBox="1"/>
          <p:nvPr/>
        </p:nvSpPr>
        <p:spPr>
          <a:xfrm>
            <a:off x="6629400" y="5791200"/>
            <a:ext cx="2514600" cy="3698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b="1" dirty="0">
                <a:solidFill>
                  <a:srgbClr val="000000"/>
                </a:solidFill>
                <a:latin typeface="Tahoma"/>
              </a:rPr>
              <a:t>Puzzle Benchmark</a:t>
            </a:r>
          </a:p>
        </p:txBody>
      </p:sp>
    </p:spTree>
    <p:extLst>
      <p:ext uri="{BB962C8B-B14F-4D97-AF65-F5344CB8AC3E}">
        <p14:creationId xmlns:p14="http://schemas.microsoft.com/office/powerpoint/2010/main" val="42466242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mph" presetSubtype="0" fill="hold" grpId="1" nodeType="clickEffect">
                                  <p:stCondLst>
                                    <p:cond delay="0"/>
                                  </p:stCondLst>
                                  <p:childTnLst>
                                    <p:animClr clrSpc="hsl" dir="cw">
                                      <p:cBhvr override="childStyle">
                                        <p:cTn id="54" dur="500" fill="hold"/>
                                        <p:tgtEl>
                                          <p:spTgt spid="6"/>
                                        </p:tgtEl>
                                        <p:attrNameLst>
                                          <p:attrName>style.color</p:attrName>
                                        </p:attrNameLst>
                                      </p:cBhvr>
                                      <p:by>
                                        <p:hsl h="10842353" s="0" l="0"/>
                                      </p:by>
                                    </p:animClr>
                                    <p:animClr clrSpc="hsl" dir="cw">
                                      <p:cBhvr>
                                        <p:cTn id="55" dur="500" fill="hold"/>
                                        <p:tgtEl>
                                          <p:spTgt spid="6"/>
                                        </p:tgtEl>
                                        <p:attrNameLst>
                                          <p:attrName>fillcolor</p:attrName>
                                        </p:attrNameLst>
                                      </p:cBhvr>
                                      <p:by>
                                        <p:hsl h="10842353" s="0" l="0"/>
                                      </p:by>
                                    </p:animClr>
                                    <p:animClr clrSpc="hsl" dir="cw">
                                      <p:cBhvr>
                                        <p:cTn id="56" dur="500" fill="hold"/>
                                        <p:tgtEl>
                                          <p:spTgt spid="6"/>
                                        </p:tgtEl>
                                        <p:attrNameLst>
                                          <p:attrName>stroke.color</p:attrName>
                                        </p:attrNameLst>
                                      </p:cBhvr>
                                      <p:by>
                                        <p:hsl h="10842353" s="0" l="0"/>
                                      </p:by>
                                    </p:animClr>
                                    <p:set>
                                      <p:cBhvr>
                                        <p:cTn id="57" dur="500" fill="hold"/>
                                        <p:tgtEl>
                                          <p:spTgt spid="6"/>
                                        </p:tgtEl>
                                        <p:attrNameLst>
                                          <p:attrName>fill.type</p:attrName>
                                        </p:attrNameLst>
                                      </p:cBhvr>
                                      <p:to>
                                        <p:strVal val="solid"/>
                                      </p:to>
                                    </p:set>
                                  </p:childTnLst>
                                </p:cTn>
                              </p:par>
                            </p:childTnLst>
                          </p:cTn>
                        </p:par>
                        <p:par>
                          <p:cTn id="58" fill="hold" nodeType="afterGroup">
                            <p:stCondLst>
                              <p:cond delay="500"/>
                            </p:stCondLst>
                            <p:childTnLst>
                              <p:par>
                                <p:cTn id="59" presetID="23" presetClass="emph" presetSubtype="0" fill="hold" grpId="1" nodeType="afterEffect">
                                  <p:stCondLst>
                                    <p:cond delay="0"/>
                                  </p:stCondLst>
                                  <p:childTnLst>
                                    <p:animClr clrSpc="hsl" dir="cw">
                                      <p:cBhvr override="childStyle">
                                        <p:cTn id="60" dur="500" fill="hold"/>
                                        <p:tgtEl>
                                          <p:spTgt spid="20"/>
                                        </p:tgtEl>
                                        <p:attrNameLst>
                                          <p:attrName>style.color</p:attrName>
                                        </p:attrNameLst>
                                      </p:cBhvr>
                                      <p:by>
                                        <p:hsl h="10842353" s="0" l="0"/>
                                      </p:by>
                                    </p:animClr>
                                    <p:animClr clrSpc="hsl" dir="cw">
                                      <p:cBhvr>
                                        <p:cTn id="61" dur="500" fill="hold"/>
                                        <p:tgtEl>
                                          <p:spTgt spid="20"/>
                                        </p:tgtEl>
                                        <p:attrNameLst>
                                          <p:attrName>fillcolor</p:attrName>
                                        </p:attrNameLst>
                                      </p:cBhvr>
                                      <p:by>
                                        <p:hsl h="10842353" s="0" l="0"/>
                                      </p:by>
                                    </p:animClr>
                                    <p:animClr clrSpc="hsl" dir="cw">
                                      <p:cBhvr>
                                        <p:cTn id="62" dur="500" fill="hold"/>
                                        <p:tgtEl>
                                          <p:spTgt spid="20"/>
                                        </p:tgtEl>
                                        <p:attrNameLst>
                                          <p:attrName>stroke.color</p:attrName>
                                        </p:attrNameLst>
                                      </p:cBhvr>
                                      <p:by>
                                        <p:hsl h="10842353" s="0" l="0"/>
                                      </p:by>
                                    </p:animClr>
                                    <p:set>
                                      <p:cBhvr>
                                        <p:cTn id="63" dur="500" fill="hold"/>
                                        <p:tgtEl>
                                          <p:spTgt spid="20"/>
                                        </p:tgtEl>
                                        <p:attrNameLst>
                                          <p:attrName>fill.type</p:attrName>
                                        </p:attrNameLst>
                                      </p:cBhvr>
                                      <p:to>
                                        <p:strVal val="solid"/>
                                      </p:to>
                                    </p:set>
                                  </p:childTnLst>
                                </p:cTn>
                              </p:par>
                            </p:childTnLst>
                          </p:cTn>
                        </p:par>
                        <p:par>
                          <p:cTn id="64" fill="hold" nodeType="afterGroup">
                            <p:stCondLst>
                              <p:cond delay="1000"/>
                            </p:stCondLst>
                            <p:childTnLst>
                              <p:par>
                                <p:cTn id="65" presetID="23" presetClass="emph" presetSubtype="0" fill="hold" grpId="1" nodeType="afterEffect">
                                  <p:stCondLst>
                                    <p:cond delay="0"/>
                                  </p:stCondLst>
                                  <p:childTnLst>
                                    <p:animClr clrSpc="hsl" dir="cw">
                                      <p:cBhvr override="childStyle">
                                        <p:cTn id="66" dur="500" fill="hold"/>
                                        <p:tgtEl>
                                          <p:spTgt spid="21"/>
                                        </p:tgtEl>
                                        <p:attrNameLst>
                                          <p:attrName>style.color</p:attrName>
                                        </p:attrNameLst>
                                      </p:cBhvr>
                                      <p:by>
                                        <p:hsl h="10842353" s="0" l="0"/>
                                      </p:by>
                                    </p:animClr>
                                    <p:animClr clrSpc="hsl" dir="cw">
                                      <p:cBhvr>
                                        <p:cTn id="67" dur="500" fill="hold"/>
                                        <p:tgtEl>
                                          <p:spTgt spid="21"/>
                                        </p:tgtEl>
                                        <p:attrNameLst>
                                          <p:attrName>fillcolor</p:attrName>
                                        </p:attrNameLst>
                                      </p:cBhvr>
                                      <p:by>
                                        <p:hsl h="10842353" s="0" l="0"/>
                                      </p:by>
                                    </p:animClr>
                                    <p:animClr clrSpc="hsl" dir="cw">
                                      <p:cBhvr>
                                        <p:cTn id="68" dur="500" fill="hold"/>
                                        <p:tgtEl>
                                          <p:spTgt spid="21"/>
                                        </p:tgtEl>
                                        <p:attrNameLst>
                                          <p:attrName>stroke.color</p:attrName>
                                        </p:attrNameLst>
                                      </p:cBhvr>
                                      <p:by>
                                        <p:hsl h="10842353" s="0" l="0"/>
                                      </p:by>
                                    </p:animClr>
                                    <p:set>
                                      <p:cBhvr>
                                        <p:cTn id="69" dur="500" fill="hold"/>
                                        <p:tgtEl>
                                          <p:spTgt spid="21"/>
                                        </p:tgtEl>
                                        <p:attrNameLst>
                                          <p:attrName>fill.type</p:attrName>
                                        </p:attrNameLst>
                                      </p:cBhvr>
                                      <p:to>
                                        <p:strVal val="solid"/>
                                      </p:to>
                                    </p:set>
                                  </p:childTnLst>
                                </p:cTn>
                              </p:par>
                            </p:childTnLst>
                          </p:cTn>
                        </p:par>
                        <p:par>
                          <p:cTn id="70" fill="hold" nodeType="afterGroup">
                            <p:stCondLst>
                              <p:cond delay="1500"/>
                            </p:stCondLst>
                            <p:childTnLst>
                              <p:par>
                                <p:cTn id="71" presetID="23" presetClass="emph" presetSubtype="0" fill="hold" grpId="1" nodeType="afterEffect">
                                  <p:stCondLst>
                                    <p:cond delay="0"/>
                                  </p:stCondLst>
                                  <p:childTnLst>
                                    <p:animClr clrSpc="hsl" dir="cw">
                                      <p:cBhvr override="childStyle">
                                        <p:cTn id="72" dur="500" fill="hold"/>
                                        <p:tgtEl>
                                          <p:spTgt spid="22"/>
                                        </p:tgtEl>
                                        <p:attrNameLst>
                                          <p:attrName>style.color</p:attrName>
                                        </p:attrNameLst>
                                      </p:cBhvr>
                                      <p:by>
                                        <p:hsl h="10842353" s="0" l="0"/>
                                      </p:by>
                                    </p:animClr>
                                    <p:animClr clrSpc="hsl" dir="cw">
                                      <p:cBhvr>
                                        <p:cTn id="73" dur="500" fill="hold"/>
                                        <p:tgtEl>
                                          <p:spTgt spid="22"/>
                                        </p:tgtEl>
                                        <p:attrNameLst>
                                          <p:attrName>fillcolor</p:attrName>
                                        </p:attrNameLst>
                                      </p:cBhvr>
                                      <p:by>
                                        <p:hsl h="10842353" s="0" l="0"/>
                                      </p:by>
                                    </p:animClr>
                                    <p:animClr clrSpc="hsl" dir="cw">
                                      <p:cBhvr>
                                        <p:cTn id="74" dur="500" fill="hold"/>
                                        <p:tgtEl>
                                          <p:spTgt spid="22"/>
                                        </p:tgtEl>
                                        <p:attrNameLst>
                                          <p:attrName>stroke.color</p:attrName>
                                        </p:attrNameLst>
                                      </p:cBhvr>
                                      <p:by>
                                        <p:hsl h="10842353" s="0" l="0"/>
                                      </p:by>
                                    </p:animClr>
                                    <p:set>
                                      <p:cBhvr>
                                        <p:cTn id="75" dur="500" fill="hold"/>
                                        <p:tgtEl>
                                          <p:spTgt spid="22"/>
                                        </p:tgtEl>
                                        <p:attrNameLst>
                                          <p:attrName>fill.type</p:attrName>
                                        </p:attrNameLst>
                                      </p:cBhvr>
                                      <p:to>
                                        <p:strVal val="solid"/>
                                      </p:to>
                                    </p:set>
                                  </p:childTnLst>
                                </p:cTn>
                              </p:par>
                            </p:childTnLst>
                          </p:cTn>
                        </p:par>
                        <p:par>
                          <p:cTn id="76" fill="hold" nodeType="afterGroup">
                            <p:stCondLst>
                              <p:cond delay="2000"/>
                            </p:stCondLst>
                            <p:childTnLst>
                              <p:par>
                                <p:cTn id="77" presetID="23" presetClass="emph" presetSubtype="0" fill="hold" grpId="1" nodeType="afterEffect">
                                  <p:stCondLst>
                                    <p:cond delay="0"/>
                                  </p:stCondLst>
                                  <p:childTnLst>
                                    <p:animClr clrSpc="hsl" dir="cw">
                                      <p:cBhvr override="childStyle">
                                        <p:cTn id="78" dur="500" fill="hold"/>
                                        <p:tgtEl>
                                          <p:spTgt spid="23"/>
                                        </p:tgtEl>
                                        <p:attrNameLst>
                                          <p:attrName>style.color</p:attrName>
                                        </p:attrNameLst>
                                      </p:cBhvr>
                                      <p:by>
                                        <p:hsl h="10842353" s="0" l="0"/>
                                      </p:by>
                                    </p:animClr>
                                    <p:animClr clrSpc="hsl" dir="cw">
                                      <p:cBhvr>
                                        <p:cTn id="79" dur="500" fill="hold"/>
                                        <p:tgtEl>
                                          <p:spTgt spid="23"/>
                                        </p:tgtEl>
                                        <p:attrNameLst>
                                          <p:attrName>fillcolor</p:attrName>
                                        </p:attrNameLst>
                                      </p:cBhvr>
                                      <p:by>
                                        <p:hsl h="10842353" s="0" l="0"/>
                                      </p:by>
                                    </p:animClr>
                                    <p:animClr clrSpc="hsl" dir="cw">
                                      <p:cBhvr>
                                        <p:cTn id="80" dur="500" fill="hold"/>
                                        <p:tgtEl>
                                          <p:spTgt spid="23"/>
                                        </p:tgtEl>
                                        <p:attrNameLst>
                                          <p:attrName>stroke.color</p:attrName>
                                        </p:attrNameLst>
                                      </p:cBhvr>
                                      <p:by>
                                        <p:hsl h="10842353" s="0" l="0"/>
                                      </p:by>
                                    </p:animClr>
                                    <p:set>
                                      <p:cBhvr>
                                        <p:cTn id="81" dur="500" fill="hold"/>
                                        <p:tgtEl>
                                          <p:spTgt spid="23"/>
                                        </p:tgtEl>
                                        <p:attrNameLst>
                                          <p:attrName>fill.type</p:attrName>
                                        </p:attrNameLst>
                                      </p:cBhvr>
                                      <p:to>
                                        <p:strVal val="solid"/>
                                      </p:to>
                                    </p:set>
                                  </p:childTnLst>
                                </p:cTn>
                              </p:par>
                            </p:childTnLst>
                          </p:cTn>
                        </p:par>
                        <p:par>
                          <p:cTn id="82" fill="hold" nodeType="afterGroup">
                            <p:stCondLst>
                              <p:cond delay="2500"/>
                            </p:stCondLst>
                            <p:childTnLst>
                              <p:par>
                                <p:cTn id="83" presetID="49" presetClass="path" presetSubtype="0" accel="50000" decel="50000" fill="hold" grpId="1" nodeType="afterEffect">
                                  <p:stCondLst>
                                    <p:cond delay="0"/>
                                  </p:stCondLst>
                                  <p:childTnLst>
                                    <p:animMotion origin="layout" path="M 3.33333E-6 0 L 0.15833 0.15556 " pathEditMode="relative" rAng="0" ptsTypes="AA">
                                      <p:cBhvr>
                                        <p:cTn id="84" dur="2000" fill="hold"/>
                                        <p:tgtEl>
                                          <p:spTgt spid="5"/>
                                        </p:tgtEl>
                                        <p:attrNameLst>
                                          <p:attrName>ppt_x</p:attrName>
                                          <p:attrName>ppt_y</p:attrName>
                                        </p:attrNameLst>
                                      </p:cBhvr>
                                      <p:rCtr x="7917" y="7778"/>
                                    </p:animMotion>
                                  </p:childTnLst>
                                </p:cTn>
                              </p:par>
                              <p:par>
                                <p:cTn id="85" presetID="1"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12" grpId="0" animBg="1"/>
      <p:bldP spid="13" grpId="0" animBg="1"/>
      <p:bldP spid="16" grpId="0" animBg="1"/>
      <p:bldP spid="20" grpId="0" animBg="1"/>
      <p:bldP spid="20" grpId="1" animBg="1"/>
      <p:bldP spid="21" grpId="0" animBg="1"/>
      <p:bldP spid="21" grpId="1" animBg="1"/>
      <p:bldP spid="22" grpId="0" animBg="1"/>
      <p:bldP spid="22" grpId="1" animBg="1"/>
      <p:bldP spid="23" grpId="0" animBg="1"/>
      <p:bldP spid="23" grpId="1" animBg="1"/>
      <p:bldP spid="25" grpId="0"/>
      <p:bldP spid="26" grpId="0"/>
      <p:bldP spid="2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1"/>
          <p:cNvSpPr>
            <a:spLocks noGrp="1"/>
          </p:cNvSpPr>
          <p:nvPr>
            <p:ph type="title"/>
          </p:nvPr>
        </p:nvSpPr>
        <p:spPr/>
        <p:txBody>
          <a:bodyPr/>
          <a:lstStyle/>
          <a:p>
            <a:r>
              <a:rPr lang="en-US">
                <a:latin typeface="Garamond" charset="0"/>
              </a:rPr>
              <a:t>ACS Performance Tradeoffs</a:t>
            </a:r>
          </a:p>
        </p:txBody>
      </p:sp>
      <p:sp>
        <p:nvSpPr>
          <p:cNvPr id="308226" name="Content Placeholder 2"/>
          <p:cNvSpPr>
            <a:spLocks noGrp="1"/>
          </p:cNvSpPr>
          <p:nvPr>
            <p:ph idx="1"/>
          </p:nvPr>
        </p:nvSpPr>
        <p:spPr>
          <a:xfrm>
            <a:off x="228600" y="996950"/>
            <a:ext cx="8839200" cy="5194300"/>
          </a:xfrm>
        </p:spPr>
        <p:txBody>
          <a:bodyPr/>
          <a:lstStyle/>
          <a:p>
            <a:pPr>
              <a:lnSpc>
                <a:spcPct val="90000"/>
              </a:lnSpc>
            </a:pPr>
            <a:r>
              <a:rPr lang="en-US" b="1" i="1">
                <a:latin typeface="Tahoma" charset="0"/>
              </a:rPr>
              <a:t>Fewer parallel threads vs. accelerated critical sections</a:t>
            </a:r>
          </a:p>
          <a:p>
            <a:pPr lvl="1">
              <a:lnSpc>
                <a:spcPct val="90000"/>
              </a:lnSpc>
            </a:pPr>
            <a:r>
              <a:rPr lang="en-US" sz="2000">
                <a:latin typeface="Tahoma" charset="0"/>
              </a:rPr>
              <a:t>Accelerating critical sections offsets loss in throughput</a:t>
            </a:r>
          </a:p>
          <a:p>
            <a:pPr lvl="1">
              <a:lnSpc>
                <a:spcPct val="90000"/>
              </a:lnSpc>
            </a:pPr>
            <a:r>
              <a:rPr lang="en-US" sz="2000">
                <a:latin typeface="Tahoma" charset="0"/>
              </a:rPr>
              <a:t>As the number of cores (threads) on chip increase:</a:t>
            </a:r>
          </a:p>
          <a:p>
            <a:pPr lvl="2">
              <a:lnSpc>
                <a:spcPct val="90000"/>
              </a:lnSpc>
            </a:pPr>
            <a:r>
              <a:rPr lang="en-US" sz="1800">
                <a:latin typeface="Tahoma" charset="0"/>
              </a:rPr>
              <a:t>Fractional loss in parallel performance decreases</a:t>
            </a:r>
          </a:p>
          <a:p>
            <a:pPr lvl="2">
              <a:lnSpc>
                <a:spcPct val="90000"/>
              </a:lnSpc>
            </a:pPr>
            <a:r>
              <a:rPr lang="en-US" sz="1800">
                <a:latin typeface="Tahoma" charset="0"/>
                <a:sym typeface="Wingdings" charset="0"/>
              </a:rPr>
              <a:t>Increased c</a:t>
            </a:r>
            <a:r>
              <a:rPr lang="en-US" sz="1800">
                <a:latin typeface="Tahoma" charset="0"/>
              </a:rPr>
              <a:t>ontention for critical sections </a:t>
            </a:r>
            <a:br>
              <a:rPr lang="en-US" sz="1800">
                <a:latin typeface="Tahoma" charset="0"/>
              </a:rPr>
            </a:br>
            <a:r>
              <a:rPr lang="en-US" sz="1800">
                <a:latin typeface="Tahoma" charset="0"/>
              </a:rPr>
              <a:t>makes acceleration more beneficial</a:t>
            </a:r>
            <a:endParaRPr lang="en-US" sz="1800">
              <a:solidFill>
                <a:srgbClr val="FF0000"/>
              </a:solidFill>
              <a:latin typeface="Tahoma" charset="0"/>
            </a:endParaRPr>
          </a:p>
          <a:p>
            <a:pPr lvl="1">
              <a:lnSpc>
                <a:spcPct val="90000"/>
              </a:lnSpc>
            </a:pPr>
            <a:endParaRPr lang="en-US" sz="2000">
              <a:solidFill>
                <a:srgbClr val="FF0000"/>
              </a:solidFill>
              <a:latin typeface="Tahoma" charset="0"/>
            </a:endParaRPr>
          </a:p>
          <a:p>
            <a:pPr>
              <a:lnSpc>
                <a:spcPct val="90000"/>
              </a:lnSpc>
            </a:pPr>
            <a:r>
              <a:rPr lang="en-US" b="1" i="1">
                <a:latin typeface="Tahoma" charset="0"/>
              </a:rPr>
              <a:t>Overhead of CSCALL/CSDONE vs. better lock locality</a:t>
            </a:r>
          </a:p>
          <a:p>
            <a:pPr lvl="1">
              <a:lnSpc>
                <a:spcPct val="90000"/>
              </a:lnSpc>
            </a:pPr>
            <a:r>
              <a:rPr lang="en-US" sz="2000">
                <a:latin typeface="Tahoma" charset="0"/>
              </a:rPr>
              <a:t>ACS avoids </a:t>
            </a:r>
            <a:r>
              <a:rPr lang="ja-JP" altLang="en-US" sz="2000">
                <a:latin typeface="Tahoma" charset="0"/>
              </a:rPr>
              <a:t>“</a:t>
            </a:r>
            <a:r>
              <a:rPr lang="en-US" altLang="ja-JP" sz="2000">
                <a:latin typeface="Tahoma" charset="0"/>
              </a:rPr>
              <a:t>ping-ponging</a:t>
            </a:r>
            <a:r>
              <a:rPr lang="ja-JP" altLang="en-US" sz="2000">
                <a:latin typeface="Tahoma" charset="0"/>
              </a:rPr>
              <a:t>”</a:t>
            </a:r>
            <a:r>
              <a:rPr lang="en-US" altLang="ja-JP" sz="2000">
                <a:latin typeface="Tahoma" charset="0"/>
              </a:rPr>
              <a:t> of locks among caches by keeping them at the large core</a:t>
            </a:r>
          </a:p>
          <a:p>
            <a:pPr>
              <a:lnSpc>
                <a:spcPct val="90000"/>
              </a:lnSpc>
            </a:pPr>
            <a:endParaRPr lang="en-US">
              <a:latin typeface="Tahoma" charset="0"/>
            </a:endParaRPr>
          </a:p>
          <a:p>
            <a:pPr>
              <a:lnSpc>
                <a:spcPct val="90000"/>
              </a:lnSpc>
            </a:pPr>
            <a:r>
              <a:rPr lang="en-US" b="1" i="1">
                <a:latin typeface="Tahoma" charset="0"/>
              </a:rPr>
              <a:t>More cache misses for private data vs. fewer misses for shared data</a:t>
            </a:r>
          </a:p>
          <a:p>
            <a:pPr lvl="1">
              <a:lnSpc>
                <a:spcPct val="90000"/>
              </a:lnSpc>
            </a:pPr>
            <a:r>
              <a:rPr lang="en-US" sz="2000">
                <a:latin typeface="Tahoma" charset="0"/>
              </a:rPr>
              <a:t>Cache misses reduce if shared data &gt; private data</a:t>
            </a:r>
          </a:p>
          <a:p>
            <a:endParaRPr lang="en-US">
              <a:latin typeface="Tahoma" charset="0"/>
            </a:endParaRPr>
          </a:p>
        </p:txBody>
      </p:sp>
      <p:sp>
        <p:nvSpPr>
          <p:cNvPr id="3082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125DEC-73B1-7B40-9DF7-E84A88E1DE1D}" type="slidenum">
              <a:rPr lang="en-US" sz="1600">
                <a:solidFill>
                  <a:srgbClr val="000000"/>
                </a:solidFill>
                <a:latin typeface="Garamond" charset="0"/>
                <a:cs typeface="Arial" charset="0"/>
              </a:rPr>
              <a:pPr eaLnBrk="1" hangingPunct="1"/>
              <a:t>121</a:t>
            </a:fld>
            <a:endParaRPr lang="en-US" sz="1600">
              <a:solidFill>
                <a:srgbClr val="000000"/>
              </a:solidFill>
              <a:latin typeface="Garamond" charset="0"/>
              <a:cs typeface="Arial" charset="0"/>
            </a:endParaRPr>
          </a:p>
        </p:txBody>
      </p:sp>
      <p:sp>
        <p:nvSpPr>
          <p:cNvPr id="5" name="Rectangle 4"/>
          <p:cNvSpPr/>
          <p:nvPr/>
        </p:nvSpPr>
        <p:spPr>
          <a:xfrm>
            <a:off x="152400" y="4695825"/>
            <a:ext cx="8686800" cy="10668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2" name="TextBox 1"/>
          <p:cNvSpPr txBox="1"/>
          <p:nvPr/>
        </p:nvSpPr>
        <p:spPr>
          <a:xfrm>
            <a:off x="5486400" y="5791200"/>
            <a:ext cx="3330575" cy="369888"/>
          </a:xfrm>
          <a:prstGeom prst="rect">
            <a:avLst/>
          </a:prstGeom>
          <a:noFill/>
        </p:spPr>
        <p:txBody>
          <a:bodyPr wrap="none">
            <a:spAutoFit/>
          </a:bodyPr>
          <a:lstStyle/>
          <a:p>
            <a:pPr fontAlgn="auto">
              <a:spcBef>
                <a:spcPts val="0"/>
              </a:spcBef>
              <a:spcAft>
                <a:spcPts val="0"/>
              </a:spcAft>
              <a:defRPr/>
            </a:pPr>
            <a:r>
              <a:rPr lang="en-US" b="1" dirty="0">
                <a:solidFill>
                  <a:srgbClr val="3B812F">
                    <a:lumMod val="50000"/>
                  </a:srgbClr>
                </a:solidFill>
                <a:latin typeface="Tahoma"/>
              </a:rPr>
              <a:t>This problem can be solved</a:t>
            </a:r>
          </a:p>
        </p:txBody>
      </p:sp>
    </p:spTree>
    <p:extLst>
      <p:ext uri="{BB962C8B-B14F-4D97-AF65-F5344CB8AC3E}">
        <p14:creationId xmlns:p14="http://schemas.microsoft.com/office/powerpoint/2010/main" val="13932694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p:txBody>
          <a:bodyPr/>
          <a:lstStyle/>
          <a:p>
            <a:r>
              <a:rPr lang="en-US">
                <a:latin typeface="Garamond" charset="0"/>
              </a:rPr>
              <a:t>ACS Comparison Points</a:t>
            </a:r>
          </a:p>
        </p:txBody>
      </p:sp>
      <p:sp>
        <p:nvSpPr>
          <p:cNvPr id="309250" name="Content Placeholder 2"/>
          <p:cNvSpPr>
            <a:spLocks noGrp="1"/>
          </p:cNvSpPr>
          <p:nvPr>
            <p:ph idx="1"/>
          </p:nvPr>
        </p:nvSpPr>
        <p:spPr>
          <a:xfrm>
            <a:off x="228600" y="4419600"/>
            <a:ext cx="2819400" cy="1771650"/>
          </a:xfrm>
        </p:spPr>
        <p:txBody>
          <a:bodyPr/>
          <a:lstStyle/>
          <a:p>
            <a:r>
              <a:rPr lang="en-US" sz="2000">
                <a:latin typeface="Tahoma" charset="0"/>
              </a:rPr>
              <a:t>Conventional locking</a:t>
            </a:r>
          </a:p>
        </p:txBody>
      </p:sp>
      <p:sp>
        <p:nvSpPr>
          <p:cNvPr id="3092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80FD34-0484-1E4F-B425-1578DA783BCD}" type="slidenum">
              <a:rPr lang="en-US" sz="1600">
                <a:solidFill>
                  <a:srgbClr val="000000"/>
                </a:solidFill>
                <a:latin typeface="Garamond" charset="0"/>
                <a:cs typeface="Arial" charset="0"/>
              </a:rPr>
              <a:pPr eaLnBrk="1" hangingPunct="1"/>
              <a:t>122</a:t>
            </a:fld>
            <a:endParaRPr lang="en-US" sz="1600">
              <a:solidFill>
                <a:srgbClr val="000000"/>
              </a:solidFill>
              <a:latin typeface="Garamond" charset="0"/>
              <a:cs typeface="Arial" charset="0"/>
            </a:endParaRPr>
          </a:p>
        </p:txBody>
      </p:sp>
      <p:grpSp>
        <p:nvGrpSpPr>
          <p:cNvPr id="309252" name="Group 4"/>
          <p:cNvGrpSpPr>
            <a:grpSpLocks/>
          </p:cNvGrpSpPr>
          <p:nvPr/>
        </p:nvGrpSpPr>
        <p:grpSpPr bwMode="auto">
          <a:xfrm>
            <a:off x="3352800" y="1295400"/>
            <a:ext cx="2286000" cy="2944813"/>
            <a:chOff x="3888" y="816"/>
            <a:chExt cx="1440" cy="1855"/>
          </a:xfrm>
        </p:grpSpPr>
        <p:sp>
          <p:nvSpPr>
            <p:cNvPr id="75" name="Rectangle 18"/>
            <p:cNvSpPr>
              <a:spLocks noChangeArrowheads="1"/>
            </p:cNvSpPr>
            <p:nvPr/>
          </p:nvSpPr>
          <p:spPr bwMode="auto">
            <a:xfrm>
              <a:off x="3888"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grpSp>
          <p:nvGrpSpPr>
            <p:cNvPr id="309299" name="Group 47"/>
            <p:cNvGrpSpPr>
              <a:grpSpLocks/>
            </p:cNvGrpSpPr>
            <p:nvPr/>
          </p:nvGrpSpPr>
          <p:grpSpPr bwMode="auto">
            <a:xfrm>
              <a:off x="3936" y="1536"/>
              <a:ext cx="672" cy="672"/>
              <a:chOff x="3648" y="3120"/>
              <a:chExt cx="672" cy="672"/>
            </a:xfrm>
          </p:grpSpPr>
          <p:sp>
            <p:nvSpPr>
              <p:cNvPr id="89" name="Rectangle 4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90" name="Rectangle 4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91" name="Rectangle 5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92" name="Rectangle 5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grpSp>
          <p:nvGrpSpPr>
            <p:cNvPr id="309300" name="Group 52"/>
            <p:cNvGrpSpPr>
              <a:grpSpLocks/>
            </p:cNvGrpSpPr>
            <p:nvPr/>
          </p:nvGrpSpPr>
          <p:grpSpPr bwMode="auto">
            <a:xfrm>
              <a:off x="4608" y="1536"/>
              <a:ext cx="672" cy="672"/>
              <a:chOff x="3648" y="3120"/>
              <a:chExt cx="672" cy="672"/>
            </a:xfrm>
          </p:grpSpPr>
          <p:sp>
            <p:nvSpPr>
              <p:cNvPr id="85" name="Rectangle 5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86" name="Rectangle 5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87" name="Rectangle 5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88" name="Rectangle 5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grpSp>
          <p:nvGrpSpPr>
            <p:cNvPr id="309301" name="Group 57"/>
            <p:cNvGrpSpPr>
              <a:grpSpLocks/>
            </p:cNvGrpSpPr>
            <p:nvPr/>
          </p:nvGrpSpPr>
          <p:grpSpPr bwMode="auto">
            <a:xfrm>
              <a:off x="4608" y="864"/>
              <a:ext cx="672" cy="672"/>
              <a:chOff x="3648" y="3120"/>
              <a:chExt cx="672" cy="672"/>
            </a:xfrm>
          </p:grpSpPr>
          <p:sp>
            <p:nvSpPr>
              <p:cNvPr id="81" name="Rectangle 5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82" name="Rectangle 5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83" name="Rectangle 6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84" name="Rectangle 6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sp>
          <p:nvSpPr>
            <p:cNvPr id="79" name="Rectangle 67"/>
            <p:cNvSpPr>
              <a:spLocks noChangeArrowheads="1"/>
            </p:cNvSpPr>
            <p:nvPr/>
          </p:nvSpPr>
          <p:spPr bwMode="auto">
            <a:xfrm>
              <a:off x="3936"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600" dirty="0">
                  <a:solidFill>
                    <a:srgbClr val="000000"/>
                  </a:solidFill>
                  <a:latin typeface="Tahoma"/>
                </a:rPr>
                <a:t>Large</a:t>
              </a:r>
            </a:p>
            <a:p>
              <a:pPr algn="ctr" fontAlgn="auto">
                <a:spcBef>
                  <a:spcPts val="0"/>
                </a:spcBef>
                <a:spcAft>
                  <a:spcPts val="0"/>
                </a:spcAft>
                <a:defRPr/>
              </a:pPr>
              <a:r>
                <a:rPr lang="en-US" sz="1600" dirty="0">
                  <a:solidFill>
                    <a:srgbClr val="000000"/>
                  </a:solidFill>
                  <a:latin typeface="Tahoma"/>
                </a:rPr>
                <a:t>core</a:t>
              </a:r>
            </a:p>
          </p:txBody>
        </p:sp>
        <p:sp>
          <p:nvSpPr>
            <p:cNvPr id="309303" name="Text Box 70"/>
            <p:cNvSpPr txBox="1">
              <a:spLocks noChangeArrowheads="1"/>
            </p:cNvSpPr>
            <p:nvPr/>
          </p:nvSpPr>
          <p:spPr bwMode="auto">
            <a:xfrm>
              <a:off x="3936" y="2341"/>
              <a:ext cx="1344"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solidFill>
                    <a:srgbClr val="000000"/>
                  </a:solidFill>
                  <a:latin typeface="Times New Roman" charset="0"/>
                </a:rPr>
                <a:t>ACMP</a:t>
              </a:r>
            </a:p>
          </p:txBody>
        </p:sp>
      </p:grpSp>
      <p:grpSp>
        <p:nvGrpSpPr>
          <p:cNvPr id="309253" name="Group 4"/>
          <p:cNvGrpSpPr>
            <a:grpSpLocks/>
          </p:cNvGrpSpPr>
          <p:nvPr/>
        </p:nvGrpSpPr>
        <p:grpSpPr bwMode="auto">
          <a:xfrm>
            <a:off x="6248400" y="1327150"/>
            <a:ext cx="2286000" cy="2944813"/>
            <a:chOff x="3888" y="816"/>
            <a:chExt cx="1440" cy="1855"/>
          </a:xfrm>
        </p:grpSpPr>
        <p:sp>
          <p:nvSpPr>
            <p:cNvPr id="94" name="Rectangle 18"/>
            <p:cNvSpPr>
              <a:spLocks noChangeArrowheads="1"/>
            </p:cNvSpPr>
            <p:nvPr/>
          </p:nvSpPr>
          <p:spPr bwMode="auto">
            <a:xfrm>
              <a:off x="3888"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grpSp>
          <p:nvGrpSpPr>
            <p:cNvPr id="309281" name="Group 47"/>
            <p:cNvGrpSpPr>
              <a:grpSpLocks/>
            </p:cNvGrpSpPr>
            <p:nvPr/>
          </p:nvGrpSpPr>
          <p:grpSpPr bwMode="auto">
            <a:xfrm>
              <a:off x="3936" y="1536"/>
              <a:ext cx="672" cy="672"/>
              <a:chOff x="3648" y="3120"/>
              <a:chExt cx="672" cy="672"/>
            </a:xfrm>
          </p:grpSpPr>
          <p:sp>
            <p:nvSpPr>
              <p:cNvPr id="108" name="Rectangle 4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9" name="Rectangle 4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10" name="Rectangle 5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11" name="Rectangle 5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grpSp>
          <p:nvGrpSpPr>
            <p:cNvPr id="309282" name="Group 52"/>
            <p:cNvGrpSpPr>
              <a:grpSpLocks/>
            </p:cNvGrpSpPr>
            <p:nvPr/>
          </p:nvGrpSpPr>
          <p:grpSpPr bwMode="auto">
            <a:xfrm>
              <a:off x="4608" y="1536"/>
              <a:ext cx="672" cy="672"/>
              <a:chOff x="3648" y="3120"/>
              <a:chExt cx="672" cy="672"/>
            </a:xfrm>
          </p:grpSpPr>
          <p:sp>
            <p:nvSpPr>
              <p:cNvPr id="104" name="Rectangle 5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5" name="Rectangle 5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6" name="Rectangle 5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7" name="Rectangle 5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grpSp>
          <p:nvGrpSpPr>
            <p:cNvPr id="309283" name="Group 57"/>
            <p:cNvGrpSpPr>
              <a:grpSpLocks/>
            </p:cNvGrpSpPr>
            <p:nvPr/>
          </p:nvGrpSpPr>
          <p:grpSpPr bwMode="auto">
            <a:xfrm>
              <a:off x="4608" y="864"/>
              <a:ext cx="672" cy="672"/>
              <a:chOff x="3648" y="3120"/>
              <a:chExt cx="672" cy="672"/>
            </a:xfrm>
          </p:grpSpPr>
          <p:sp>
            <p:nvSpPr>
              <p:cNvPr id="100" name="Rectangle 5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1" name="Rectangle 5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2" name="Rectangle 6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03" name="Rectangle 6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sp>
          <p:nvSpPr>
            <p:cNvPr id="98" name="Rectangle 67"/>
            <p:cNvSpPr>
              <a:spLocks noChangeArrowheads="1"/>
            </p:cNvSpPr>
            <p:nvPr/>
          </p:nvSpPr>
          <p:spPr bwMode="auto">
            <a:xfrm>
              <a:off x="3936"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600" dirty="0">
                  <a:solidFill>
                    <a:srgbClr val="000000"/>
                  </a:solidFill>
                  <a:latin typeface="Tahoma"/>
                </a:rPr>
                <a:t>Large</a:t>
              </a:r>
            </a:p>
            <a:p>
              <a:pPr algn="ctr" fontAlgn="auto">
                <a:spcBef>
                  <a:spcPts val="0"/>
                </a:spcBef>
                <a:spcAft>
                  <a:spcPts val="0"/>
                </a:spcAft>
                <a:defRPr/>
              </a:pPr>
              <a:r>
                <a:rPr lang="en-US" sz="1600" dirty="0">
                  <a:solidFill>
                    <a:srgbClr val="000000"/>
                  </a:solidFill>
                  <a:latin typeface="Tahoma"/>
                </a:rPr>
                <a:t>core</a:t>
              </a:r>
            </a:p>
          </p:txBody>
        </p:sp>
        <p:sp>
          <p:nvSpPr>
            <p:cNvPr id="309285" name="Text Box 70"/>
            <p:cNvSpPr txBox="1">
              <a:spLocks noChangeArrowheads="1"/>
            </p:cNvSpPr>
            <p:nvPr/>
          </p:nvSpPr>
          <p:spPr bwMode="auto">
            <a:xfrm>
              <a:off x="3936" y="2341"/>
              <a:ext cx="1344"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a:solidFill>
                    <a:srgbClr val="000000"/>
                  </a:solidFill>
                  <a:latin typeface="Times New Roman" charset="0"/>
                </a:rPr>
                <a:t>ACS</a:t>
              </a:r>
            </a:p>
          </p:txBody>
        </p:sp>
      </p:grpSp>
      <p:grpSp>
        <p:nvGrpSpPr>
          <p:cNvPr id="309254" name="Group 74"/>
          <p:cNvGrpSpPr>
            <a:grpSpLocks/>
          </p:cNvGrpSpPr>
          <p:nvPr/>
        </p:nvGrpSpPr>
        <p:grpSpPr bwMode="auto">
          <a:xfrm>
            <a:off x="457200" y="1295400"/>
            <a:ext cx="2286000" cy="2962275"/>
            <a:chOff x="576" y="1008"/>
            <a:chExt cx="1440" cy="1866"/>
          </a:xfrm>
        </p:grpSpPr>
        <p:sp>
          <p:nvSpPr>
            <p:cNvPr id="113" name="Rectangle 4"/>
            <p:cNvSpPr>
              <a:spLocks noChangeArrowheads="1"/>
            </p:cNvSpPr>
            <p:nvPr/>
          </p:nvSpPr>
          <p:spPr bwMode="auto">
            <a:xfrm>
              <a:off x="576" y="1008"/>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grpSp>
          <p:nvGrpSpPr>
            <p:cNvPr id="309259" name="Group 27"/>
            <p:cNvGrpSpPr>
              <a:grpSpLocks/>
            </p:cNvGrpSpPr>
            <p:nvPr/>
          </p:nvGrpSpPr>
          <p:grpSpPr bwMode="auto">
            <a:xfrm>
              <a:off x="624" y="1056"/>
              <a:ext cx="672" cy="672"/>
              <a:chOff x="3648" y="3120"/>
              <a:chExt cx="672" cy="672"/>
            </a:xfrm>
          </p:grpSpPr>
          <p:sp>
            <p:nvSpPr>
              <p:cNvPr id="131" name="Rectangle 2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32" name="Rectangle 2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33" name="Rectangle 3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34" name="Rectangle 3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grpSp>
          <p:nvGrpSpPr>
            <p:cNvPr id="309260" name="Group 32"/>
            <p:cNvGrpSpPr>
              <a:grpSpLocks/>
            </p:cNvGrpSpPr>
            <p:nvPr/>
          </p:nvGrpSpPr>
          <p:grpSpPr bwMode="auto">
            <a:xfrm>
              <a:off x="624" y="1728"/>
              <a:ext cx="672" cy="672"/>
              <a:chOff x="3648" y="3120"/>
              <a:chExt cx="672" cy="672"/>
            </a:xfrm>
          </p:grpSpPr>
          <p:sp>
            <p:nvSpPr>
              <p:cNvPr id="127" name="Rectangle 3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8" name="Rectangle 3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9" name="Rectangle 3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30" name="Rectangle 3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grpSp>
          <p:nvGrpSpPr>
            <p:cNvPr id="309261" name="Group 37"/>
            <p:cNvGrpSpPr>
              <a:grpSpLocks/>
            </p:cNvGrpSpPr>
            <p:nvPr/>
          </p:nvGrpSpPr>
          <p:grpSpPr bwMode="auto">
            <a:xfrm>
              <a:off x="1296" y="1056"/>
              <a:ext cx="672" cy="672"/>
              <a:chOff x="3648" y="3120"/>
              <a:chExt cx="672" cy="672"/>
            </a:xfrm>
          </p:grpSpPr>
          <p:sp>
            <p:nvSpPr>
              <p:cNvPr id="123" name="Rectangle 3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4" name="Rectangle 3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5" name="Rectangle 4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6" name="Rectangle 4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 </a:t>
                </a:r>
                <a:br>
                  <a:rPr lang="en-US" sz="1000">
                    <a:solidFill>
                      <a:srgbClr val="000000"/>
                    </a:solidFill>
                    <a:latin typeface="Tahoma"/>
                  </a:rPr>
                </a:br>
                <a:r>
                  <a:rPr lang="en-US" sz="1000">
                    <a:solidFill>
                      <a:srgbClr val="000000"/>
                    </a:solidFill>
                    <a:latin typeface="Tahoma"/>
                  </a:rPr>
                  <a:t>core</a:t>
                </a:r>
              </a:p>
            </p:txBody>
          </p:sp>
        </p:grpSp>
        <p:grpSp>
          <p:nvGrpSpPr>
            <p:cNvPr id="309262" name="Group 42"/>
            <p:cNvGrpSpPr>
              <a:grpSpLocks/>
            </p:cNvGrpSpPr>
            <p:nvPr/>
          </p:nvGrpSpPr>
          <p:grpSpPr bwMode="auto">
            <a:xfrm>
              <a:off x="1296" y="1728"/>
              <a:ext cx="672" cy="672"/>
              <a:chOff x="3648" y="3120"/>
              <a:chExt cx="672" cy="672"/>
            </a:xfrm>
          </p:grpSpPr>
          <p:sp>
            <p:nvSpPr>
              <p:cNvPr id="119" name="Rectangle 4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0" name="Rectangle 4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1" name="Rectangle 4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sp>
            <p:nvSpPr>
              <p:cNvPr id="122" name="Rectangle 4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a:solidFill>
                      <a:srgbClr val="000000"/>
                    </a:solidFill>
                    <a:latin typeface="Tahoma"/>
                  </a:rPr>
                  <a:t>Small</a:t>
                </a:r>
                <a:br>
                  <a:rPr lang="en-US" sz="1000">
                    <a:solidFill>
                      <a:srgbClr val="000000"/>
                    </a:solidFill>
                    <a:latin typeface="Tahoma"/>
                  </a:rPr>
                </a:br>
                <a:r>
                  <a:rPr lang="en-US" sz="1000">
                    <a:solidFill>
                      <a:srgbClr val="000000"/>
                    </a:solidFill>
                    <a:latin typeface="Tahoma"/>
                  </a:rPr>
                  <a:t>core</a:t>
                </a:r>
              </a:p>
            </p:txBody>
          </p:sp>
        </p:grpSp>
        <p:sp>
          <p:nvSpPr>
            <p:cNvPr id="309263" name="Text Box 69"/>
            <p:cNvSpPr txBox="1">
              <a:spLocks noChangeArrowheads="1"/>
            </p:cNvSpPr>
            <p:nvPr/>
          </p:nvSpPr>
          <p:spPr bwMode="auto">
            <a:xfrm>
              <a:off x="624" y="2544"/>
              <a:ext cx="1344"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ja-JP" sz="2800">
                  <a:solidFill>
                    <a:srgbClr val="000000"/>
                  </a:solidFill>
                  <a:latin typeface="Times New Roman" charset="0"/>
                </a:rPr>
                <a:t>SCMP</a:t>
              </a:r>
              <a:endParaRPr lang="en-US" sz="2800">
                <a:solidFill>
                  <a:srgbClr val="000000"/>
                </a:solidFill>
                <a:latin typeface="Times New Roman" charset="0"/>
              </a:endParaRPr>
            </a:p>
          </p:txBody>
        </p:sp>
      </p:grpSp>
      <p:sp>
        <p:nvSpPr>
          <p:cNvPr id="309255" name="Content Placeholder 2"/>
          <p:cNvSpPr txBox="1">
            <a:spLocks/>
          </p:cNvSpPr>
          <p:nvPr/>
        </p:nvSpPr>
        <p:spPr bwMode="auto">
          <a:xfrm>
            <a:off x="3276600" y="4419600"/>
            <a:ext cx="2819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CC9900"/>
              </a:buClr>
              <a:buSzPct val="65000"/>
              <a:buFont typeface="Wingdings" charset="0"/>
              <a:buChar char="n"/>
            </a:pPr>
            <a:r>
              <a:rPr lang="en-US" sz="2000">
                <a:solidFill>
                  <a:srgbClr val="000000"/>
                </a:solidFill>
                <a:latin typeface="Tahoma" charset="0"/>
              </a:rPr>
              <a:t>Conventional locking</a:t>
            </a:r>
          </a:p>
          <a:p>
            <a:pPr>
              <a:spcBef>
                <a:spcPct val="20000"/>
              </a:spcBef>
              <a:buClr>
                <a:srgbClr val="CC9900"/>
              </a:buClr>
              <a:buSzPct val="65000"/>
              <a:buFont typeface="Wingdings" charset="0"/>
              <a:buChar char="n"/>
            </a:pPr>
            <a:r>
              <a:rPr lang="en-US" sz="2000">
                <a:solidFill>
                  <a:srgbClr val="000000"/>
                </a:solidFill>
                <a:latin typeface="Tahoma" charset="0"/>
              </a:rPr>
              <a:t>Large core executes Amdahl’s serial part</a:t>
            </a:r>
          </a:p>
        </p:txBody>
      </p:sp>
      <p:sp>
        <p:nvSpPr>
          <p:cNvPr id="309256" name="Content Placeholder 2"/>
          <p:cNvSpPr txBox="1">
            <a:spLocks/>
          </p:cNvSpPr>
          <p:nvPr/>
        </p:nvSpPr>
        <p:spPr bwMode="auto">
          <a:xfrm>
            <a:off x="6096000" y="4419600"/>
            <a:ext cx="2819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CC9900"/>
              </a:buClr>
              <a:buSzPct val="65000"/>
              <a:buFont typeface="Wingdings" charset="0"/>
              <a:buChar char="n"/>
            </a:pPr>
            <a:r>
              <a:rPr lang="en-US" sz="2000">
                <a:solidFill>
                  <a:srgbClr val="000000"/>
                </a:solidFill>
                <a:latin typeface="Tahoma" charset="0"/>
              </a:rPr>
              <a:t>Large core executes Amdahl’s serial part and critical sections</a:t>
            </a:r>
          </a:p>
        </p:txBody>
      </p:sp>
      <p:sp>
        <p:nvSpPr>
          <p:cNvPr id="137" name="Rectangle 24" descr="Wide downward diagonal"/>
          <p:cNvSpPr>
            <a:spLocks noChangeArrowheads="1"/>
          </p:cNvSpPr>
          <p:nvPr/>
        </p:nvSpPr>
        <p:spPr bwMode="auto">
          <a:xfrm>
            <a:off x="6324600" y="1676400"/>
            <a:ext cx="152400" cy="457200"/>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b="1">
              <a:solidFill>
                <a:srgbClr val="000000"/>
              </a:solidFill>
              <a:latin typeface="Tahoma"/>
            </a:endParaRPr>
          </a:p>
        </p:txBody>
      </p:sp>
    </p:spTree>
    <p:extLst>
      <p:ext uri="{BB962C8B-B14F-4D97-AF65-F5344CB8AC3E}">
        <p14:creationId xmlns:p14="http://schemas.microsoft.com/office/powerpoint/2010/main" val="2729066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1"/>
          <p:cNvSpPr>
            <a:spLocks noGrp="1"/>
          </p:cNvSpPr>
          <p:nvPr>
            <p:ph type="title"/>
          </p:nvPr>
        </p:nvSpPr>
        <p:spPr>
          <a:xfrm>
            <a:off x="228600" y="152400"/>
            <a:ext cx="8915400" cy="914400"/>
          </a:xfrm>
        </p:spPr>
        <p:txBody>
          <a:bodyPr/>
          <a:lstStyle/>
          <a:p>
            <a:pPr eaLnBrk="1" hangingPunct="1"/>
            <a:r>
              <a:rPr lang="en-US">
                <a:latin typeface="Garamond" charset="0"/>
              </a:rPr>
              <a:t>Accelerated Critical Sections: Methodology</a:t>
            </a:r>
          </a:p>
        </p:txBody>
      </p:sp>
      <p:sp>
        <p:nvSpPr>
          <p:cNvPr id="65538" name="Content Placeholder 2"/>
          <p:cNvSpPr>
            <a:spLocks noGrp="1"/>
          </p:cNvSpPr>
          <p:nvPr>
            <p:ph idx="1"/>
          </p:nvPr>
        </p:nvSpPr>
        <p:spPr>
          <a:xfrm>
            <a:off x="228600" y="1219200"/>
            <a:ext cx="8610600" cy="5029200"/>
          </a:xfrm>
        </p:spPr>
        <p:txBody>
          <a:bodyPr/>
          <a:lstStyle/>
          <a:p>
            <a:pPr eaLnBrk="1" hangingPunct="1">
              <a:buFont typeface="Wingdings" pitchFamily="2" charset="2"/>
              <a:buChar char="n"/>
              <a:defRPr/>
            </a:pPr>
            <a:r>
              <a:rPr lang="en-US" dirty="0">
                <a:latin typeface="Tahoma" charset="0"/>
              </a:rPr>
              <a:t>Workloads: </a:t>
            </a:r>
            <a:r>
              <a:rPr lang="en-US" dirty="0">
                <a:solidFill>
                  <a:srgbClr val="0000FF"/>
                </a:solidFill>
                <a:latin typeface="Tahoma" charset="0"/>
              </a:rPr>
              <a:t>12 critical section intensive applications</a:t>
            </a:r>
          </a:p>
          <a:p>
            <a:pPr lvl="1" eaLnBrk="1" hangingPunct="1">
              <a:buFont typeface="Wingdings" pitchFamily="2" charset="2"/>
              <a:buChar char="q"/>
              <a:defRPr/>
            </a:pPr>
            <a:r>
              <a:rPr lang="en-US" sz="2000" dirty="0">
                <a:latin typeface="Tahoma" charset="0"/>
              </a:rPr>
              <a:t>Data mining kernels, sorting, database, web, networking</a:t>
            </a:r>
          </a:p>
          <a:p>
            <a:pPr marL="0" indent="0" eaLnBrk="1" hangingPunct="1">
              <a:buFont typeface="Wingdings" pitchFamily="2" charset="2"/>
              <a:buNone/>
              <a:defRPr/>
            </a:pPr>
            <a:endParaRPr lang="en-US" sz="1200" dirty="0">
              <a:latin typeface="Tahoma" charset="0"/>
            </a:endParaRPr>
          </a:p>
          <a:p>
            <a:pPr eaLnBrk="1" hangingPunct="1">
              <a:buFont typeface="Wingdings" pitchFamily="2" charset="2"/>
              <a:buChar char="n"/>
              <a:defRPr/>
            </a:pPr>
            <a:r>
              <a:rPr lang="en-US" dirty="0">
                <a:latin typeface="Tahoma" charset="0"/>
              </a:rPr>
              <a:t>Multi-core x86 simulator</a:t>
            </a:r>
          </a:p>
          <a:p>
            <a:pPr lvl="1" eaLnBrk="1" hangingPunct="1">
              <a:buFont typeface="Wingdings" pitchFamily="2" charset="2"/>
              <a:buChar char="q"/>
              <a:defRPr/>
            </a:pPr>
            <a:r>
              <a:rPr lang="en-US" sz="2000" dirty="0">
                <a:solidFill>
                  <a:srgbClr val="0000FF"/>
                </a:solidFill>
                <a:latin typeface="Tahoma" charset="0"/>
              </a:rPr>
              <a:t>1 large and 28 small cores </a:t>
            </a:r>
          </a:p>
          <a:p>
            <a:pPr lvl="1" eaLnBrk="1" hangingPunct="1">
              <a:buFont typeface="Wingdings" pitchFamily="2" charset="2"/>
              <a:buChar char="q"/>
              <a:defRPr/>
            </a:pPr>
            <a:r>
              <a:rPr lang="en-US" sz="2000" dirty="0">
                <a:latin typeface="Tahoma" charset="0"/>
              </a:rPr>
              <a:t>Aggressive stream </a:t>
            </a:r>
            <a:r>
              <a:rPr lang="en-US" sz="2000" dirty="0" err="1">
                <a:latin typeface="Tahoma" charset="0"/>
              </a:rPr>
              <a:t>prefetcher</a:t>
            </a:r>
            <a:r>
              <a:rPr lang="en-US" sz="2000" dirty="0">
                <a:latin typeface="Tahoma" charset="0"/>
              </a:rPr>
              <a:t> employed at each core</a:t>
            </a:r>
          </a:p>
          <a:p>
            <a:pPr eaLnBrk="1" hangingPunct="1">
              <a:buFont typeface="Wingdings" pitchFamily="2" charset="2"/>
              <a:buChar char="n"/>
              <a:defRPr/>
            </a:pPr>
            <a:endParaRPr lang="en-US" sz="1200" dirty="0">
              <a:latin typeface="Tahoma" charset="0"/>
            </a:endParaRPr>
          </a:p>
          <a:p>
            <a:pPr eaLnBrk="1" hangingPunct="1">
              <a:buFont typeface="Wingdings" pitchFamily="2" charset="2"/>
              <a:buChar char="n"/>
              <a:defRPr/>
            </a:pPr>
            <a:r>
              <a:rPr lang="en-US" dirty="0">
                <a:latin typeface="Tahoma" charset="0"/>
              </a:rPr>
              <a:t>Details:</a:t>
            </a:r>
          </a:p>
          <a:p>
            <a:pPr lvl="1" eaLnBrk="1" hangingPunct="1">
              <a:buFont typeface="Wingdings" pitchFamily="2" charset="2"/>
              <a:buChar char="q"/>
              <a:defRPr/>
            </a:pPr>
            <a:r>
              <a:rPr lang="en-US" sz="2000" dirty="0">
                <a:latin typeface="Tahoma" charset="0"/>
              </a:rPr>
              <a:t>Large core: 2GHz, out-of-order, 128-entry ROB, 4-wide, 12-stage</a:t>
            </a:r>
          </a:p>
          <a:p>
            <a:pPr lvl="1" eaLnBrk="1" hangingPunct="1">
              <a:buFont typeface="Wingdings" pitchFamily="2" charset="2"/>
              <a:buChar char="q"/>
              <a:defRPr/>
            </a:pPr>
            <a:r>
              <a:rPr lang="en-US" sz="2000" dirty="0">
                <a:latin typeface="Tahoma" charset="0"/>
              </a:rPr>
              <a:t>Small core: 2GHz, in-order, 2-wide, 5-stage</a:t>
            </a:r>
          </a:p>
          <a:p>
            <a:pPr lvl="1" eaLnBrk="1" hangingPunct="1">
              <a:buFont typeface="Wingdings" pitchFamily="2" charset="2"/>
              <a:buChar char="q"/>
              <a:defRPr/>
            </a:pPr>
            <a:r>
              <a:rPr lang="en-US" sz="2000" dirty="0">
                <a:latin typeface="Tahoma" charset="0"/>
              </a:rPr>
              <a:t>Private 32 KB L1, private 256KB L2, 8MB shared L3</a:t>
            </a:r>
          </a:p>
          <a:p>
            <a:pPr lvl="1" eaLnBrk="1" hangingPunct="1">
              <a:buFont typeface="Wingdings" pitchFamily="2" charset="2"/>
              <a:buChar char="q"/>
              <a:defRPr/>
            </a:pPr>
            <a:r>
              <a:rPr lang="en-US" sz="2000" dirty="0">
                <a:latin typeface="Tahoma" charset="0"/>
              </a:rPr>
              <a:t>On-chip interconnect: Bi-directional ring, 5-cycle hop latency</a:t>
            </a:r>
          </a:p>
        </p:txBody>
      </p:sp>
      <p:sp>
        <p:nvSpPr>
          <p:cNvPr id="3102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FA2D85-A599-CA4A-9D09-5A4E6AA489B3}" type="slidenum">
              <a:rPr lang="en-US" sz="1600">
                <a:solidFill>
                  <a:srgbClr val="000000"/>
                </a:solidFill>
                <a:latin typeface="Garamond" charset="0"/>
              </a:rPr>
              <a:pPr eaLnBrk="1" hangingPunct="1"/>
              <a:t>123</a:t>
            </a:fld>
            <a:endParaRPr lang="en-US" sz="1600">
              <a:solidFill>
                <a:srgbClr val="000000"/>
              </a:solidFill>
              <a:latin typeface="Garamond" charset="0"/>
            </a:endParaRPr>
          </a:p>
        </p:txBody>
      </p:sp>
    </p:spTree>
    <p:extLst>
      <p:ext uri="{BB962C8B-B14F-4D97-AF65-F5344CB8AC3E}">
        <p14:creationId xmlns:p14="http://schemas.microsoft.com/office/powerpoint/2010/main" val="801696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a:latin typeface="Garamond" charset="0"/>
              </a:rPr>
              <a:t>ACS Performance</a:t>
            </a:r>
          </a:p>
        </p:txBody>
      </p:sp>
      <p:sp>
        <p:nvSpPr>
          <p:cNvPr id="116738" name="Content Placeholder 2"/>
          <p:cNvSpPr>
            <a:spLocks noGrp="1"/>
          </p:cNvSpPr>
          <p:nvPr>
            <p:ph idx="1"/>
          </p:nvPr>
        </p:nvSpPr>
        <p:spPr/>
        <p:txBody>
          <a:bodyPr/>
          <a:lstStyle/>
          <a:p>
            <a:endParaRPr lang="en-US">
              <a:latin typeface="Tahoma" charset="0"/>
            </a:endParaRPr>
          </a:p>
        </p:txBody>
      </p:sp>
      <p:sp>
        <p:nvSpPr>
          <p:cNvPr id="1167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41F60C-5C11-C54B-8815-E22F775B2EB1}" type="slidenum">
              <a:rPr lang="en-US" sz="1600">
                <a:solidFill>
                  <a:srgbClr val="000000"/>
                </a:solidFill>
                <a:latin typeface="Garamond" charset="0"/>
              </a:rPr>
              <a:pPr eaLnBrk="1" hangingPunct="1"/>
              <a:t>124</a:t>
            </a:fld>
            <a:endParaRPr lang="en-US" sz="1600">
              <a:solidFill>
                <a:srgbClr val="000000"/>
              </a:solidFill>
              <a:latin typeface="Garamond" charset="0"/>
            </a:endParaRPr>
          </a:p>
        </p:txBody>
      </p:sp>
      <p:graphicFrame>
        <p:nvGraphicFramePr>
          <p:cNvPr id="116740" name="Object 2"/>
          <p:cNvGraphicFramePr>
            <a:graphicFrameLocks noChangeAspect="1"/>
          </p:cNvGraphicFramePr>
          <p:nvPr/>
        </p:nvGraphicFramePr>
        <p:xfrm>
          <a:off x="457200" y="2081213"/>
          <a:ext cx="8489950" cy="3378200"/>
        </p:xfrm>
        <a:graphic>
          <a:graphicData uri="http://schemas.openxmlformats.org/presentationml/2006/ole">
            <mc:AlternateContent xmlns:mc="http://schemas.openxmlformats.org/markup-compatibility/2006">
              <mc:Choice xmlns:v="urn:schemas-microsoft-com:vml" Requires="v">
                <p:oleObj spid="_x0000_s1078275" name="Worksheet" r:id="rId3" imgW="7493000" imgH="2984500" progId="Excel.Sheet.8">
                  <p:embed/>
                </p:oleObj>
              </mc:Choice>
              <mc:Fallback>
                <p:oleObj name="Worksheet" r:id="rId3" imgW="7493000" imgH="2984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81213"/>
                        <a:ext cx="8489950" cy="33782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 name="Line 2"/>
          <p:cNvSpPr>
            <a:spLocks noChangeShapeType="1"/>
          </p:cNvSpPr>
          <p:nvPr/>
        </p:nvSpPr>
        <p:spPr bwMode="auto">
          <a:xfrm>
            <a:off x="4708525" y="1960563"/>
            <a:ext cx="0" cy="1481137"/>
          </a:xfrm>
          <a:prstGeom prst="line">
            <a:avLst/>
          </a:prstGeom>
          <a:noFill/>
          <a:ln w="19050">
            <a:solidFill>
              <a:srgbClr val="969696"/>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16742" name="Text Box 21"/>
          <p:cNvSpPr txBox="1">
            <a:spLocks noChangeArrowheads="1"/>
          </p:cNvSpPr>
          <p:nvPr/>
        </p:nvSpPr>
        <p:spPr bwMode="auto">
          <a:xfrm>
            <a:off x="4114800" y="996950"/>
            <a:ext cx="502920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000000"/>
                </a:solidFill>
              </a:rPr>
              <a:t>Equal-area comparison</a:t>
            </a:r>
            <a:br>
              <a:rPr lang="en-US">
                <a:solidFill>
                  <a:srgbClr val="000000"/>
                </a:solidFill>
              </a:rPr>
            </a:br>
            <a:r>
              <a:rPr lang="en-US">
                <a:solidFill>
                  <a:srgbClr val="000000"/>
                </a:solidFill>
              </a:rPr>
              <a:t>Number of threads = </a:t>
            </a:r>
            <a:r>
              <a:rPr lang="en-US" i="1">
                <a:solidFill>
                  <a:srgbClr val="000000"/>
                </a:solidFill>
              </a:rPr>
              <a:t>Best threads</a:t>
            </a:r>
          </a:p>
        </p:txBody>
      </p:sp>
      <p:sp>
        <p:nvSpPr>
          <p:cNvPr id="8" name="Text Box 22"/>
          <p:cNvSpPr txBox="1">
            <a:spLocks noChangeArrowheads="1"/>
          </p:cNvSpPr>
          <p:nvPr/>
        </p:nvSpPr>
        <p:spPr bwMode="auto">
          <a:xfrm>
            <a:off x="0" y="990600"/>
            <a:ext cx="44958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rPr>
              <a:t>Chip Area = 32 small cores</a:t>
            </a:r>
            <a:br>
              <a:rPr lang="en-US" sz="1800" b="1">
                <a:solidFill>
                  <a:srgbClr val="000000"/>
                </a:solidFill>
              </a:rPr>
            </a:br>
            <a:r>
              <a:rPr lang="en-US" sz="1600">
                <a:solidFill>
                  <a:srgbClr val="000000"/>
                </a:solidFill>
              </a:rPr>
              <a:t>SCMP = 32 small cores</a:t>
            </a:r>
            <a:br>
              <a:rPr lang="en-US" sz="1600">
                <a:solidFill>
                  <a:srgbClr val="000000"/>
                </a:solidFill>
              </a:rPr>
            </a:br>
            <a:r>
              <a:rPr lang="en-US" sz="1600">
                <a:solidFill>
                  <a:srgbClr val="000000"/>
                </a:solidFill>
              </a:rPr>
              <a:t>ACMP =  1 large and 28 small cores </a:t>
            </a:r>
          </a:p>
        </p:txBody>
      </p:sp>
      <p:sp>
        <p:nvSpPr>
          <p:cNvPr id="9" name="Line 7"/>
          <p:cNvSpPr>
            <a:spLocks noChangeShapeType="1"/>
          </p:cNvSpPr>
          <p:nvPr/>
        </p:nvSpPr>
        <p:spPr bwMode="auto">
          <a:xfrm>
            <a:off x="1263650" y="3057525"/>
            <a:ext cx="7532688"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16745" name="Text Box 8"/>
          <p:cNvSpPr txBox="1">
            <a:spLocks noChangeArrowheads="1"/>
          </p:cNvSpPr>
          <p:nvPr/>
        </p:nvSpPr>
        <p:spPr bwMode="auto">
          <a:xfrm>
            <a:off x="1746250" y="2041525"/>
            <a:ext cx="4562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rPr>
              <a:t>      269    180      185</a:t>
            </a:r>
          </a:p>
        </p:txBody>
      </p:sp>
      <p:sp>
        <p:nvSpPr>
          <p:cNvPr id="11" name="Line 9"/>
          <p:cNvSpPr>
            <a:spLocks noChangeShapeType="1"/>
          </p:cNvSpPr>
          <p:nvPr/>
        </p:nvSpPr>
        <p:spPr bwMode="auto">
          <a:xfrm>
            <a:off x="4681538" y="5086350"/>
            <a:ext cx="9525" cy="731838"/>
          </a:xfrm>
          <a:prstGeom prst="line">
            <a:avLst/>
          </a:prstGeom>
          <a:noFill/>
          <a:ln w="19050">
            <a:solidFill>
              <a:srgbClr val="969696"/>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16747" name="Text Box 10"/>
          <p:cNvSpPr txBox="1">
            <a:spLocks noChangeArrowheads="1"/>
          </p:cNvSpPr>
          <p:nvPr/>
        </p:nvSpPr>
        <p:spPr bwMode="auto">
          <a:xfrm>
            <a:off x="2378075" y="5759450"/>
            <a:ext cx="25050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Coarse-grain locks</a:t>
            </a:r>
          </a:p>
        </p:txBody>
      </p:sp>
      <p:sp>
        <p:nvSpPr>
          <p:cNvPr id="116748" name="Text Box 11"/>
          <p:cNvSpPr txBox="1">
            <a:spLocks noChangeArrowheads="1"/>
          </p:cNvSpPr>
          <p:nvPr/>
        </p:nvSpPr>
        <p:spPr bwMode="auto">
          <a:xfrm>
            <a:off x="5794375" y="5788025"/>
            <a:ext cx="18859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Fine-grain locks</a:t>
            </a:r>
          </a:p>
        </p:txBody>
      </p:sp>
      <p:sp>
        <p:nvSpPr>
          <p:cNvPr id="14" name="Line 12"/>
          <p:cNvSpPr>
            <a:spLocks noChangeShapeType="1"/>
          </p:cNvSpPr>
          <p:nvPr/>
        </p:nvSpPr>
        <p:spPr bwMode="auto">
          <a:xfrm>
            <a:off x="8137525" y="2362200"/>
            <a:ext cx="28575" cy="2600325"/>
          </a:xfrm>
          <a:prstGeom prst="line">
            <a:avLst/>
          </a:prstGeom>
          <a:noFill/>
          <a:ln w="19050">
            <a:solidFill>
              <a:srgbClr val="969696"/>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5" name="Line 13"/>
          <p:cNvSpPr>
            <a:spLocks noChangeShapeType="1"/>
          </p:cNvSpPr>
          <p:nvPr/>
        </p:nvSpPr>
        <p:spPr bwMode="auto">
          <a:xfrm>
            <a:off x="8220075" y="5380038"/>
            <a:ext cx="9525" cy="868362"/>
          </a:xfrm>
          <a:prstGeom prst="line">
            <a:avLst/>
          </a:prstGeom>
          <a:noFill/>
          <a:ln w="19050">
            <a:solidFill>
              <a:srgbClr val="969696"/>
            </a:solidFill>
            <a:prstDash val="dash"/>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6" name="Oval 20"/>
          <p:cNvSpPr>
            <a:spLocks noChangeArrowheads="1"/>
          </p:cNvSpPr>
          <p:nvPr/>
        </p:nvSpPr>
        <p:spPr bwMode="auto">
          <a:xfrm>
            <a:off x="914400" y="1754188"/>
            <a:ext cx="3968750" cy="353377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17" name="Oval 20"/>
          <p:cNvSpPr>
            <a:spLocks noChangeArrowheads="1"/>
          </p:cNvSpPr>
          <p:nvPr/>
        </p:nvSpPr>
        <p:spPr bwMode="auto">
          <a:xfrm>
            <a:off x="6711950" y="1630363"/>
            <a:ext cx="731838" cy="353377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18" name="Oval 20"/>
          <p:cNvSpPr>
            <a:spLocks noChangeArrowheads="1"/>
          </p:cNvSpPr>
          <p:nvPr/>
        </p:nvSpPr>
        <p:spPr bwMode="auto">
          <a:xfrm>
            <a:off x="8053388" y="1646238"/>
            <a:ext cx="731837" cy="353377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15610182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6" grpId="1" animBg="1"/>
      <p:bldP spid="17" grpId="0" animBg="1"/>
      <p:bldP spid="17" grpId="1" animBg="1"/>
      <p:bldP spid="1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p:txBody>
          <a:bodyPr/>
          <a:lstStyle/>
          <a:p>
            <a:r>
              <a:rPr lang="en-US">
                <a:latin typeface="Garamond" charset="0"/>
              </a:rPr>
              <a:t>Equal-Area Comparisons</a:t>
            </a:r>
          </a:p>
        </p:txBody>
      </p:sp>
      <p:sp>
        <p:nvSpPr>
          <p:cNvPr id="311298" name="Slide Number Placeholder 3"/>
          <p:cNvSpPr>
            <a:spLocks noGrp="1"/>
          </p:cNvSpPr>
          <p:nvPr>
            <p:ph type="sldNum" sz="quarter" idx="11"/>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7EBC4CD5-203B-1D43-A11C-30E6527D8F8D}" type="slidenum">
              <a:rPr lang="en-US" sz="1200">
                <a:solidFill>
                  <a:srgbClr val="000000"/>
                </a:solidFill>
                <a:latin typeface="Garamond" charset="0"/>
                <a:cs typeface="Arial" charset="0"/>
              </a:rPr>
              <a:pPr algn="ctr" eaLnBrk="1" hangingPunct="1"/>
              <a:t>125</a:t>
            </a:fld>
            <a:endParaRPr lang="en-US" sz="1200">
              <a:solidFill>
                <a:srgbClr val="000000"/>
              </a:solidFill>
              <a:latin typeface="Garamond" charset="0"/>
              <a:cs typeface="Arial" charset="0"/>
            </a:endParaRPr>
          </a:p>
        </p:txBody>
      </p:sp>
      <p:graphicFrame>
        <p:nvGraphicFramePr>
          <p:cNvPr id="14" name="Chart 13"/>
          <p:cNvGraphicFramePr>
            <a:graphicFrameLocks/>
          </p:cNvGraphicFramePr>
          <p:nvPr/>
        </p:nvGraphicFramePr>
        <p:xfrm>
          <a:off x="238125" y="1524000"/>
          <a:ext cx="1362075" cy="19431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nvGraphicFramePr>
        <p:xfrm>
          <a:off x="1762125" y="1524000"/>
          <a:ext cx="1362075" cy="19431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nvGraphicFramePr>
        <p:xfrm>
          <a:off x="3209925" y="1524000"/>
          <a:ext cx="1362075" cy="19431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nvGraphicFramePr>
        <p:xfrm>
          <a:off x="4724400" y="1524000"/>
          <a:ext cx="1362075" cy="19431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Chart 20"/>
          <p:cNvGraphicFramePr>
            <a:graphicFrameLocks/>
          </p:cNvGraphicFramePr>
          <p:nvPr/>
        </p:nvGraphicFramePr>
        <p:xfrm>
          <a:off x="6172200" y="1524000"/>
          <a:ext cx="1362075" cy="19431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Chart 21"/>
          <p:cNvGraphicFramePr>
            <a:graphicFrameLocks/>
          </p:cNvGraphicFramePr>
          <p:nvPr/>
        </p:nvGraphicFramePr>
        <p:xfrm>
          <a:off x="7620000" y="1524000"/>
          <a:ext cx="1362075" cy="19431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3" name="Chart 22"/>
          <p:cNvGraphicFramePr>
            <a:graphicFrameLocks/>
          </p:cNvGraphicFramePr>
          <p:nvPr/>
        </p:nvGraphicFramePr>
        <p:xfrm>
          <a:off x="390525" y="3810000"/>
          <a:ext cx="1362075" cy="19431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4" name="Chart 23"/>
          <p:cNvGraphicFramePr>
            <a:graphicFrameLocks/>
          </p:cNvGraphicFramePr>
          <p:nvPr/>
        </p:nvGraphicFramePr>
        <p:xfrm>
          <a:off x="1838325" y="3810000"/>
          <a:ext cx="1362075" cy="19431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5" name="Chart 24"/>
          <p:cNvGraphicFramePr>
            <a:graphicFrameLocks/>
          </p:cNvGraphicFramePr>
          <p:nvPr/>
        </p:nvGraphicFramePr>
        <p:xfrm>
          <a:off x="3209925" y="3810000"/>
          <a:ext cx="1362075" cy="19431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6" name="Chart 25"/>
          <p:cNvGraphicFramePr>
            <a:graphicFrameLocks/>
          </p:cNvGraphicFramePr>
          <p:nvPr/>
        </p:nvGraphicFramePr>
        <p:xfrm>
          <a:off x="4572000" y="3810000"/>
          <a:ext cx="1362075" cy="19431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7" name="Chart 26"/>
          <p:cNvGraphicFramePr>
            <a:graphicFrameLocks/>
          </p:cNvGraphicFramePr>
          <p:nvPr/>
        </p:nvGraphicFramePr>
        <p:xfrm>
          <a:off x="6172200" y="3810000"/>
          <a:ext cx="1362075" cy="19431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8" name="Chart 27"/>
          <p:cNvGraphicFramePr>
            <a:graphicFrameLocks/>
          </p:cNvGraphicFramePr>
          <p:nvPr/>
        </p:nvGraphicFramePr>
        <p:xfrm>
          <a:off x="7620000" y="3810000"/>
          <a:ext cx="1362075" cy="1943100"/>
        </p:xfrm>
        <a:graphic>
          <a:graphicData uri="http://schemas.openxmlformats.org/drawingml/2006/chart">
            <c:chart xmlns:c="http://schemas.openxmlformats.org/drawingml/2006/chart" xmlns:r="http://schemas.openxmlformats.org/officeDocument/2006/relationships" r:id="rId15"/>
          </a:graphicData>
        </a:graphic>
      </p:graphicFrame>
      <p:sp>
        <p:nvSpPr>
          <p:cNvPr id="64527" name="Rectangle 28"/>
          <p:cNvSpPr>
            <a:spLocks noChangeArrowheads="1"/>
          </p:cNvSpPr>
          <p:nvPr/>
        </p:nvSpPr>
        <p:spPr bwMode="auto">
          <a:xfrm rot="-5400000">
            <a:off x="-1562100" y="34671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auto">
              <a:spcBef>
                <a:spcPts val="0"/>
              </a:spcBef>
              <a:spcAft>
                <a:spcPts val="0"/>
              </a:spcAft>
              <a:defRPr/>
            </a:pPr>
            <a:r>
              <a:rPr lang="en-US" b="1">
                <a:solidFill>
                  <a:srgbClr val="000000"/>
                </a:solidFill>
                <a:latin typeface="Tahoma"/>
              </a:rPr>
              <a:t>Speedup over a small core</a:t>
            </a:r>
          </a:p>
        </p:txBody>
      </p:sp>
      <p:sp>
        <p:nvSpPr>
          <p:cNvPr id="64528" name="Rectangle 27"/>
          <p:cNvSpPr>
            <a:spLocks noChangeArrowheads="1"/>
          </p:cNvSpPr>
          <p:nvPr/>
        </p:nvSpPr>
        <p:spPr bwMode="auto">
          <a:xfrm>
            <a:off x="2887663" y="591185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auto">
              <a:spcBef>
                <a:spcPts val="0"/>
              </a:spcBef>
              <a:spcAft>
                <a:spcPts val="0"/>
              </a:spcAft>
              <a:defRPr/>
            </a:pPr>
            <a:r>
              <a:rPr lang="en-US" b="1">
                <a:solidFill>
                  <a:srgbClr val="000000"/>
                </a:solidFill>
                <a:latin typeface="Tahoma"/>
              </a:rPr>
              <a:t>Chip Area (small cores)</a:t>
            </a:r>
          </a:p>
        </p:txBody>
      </p:sp>
      <p:sp>
        <p:nvSpPr>
          <p:cNvPr id="311313" name="TextBox 17"/>
          <p:cNvSpPr txBox="1">
            <a:spLocks noChangeArrowheads="1"/>
          </p:cNvSpPr>
          <p:nvPr/>
        </p:nvSpPr>
        <p:spPr bwMode="auto">
          <a:xfrm>
            <a:off x="609600" y="3429000"/>
            <a:ext cx="838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(a) ep</a:t>
            </a:r>
          </a:p>
        </p:txBody>
      </p:sp>
      <p:sp>
        <p:nvSpPr>
          <p:cNvPr id="311314" name="TextBox 18"/>
          <p:cNvSpPr txBox="1">
            <a:spLocks noChangeArrowheads="1"/>
          </p:cNvSpPr>
          <p:nvPr/>
        </p:nvSpPr>
        <p:spPr bwMode="auto">
          <a:xfrm>
            <a:off x="2133600" y="3429000"/>
            <a:ext cx="838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(b) is</a:t>
            </a:r>
          </a:p>
        </p:txBody>
      </p:sp>
      <p:sp>
        <p:nvSpPr>
          <p:cNvPr id="311315" name="TextBox 19"/>
          <p:cNvSpPr txBox="1">
            <a:spLocks noChangeArrowheads="1"/>
          </p:cNvSpPr>
          <p:nvPr/>
        </p:nvSpPr>
        <p:spPr bwMode="auto">
          <a:xfrm>
            <a:off x="3048000" y="3429000"/>
            <a:ext cx="1676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(c) pagemine</a:t>
            </a:r>
          </a:p>
        </p:txBody>
      </p:sp>
      <p:sp>
        <p:nvSpPr>
          <p:cNvPr id="311316" name="TextBox 20"/>
          <p:cNvSpPr txBox="1">
            <a:spLocks noChangeArrowheads="1"/>
          </p:cNvSpPr>
          <p:nvPr/>
        </p:nvSpPr>
        <p:spPr bwMode="auto">
          <a:xfrm>
            <a:off x="4876800" y="3429000"/>
            <a:ext cx="1143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(d) puzzle</a:t>
            </a:r>
          </a:p>
        </p:txBody>
      </p:sp>
      <p:sp>
        <p:nvSpPr>
          <p:cNvPr id="311317" name="TextBox 23"/>
          <p:cNvSpPr txBox="1">
            <a:spLocks noChangeArrowheads="1"/>
          </p:cNvSpPr>
          <p:nvPr/>
        </p:nvSpPr>
        <p:spPr bwMode="auto">
          <a:xfrm>
            <a:off x="6248400" y="3429000"/>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(e) qsort</a:t>
            </a:r>
          </a:p>
        </p:txBody>
      </p:sp>
      <p:sp>
        <p:nvSpPr>
          <p:cNvPr id="311318" name="TextBox 24"/>
          <p:cNvSpPr txBox="1">
            <a:spLocks noChangeArrowheads="1"/>
          </p:cNvSpPr>
          <p:nvPr/>
        </p:nvSpPr>
        <p:spPr bwMode="auto">
          <a:xfrm>
            <a:off x="7620000" y="3429000"/>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(f) tsp</a:t>
            </a:r>
          </a:p>
        </p:txBody>
      </p:sp>
      <p:sp>
        <p:nvSpPr>
          <p:cNvPr id="311319" name="TextBox 21"/>
          <p:cNvSpPr txBox="1">
            <a:spLocks noChangeArrowheads="1"/>
          </p:cNvSpPr>
          <p:nvPr/>
        </p:nvSpPr>
        <p:spPr bwMode="auto">
          <a:xfrm>
            <a:off x="3352800" y="5711825"/>
            <a:ext cx="1066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000000"/>
                </a:solidFill>
                <a:cs typeface="Arial" charset="0"/>
              </a:rPr>
              <a:t>(i) oltp-1</a:t>
            </a:r>
          </a:p>
        </p:txBody>
      </p:sp>
      <p:sp>
        <p:nvSpPr>
          <p:cNvPr id="311320" name="TextBox 22"/>
          <p:cNvSpPr txBox="1">
            <a:spLocks noChangeArrowheads="1"/>
          </p:cNvSpPr>
          <p:nvPr/>
        </p:nvSpPr>
        <p:spPr bwMode="auto">
          <a:xfrm>
            <a:off x="4572000" y="571182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(i) oltp-2</a:t>
            </a:r>
          </a:p>
        </p:txBody>
      </p:sp>
      <p:sp>
        <p:nvSpPr>
          <p:cNvPr id="311321" name="TextBox 26"/>
          <p:cNvSpPr txBox="1">
            <a:spLocks noChangeArrowheads="1"/>
          </p:cNvSpPr>
          <p:nvPr/>
        </p:nvSpPr>
        <p:spPr bwMode="auto">
          <a:xfrm>
            <a:off x="1828800" y="571182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(h) iplookup</a:t>
            </a:r>
          </a:p>
        </p:txBody>
      </p:sp>
      <p:sp>
        <p:nvSpPr>
          <p:cNvPr id="311322" name="TextBox 27"/>
          <p:cNvSpPr txBox="1">
            <a:spLocks noChangeArrowheads="1"/>
          </p:cNvSpPr>
          <p:nvPr/>
        </p:nvSpPr>
        <p:spPr bwMode="auto">
          <a:xfrm>
            <a:off x="6248400" y="571182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(k) specjbb</a:t>
            </a:r>
          </a:p>
        </p:txBody>
      </p:sp>
      <p:sp>
        <p:nvSpPr>
          <p:cNvPr id="311323" name="TextBox 28"/>
          <p:cNvSpPr txBox="1">
            <a:spLocks noChangeArrowheads="1"/>
          </p:cNvSpPr>
          <p:nvPr/>
        </p:nvSpPr>
        <p:spPr bwMode="auto">
          <a:xfrm>
            <a:off x="7620000" y="5715000"/>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(l) webcache</a:t>
            </a:r>
          </a:p>
        </p:txBody>
      </p:sp>
      <p:sp>
        <p:nvSpPr>
          <p:cNvPr id="311324" name="TextBox 25"/>
          <p:cNvSpPr txBox="1">
            <a:spLocks noChangeArrowheads="1"/>
          </p:cNvSpPr>
          <p:nvPr/>
        </p:nvSpPr>
        <p:spPr bwMode="auto">
          <a:xfrm>
            <a:off x="381000" y="5711825"/>
            <a:ext cx="1447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cs typeface="Arial" charset="0"/>
              </a:rPr>
              <a:t>(g) sqlite</a:t>
            </a:r>
          </a:p>
        </p:txBody>
      </p:sp>
      <p:sp>
        <p:nvSpPr>
          <p:cNvPr id="311325" name="Text Box 6"/>
          <p:cNvSpPr txBox="1">
            <a:spLocks noChangeArrowheads="1"/>
          </p:cNvSpPr>
          <p:nvPr/>
        </p:nvSpPr>
        <p:spPr bwMode="auto">
          <a:xfrm>
            <a:off x="5334000" y="1149350"/>
            <a:ext cx="38100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cs typeface="Arial" charset="0"/>
              </a:rPr>
              <a:t>Number of threads = </a:t>
            </a:r>
            <a:r>
              <a:rPr lang="en-US" sz="1800" i="1">
                <a:solidFill>
                  <a:srgbClr val="000000"/>
                </a:solidFill>
                <a:cs typeface="Arial" charset="0"/>
              </a:rPr>
              <a:t>No. of cores</a:t>
            </a:r>
          </a:p>
        </p:txBody>
      </p:sp>
      <p:sp>
        <p:nvSpPr>
          <p:cNvPr id="42" name="Oval 14"/>
          <p:cNvSpPr>
            <a:spLocks noChangeArrowheads="1"/>
          </p:cNvSpPr>
          <p:nvPr/>
        </p:nvSpPr>
        <p:spPr bwMode="auto">
          <a:xfrm>
            <a:off x="1820863" y="1371600"/>
            <a:ext cx="1455737"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3" name="Oval 7"/>
          <p:cNvSpPr>
            <a:spLocks noChangeArrowheads="1"/>
          </p:cNvSpPr>
          <p:nvPr/>
        </p:nvSpPr>
        <p:spPr bwMode="auto">
          <a:xfrm>
            <a:off x="4716463" y="1371600"/>
            <a:ext cx="1455737"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4" name="Oval 11"/>
          <p:cNvSpPr>
            <a:spLocks noChangeArrowheads="1"/>
          </p:cNvSpPr>
          <p:nvPr/>
        </p:nvSpPr>
        <p:spPr bwMode="auto">
          <a:xfrm>
            <a:off x="3200400" y="3581400"/>
            <a:ext cx="1455738"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5" name="Oval 19"/>
          <p:cNvSpPr>
            <a:spLocks noChangeArrowheads="1"/>
          </p:cNvSpPr>
          <p:nvPr/>
        </p:nvSpPr>
        <p:spPr bwMode="auto">
          <a:xfrm>
            <a:off x="4648200" y="3625850"/>
            <a:ext cx="1455738"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6" name="Oval 17"/>
          <p:cNvSpPr>
            <a:spLocks noChangeArrowheads="1"/>
          </p:cNvSpPr>
          <p:nvPr/>
        </p:nvSpPr>
        <p:spPr bwMode="auto">
          <a:xfrm>
            <a:off x="6164263" y="1371600"/>
            <a:ext cx="1455737"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7" name="Oval 18"/>
          <p:cNvSpPr>
            <a:spLocks noChangeArrowheads="1"/>
          </p:cNvSpPr>
          <p:nvPr/>
        </p:nvSpPr>
        <p:spPr bwMode="auto">
          <a:xfrm>
            <a:off x="7612063" y="1295400"/>
            <a:ext cx="1455737"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8" name="Oval 16"/>
          <p:cNvSpPr>
            <a:spLocks noChangeArrowheads="1"/>
          </p:cNvSpPr>
          <p:nvPr/>
        </p:nvSpPr>
        <p:spPr bwMode="auto">
          <a:xfrm>
            <a:off x="3268663" y="1339850"/>
            <a:ext cx="1455737"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49" name="Oval 13"/>
          <p:cNvSpPr>
            <a:spLocks noChangeArrowheads="1"/>
          </p:cNvSpPr>
          <p:nvPr/>
        </p:nvSpPr>
        <p:spPr bwMode="auto">
          <a:xfrm>
            <a:off x="3276600" y="1339850"/>
            <a:ext cx="1455738" cy="231775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b="1">
              <a:solidFill>
                <a:srgbClr val="000000"/>
              </a:solidFill>
              <a:latin typeface="Tahoma"/>
            </a:endParaRPr>
          </a:p>
        </p:txBody>
      </p:sp>
      <p:sp>
        <p:nvSpPr>
          <p:cNvPr id="311334" name="TextBox 61"/>
          <p:cNvSpPr txBox="1">
            <a:spLocks noChangeArrowheads="1"/>
          </p:cNvSpPr>
          <p:nvPr/>
        </p:nvSpPr>
        <p:spPr bwMode="auto">
          <a:xfrm>
            <a:off x="6867525" y="0"/>
            <a:ext cx="2276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1D4018"/>
                </a:solidFill>
                <a:latin typeface="Tahoma" charset="0"/>
                <a:cs typeface="Arial" charset="0"/>
              </a:rPr>
              <a:t>------ SCMP</a:t>
            </a:r>
          </a:p>
          <a:p>
            <a:pPr eaLnBrk="1" hangingPunct="1"/>
            <a:r>
              <a:rPr lang="en-US" b="1">
                <a:solidFill>
                  <a:srgbClr val="C00000"/>
                </a:solidFill>
                <a:latin typeface="Tahoma" charset="0"/>
                <a:cs typeface="Arial" charset="0"/>
              </a:rPr>
              <a:t>------ ACMP</a:t>
            </a:r>
          </a:p>
          <a:p>
            <a:pPr eaLnBrk="1" hangingPunct="1"/>
            <a:r>
              <a:rPr lang="en-US" b="1">
                <a:solidFill>
                  <a:srgbClr val="7F7F7F"/>
                </a:solidFill>
                <a:latin typeface="Tahoma" charset="0"/>
                <a:cs typeface="Arial" charset="0"/>
              </a:rPr>
              <a:t>------ ACS</a:t>
            </a:r>
          </a:p>
        </p:txBody>
      </p:sp>
    </p:spTree>
    <p:custDataLst>
      <p:tags r:id="rId1"/>
    </p:custDataLst>
    <p:extLst>
      <p:ext uri="{BB962C8B-B14F-4D97-AF65-F5344CB8AC3E}">
        <p14:creationId xmlns:p14="http://schemas.microsoft.com/office/powerpoint/2010/main" val="2953339465"/>
      </p:ext>
    </p:extLst>
  </p:cSld>
  <p:clrMapOvr>
    <a:masterClrMapping/>
  </p:clrMapOvr>
  <p:transition xmlns:p14="http://schemas.microsoft.com/office/powerpoint/2010/main" advTm="74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49"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p:cNvSpPr>
            <a:spLocks noGrp="1"/>
          </p:cNvSpPr>
          <p:nvPr>
            <p:ph type="title"/>
          </p:nvPr>
        </p:nvSpPr>
        <p:spPr/>
        <p:txBody>
          <a:bodyPr/>
          <a:lstStyle/>
          <a:p>
            <a:r>
              <a:rPr lang="en-US">
                <a:latin typeface="Garamond" charset="0"/>
              </a:rPr>
              <a:t>ACS Summary</a:t>
            </a:r>
          </a:p>
        </p:txBody>
      </p:sp>
      <p:sp>
        <p:nvSpPr>
          <p:cNvPr id="73731" name="Content Placeholder 2"/>
          <p:cNvSpPr>
            <a:spLocks noGrp="1"/>
          </p:cNvSpPr>
          <p:nvPr>
            <p:ph idx="1"/>
          </p:nvPr>
        </p:nvSpPr>
        <p:spPr>
          <a:xfrm>
            <a:off x="228600" y="996950"/>
            <a:ext cx="8610600" cy="5194300"/>
          </a:xfrm>
        </p:spPr>
        <p:txBody>
          <a:bodyPr/>
          <a:lstStyle/>
          <a:p>
            <a:r>
              <a:rPr lang="en-US">
                <a:latin typeface="Tahoma" charset="0"/>
              </a:rPr>
              <a:t>Critical sections reduce performance and limit scalability</a:t>
            </a:r>
          </a:p>
          <a:p>
            <a:pPr lvl="2"/>
            <a:endParaRPr lang="en-US">
              <a:latin typeface="Tahoma" charset="0"/>
            </a:endParaRPr>
          </a:p>
          <a:p>
            <a:r>
              <a:rPr lang="en-US">
                <a:latin typeface="Tahoma" charset="0"/>
              </a:rPr>
              <a:t>Accelerate critical sections by executing them on a powerful core</a:t>
            </a:r>
          </a:p>
          <a:p>
            <a:pPr lvl="2"/>
            <a:endParaRPr lang="en-US">
              <a:latin typeface="Tahoma" charset="0"/>
            </a:endParaRPr>
          </a:p>
          <a:p>
            <a:r>
              <a:rPr lang="en-US">
                <a:latin typeface="Tahoma" charset="0"/>
              </a:rPr>
              <a:t>ACS reduces average execution time by:</a:t>
            </a:r>
          </a:p>
          <a:p>
            <a:pPr lvl="1"/>
            <a:r>
              <a:rPr lang="en-US">
                <a:latin typeface="Tahoma" charset="0"/>
              </a:rPr>
              <a:t>34% compared to an equal-area SCMP</a:t>
            </a:r>
          </a:p>
          <a:p>
            <a:pPr lvl="1"/>
            <a:r>
              <a:rPr lang="en-US">
                <a:latin typeface="Tahoma" charset="0"/>
              </a:rPr>
              <a:t>23% compared to an equal-area ACMP</a:t>
            </a:r>
          </a:p>
          <a:p>
            <a:pPr lvl="2"/>
            <a:endParaRPr lang="en-US">
              <a:latin typeface="Tahoma" charset="0"/>
            </a:endParaRPr>
          </a:p>
          <a:p>
            <a:r>
              <a:rPr lang="en-US">
                <a:latin typeface="Tahoma" charset="0"/>
              </a:rPr>
              <a:t>ACS improves scalability of 7 of the 12 workloads</a:t>
            </a:r>
          </a:p>
          <a:p>
            <a:endParaRPr lang="en-US">
              <a:latin typeface="Tahoma" charset="0"/>
            </a:endParaRPr>
          </a:p>
          <a:p>
            <a:r>
              <a:rPr lang="en-US">
                <a:latin typeface="Tahoma" charset="0"/>
              </a:rPr>
              <a:t>Generalizing the idea: </a:t>
            </a:r>
            <a:r>
              <a:rPr lang="en-US">
                <a:solidFill>
                  <a:srgbClr val="0000FF"/>
                </a:solidFill>
                <a:latin typeface="Tahoma" charset="0"/>
              </a:rPr>
              <a:t>Accelerate all bottlenecks (“</a:t>
            </a:r>
            <a:r>
              <a:rPr lang="en-US" altLang="ja-JP">
                <a:solidFill>
                  <a:srgbClr val="0000FF"/>
                </a:solidFill>
                <a:latin typeface="Tahoma" charset="0"/>
              </a:rPr>
              <a:t>critical paths”) by executing them on a powerful core</a:t>
            </a:r>
          </a:p>
          <a:p>
            <a:endParaRPr lang="en-US">
              <a:latin typeface="Tahoma" charset="0"/>
            </a:endParaRPr>
          </a:p>
        </p:txBody>
      </p:sp>
      <p:sp>
        <p:nvSpPr>
          <p:cNvPr id="3123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F15112-8C09-BF49-BB99-2441ACFC0D3C}" type="slidenum">
              <a:rPr lang="en-US" sz="1600">
                <a:solidFill>
                  <a:srgbClr val="000000"/>
                </a:solidFill>
                <a:latin typeface="Garamond" charset="0"/>
                <a:cs typeface="Arial" charset="0"/>
              </a:rPr>
              <a:pPr eaLnBrk="1" hangingPunct="1"/>
              <a:t>126</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7874280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4"/>
          <p:cNvSpPr>
            <a:spLocks noGrp="1"/>
          </p:cNvSpPr>
          <p:nvPr>
            <p:ph type="ctrTitle"/>
          </p:nvPr>
        </p:nvSpPr>
        <p:spPr>
          <a:xfrm>
            <a:off x="685800" y="1371600"/>
            <a:ext cx="7924800" cy="1752600"/>
          </a:xfrm>
        </p:spPr>
        <p:txBody>
          <a:bodyPr/>
          <a:lstStyle/>
          <a:p>
            <a:r>
              <a:rPr lang="en-US">
                <a:latin typeface="Garamond" charset="0"/>
              </a:rPr>
              <a:t>Bottleneck Identification and Scheduling</a:t>
            </a:r>
          </a:p>
        </p:txBody>
      </p:sp>
      <p:sp>
        <p:nvSpPr>
          <p:cNvPr id="117762" name="Subtitle 5"/>
          <p:cNvSpPr>
            <a:spLocks noGrp="1"/>
          </p:cNvSpPr>
          <p:nvPr>
            <p:ph type="subTitle" idx="1"/>
          </p:nvPr>
        </p:nvSpPr>
        <p:spPr>
          <a:xfrm>
            <a:off x="76200" y="3962400"/>
            <a:ext cx="8991600" cy="1752600"/>
          </a:xfrm>
        </p:spPr>
        <p:txBody>
          <a:bodyPr/>
          <a:lstStyle/>
          <a:p>
            <a:pPr>
              <a:buFont typeface="Wingdings" charset="0"/>
              <a:buNone/>
            </a:pPr>
            <a:r>
              <a:rPr lang="en-US" sz="1800">
                <a:latin typeface="Tahoma" charset="0"/>
              </a:rPr>
              <a:t>Jose A. Joao, M. Aater Suleman, </a:t>
            </a:r>
            <a:r>
              <a:rPr lang="en-US" sz="1800" u="sng">
                <a:latin typeface="Tahoma" charset="0"/>
              </a:rPr>
              <a:t>Onur Mutlu</a:t>
            </a:r>
            <a:r>
              <a:rPr lang="en-US" sz="1800">
                <a:latin typeface="Tahoma" charset="0"/>
              </a:rPr>
              <a:t>, and Yale N. Patt,</a:t>
            </a:r>
            <a:br>
              <a:rPr lang="en-US" sz="1800">
                <a:latin typeface="Tahoma" charset="0"/>
              </a:rPr>
            </a:br>
            <a:r>
              <a:rPr lang="en-US" sz="1800" b="1">
                <a:latin typeface="Tahoma" charset="0"/>
                <a:hlinkClick r:id="rId2"/>
              </a:rPr>
              <a:t>"Bottleneck Identification and Scheduling in Multithreaded Applications"</a:t>
            </a:r>
            <a:r>
              <a:rPr lang="en-US" sz="1800">
                <a:latin typeface="Tahoma" charset="0"/>
              </a:rPr>
              <a:t> </a:t>
            </a:r>
            <a:br>
              <a:rPr lang="en-US" sz="1800">
                <a:latin typeface="Tahoma" charset="0"/>
              </a:rPr>
            </a:br>
            <a:r>
              <a:rPr lang="en-US" sz="1800" i="1">
                <a:latin typeface="Tahoma" charset="0"/>
              </a:rPr>
              <a:t>Proceedings of the </a:t>
            </a:r>
            <a:r>
              <a:rPr lang="en-US" sz="1800" i="1">
                <a:latin typeface="Tahoma" charset="0"/>
                <a:hlinkClick r:id="rId3"/>
              </a:rPr>
              <a:t>17th International Conference on Architectural Support for Programming Languages and Operating Systems</a:t>
            </a:r>
            <a:r>
              <a:rPr lang="en-US" sz="1800" i="1">
                <a:latin typeface="Tahoma" charset="0"/>
              </a:rPr>
              <a:t> (</a:t>
            </a:r>
            <a:r>
              <a:rPr lang="en-US" sz="1800" b="1" i="1">
                <a:latin typeface="Tahoma" charset="0"/>
              </a:rPr>
              <a:t>ASPLOS</a:t>
            </a:r>
            <a:r>
              <a:rPr lang="en-US" sz="1800" i="1">
                <a:latin typeface="Tahoma" charset="0"/>
              </a:rPr>
              <a:t>)</a:t>
            </a:r>
            <a:r>
              <a:rPr lang="en-US" sz="1800">
                <a:latin typeface="Tahoma" charset="0"/>
              </a:rPr>
              <a:t>, London, UK, March 2012.</a:t>
            </a:r>
          </a:p>
        </p:txBody>
      </p:sp>
      <p:sp>
        <p:nvSpPr>
          <p:cNvPr id="1177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05E21C-3B9B-AE4C-B9DF-0EDCF2030B7A}" type="slidenum">
              <a:rPr lang="en-US" sz="1200">
                <a:solidFill>
                  <a:srgbClr val="000000"/>
                </a:solidFill>
                <a:latin typeface="Garamond" charset="0"/>
              </a:rPr>
              <a:pPr eaLnBrk="1" hangingPunct="1"/>
              <a:t>127</a:t>
            </a:fld>
            <a:endParaRPr lang="en-US" sz="1200">
              <a:solidFill>
                <a:srgbClr val="000000"/>
              </a:solidFill>
              <a:latin typeface="Garamond" charset="0"/>
            </a:endParaRPr>
          </a:p>
        </p:txBody>
      </p:sp>
    </p:spTree>
    <p:extLst>
      <p:ext uri="{BB962C8B-B14F-4D97-AF65-F5344CB8AC3E}">
        <p14:creationId xmlns:p14="http://schemas.microsoft.com/office/powerpoint/2010/main" val="20097119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le 1"/>
          <p:cNvSpPr>
            <a:spLocks noGrp="1"/>
          </p:cNvSpPr>
          <p:nvPr>
            <p:ph type="title"/>
          </p:nvPr>
        </p:nvSpPr>
        <p:spPr/>
        <p:txBody>
          <a:bodyPr/>
          <a:lstStyle/>
          <a:p>
            <a:pPr eaLnBrk="1" hangingPunct="1"/>
            <a:r>
              <a:rPr lang="en-US">
                <a:latin typeface="Garamond" charset="0"/>
              </a:rPr>
              <a:t>BIS Summary</a:t>
            </a:r>
          </a:p>
        </p:txBody>
      </p:sp>
      <p:sp>
        <p:nvSpPr>
          <p:cNvPr id="3" name="Content Placeholder 2"/>
          <p:cNvSpPr>
            <a:spLocks noGrp="1"/>
          </p:cNvSpPr>
          <p:nvPr>
            <p:ph idx="1"/>
          </p:nvPr>
        </p:nvSpPr>
        <p:spPr>
          <a:xfrm>
            <a:off x="41275" y="914400"/>
            <a:ext cx="8936038" cy="5257800"/>
          </a:xfrm>
        </p:spPr>
        <p:txBody>
          <a:bodyPr/>
          <a:lstStyle/>
          <a:p>
            <a:pPr eaLnBrk="1" hangingPunct="1"/>
            <a:r>
              <a:rPr lang="en-US" sz="2000">
                <a:solidFill>
                  <a:srgbClr val="FF0000"/>
                </a:solidFill>
                <a:latin typeface="Tahoma" charset="0"/>
              </a:rPr>
              <a:t>Problem:</a:t>
            </a:r>
            <a:r>
              <a:rPr lang="en-US" sz="2000">
                <a:latin typeface="Tahoma" charset="0"/>
              </a:rPr>
              <a:t> </a:t>
            </a:r>
            <a:r>
              <a:rPr lang="en-US" sz="2000">
                <a:solidFill>
                  <a:srgbClr val="0000FF"/>
                </a:solidFill>
                <a:latin typeface="Tahoma" charset="0"/>
              </a:rPr>
              <a:t>Performance and scalability of multithreaded applications </a:t>
            </a:r>
            <a:br>
              <a:rPr lang="en-US" sz="2000">
                <a:solidFill>
                  <a:srgbClr val="0000FF"/>
                </a:solidFill>
                <a:latin typeface="Tahoma" charset="0"/>
              </a:rPr>
            </a:br>
            <a:r>
              <a:rPr lang="en-US" sz="2000">
                <a:solidFill>
                  <a:srgbClr val="0000FF"/>
                </a:solidFill>
                <a:latin typeface="Tahoma" charset="0"/>
              </a:rPr>
              <a:t>are limited by serializing synchronization bottlenecks</a:t>
            </a:r>
          </a:p>
          <a:p>
            <a:pPr lvl="1" eaLnBrk="1" hangingPunct="1"/>
            <a:r>
              <a:rPr lang="en-US" sz="1800">
                <a:latin typeface="Tahoma" charset="0"/>
              </a:rPr>
              <a:t>different types: critical sections, barriers, slow pipeline stages</a:t>
            </a:r>
          </a:p>
          <a:p>
            <a:pPr lvl="1" eaLnBrk="1" hangingPunct="1"/>
            <a:r>
              <a:rPr lang="en-US" sz="1800">
                <a:latin typeface="Tahoma" charset="0"/>
              </a:rPr>
              <a:t>importance (criticality) of a bottleneck can change over time</a:t>
            </a:r>
          </a:p>
          <a:p>
            <a:pPr eaLnBrk="1" hangingPunct="1"/>
            <a:endParaRPr lang="en-US" sz="800">
              <a:latin typeface="Tahoma" charset="0"/>
            </a:endParaRPr>
          </a:p>
          <a:p>
            <a:pPr eaLnBrk="1" hangingPunct="1"/>
            <a:r>
              <a:rPr lang="en-US" sz="2000">
                <a:solidFill>
                  <a:srgbClr val="FF0000"/>
                </a:solidFill>
                <a:latin typeface="Tahoma" charset="0"/>
              </a:rPr>
              <a:t>Our Goal:</a:t>
            </a:r>
            <a:r>
              <a:rPr lang="en-US" sz="2000">
                <a:latin typeface="Tahoma" charset="0"/>
              </a:rPr>
              <a:t> </a:t>
            </a:r>
            <a:r>
              <a:rPr lang="en-US" sz="2000">
                <a:solidFill>
                  <a:srgbClr val="0000FF"/>
                </a:solidFill>
                <a:latin typeface="Tahoma" charset="0"/>
              </a:rPr>
              <a:t>Dynamically identify the most important bottlenecks and </a:t>
            </a:r>
            <a:br>
              <a:rPr lang="en-US" sz="2000">
                <a:solidFill>
                  <a:srgbClr val="0000FF"/>
                </a:solidFill>
                <a:latin typeface="Tahoma" charset="0"/>
              </a:rPr>
            </a:br>
            <a:r>
              <a:rPr lang="en-US" sz="2000">
                <a:solidFill>
                  <a:srgbClr val="0000FF"/>
                </a:solidFill>
                <a:latin typeface="Tahoma" charset="0"/>
              </a:rPr>
              <a:t>accelerate them</a:t>
            </a:r>
          </a:p>
          <a:p>
            <a:pPr lvl="1" eaLnBrk="1" hangingPunct="1"/>
            <a:r>
              <a:rPr lang="en-US" sz="1800">
                <a:latin typeface="Tahoma" charset="0"/>
              </a:rPr>
              <a:t>How to identify the most critical bottlenecks</a:t>
            </a:r>
          </a:p>
          <a:p>
            <a:pPr lvl="1" eaLnBrk="1" hangingPunct="1"/>
            <a:r>
              <a:rPr lang="en-US" sz="1800">
                <a:latin typeface="Tahoma" charset="0"/>
              </a:rPr>
              <a:t>How to efficiently accelerate them</a:t>
            </a:r>
          </a:p>
          <a:p>
            <a:pPr lvl="1" eaLnBrk="1" hangingPunct="1"/>
            <a:endParaRPr lang="en-US" sz="800">
              <a:latin typeface="Tahoma" charset="0"/>
            </a:endParaRPr>
          </a:p>
          <a:p>
            <a:pPr eaLnBrk="1" hangingPunct="1"/>
            <a:r>
              <a:rPr lang="en-US" sz="2000">
                <a:solidFill>
                  <a:srgbClr val="FF0000"/>
                </a:solidFill>
                <a:latin typeface="Tahoma" charset="0"/>
              </a:rPr>
              <a:t>Solution: </a:t>
            </a:r>
            <a:r>
              <a:rPr lang="en-US" sz="2000">
                <a:solidFill>
                  <a:srgbClr val="0000FF"/>
                </a:solidFill>
                <a:latin typeface="Tahoma" charset="0"/>
              </a:rPr>
              <a:t>Bottleneck Identification and Scheduling (BIS)</a:t>
            </a:r>
            <a:endParaRPr lang="en-US" sz="2000">
              <a:solidFill>
                <a:srgbClr val="004D26"/>
              </a:solidFill>
              <a:latin typeface="Tahoma" charset="0"/>
            </a:endParaRPr>
          </a:p>
          <a:p>
            <a:pPr lvl="1" eaLnBrk="1" hangingPunct="1"/>
            <a:r>
              <a:rPr lang="en-US" sz="1800">
                <a:latin typeface="Tahoma" charset="0"/>
              </a:rPr>
              <a:t>Software: annotate bottlenecks (BottleneckCall, BottleneckReturn) and implement waiting for bottlenecks with a special instruction (BottleneckWait)</a:t>
            </a:r>
          </a:p>
          <a:p>
            <a:pPr lvl="1" eaLnBrk="1" hangingPunct="1"/>
            <a:r>
              <a:rPr lang="en-US" sz="1800">
                <a:latin typeface="Tahoma" charset="0"/>
              </a:rPr>
              <a:t>Hardware: identify bottlenecks that cause the most thread waiting and accelerate those bottlenecks on large cores of an asymmetric multi-core system</a:t>
            </a:r>
          </a:p>
          <a:p>
            <a:pPr lvl="1" eaLnBrk="1" hangingPunct="1"/>
            <a:endParaRPr lang="en-US" sz="800">
              <a:latin typeface="Tahoma" charset="0"/>
            </a:endParaRPr>
          </a:p>
          <a:p>
            <a:pPr eaLnBrk="1" hangingPunct="1"/>
            <a:r>
              <a:rPr lang="en-US" sz="2000">
                <a:latin typeface="Tahoma" charset="0"/>
              </a:rPr>
              <a:t>Improves multithreaded application performance and scalability, outperforms previous work, and performance improves with more cores</a:t>
            </a:r>
          </a:p>
          <a:p>
            <a:pPr lvl="1" eaLnBrk="1" hangingPunct="1"/>
            <a:endParaRPr lang="en-US" sz="2000">
              <a:latin typeface="Tahoma" charset="0"/>
            </a:endParaRPr>
          </a:p>
        </p:txBody>
      </p:sp>
      <p:sp>
        <p:nvSpPr>
          <p:cNvPr id="3133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B9C8A8-25E7-8E41-9D23-D7DC79D5F47D}" type="slidenum">
              <a:rPr lang="en-US" sz="1600">
                <a:solidFill>
                  <a:srgbClr val="000000"/>
                </a:solidFill>
                <a:latin typeface="Garamond" charset="0"/>
              </a:rPr>
              <a:pPr eaLnBrk="1" hangingPunct="1"/>
              <a:t>128</a:t>
            </a:fld>
            <a:endParaRPr lang="en-US" sz="1600">
              <a:solidFill>
                <a:srgbClr val="000000"/>
              </a:solidFill>
              <a:latin typeface="Garamond" charset="0"/>
            </a:endParaRPr>
          </a:p>
        </p:txBody>
      </p:sp>
    </p:spTree>
    <p:extLst>
      <p:ext uri="{BB962C8B-B14F-4D97-AF65-F5344CB8AC3E}">
        <p14:creationId xmlns:p14="http://schemas.microsoft.com/office/powerpoint/2010/main" val="24252274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pPr eaLnBrk="1" hangingPunct="1"/>
            <a:r>
              <a:rPr lang="en-US">
                <a:latin typeface="Garamond" charset="0"/>
              </a:rPr>
              <a:t>Bottlenecks in Multithreaded Applications</a:t>
            </a:r>
          </a:p>
        </p:txBody>
      </p:sp>
      <p:sp>
        <p:nvSpPr>
          <p:cNvPr id="314370" name="Content Placeholder 2"/>
          <p:cNvSpPr>
            <a:spLocks noGrp="1"/>
          </p:cNvSpPr>
          <p:nvPr>
            <p:ph idx="1"/>
          </p:nvPr>
        </p:nvSpPr>
        <p:spPr>
          <a:xfrm>
            <a:off x="228600" y="990600"/>
            <a:ext cx="8915400" cy="5181600"/>
          </a:xfrm>
        </p:spPr>
        <p:txBody>
          <a:bodyPr/>
          <a:lstStyle/>
          <a:p>
            <a:pPr eaLnBrk="1" hangingPunct="1">
              <a:buFont typeface="Wingdings" charset="0"/>
              <a:buNone/>
            </a:pPr>
            <a:r>
              <a:rPr lang="en-US" sz="2200">
                <a:latin typeface="Tahoma" charset="0"/>
              </a:rPr>
              <a:t>Definition: any code segment for which threads contend (i.e. wait)</a:t>
            </a:r>
          </a:p>
          <a:p>
            <a:pPr eaLnBrk="1" hangingPunct="1">
              <a:buFont typeface="Wingdings" charset="0"/>
              <a:buNone/>
            </a:pPr>
            <a:endParaRPr lang="en-US" sz="800">
              <a:latin typeface="Tahoma" charset="0"/>
            </a:endParaRPr>
          </a:p>
          <a:p>
            <a:pPr eaLnBrk="1" hangingPunct="1">
              <a:buFont typeface="Wingdings" charset="0"/>
              <a:buNone/>
            </a:pPr>
            <a:r>
              <a:rPr lang="en-US" sz="2200">
                <a:latin typeface="Tahoma" charset="0"/>
              </a:rPr>
              <a:t>Examples:</a:t>
            </a:r>
          </a:p>
          <a:p>
            <a:pPr eaLnBrk="1" hangingPunct="1">
              <a:buFont typeface="Wingdings" charset="0"/>
              <a:buNone/>
            </a:pPr>
            <a:endParaRPr lang="en-US" sz="800">
              <a:latin typeface="Tahoma" charset="0"/>
            </a:endParaRPr>
          </a:p>
          <a:p>
            <a:pPr eaLnBrk="1" hangingPunct="1"/>
            <a:r>
              <a:rPr lang="en-US" sz="2200">
                <a:solidFill>
                  <a:srgbClr val="0000FF"/>
                </a:solidFill>
                <a:latin typeface="Tahoma" charset="0"/>
              </a:rPr>
              <a:t>Amdahl’s serial portions</a:t>
            </a:r>
          </a:p>
          <a:p>
            <a:pPr lvl="1" eaLnBrk="1" hangingPunct="1"/>
            <a:r>
              <a:rPr lang="en-US" sz="1800">
                <a:latin typeface="Tahoma" charset="0"/>
              </a:rPr>
              <a:t>Only one thread exists </a:t>
            </a:r>
            <a:r>
              <a:rPr lang="en-US" sz="1800">
                <a:latin typeface="Tahoma" charset="0"/>
                <a:sym typeface="Wingdings" charset="0"/>
              </a:rPr>
              <a:t></a:t>
            </a:r>
            <a:r>
              <a:rPr lang="en-US" sz="1800">
                <a:latin typeface="Tahoma" charset="0"/>
              </a:rPr>
              <a:t> on the critical path</a:t>
            </a:r>
          </a:p>
          <a:p>
            <a:pPr lvl="1" eaLnBrk="1" hangingPunct="1"/>
            <a:endParaRPr lang="en-US" sz="1000">
              <a:latin typeface="Tahoma" charset="0"/>
            </a:endParaRPr>
          </a:p>
          <a:p>
            <a:pPr eaLnBrk="1" hangingPunct="1"/>
            <a:r>
              <a:rPr lang="en-US" sz="2200">
                <a:solidFill>
                  <a:srgbClr val="0000FF"/>
                </a:solidFill>
                <a:latin typeface="Tahoma" charset="0"/>
              </a:rPr>
              <a:t>Critical sections</a:t>
            </a:r>
          </a:p>
          <a:p>
            <a:pPr lvl="1" eaLnBrk="1" hangingPunct="1"/>
            <a:r>
              <a:rPr lang="en-US" sz="1800">
                <a:latin typeface="Tahoma" charset="0"/>
              </a:rPr>
              <a:t>Ensure mutual exclusion </a:t>
            </a:r>
            <a:r>
              <a:rPr lang="en-US" sz="1800">
                <a:latin typeface="Tahoma" charset="0"/>
                <a:sym typeface="Wingdings" charset="0"/>
              </a:rPr>
              <a:t> </a:t>
            </a:r>
            <a:r>
              <a:rPr lang="en-US" sz="1800">
                <a:latin typeface="Tahoma" charset="0"/>
              </a:rPr>
              <a:t>likely to be on the critical path if contended</a:t>
            </a:r>
          </a:p>
          <a:p>
            <a:pPr lvl="1" eaLnBrk="1" hangingPunct="1"/>
            <a:endParaRPr lang="en-US" sz="1000">
              <a:latin typeface="Tahoma" charset="0"/>
            </a:endParaRPr>
          </a:p>
          <a:p>
            <a:pPr eaLnBrk="1" hangingPunct="1"/>
            <a:r>
              <a:rPr lang="en-US" sz="2200">
                <a:solidFill>
                  <a:srgbClr val="0000FF"/>
                </a:solidFill>
                <a:latin typeface="Tahoma" charset="0"/>
              </a:rPr>
              <a:t>Barriers</a:t>
            </a:r>
          </a:p>
          <a:p>
            <a:pPr lvl="1" eaLnBrk="1" hangingPunct="1"/>
            <a:r>
              <a:rPr lang="en-US" sz="1800">
                <a:latin typeface="Tahoma" charset="0"/>
              </a:rPr>
              <a:t>Ensure all threads reach a point before continuing </a:t>
            </a:r>
            <a:r>
              <a:rPr lang="en-US" sz="1800">
                <a:latin typeface="Tahoma" charset="0"/>
                <a:sym typeface="Wingdings" charset="0"/>
              </a:rPr>
              <a:t> </a:t>
            </a:r>
            <a:r>
              <a:rPr lang="en-US" sz="1800">
                <a:latin typeface="Tahoma" charset="0"/>
              </a:rPr>
              <a:t>the latest thread arriving is on the critical path</a:t>
            </a:r>
          </a:p>
          <a:p>
            <a:pPr lvl="1" eaLnBrk="1" hangingPunct="1"/>
            <a:endParaRPr lang="en-US" sz="1000">
              <a:latin typeface="Tahoma" charset="0"/>
            </a:endParaRPr>
          </a:p>
          <a:p>
            <a:pPr eaLnBrk="1" hangingPunct="1"/>
            <a:r>
              <a:rPr lang="en-US" sz="2200">
                <a:solidFill>
                  <a:srgbClr val="0000FF"/>
                </a:solidFill>
                <a:latin typeface="Tahoma" charset="0"/>
              </a:rPr>
              <a:t>Pipeline stages</a:t>
            </a:r>
          </a:p>
          <a:p>
            <a:pPr lvl="1" eaLnBrk="1" hangingPunct="1"/>
            <a:r>
              <a:rPr lang="en-US" sz="1800">
                <a:latin typeface="Tahoma" charset="0"/>
              </a:rPr>
              <a:t>Different stages of a loop iteration may execute on different threads, </a:t>
            </a:r>
            <a:br>
              <a:rPr lang="en-US" sz="1800">
                <a:latin typeface="Tahoma" charset="0"/>
              </a:rPr>
            </a:br>
            <a:r>
              <a:rPr lang="en-US" sz="1800">
                <a:latin typeface="Tahoma" charset="0"/>
              </a:rPr>
              <a:t>slowest stage makes other stages wait </a:t>
            </a:r>
            <a:r>
              <a:rPr lang="en-US" sz="1800">
                <a:latin typeface="Tahoma" charset="0"/>
                <a:sym typeface="Wingdings" charset="0"/>
              </a:rPr>
              <a:t> </a:t>
            </a:r>
            <a:r>
              <a:rPr lang="en-US" sz="1800">
                <a:latin typeface="Tahoma" charset="0"/>
              </a:rPr>
              <a:t>on the critical path</a:t>
            </a:r>
          </a:p>
        </p:txBody>
      </p:sp>
      <p:sp>
        <p:nvSpPr>
          <p:cNvPr id="3143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E86DCF-1E8A-4243-9F1A-FD9117447DC4}" type="slidenum">
              <a:rPr lang="en-US" sz="1600">
                <a:solidFill>
                  <a:srgbClr val="000000"/>
                </a:solidFill>
                <a:latin typeface="Garamond" charset="0"/>
              </a:rPr>
              <a:pPr eaLnBrk="1" hangingPunct="1"/>
              <a:t>129</a:t>
            </a:fld>
            <a:endParaRPr lang="en-US" sz="1600">
              <a:solidFill>
                <a:srgbClr val="000000"/>
              </a:solidFill>
              <a:latin typeface="Garamond" charset="0"/>
            </a:endParaRPr>
          </a:p>
        </p:txBody>
      </p:sp>
    </p:spTree>
    <p:extLst>
      <p:ext uri="{BB962C8B-B14F-4D97-AF65-F5344CB8AC3E}">
        <p14:creationId xmlns:p14="http://schemas.microsoft.com/office/powerpoint/2010/main" val="2008483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Garamond" charset="0"/>
                <a:ea typeface="ＭＳ Ｐゴシック" charset="0"/>
                <a:cs typeface="ＭＳ Ｐゴシック" charset="0"/>
              </a:rPr>
              <a:t>Who Should </a:t>
            </a:r>
            <a:r>
              <a:rPr lang="en-US" dirty="0" smtClean="0">
                <a:latin typeface="Garamond" charset="0"/>
                <a:ea typeface="ＭＳ Ｐゴシック" charset="0"/>
                <a:cs typeface="ＭＳ Ｐゴシック" charset="0"/>
              </a:rPr>
              <a:t>Attend This </a:t>
            </a:r>
            <a:r>
              <a:rPr lang="en-US" dirty="0">
                <a:latin typeface="Garamond" charset="0"/>
                <a:ea typeface="ＭＳ Ｐゴシック" charset="0"/>
                <a:cs typeface="ＭＳ Ｐゴシック" charset="0"/>
              </a:rPr>
              <a:t>Course?</a:t>
            </a:r>
          </a:p>
        </p:txBody>
      </p:sp>
      <p:sp>
        <p:nvSpPr>
          <p:cNvPr id="25602" name="Content Placeholder 2"/>
          <p:cNvSpPr>
            <a:spLocks noGrp="1"/>
          </p:cNvSpPr>
          <p:nvPr>
            <p:ph idx="1"/>
          </p:nvPr>
        </p:nvSpPr>
        <p:spPr>
          <a:xfrm>
            <a:off x="228600" y="685800"/>
            <a:ext cx="8610600" cy="5194300"/>
          </a:xfrm>
        </p:spPr>
        <p:txBody>
          <a:bodyPr/>
          <a:lstStyle/>
          <a:p>
            <a:pPr>
              <a:buFont typeface="Wingdings" charset="0"/>
              <a:buNone/>
            </a:pPr>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You should be motivated to learn about and possibly do research in computer architecture</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Must </a:t>
            </a:r>
            <a:r>
              <a:rPr lang="en-US" dirty="0" smtClean="0">
                <a:latin typeface="Tahoma" charset="0"/>
                <a:ea typeface="ＭＳ Ｐゴシック" charset="0"/>
                <a:cs typeface="ＭＳ Ｐゴシック" charset="0"/>
              </a:rPr>
              <a:t>know some Computer </a:t>
            </a:r>
            <a:r>
              <a:rPr lang="en-US" dirty="0">
                <a:latin typeface="Tahoma" charset="0"/>
                <a:ea typeface="ＭＳ Ｐゴシック" charset="0"/>
                <a:cs typeface="ＭＳ Ｐゴシック" charset="0"/>
              </a:rPr>
              <a:t>Architecture </a:t>
            </a:r>
            <a:r>
              <a:rPr lang="en-US" dirty="0" smtClean="0">
                <a:latin typeface="Tahoma" charset="0"/>
                <a:ea typeface="ＭＳ Ｐゴシック" charset="0"/>
                <a:cs typeface="ＭＳ Ｐゴシック" charset="0"/>
              </a:rPr>
              <a:t>basics</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However, </a:t>
            </a:r>
            <a:r>
              <a:rPr lang="en-US" dirty="0">
                <a:solidFill>
                  <a:srgbClr val="FF0000"/>
                </a:solidFill>
                <a:latin typeface="Tahoma" charset="0"/>
                <a:ea typeface="ＭＳ Ｐゴシック" charset="0"/>
                <a:cs typeface="ＭＳ Ｐゴシック" charset="0"/>
              </a:rPr>
              <a:t>ask if you do not know a concept I talk about</a:t>
            </a:r>
          </a:p>
          <a:p>
            <a:pPr lvl="1"/>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Be willing and ready to </a:t>
            </a:r>
          </a:p>
          <a:p>
            <a:pPr lvl="1"/>
            <a:r>
              <a:rPr lang="en-US" dirty="0">
                <a:latin typeface="Tahoma" charset="0"/>
                <a:ea typeface="ＭＳ Ｐゴシック" charset="0"/>
              </a:rPr>
              <a:t>Ask questions</a:t>
            </a:r>
          </a:p>
          <a:p>
            <a:pPr lvl="1"/>
            <a:r>
              <a:rPr lang="en-US" dirty="0">
                <a:latin typeface="Tahoma" charset="0"/>
                <a:ea typeface="ＭＳ Ｐゴシック" charset="0"/>
              </a:rPr>
              <a:t>Think </a:t>
            </a:r>
            <a:r>
              <a:rPr lang="en-US" dirty="0" smtClean="0">
                <a:latin typeface="Tahoma" charset="0"/>
                <a:ea typeface="ＭＳ Ｐゴシック" charset="0"/>
              </a:rPr>
              <a:t>hard </a:t>
            </a:r>
            <a:endParaRPr lang="en-US" dirty="0">
              <a:latin typeface="Tahoma" charset="0"/>
              <a:ea typeface="ＭＳ Ｐゴシック" charset="0"/>
            </a:endParaRPr>
          </a:p>
          <a:p>
            <a:pPr lvl="1"/>
            <a:r>
              <a:rPr lang="en-US" dirty="0">
                <a:latin typeface="Tahoma" charset="0"/>
                <a:ea typeface="ＭＳ Ｐゴシック" charset="0"/>
              </a:rPr>
              <a:t>Read </a:t>
            </a:r>
            <a:r>
              <a:rPr lang="en-US" dirty="0" smtClean="0">
                <a:latin typeface="Tahoma" charset="0"/>
                <a:ea typeface="ＭＳ Ｐゴシック" charset="0"/>
              </a:rPr>
              <a:t>papers</a:t>
            </a:r>
            <a:endParaRPr lang="en-US" dirty="0">
              <a:latin typeface="Tahoma" charset="0"/>
              <a:ea typeface="ＭＳ Ｐゴシック" charset="0"/>
            </a:endParaRPr>
          </a:p>
          <a:p>
            <a:pPr lvl="1"/>
            <a:r>
              <a:rPr lang="en-US" dirty="0">
                <a:latin typeface="Tahoma" charset="0"/>
                <a:ea typeface="ＭＳ Ｐゴシック" charset="0"/>
              </a:rPr>
              <a:t>Focus on tradeoffs</a:t>
            </a:r>
          </a:p>
          <a:p>
            <a:pPr lvl="1"/>
            <a:r>
              <a:rPr lang="en-US" dirty="0">
                <a:latin typeface="Tahoma" charset="0"/>
                <a:ea typeface="ＭＳ Ｐゴシック" charset="0"/>
              </a:rPr>
              <a:t>Discover on your own</a:t>
            </a:r>
          </a:p>
        </p:txBody>
      </p:sp>
      <p:sp>
        <p:nvSpPr>
          <p:cNvPr id="256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1E234B-46B5-BD4D-AA58-FD168DE36020}" type="slidenum">
              <a:rPr lang="en-US" sz="1600">
                <a:solidFill>
                  <a:srgbClr val="000000"/>
                </a:solidFill>
                <a:latin typeface="Garamond" charset="0"/>
              </a:rPr>
              <a:pPr eaLnBrk="1" hangingPunct="1"/>
              <a:t>13</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1"/>
          <p:cNvSpPr>
            <a:spLocks noGrp="1"/>
          </p:cNvSpPr>
          <p:nvPr>
            <p:ph type="title"/>
          </p:nvPr>
        </p:nvSpPr>
        <p:spPr>
          <a:xfrm>
            <a:off x="228600" y="152400"/>
            <a:ext cx="8915400" cy="1066800"/>
          </a:xfrm>
        </p:spPr>
        <p:txBody>
          <a:bodyPr/>
          <a:lstStyle/>
          <a:p>
            <a:r>
              <a:rPr lang="en-US" sz="3200">
                <a:latin typeface="Garamond" charset="0"/>
              </a:rPr>
              <a:t>Observation: Limiting Bottlenecks Change Over Time</a:t>
            </a:r>
          </a:p>
        </p:txBody>
      </p:sp>
      <p:sp>
        <p:nvSpPr>
          <p:cNvPr id="19459" name="Content Placeholder 2"/>
          <p:cNvSpPr>
            <a:spLocks noGrp="1"/>
          </p:cNvSpPr>
          <p:nvPr>
            <p:ph idx="1"/>
          </p:nvPr>
        </p:nvSpPr>
        <p:spPr>
          <a:xfrm>
            <a:off x="58738" y="1371600"/>
            <a:ext cx="4003675" cy="4876800"/>
          </a:xfrm>
        </p:spPr>
        <p:txBody>
          <a:bodyPr/>
          <a:lstStyle/>
          <a:p>
            <a:pPr>
              <a:buFont typeface="Wingdings" charset="0"/>
              <a:buNone/>
            </a:pPr>
            <a:r>
              <a:rPr lang="en-US" sz="1800">
                <a:latin typeface="Tahoma" charset="0"/>
              </a:rPr>
              <a:t>A=full linked list; B=empty linked list</a:t>
            </a:r>
          </a:p>
          <a:p>
            <a:pPr>
              <a:buFont typeface="Wingdings" charset="0"/>
              <a:buNone/>
            </a:pPr>
            <a:r>
              <a:rPr lang="en-US" sz="1800">
                <a:latin typeface="Tahoma" charset="0"/>
              </a:rPr>
              <a:t>repeat</a:t>
            </a:r>
          </a:p>
          <a:p>
            <a:pPr>
              <a:buFont typeface="Wingdings" charset="0"/>
              <a:buNone/>
            </a:pPr>
            <a:r>
              <a:rPr lang="en-US" sz="1800">
                <a:latin typeface="Tahoma" charset="0"/>
              </a:rPr>
              <a:t>	Lock A</a:t>
            </a:r>
          </a:p>
          <a:p>
            <a:pPr>
              <a:buFont typeface="Wingdings" charset="0"/>
              <a:buNone/>
            </a:pPr>
            <a:r>
              <a:rPr lang="en-US" sz="1800">
                <a:latin typeface="Tahoma" charset="0"/>
              </a:rPr>
              <a:t>		Traverse list A</a:t>
            </a:r>
          </a:p>
          <a:p>
            <a:pPr>
              <a:buFont typeface="Wingdings" charset="0"/>
              <a:buNone/>
            </a:pPr>
            <a:r>
              <a:rPr lang="en-US" sz="1800">
                <a:latin typeface="Tahoma" charset="0"/>
              </a:rPr>
              <a:t>		Remove X from A</a:t>
            </a:r>
          </a:p>
          <a:p>
            <a:pPr>
              <a:buFont typeface="Wingdings" charset="0"/>
              <a:buNone/>
            </a:pPr>
            <a:r>
              <a:rPr lang="en-US" sz="1800">
                <a:latin typeface="Tahoma" charset="0"/>
              </a:rPr>
              <a:t>	Unlock A</a:t>
            </a:r>
          </a:p>
          <a:p>
            <a:pPr>
              <a:buFont typeface="Wingdings" charset="0"/>
              <a:buNone/>
            </a:pPr>
            <a:r>
              <a:rPr lang="en-US" sz="1800">
                <a:latin typeface="Tahoma" charset="0"/>
              </a:rPr>
              <a:t>	Compute on X</a:t>
            </a:r>
          </a:p>
          <a:p>
            <a:pPr>
              <a:buFont typeface="Wingdings" charset="0"/>
              <a:buNone/>
            </a:pPr>
            <a:r>
              <a:rPr lang="en-US" sz="1800">
                <a:latin typeface="Tahoma" charset="0"/>
              </a:rPr>
              <a:t>	Lock B</a:t>
            </a:r>
          </a:p>
          <a:p>
            <a:pPr>
              <a:buFont typeface="Wingdings" charset="0"/>
              <a:buNone/>
            </a:pPr>
            <a:r>
              <a:rPr lang="en-US" sz="1800">
                <a:latin typeface="Tahoma" charset="0"/>
              </a:rPr>
              <a:t>		Traverse list B</a:t>
            </a:r>
          </a:p>
          <a:p>
            <a:pPr>
              <a:buFont typeface="Wingdings" charset="0"/>
              <a:buNone/>
            </a:pPr>
            <a:r>
              <a:rPr lang="en-US" sz="1800">
                <a:latin typeface="Tahoma" charset="0"/>
              </a:rPr>
              <a:t>		Insert X into B</a:t>
            </a:r>
          </a:p>
          <a:p>
            <a:pPr>
              <a:buFont typeface="Wingdings" charset="0"/>
              <a:buNone/>
            </a:pPr>
            <a:r>
              <a:rPr lang="en-US" sz="1800">
                <a:latin typeface="Tahoma" charset="0"/>
              </a:rPr>
              <a:t>	Unlock B</a:t>
            </a:r>
          </a:p>
          <a:p>
            <a:pPr>
              <a:buFont typeface="Wingdings" charset="0"/>
              <a:buNone/>
            </a:pPr>
            <a:r>
              <a:rPr lang="en-US" sz="1800">
                <a:latin typeface="Tahoma" charset="0"/>
              </a:rPr>
              <a:t>until A is empty</a:t>
            </a:r>
          </a:p>
        </p:txBody>
      </p:sp>
      <p:sp>
        <p:nvSpPr>
          <p:cNvPr id="3153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503EAA-2DBB-194D-91AA-46278A4E9008}" type="slidenum">
              <a:rPr lang="en-US" sz="1600">
                <a:solidFill>
                  <a:srgbClr val="000000"/>
                </a:solidFill>
                <a:latin typeface="Garamond" charset="0"/>
              </a:rPr>
              <a:pPr eaLnBrk="1" hangingPunct="1"/>
              <a:t>130</a:t>
            </a:fld>
            <a:endParaRPr lang="en-US" sz="1600">
              <a:solidFill>
                <a:srgbClr val="000000"/>
              </a:solidFill>
              <a:latin typeface="Garamond" charset="0"/>
            </a:endParaRPr>
          </a:p>
        </p:txBody>
      </p:sp>
      <p:pic>
        <p:nvPicPr>
          <p:cNvPr id="5" name="Picture 4" descr="llist_move_cont32_bw.e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2224088"/>
            <a:ext cx="61658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a:spLocks noChangeArrowheads="1"/>
          </p:cNvSpPr>
          <p:nvPr/>
        </p:nvSpPr>
        <p:spPr bwMode="auto">
          <a:xfrm>
            <a:off x="439738" y="2054225"/>
            <a:ext cx="2665412" cy="1306513"/>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3" name="Rounded Rectangle 12"/>
          <p:cNvSpPr>
            <a:spLocks noChangeArrowheads="1"/>
          </p:cNvSpPr>
          <p:nvPr/>
        </p:nvSpPr>
        <p:spPr bwMode="auto">
          <a:xfrm>
            <a:off x="433388" y="3705225"/>
            <a:ext cx="2665412" cy="1298575"/>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8" name="Oval 7"/>
          <p:cNvSpPr>
            <a:spLocks noChangeArrowheads="1"/>
          </p:cNvSpPr>
          <p:nvPr/>
        </p:nvSpPr>
        <p:spPr bwMode="auto">
          <a:xfrm>
            <a:off x="4597400" y="1806575"/>
            <a:ext cx="3082925" cy="3168650"/>
          </a:xfrm>
          <a:prstGeom prst="ellipse">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9" name="Oval 8"/>
          <p:cNvSpPr>
            <a:spLocks noChangeArrowheads="1"/>
          </p:cNvSpPr>
          <p:nvPr/>
        </p:nvSpPr>
        <p:spPr bwMode="auto">
          <a:xfrm>
            <a:off x="7575550" y="2867025"/>
            <a:ext cx="1436688" cy="1855788"/>
          </a:xfrm>
          <a:prstGeom prst="ellipse">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solidFill>
                <a:srgbClr val="FF0000"/>
              </a:solidFill>
              <a:latin typeface="Tahoma"/>
            </a:endParaRPr>
          </a:p>
        </p:txBody>
      </p:sp>
      <p:sp>
        <p:nvSpPr>
          <p:cNvPr id="10" name="TextBox 9"/>
          <p:cNvSpPr txBox="1">
            <a:spLocks noChangeArrowheads="1"/>
          </p:cNvSpPr>
          <p:nvPr/>
        </p:nvSpPr>
        <p:spPr bwMode="auto">
          <a:xfrm>
            <a:off x="5168900" y="5033963"/>
            <a:ext cx="1776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Lock A is limiter</a:t>
            </a:r>
          </a:p>
        </p:txBody>
      </p:sp>
      <p:sp>
        <p:nvSpPr>
          <p:cNvPr id="11" name="TextBox 10"/>
          <p:cNvSpPr txBox="1">
            <a:spLocks noChangeArrowheads="1"/>
          </p:cNvSpPr>
          <p:nvPr/>
        </p:nvSpPr>
        <p:spPr bwMode="auto">
          <a:xfrm>
            <a:off x="7369175" y="47783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Lock B is limiter</a:t>
            </a:r>
          </a:p>
        </p:txBody>
      </p:sp>
      <p:sp>
        <p:nvSpPr>
          <p:cNvPr id="14" name="TextBox 13"/>
          <p:cNvSpPr txBox="1">
            <a:spLocks noChangeArrowheads="1"/>
          </p:cNvSpPr>
          <p:nvPr/>
        </p:nvSpPr>
        <p:spPr bwMode="auto">
          <a:xfrm>
            <a:off x="3840163" y="1951038"/>
            <a:ext cx="1274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32 threads</a:t>
            </a:r>
          </a:p>
        </p:txBody>
      </p:sp>
    </p:spTree>
    <p:extLst>
      <p:ext uri="{BB962C8B-B14F-4D97-AF65-F5344CB8AC3E}">
        <p14:creationId xmlns:p14="http://schemas.microsoft.com/office/powerpoint/2010/main" val="14477117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5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5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5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59">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P spid="12" grpId="0" animBg="1"/>
      <p:bldP spid="13" grpId="0" animBg="1"/>
      <p:bldP spid="8" grpId="0" animBg="1"/>
      <p:bldP spid="8" grpId="1" animBg="1"/>
      <p:bldP spid="9" grpId="0" animBg="1"/>
      <p:bldP spid="9" grpId="1" animBg="1"/>
      <p:bldP spid="10" grpId="0"/>
      <p:bldP spid="10" grpId="1"/>
      <p:bldP spid="11" grpId="0"/>
      <p:bldP spid="11" grpId="1"/>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p:cNvSpPr>
            <a:spLocks noGrp="1"/>
          </p:cNvSpPr>
          <p:nvPr>
            <p:ph type="title"/>
          </p:nvPr>
        </p:nvSpPr>
        <p:spPr>
          <a:xfrm>
            <a:off x="228600" y="152400"/>
            <a:ext cx="8915400" cy="1066800"/>
          </a:xfrm>
        </p:spPr>
        <p:txBody>
          <a:bodyPr/>
          <a:lstStyle/>
          <a:p>
            <a:r>
              <a:rPr lang="en-US" sz="3200">
                <a:latin typeface="Garamond" charset="0"/>
              </a:rPr>
              <a:t>Limiting Bottlenecks Do Change on Real Applications</a:t>
            </a:r>
          </a:p>
        </p:txBody>
      </p:sp>
      <p:pic>
        <p:nvPicPr>
          <p:cNvPr id="316418" name="Content Placeholder 4" descr="sbnontrx_contention16.ep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1138" y="1762125"/>
            <a:ext cx="8689975" cy="3724275"/>
          </a:xfrm>
        </p:spPr>
      </p:pic>
      <p:sp>
        <p:nvSpPr>
          <p:cNvPr id="3164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08980A-CCE2-1940-A70A-2AEA358CD0F1}" type="slidenum">
              <a:rPr lang="en-US" sz="1600">
                <a:solidFill>
                  <a:srgbClr val="000000"/>
                </a:solidFill>
                <a:latin typeface="Garamond" charset="0"/>
              </a:rPr>
              <a:pPr eaLnBrk="1" hangingPunct="1"/>
              <a:t>131</a:t>
            </a:fld>
            <a:endParaRPr lang="en-US" sz="1600">
              <a:solidFill>
                <a:srgbClr val="000000"/>
              </a:solidFill>
              <a:latin typeface="Garamond" charset="0"/>
            </a:endParaRPr>
          </a:p>
        </p:txBody>
      </p:sp>
      <p:sp>
        <p:nvSpPr>
          <p:cNvPr id="316420" name="TextBox 5"/>
          <p:cNvSpPr txBox="1">
            <a:spLocks noChangeArrowheads="1"/>
          </p:cNvSpPr>
          <p:nvPr/>
        </p:nvSpPr>
        <p:spPr bwMode="auto">
          <a:xfrm>
            <a:off x="4037013" y="1201738"/>
            <a:ext cx="4957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MySQL running Sysbench queries, 16 threads</a:t>
            </a:r>
          </a:p>
        </p:txBody>
      </p:sp>
      <p:sp>
        <p:nvSpPr>
          <p:cNvPr id="8" name="Oval 7"/>
          <p:cNvSpPr>
            <a:spLocks noChangeArrowheads="1"/>
          </p:cNvSpPr>
          <p:nvPr/>
        </p:nvSpPr>
        <p:spPr bwMode="auto">
          <a:xfrm>
            <a:off x="5494338" y="3914775"/>
            <a:ext cx="258762" cy="1139825"/>
          </a:xfrm>
          <a:prstGeom prst="ellipse">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9" name="Oval 8"/>
          <p:cNvSpPr>
            <a:spLocks noChangeArrowheads="1"/>
          </p:cNvSpPr>
          <p:nvPr/>
        </p:nvSpPr>
        <p:spPr bwMode="auto">
          <a:xfrm>
            <a:off x="8186738" y="3941763"/>
            <a:ext cx="258762" cy="1139825"/>
          </a:xfrm>
          <a:prstGeom prst="ellipse">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0" name="Oval 9"/>
          <p:cNvSpPr>
            <a:spLocks noChangeArrowheads="1"/>
          </p:cNvSpPr>
          <p:nvPr/>
        </p:nvSpPr>
        <p:spPr bwMode="auto">
          <a:xfrm>
            <a:off x="1168400" y="2114550"/>
            <a:ext cx="363538" cy="2927350"/>
          </a:xfrm>
          <a:prstGeom prst="ellipse">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solidFill>
                <a:srgbClr val="FF0000"/>
              </a:solidFill>
              <a:latin typeface="Tahoma"/>
            </a:endParaRPr>
          </a:p>
        </p:txBody>
      </p:sp>
      <p:sp>
        <p:nvSpPr>
          <p:cNvPr id="11" name="Oval 10"/>
          <p:cNvSpPr>
            <a:spLocks noChangeArrowheads="1"/>
          </p:cNvSpPr>
          <p:nvPr/>
        </p:nvSpPr>
        <p:spPr bwMode="auto">
          <a:xfrm>
            <a:off x="4349750" y="3260725"/>
            <a:ext cx="365125" cy="1855788"/>
          </a:xfrm>
          <a:prstGeom prst="ellipse">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solidFill>
                <a:srgbClr val="FF0000"/>
              </a:solidFill>
              <a:latin typeface="Tahoma"/>
            </a:endParaRPr>
          </a:p>
        </p:txBody>
      </p:sp>
      <p:sp>
        <p:nvSpPr>
          <p:cNvPr id="12" name="Oval 11"/>
          <p:cNvSpPr>
            <a:spLocks noChangeArrowheads="1"/>
          </p:cNvSpPr>
          <p:nvPr/>
        </p:nvSpPr>
        <p:spPr bwMode="auto">
          <a:xfrm>
            <a:off x="6804025" y="3270250"/>
            <a:ext cx="365125" cy="1855788"/>
          </a:xfrm>
          <a:prstGeom prst="ellipse">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solidFill>
                <a:srgbClr val="FF0000"/>
              </a:solidFill>
              <a:latin typeface="Tahoma"/>
            </a:endParaRPr>
          </a:p>
        </p:txBody>
      </p:sp>
      <p:sp>
        <p:nvSpPr>
          <p:cNvPr id="13" name="Oval 12"/>
          <p:cNvSpPr>
            <a:spLocks noChangeArrowheads="1"/>
          </p:cNvSpPr>
          <p:nvPr/>
        </p:nvSpPr>
        <p:spPr bwMode="auto">
          <a:xfrm>
            <a:off x="2254250" y="1806575"/>
            <a:ext cx="2197100" cy="3168650"/>
          </a:xfrm>
          <a:prstGeom prst="ellipse">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2684270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1" grpId="1" animBg="1"/>
      <p:bldP spid="12" grpId="0" animBg="1"/>
      <p:bldP spid="12" grpId="1" animBg="1"/>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p:cNvSpPr>
            <a:spLocks noGrp="1"/>
          </p:cNvSpPr>
          <p:nvPr>
            <p:ph type="title"/>
          </p:nvPr>
        </p:nvSpPr>
        <p:spPr>
          <a:xfrm>
            <a:off x="228600" y="152400"/>
            <a:ext cx="8915400" cy="755650"/>
          </a:xfrm>
        </p:spPr>
        <p:txBody>
          <a:bodyPr/>
          <a:lstStyle/>
          <a:p>
            <a:r>
              <a:rPr lang="en-US">
                <a:latin typeface="Garamond" charset="0"/>
              </a:rPr>
              <a:t>Previous Work on Bottleneck Acceleration</a:t>
            </a:r>
          </a:p>
        </p:txBody>
      </p:sp>
      <p:sp>
        <p:nvSpPr>
          <p:cNvPr id="3" name="Content Placeholder 2"/>
          <p:cNvSpPr>
            <a:spLocks noGrp="1"/>
          </p:cNvSpPr>
          <p:nvPr>
            <p:ph idx="1"/>
          </p:nvPr>
        </p:nvSpPr>
        <p:spPr>
          <a:xfrm>
            <a:off x="134938" y="976313"/>
            <a:ext cx="8905875" cy="5176837"/>
          </a:xfrm>
        </p:spPr>
        <p:txBody>
          <a:bodyPr/>
          <a:lstStyle/>
          <a:p>
            <a:r>
              <a:rPr lang="en-US" sz="2000">
                <a:latin typeface="Tahoma" charset="0"/>
              </a:rPr>
              <a:t>Asymmetric CMP (ACMP) proposals </a:t>
            </a:r>
            <a:r>
              <a:rPr lang="en-US" sz="1600">
                <a:solidFill>
                  <a:srgbClr val="28571F"/>
                </a:solidFill>
                <a:latin typeface="Tahoma" charset="0"/>
              </a:rPr>
              <a:t>[Annavaram+, ISCA’</a:t>
            </a:r>
            <a:r>
              <a:rPr lang="en-US" altLang="ja-JP" sz="1600">
                <a:solidFill>
                  <a:srgbClr val="28571F"/>
                </a:solidFill>
                <a:latin typeface="Tahoma" charset="0"/>
              </a:rPr>
              <a:t>05] </a:t>
            </a:r>
            <a:br>
              <a:rPr lang="en-US" altLang="ja-JP" sz="1600">
                <a:solidFill>
                  <a:srgbClr val="28571F"/>
                </a:solidFill>
                <a:latin typeface="Tahoma" charset="0"/>
              </a:rPr>
            </a:br>
            <a:r>
              <a:rPr lang="en-US" altLang="ja-JP" sz="1600">
                <a:solidFill>
                  <a:srgbClr val="28571F"/>
                </a:solidFill>
                <a:latin typeface="Tahoma" charset="0"/>
              </a:rPr>
              <a:t>[Morad+, Comp. Arch. Letters’06] [Suleman+, Tech. Report’07]</a:t>
            </a:r>
            <a:endParaRPr lang="en-US" altLang="ja-JP" sz="2000">
              <a:solidFill>
                <a:srgbClr val="28571F"/>
              </a:solidFill>
              <a:latin typeface="Tahoma" charset="0"/>
            </a:endParaRPr>
          </a:p>
          <a:p>
            <a:pPr lvl="1"/>
            <a:endParaRPr lang="en-US" sz="700">
              <a:latin typeface="Tahoma" charset="0"/>
            </a:endParaRPr>
          </a:p>
          <a:p>
            <a:r>
              <a:rPr lang="en-US" sz="2000">
                <a:latin typeface="Tahoma" charset="0"/>
              </a:rPr>
              <a:t>Accelerated Critical Sections (ACS) </a:t>
            </a:r>
            <a:r>
              <a:rPr lang="en-US" sz="1600">
                <a:solidFill>
                  <a:srgbClr val="28571F"/>
                </a:solidFill>
                <a:latin typeface="Tahoma" charset="0"/>
              </a:rPr>
              <a:t>[Suleman+, ASPLOS’</a:t>
            </a:r>
            <a:r>
              <a:rPr lang="en-US" altLang="ja-JP" sz="1600">
                <a:solidFill>
                  <a:srgbClr val="28571F"/>
                </a:solidFill>
                <a:latin typeface="Tahoma" charset="0"/>
              </a:rPr>
              <a:t>09, Top Picks’10]</a:t>
            </a:r>
            <a:endParaRPr lang="en-US" altLang="ja-JP" sz="2000">
              <a:solidFill>
                <a:srgbClr val="28571F"/>
              </a:solidFill>
              <a:latin typeface="Tahoma" charset="0"/>
            </a:endParaRPr>
          </a:p>
          <a:p>
            <a:pPr lvl="1"/>
            <a:endParaRPr lang="en-US" sz="700">
              <a:latin typeface="Tahoma" charset="0"/>
            </a:endParaRPr>
          </a:p>
          <a:p>
            <a:r>
              <a:rPr lang="en-US" sz="2000">
                <a:latin typeface="Tahoma" charset="0"/>
              </a:rPr>
              <a:t>Feedback-Directed Pipelining (FDP) </a:t>
            </a:r>
            <a:r>
              <a:rPr lang="en-US" sz="1600">
                <a:solidFill>
                  <a:srgbClr val="28571F"/>
                </a:solidFill>
                <a:latin typeface="Tahoma" charset="0"/>
              </a:rPr>
              <a:t>[Suleman+, PACT’</a:t>
            </a:r>
            <a:r>
              <a:rPr lang="en-US" altLang="ja-JP" sz="1600">
                <a:solidFill>
                  <a:srgbClr val="28571F"/>
                </a:solidFill>
                <a:latin typeface="Tahoma" charset="0"/>
              </a:rPr>
              <a:t>10 and PhD thesis’11]</a:t>
            </a:r>
            <a:endParaRPr lang="en-US" altLang="ja-JP" sz="2000">
              <a:solidFill>
                <a:srgbClr val="28571F"/>
              </a:solidFill>
              <a:latin typeface="Tahoma" charset="0"/>
            </a:endParaRPr>
          </a:p>
          <a:p>
            <a:pPr lvl="1"/>
            <a:endParaRPr lang="en-US" sz="1800">
              <a:latin typeface="Tahoma" charset="0"/>
            </a:endParaRPr>
          </a:p>
          <a:p>
            <a:pPr lvl="1"/>
            <a:endParaRPr lang="en-US" sz="1800">
              <a:latin typeface="Tahoma" charset="0"/>
            </a:endParaRPr>
          </a:p>
          <a:p>
            <a:pPr>
              <a:buFont typeface="Wingdings" charset="0"/>
              <a:buNone/>
            </a:pPr>
            <a:r>
              <a:rPr lang="en-US" sz="2000">
                <a:latin typeface="Tahoma" charset="0"/>
              </a:rPr>
              <a:t>No previous work </a:t>
            </a:r>
          </a:p>
          <a:p>
            <a:pPr>
              <a:buFont typeface="Wingdings" charset="0"/>
              <a:buNone/>
            </a:pPr>
            <a:r>
              <a:rPr lang="en-US" sz="2000">
                <a:latin typeface="Tahoma" charset="0"/>
              </a:rPr>
              <a:t>	</a:t>
            </a:r>
            <a:r>
              <a:rPr lang="en-US" sz="2000">
                <a:latin typeface="Tahoma" charset="0"/>
                <a:sym typeface="Wingdings" charset="0"/>
              </a:rPr>
              <a:t> </a:t>
            </a:r>
            <a:r>
              <a:rPr lang="en-US" sz="2000">
                <a:latin typeface="Tahoma" charset="0"/>
              </a:rPr>
              <a:t>can accelerate all types of bottlenecks or </a:t>
            </a:r>
            <a:br>
              <a:rPr lang="en-US" sz="2000">
                <a:latin typeface="Tahoma" charset="0"/>
              </a:rPr>
            </a:br>
            <a:r>
              <a:rPr lang="en-US" sz="2000">
                <a:latin typeface="Tahoma" charset="0"/>
                <a:sym typeface="Wingdings" charset="0"/>
              </a:rPr>
              <a:t> </a:t>
            </a:r>
            <a:r>
              <a:rPr lang="en-US" sz="2000">
                <a:latin typeface="Tahoma" charset="0"/>
              </a:rPr>
              <a:t>adapts to fine-grain changes in the </a:t>
            </a:r>
            <a:r>
              <a:rPr lang="en-US" sz="2000" i="1">
                <a:latin typeface="Tahoma" charset="0"/>
              </a:rPr>
              <a:t>importance</a:t>
            </a:r>
            <a:r>
              <a:rPr lang="en-US" sz="2000">
                <a:latin typeface="Tahoma" charset="0"/>
              </a:rPr>
              <a:t> of bottlenecks</a:t>
            </a:r>
          </a:p>
          <a:p>
            <a:pPr>
              <a:buFont typeface="Wingdings" charset="0"/>
              <a:buNone/>
            </a:pPr>
            <a:endParaRPr lang="en-US" sz="700">
              <a:latin typeface="Tahoma" charset="0"/>
            </a:endParaRPr>
          </a:p>
          <a:p>
            <a:pPr>
              <a:buFont typeface="Wingdings" charset="0"/>
              <a:buNone/>
            </a:pPr>
            <a:endParaRPr lang="en-US" sz="700">
              <a:latin typeface="Tahoma" charset="0"/>
            </a:endParaRPr>
          </a:p>
          <a:p>
            <a:pPr>
              <a:buFont typeface="Wingdings" charset="0"/>
              <a:buNone/>
            </a:pPr>
            <a:endParaRPr lang="en-US" sz="700">
              <a:latin typeface="Tahoma" charset="0"/>
            </a:endParaRPr>
          </a:p>
          <a:p>
            <a:pPr>
              <a:buFont typeface="Wingdings" charset="0"/>
              <a:buNone/>
            </a:pPr>
            <a:endParaRPr lang="en-US" sz="700">
              <a:latin typeface="Tahoma" charset="0"/>
            </a:endParaRPr>
          </a:p>
          <a:p>
            <a:pPr>
              <a:buFont typeface="Wingdings" charset="0"/>
              <a:buNone/>
            </a:pPr>
            <a:r>
              <a:rPr lang="en-US" sz="2000" i="1">
                <a:latin typeface="Tahoma" charset="0"/>
              </a:rPr>
              <a:t>Our goal: </a:t>
            </a:r>
          </a:p>
          <a:p>
            <a:pPr>
              <a:buFont typeface="Wingdings" charset="0"/>
              <a:buNone/>
            </a:pPr>
            <a:r>
              <a:rPr lang="en-US" sz="2000" i="1">
                <a:solidFill>
                  <a:srgbClr val="0000FF"/>
                </a:solidFill>
                <a:latin typeface="Tahoma" charset="0"/>
              </a:rPr>
              <a:t>	general mechanism to identify and accelerate performance-limiting bottlenecks of any type </a:t>
            </a:r>
          </a:p>
        </p:txBody>
      </p:sp>
      <p:sp>
        <p:nvSpPr>
          <p:cNvPr id="3174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F215F5-37E1-7B44-B743-DE0E67E34BF1}" type="slidenum">
              <a:rPr lang="en-US" sz="1600">
                <a:solidFill>
                  <a:srgbClr val="000000"/>
                </a:solidFill>
                <a:latin typeface="Garamond" charset="0"/>
              </a:rPr>
              <a:pPr eaLnBrk="1" hangingPunct="1"/>
              <a:t>132</a:t>
            </a:fld>
            <a:endParaRPr lang="en-US" sz="1600">
              <a:solidFill>
                <a:srgbClr val="000000"/>
              </a:solidFill>
              <a:latin typeface="Garamond" charset="0"/>
            </a:endParaRPr>
          </a:p>
        </p:txBody>
      </p:sp>
    </p:spTree>
    <p:extLst>
      <p:ext uri="{BB962C8B-B14F-4D97-AF65-F5344CB8AC3E}">
        <p14:creationId xmlns:p14="http://schemas.microsoft.com/office/powerpoint/2010/main" val="19735171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AA02DB-8294-A04F-86AB-5CB167479BC7}" type="slidenum">
              <a:rPr lang="en-US" sz="1600">
                <a:solidFill>
                  <a:srgbClr val="000000"/>
                </a:solidFill>
                <a:latin typeface="Garamond" charset="0"/>
              </a:rPr>
              <a:pPr eaLnBrk="1" hangingPunct="1"/>
              <a:t>133</a:t>
            </a:fld>
            <a:endParaRPr lang="en-US" sz="1600">
              <a:solidFill>
                <a:srgbClr val="000000"/>
              </a:solidFill>
              <a:latin typeface="Garamond" charset="0"/>
            </a:endParaRPr>
          </a:p>
        </p:txBody>
      </p:sp>
      <p:sp>
        <p:nvSpPr>
          <p:cNvPr id="318466" name="Title 1"/>
          <p:cNvSpPr>
            <a:spLocks noGrp="1"/>
          </p:cNvSpPr>
          <p:nvPr>
            <p:ph type="title"/>
          </p:nvPr>
        </p:nvSpPr>
        <p:spPr>
          <a:xfrm>
            <a:off x="0" y="152400"/>
            <a:ext cx="9144000" cy="1066800"/>
          </a:xfrm>
        </p:spPr>
        <p:txBody>
          <a:bodyPr/>
          <a:lstStyle/>
          <a:p>
            <a:r>
              <a:rPr lang="en-US" sz="3900">
                <a:latin typeface="Garamond" charset="0"/>
              </a:rPr>
              <a:t>Bottleneck Identification and Scheduling (BIS)</a:t>
            </a:r>
          </a:p>
        </p:txBody>
      </p:sp>
      <p:sp>
        <p:nvSpPr>
          <p:cNvPr id="16" name="Content Placeholder 2"/>
          <p:cNvSpPr txBox="1">
            <a:spLocks/>
          </p:cNvSpPr>
          <p:nvPr/>
        </p:nvSpPr>
        <p:spPr bwMode="auto">
          <a:xfrm>
            <a:off x="134938" y="1185863"/>
            <a:ext cx="8905875" cy="5176837"/>
          </a:xfrm>
          <a:prstGeom prst="rect">
            <a:avLst/>
          </a:prstGeom>
          <a:noFill/>
          <a:ln w="9525">
            <a:noFill/>
            <a:miter lim="800000"/>
            <a:headEnd/>
            <a:tailEnd/>
          </a:ln>
        </p:spPr>
        <p:txBody>
          <a:bodyPr/>
          <a:lstStyle/>
          <a:p>
            <a:pPr marL="342900" indent="-342900" eaLnBrk="0" fontAlgn="auto" hangingPunct="0">
              <a:spcBef>
                <a:spcPct val="20000"/>
              </a:spcBef>
              <a:spcAft>
                <a:spcPts val="0"/>
              </a:spcAft>
              <a:buClr>
                <a:srgbClr val="CC9900"/>
              </a:buClr>
              <a:buSzPct val="65000"/>
              <a:buFont typeface="Wingdings" charset="2"/>
              <a:buChar char="n"/>
              <a:defRPr/>
            </a:pPr>
            <a:r>
              <a:rPr lang="en-US" sz="2400" kern="0" dirty="0">
                <a:solidFill>
                  <a:srgbClr val="000000"/>
                </a:solidFill>
                <a:latin typeface="Tahoma"/>
                <a:ea typeface="ＭＳ Ｐゴシック" charset="-128"/>
                <a:cs typeface="ＭＳ Ｐゴシック" pitchFamily="-106" charset="-128"/>
              </a:rPr>
              <a:t>Key insight:</a:t>
            </a:r>
          </a:p>
          <a:p>
            <a:pPr marL="669925" lvl="1" indent="-325438" eaLnBrk="0" fontAlgn="auto" hangingPunct="0">
              <a:spcBef>
                <a:spcPct val="20000"/>
              </a:spcBef>
              <a:spcAft>
                <a:spcPts val="0"/>
              </a:spcAft>
              <a:buClr>
                <a:srgbClr val="3B812F"/>
              </a:buClr>
              <a:buSzPct val="60000"/>
              <a:buFont typeface="Wingdings" charset="2"/>
              <a:buChar char="q"/>
              <a:defRPr/>
            </a:pPr>
            <a:r>
              <a:rPr lang="en-US" sz="2400" kern="0" dirty="0">
                <a:solidFill>
                  <a:srgbClr val="0000FF"/>
                </a:solidFill>
                <a:latin typeface="Tahoma"/>
                <a:ea typeface="ＭＳ Ｐゴシック" charset="-128"/>
              </a:rPr>
              <a:t>Thread waiting </a:t>
            </a:r>
            <a:r>
              <a:rPr lang="en-US" sz="2400" kern="0" dirty="0">
                <a:solidFill>
                  <a:srgbClr val="000000"/>
                </a:solidFill>
                <a:latin typeface="Tahoma"/>
                <a:ea typeface="ＭＳ Ｐゴシック" charset="-128"/>
              </a:rPr>
              <a:t>reduces parallelism and </a:t>
            </a:r>
            <a:br>
              <a:rPr lang="en-US" sz="2400" kern="0" dirty="0">
                <a:solidFill>
                  <a:srgbClr val="000000"/>
                </a:solidFill>
                <a:latin typeface="Tahoma"/>
                <a:ea typeface="ＭＳ Ｐゴシック" charset="-128"/>
              </a:rPr>
            </a:br>
            <a:r>
              <a:rPr lang="en-US" sz="2400" kern="0" dirty="0">
                <a:solidFill>
                  <a:srgbClr val="000000"/>
                </a:solidFill>
                <a:latin typeface="Tahoma"/>
                <a:ea typeface="ＭＳ Ｐゴシック" charset="-128"/>
              </a:rPr>
              <a:t>is likely to reduce performance</a:t>
            </a:r>
          </a:p>
          <a:p>
            <a:pPr marL="669925" lvl="1" indent="-325438" eaLnBrk="0" fontAlgn="auto" hangingPunct="0">
              <a:spcBef>
                <a:spcPct val="20000"/>
              </a:spcBef>
              <a:spcAft>
                <a:spcPts val="0"/>
              </a:spcAft>
              <a:buClr>
                <a:srgbClr val="3B812F"/>
              </a:buClr>
              <a:buSzPct val="60000"/>
              <a:buFont typeface="Wingdings" charset="2"/>
              <a:buChar char="q"/>
              <a:defRPr/>
            </a:pPr>
            <a:r>
              <a:rPr lang="en-US" sz="2400" kern="0" dirty="0">
                <a:solidFill>
                  <a:srgbClr val="000000"/>
                </a:solidFill>
                <a:latin typeface="Tahoma"/>
                <a:ea typeface="ＭＳ Ｐゴシック" charset="-128"/>
              </a:rPr>
              <a:t>Code causing the most thread waiting                             </a:t>
            </a:r>
            <a:r>
              <a:rPr lang="en-US" sz="2400" kern="0" dirty="0">
                <a:solidFill>
                  <a:srgbClr val="000000"/>
                </a:solidFill>
                <a:latin typeface="Tahoma"/>
                <a:ea typeface="ＭＳ Ｐゴシック" charset="-128"/>
                <a:sym typeface="Wingdings"/>
              </a:rPr>
              <a:t> likely critical path</a:t>
            </a:r>
            <a:endParaRPr lang="en-US" sz="2400" kern="0" dirty="0">
              <a:solidFill>
                <a:srgbClr val="000000"/>
              </a:solidFill>
              <a:latin typeface="Tahoma"/>
              <a:ea typeface="ＭＳ Ｐゴシック" charset="-128"/>
            </a:endParaRPr>
          </a:p>
          <a:p>
            <a:pPr marL="669925" lvl="1" indent="-325438" eaLnBrk="0" fontAlgn="auto" hangingPunct="0">
              <a:spcBef>
                <a:spcPct val="20000"/>
              </a:spcBef>
              <a:spcAft>
                <a:spcPts val="0"/>
              </a:spcAft>
              <a:buClr>
                <a:srgbClr val="3B812F"/>
              </a:buClr>
              <a:buSzPct val="60000"/>
              <a:buFont typeface="Wingdings" charset="2"/>
              <a:buChar char="q"/>
              <a:defRPr/>
            </a:pPr>
            <a:endParaRPr lang="en-US" sz="800" kern="0" dirty="0">
              <a:solidFill>
                <a:srgbClr val="000000"/>
              </a:solidFill>
              <a:latin typeface="Tahoma"/>
              <a:ea typeface="ＭＳ Ｐゴシック" charset="-128"/>
            </a:endParaRPr>
          </a:p>
          <a:p>
            <a:pPr marL="669925" lvl="1" indent="-325438" eaLnBrk="0" fontAlgn="auto" hangingPunct="0">
              <a:spcBef>
                <a:spcPct val="20000"/>
              </a:spcBef>
              <a:spcAft>
                <a:spcPts val="0"/>
              </a:spcAft>
              <a:buClr>
                <a:srgbClr val="3B812F"/>
              </a:buClr>
              <a:buSzPct val="60000"/>
              <a:buFont typeface="Wingdings" charset="2"/>
              <a:buChar char="q"/>
              <a:defRPr/>
            </a:pPr>
            <a:endParaRPr lang="en-US" sz="800" kern="0" dirty="0">
              <a:solidFill>
                <a:srgbClr val="000000"/>
              </a:solidFill>
              <a:latin typeface="Tahoma"/>
              <a:ea typeface="ＭＳ Ｐゴシック" charset="-128"/>
            </a:endParaRPr>
          </a:p>
          <a:p>
            <a:pPr marL="669925" lvl="1" indent="-325438" eaLnBrk="0" fontAlgn="auto" hangingPunct="0">
              <a:spcBef>
                <a:spcPct val="20000"/>
              </a:spcBef>
              <a:spcAft>
                <a:spcPts val="0"/>
              </a:spcAft>
              <a:buClr>
                <a:srgbClr val="3B812F"/>
              </a:buClr>
              <a:buSzPct val="60000"/>
              <a:buFont typeface="Wingdings" charset="2"/>
              <a:buChar char="q"/>
              <a:defRPr/>
            </a:pPr>
            <a:endParaRPr lang="en-US" sz="800" kern="0" dirty="0">
              <a:solidFill>
                <a:srgbClr val="000000"/>
              </a:solidFill>
              <a:latin typeface="Tahoma"/>
              <a:ea typeface="ＭＳ Ｐゴシック" charset="-128"/>
            </a:endParaRPr>
          </a:p>
          <a:p>
            <a:pPr marL="342900" indent="-342900" eaLnBrk="0" fontAlgn="auto" hangingPunct="0">
              <a:spcBef>
                <a:spcPct val="20000"/>
              </a:spcBef>
              <a:spcAft>
                <a:spcPts val="0"/>
              </a:spcAft>
              <a:buClr>
                <a:srgbClr val="CC9900"/>
              </a:buClr>
              <a:buSzPct val="65000"/>
              <a:buFont typeface="Wingdings" charset="2"/>
              <a:buChar char="n"/>
              <a:defRPr/>
            </a:pPr>
            <a:r>
              <a:rPr lang="en-US" sz="2400" kern="0" dirty="0">
                <a:solidFill>
                  <a:srgbClr val="000000"/>
                </a:solidFill>
                <a:latin typeface="Tahoma"/>
                <a:ea typeface="ＭＳ Ｐゴシック" charset="-128"/>
                <a:cs typeface="ＭＳ Ｐゴシック" pitchFamily="-106" charset="-128"/>
              </a:rPr>
              <a:t>Key idea:</a:t>
            </a:r>
          </a:p>
          <a:p>
            <a:pPr marL="669925" lvl="1" indent="-325438" eaLnBrk="0" fontAlgn="auto" hangingPunct="0">
              <a:spcBef>
                <a:spcPct val="20000"/>
              </a:spcBef>
              <a:spcAft>
                <a:spcPts val="0"/>
              </a:spcAft>
              <a:buClr>
                <a:srgbClr val="3B812F"/>
              </a:buClr>
              <a:buSzPct val="60000"/>
              <a:buFont typeface="Wingdings" charset="2"/>
              <a:buChar char="q"/>
              <a:defRPr/>
            </a:pPr>
            <a:r>
              <a:rPr lang="en-US" sz="2400" kern="0" dirty="0">
                <a:solidFill>
                  <a:srgbClr val="0000FF"/>
                </a:solidFill>
                <a:latin typeface="Tahoma"/>
                <a:ea typeface="ＭＳ Ｐゴシック" charset="-128"/>
              </a:rPr>
              <a:t>Dynamically identify bottlenecks that cause </a:t>
            </a:r>
            <a:br>
              <a:rPr lang="en-US" sz="2400" kern="0" dirty="0">
                <a:solidFill>
                  <a:srgbClr val="0000FF"/>
                </a:solidFill>
                <a:latin typeface="Tahoma"/>
                <a:ea typeface="ＭＳ Ｐゴシック" charset="-128"/>
              </a:rPr>
            </a:br>
            <a:r>
              <a:rPr lang="en-US" sz="2400" kern="0" dirty="0">
                <a:solidFill>
                  <a:srgbClr val="0000FF"/>
                </a:solidFill>
                <a:latin typeface="Tahoma"/>
                <a:ea typeface="ＭＳ Ｐゴシック" charset="-128"/>
              </a:rPr>
              <a:t>the most thread waiting</a:t>
            </a:r>
          </a:p>
          <a:p>
            <a:pPr marL="669925" lvl="1" indent="-325438" eaLnBrk="0" fontAlgn="auto" hangingPunct="0">
              <a:spcBef>
                <a:spcPct val="20000"/>
              </a:spcBef>
              <a:spcAft>
                <a:spcPts val="0"/>
              </a:spcAft>
              <a:buClr>
                <a:srgbClr val="3B812F"/>
              </a:buClr>
              <a:buSzPct val="60000"/>
              <a:buFont typeface="Wingdings" charset="2"/>
              <a:buChar char="q"/>
              <a:defRPr/>
            </a:pPr>
            <a:r>
              <a:rPr lang="en-US" sz="2400" kern="0" dirty="0">
                <a:solidFill>
                  <a:srgbClr val="000000"/>
                </a:solidFill>
                <a:latin typeface="Tahoma"/>
                <a:ea typeface="ＭＳ Ｐゴシック" charset="-128"/>
              </a:rPr>
              <a:t>Accelerate them (using powerful cores in an ACMP)</a:t>
            </a:r>
            <a:endParaRPr lang="en-US" sz="2400" i="1" kern="0" dirty="0">
              <a:solidFill>
                <a:srgbClr val="0000FF"/>
              </a:solidFill>
              <a:latin typeface="Tahoma"/>
              <a:ea typeface="ＭＳ Ｐゴシック" charset="-128"/>
              <a:cs typeface="ＭＳ Ｐゴシック" pitchFamily="-106" charset="-128"/>
            </a:endParaRPr>
          </a:p>
        </p:txBody>
      </p:sp>
    </p:spTree>
    <p:extLst>
      <p:ext uri="{BB962C8B-B14F-4D97-AF65-F5344CB8AC3E}">
        <p14:creationId xmlns:p14="http://schemas.microsoft.com/office/powerpoint/2010/main" val="13280484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3"/>
          <p:cNvSpPr>
            <a:spLocks noChangeArrowheads="1"/>
          </p:cNvSpPr>
          <p:nvPr/>
        </p:nvSpPr>
        <p:spPr bwMode="auto">
          <a:xfrm>
            <a:off x="280988" y="2871788"/>
            <a:ext cx="31178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Annotate</a:t>
            </a:r>
            <a:br>
              <a:rPr lang="en-US" sz="2000" dirty="0">
                <a:solidFill>
                  <a:srgbClr val="000000"/>
                </a:solidFill>
                <a:latin typeface="Tahoma"/>
                <a:ea typeface="ＭＳ Ｐゴシック" charset="-128"/>
              </a:rPr>
            </a:br>
            <a:r>
              <a:rPr lang="en-US" sz="2000" i="1" dirty="0">
                <a:solidFill>
                  <a:srgbClr val="000000"/>
                </a:solidFill>
                <a:latin typeface="Tahoma"/>
                <a:ea typeface="ＭＳ Ｐゴシック" charset="-128"/>
              </a:rPr>
              <a:t>bottleneck </a:t>
            </a:r>
            <a:r>
              <a:rPr lang="en-US" sz="2000" dirty="0">
                <a:solidFill>
                  <a:srgbClr val="000000"/>
                </a:solidFill>
                <a:latin typeface="Tahoma"/>
                <a:ea typeface="ＭＳ Ｐゴシック" charset="-128"/>
              </a:rPr>
              <a:t>code</a:t>
            </a:r>
          </a:p>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Implement </a:t>
            </a:r>
            <a:r>
              <a:rPr lang="en-US" sz="2000" i="1" dirty="0">
                <a:solidFill>
                  <a:srgbClr val="000000"/>
                </a:solidFill>
                <a:latin typeface="Tahoma"/>
                <a:ea typeface="ＭＳ Ｐゴシック" charset="-128"/>
              </a:rPr>
              <a:t>waiting</a:t>
            </a:r>
            <a:endParaRPr lang="en-US" sz="2000" dirty="0">
              <a:solidFill>
                <a:srgbClr val="000000"/>
              </a:solidFill>
              <a:latin typeface="Tahoma"/>
              <a:ea typeface="ＭＳ Ｐゴシック" charset="-128"/>
            </a:endParaRPr>
          </a:p>
          <a:p>
            <a:pPr fontAlgn="auto">
              <a:spcBef>
                <a:spcPts val="0"/>
              </a:spcBef>
              <a:spcAft>
                <a:spcPts val="0"/>
              </a:spcAft>
              <a:defRPr/>
            </a:pPr>
            <a:r>
              <a:rPr lang="en-US" sz="2000" dirty="0">
                <a:solidFill>
                  <a:srgbClr val="000000"/>
                </a:solidFill>
                <a:latin typeface="Tahoma"/>
                <a:ea typeface="ＭＳ Ｐゴシック" charset="-128"/>
              </a:rPr>
              <a:t>     for bottlenecks</a:t>
            </a:r>
          </a:p>
        </p:txBody>
      </p:sp>
      <p:sp>
        <p:nvSpPr>
          <p:cNvPr id="69637" name="AutoShape 4"/>
          <p:cNvSpPr>
            <a:spLocks noChangeArrowheads="1"/>
          </p:cNvSpPr>
          <p:nvPr/>
        </p:nvSpPr>
        <p:spPr bwMode="auto">
          <a:xfrm>
            <a:off x="5614988" y="2871788"/>
            <a:ext cx="32702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Measure </a:t>
            </a:r>
            <a:r>
              <a:rPr lang="en-US" sz="2000" i="1" dirty="0">
                <a:solidFill>
                  <a:srgbClr val="000000"/>
                </a:solidFill>
                <a:latin typeface="Arial" pitchFamily="-106" charset="0"/>
                <a:ea typeface="ＭＳ Ｐゴシック" pitchFamily="-106" charset="-128"/>
                <a:cs typeface="ＭＳ Ｐゴシック" pitchFamily="-106" charset="-128"/>
              </a:rPr>
              <a:t>thread </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i="1" dirty="0">
                <a:solidFill>
                  <a:srgbClr val="000000"/>
                </a:solidFill>
                <a:latin typeface="Arial" pitchFamily="-106" charset="0"/>
                <a:ea typeface="ＭＳ Ｐゴシック" pitchFamily="-106" charset="-128"/>
                <a:cs typeface="ＭＳ Ｐゴシック" pitchFamily="-106" charset="-128"/>
              </a:rPr>
              <a:t>waiting cycles (TWC)</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for each bottleneck</a:t>
            </a:r>
          </a:p>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Accelerate bottleneck(s)</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with the highest TWC</a:t>
            </a:r>
          </a:p>
        </p:txBody>
      </p:sp>
      <p:sp>
        <p:nvSpPr>
          <p:cNvPr id="72709" name="Line 5"/>
          <p:cNvSpPr>
            <a:spLocks noChangeShapeType="1"/>
          </p:cNvSpPr>
          <p:nvPr/>
        </p:nvSpPr>
        <p:spPr bwMode="auto">
          <a:xfrm flipV="1">
            <a:off x="3419475" y="3797300"/>
            <a:ext cx="2206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72710" name="Text Box 6"/>
          <p:cNvSpPr txBox="1">
            <a:spLocks noChangeArrowheads="1"/>
          </p:cNvSpPr>
          <p:nvPr/>
        </p:nvSpPr>
        <p:spPr bwMode="auto">
          <a:xfrm>
            <a:off x="3203575" y="3074988"/>
            <a:ext cx="2574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Binary containing </a:t>
            </a:r>
            <a:br>
              <a:rPr lang="en-US" sz="1800">
                <a:solidFill>
                  <a:srgbClr val="000000"/>
                </a:solidFill>
              </a:rPr>
            </a:br>
            <a:r>
              <a:rPr lang="en-US" sz="1800">
                <a:solidFill>
                  <a:srgbClr val="000000"/>
                </a:solidFill>
              </a:rPr>
              <a:t> </a:t>
            </a:r>
            <a:r>
              <a:rPr lang="en-US" sz="1800" b="1">
                <a:solidFill>
                  <a:srgbClr val="000000"/>
                </a:solidFill>
              </a:rPr>
              <a:t>BIS instructions</a:t>
            </a:r>
          </a:p>
        </p:txBody>
      </p:sp>
      <p:sp>
        <p:nvSpPr>
          <p:cNvPr id="72711" name="Text Box 7"/>
          <p:cNvSpPr txBox="1">
            <a:spLocks noChangeArrowheads="1"/>
          </p:cNvSpPr>
          <p:nvPr/>
        </p:nvSpPr>
        <p:spPr bwMode="auto">
          <a:xfrm>
            <a:off x="460375" y="2460625"/>
            <a:ext cx="3744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Compiler/Library/Programmer</a:t>
            </a:r>
          </a:p>
        </p:txBody>
      </p:sp>
      <p:sp>
        <p:nvSpPr>
          <p:cNvPr id="72712" name="Text Box 8"/>
          <p:cNvSpPr txBox="1">
            <a:spLocks noChangeArrowheads="1"/>
          </p:cNvSpPr>
          <p:nvPr/>
        </p:nvSpPr>
        <p:spPr bwMode="auto">
          <a:xfrm>
            <a:off x="5961063" y="2459038"/>
            <a:ext cx="173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Hardware</a:t>
            </a:r>
          </a:p>
        </p:txBody>
      </p:sp>
      <p:sp>
        <p:nvSpPr>
          <p:cNvPr id="3194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CED4C7-33EF-3843-9838-65C4ACC82DA8}" type="slidenum">
              <a:rPr lang="en-US" sz="1600">
                <a:solidFill>
                  <a:srgbClr val="000000"/>
                </a:solidFill>
                <a:latin typeface="Garamond" charset="0"/>
              </a:rPr>
              <a:pPr eaLnBrk="1" hangingPunct="1"/>
              <a:t>134</a:t>
            </a:fld>
            <a:endParaRPr lang="en-US" sz="1600">
              <a:solidFill>
                <a:srgbClr val="000000"/>
              </a:solidFill>
              <a:latin typeface="Garamond" charset="0"/>
            </a:endParaRPr>
          </a:p>
        </p:txBody>
      </p:sp>
      <p:sp>
        <p:nvSpPr>
          <p:cNvPr id="319496" name="Title 1"/>
          <p:cNvSpPr>
            <a:spLocks noGrp="1"/>
          </p:cNvSpPr>
          <p:nvPr>
            <p:ph type="title"/>
          </p:nvPr>
        </p:nvSpPr>
        <p:spPr>
          <a:xfrm>
            <a:off x="0" y="152400"/>
            <a:ext cx="9144000" cy="1066800"/>
          </a:xfrm>
        </p:spPr>
        <p:txBody>
          <a:bodyPr/>
          <a:lstStyle/>
          <a:p>
            <a:r>
              <a:rPr lang="en-US" sz="3900">
                <a:latin typeface="Garamond" charset="0"/>
              </a:rPr>
              <a:t>Bottleneck Identification and Scheduling (BIS)</a:t>
            </a:r>
          </a:p>
        </p:txBody>
      </p:sp>
      <p:sp>
        <p:nvSpPr>
          <p:cNvPr id="15" name="Rectangle 14"/>
          <p:cNvSpPr>
            <a:spLocks noChangeArrowheads="1"/>
          </p:cNvSpPr>
          <p:nvPr/>
        </p:nvSpPr>
        <p:spPr bwMode="auto">
          <a:xfrm>
            <a:off x="100013" y="2346325"/>
            <a:ext cx="3578225" cy="2841625"/>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31356396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7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7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6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72710" grpId="0"/>
      <p:bldP spid="72711" grpId="0"/>
      <p:bldP spid="72712" grpId="0"/>
      <p:bldP spid="1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bwMode="auto">
          <a:xfrm>
            <a:off x="254000" y="1830388"/>
            <a:ext cx="8823325" cy="223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CC9900"/>
              </a:buClr>
              <a:buSzPct val="65000"/>
              <a:buFont typeface="Wingdings" charset="0"/>
              <a:buNone/>
            </a:pPr>
            <a:r>
              <a:rPr lang="en-US">
                <a:solidFill>
                  <a:srgbClr val="000000"/>
                </a:solidFill>
                <a:latin typeface="Tahoma" charset="0"/>
              </a:rPr>
              <a:t>			while cannot acquire lock</a:t>
            </a:r>
          </a:p>
          <a:p>
            <a:pPr>
              <a:spcBef>
                <a:spcPct val="20000"/>
              </a:spcBef>
              <a:buClr>
                <a:srgbClr val="CC9900"/>
              </a:buClr>
              <a:buSzPct val="65000"/>
              <a:buFont typeface="Wingdings" charset="0"/>
              <a:buNone/>
            </a:pPr>
            <a:r>
              <a:rPr lang="en-US">
                <a:solidFill>
                  <a:srgbClr val="000000"/>
                </a:solidFill>
                <a:latin typeface="Tahoma" charset="0"/>
              </a:rPr>
              <a:t>				Wait loop for watch_addr</a:t>
            </a:r>
            <a:endParaRPr lang="en-US" i="1">
              <a:solidFill>
                <a:srgbClr val="000000"/>
              </a:solidFill>
              <a:latin typeface="Tahoma" charset="0"/>
            </a:endParaRPr>
          </a:p>
          <a:p>
            <a:pPr>
              <a:spcBef>
                <a:spcPct val="20000"/>
              </a:spcBef>
              <a:buClr>
                <a:srgbClr val="CC9900"/>
              </a:buClr>
              <a:buSzPct val="65000"/>
              <a:buFont typeface="Wingdings" charset="0"/>
              <a:buNone/>
            </a:pPr>
            <a:r>
              <a:rPr lang="en-US">
                <a:solidFill>
                  <a:srgbClr val="000000"/>
                </a:solidFill>
                <a:latin typeface="Tahoma" charset="0"/>
              </a:rPr>
              <a:t>			acquire lock</a:t>
            </a:r>
          </a:p>
          <a:p>
            <a:pPr>
              <a:spcBef>
                <a:spcPct val="20000"/>
              </a:spcBef>
              <a:buClr>
                <a:srgbClr val="CC9900"/>
              </a:buClr>
              <a:buSzPct val="65000"/>
              <a:buFont typeface="Wingdings" charset="0"/>
              <a:buNone/>
            </a:pPr>
            <a:r>
              <a:rPr lang="en-US">
                <a:solidFill>
                  <a:srgbClr val="000000"/>
                </a:solidFill>
                <a:latin typeface="Tahoma" charset="0"/>
              </a:rPr>
              <a:t>			…</a:t>
            </a:r>
          </a:p>
          <a:p>
            <a:pPr>
              <a:spcBef>
                <a:spcPct val="20000"/>
              </a:spcBef>
              <a:buClr>
                <a:srgbClr val="CC9900"/>
              </a:buClr>
              <a:buSzPct val="65000"/>
              <a:buFont typeface="Wingdings" charset="0"/>
              <a:buNone/>
            </a:pPr>
            <a:r>
              <a:rPr lang="en-US">
                <a:solidFill>
                  <a:srgbClr val="000000"/>
                </a:solidFill>
                <a:latin typeface="Tahoma" charset="0"/>
              </a:rPr>
              <a:t>			release lock</a:t>
            </a:r>
          </a:p>
          <a:p>
            <a:pPr>
              <a:spcBef>
                <a:spcPct val="20000"/>
              </a:spcBef>
              <a:buClr>
                <a:srgbClr val="CC9900"/>
              </a:buClr>
              <a:buSzPct val="65000"/>
              <a:buFont typeface="Wingdings" charset="0"/>
              <a:buNone/>
            </a:pPr>
            <a:endParaRPr lang="en-US" i="1">
              <a:solidFill>
                <a:srgbClr val="000000"/>
              </a:solidFill>
              <a:latin typeface="Tahoma" charset="0"/>
            </a:endParaRPr>
          </a:p>
        </p:txBody>
      </p:sp>
      <p:sp>
        <p:nvSpPr>
          <p:cNvPr id="118786" name="Title 1"/>
          <p:cNvSpPr>
            <a:spLocks noGrp="1"/>
          </p:cNvSpPr>
          <p:nvPr>
            <p:ph type="title"/>
          </p:nvPr>
        </p:nvSpPr>
        <p:spPr/>
        <p:txBody>
          <a:bodyPr/>
          <a:lstStyle/>
          <a:p>
            <a:r>
              <a:rPr lang="en-US">
                <a:latin typeface="Garamond" charset="0"/>
              </a:rPr>
              <a:t>Critical Sections: Code Modifications</a:t>
            </a:r>
          </a:p>
        </p:txBody>
      </p:sp>
      <p:sp>
        <p:nvSpPr>
          <p:cNvPr id="62466" name="Content Placeholder 2"/>
          <p:cNvSpPr>
            <a:spLocks noGrp="1"/>
          </p:cNvSpPr>
          <p:nvPr>
            <p:ph idx="1"/>
          </p:nvPr>
        </p:nvSpPr>
        <p:spPr>
          <a:xfrm>
            <a:off x="250825" y="1371600"/>
            <a:ext cx="8610600" cy="4876800"/>
          </a:xfrm>
        </p:spPr>
        <p:txBody>
          <a:bodyPr/>
          <a:lstStyle/>
          <a:p>
            <a:pPr>
              <a:buFont typeface="Wingdings" charset="0"/>
              <a:buNone/>
            </a:pPr>
            <a:r>
              <a:rPr lang="en-US">
                <a:latin typeface="Tahoma" charset="0"/>
              </a:rPr>
              <a:t>			…</a:t>
            </a:r>
          </a:p>
          <a:p>
            <a:pPr>
              <a:buFont typeface="Wingdings" charset="0"/>
              <a:buNone/>
            </a:pPr>
            <a:r>
              <a:rPr lang="en-US">
                <a:latin typeface="Tahoma" charset="0"/>
              </a:rPr>
              <a:t>			</a:t>
            </a:r>
            <a:r>
              <a:rPr lang="en-US">
                <a:solidFill>
                  <a:srgbClr val="0000FF"/>
                </a:solidFill>
                <a:latin typeface="Tahoma" charset="0"/>
              </a:rPr>
              <a:t>BottleneckCall</a:t>
            </a:r>
            <a:r>
              <a:rPr lang="en-US">
                <a:latin typeface="Tahoma" charset="0"/>
              </a:rPr>
              <a:t> </a:t>
            </a:r>
            <a:r>
              <a:rPr lang="en-US" i="1">
                <a:latin typeface="Tahoma" charset="0"/>
              </a:rPr>
              <a:t>bid</a:t>
            </a:r>
            <a:r>
              <a:rPr lang="en-US">
                <a:latin typeface="Tahoma" charset="0"/>
              </a:rPr>
              <a:t>, targetPC</a:t>
            </a:r>
          </a:p>
          <a:p>
            <a:pPr>
              <a:buFont typeface="Wingdings" charset="0"/>
              <a:buNone/>
            </a:pPr>
            <a:r>
              <a:rPr lang="en-US">
                <a:latin typeface="Tahoma" charset="0"/>
              </a:rPr>
              <a:t>			…</a:t>
            </a:r>
          </a:p>
          <a:p>
            <a:pPr>
              <a:buFont typeface="Wingdings" charset="0"/>
              <a:buNone/>
            </a:pPr>
            <a:r>
              <a:rPr lang="en-US">
                <a:latin typeface="Tahoma" charset="0"/>
              </a:rPr>
              <a:t>targetPC: 	while cannot acquire lock</a:t>
            </a:r>
          </a:p>
          <a:p>
            <a:pPr>
              <a:buFont typeface="Wingdings" charset="0"/>
              <a:buNone/>
            </a:pPr>
            <a:r>
              <a:rPr lang="en-US">
                <a:latin typeface="Tahoma" charset="0"/>
              </a:rPr>
              <a:t>				Wait loop for watch_addr</a:t>
            </a:r>
            <a:endParaRPr lang="en-US" i="1">
              <a:latin typeface="Tahoma" charset="0"/>
            </a:endParaRPr>
          </a:p>
          <a:p>
            <a:pPr>
              <a:buFont typeface="Wingdings" charset="0"/>
              <a:buNone/>
            </a:pPr>
            <a:r>
              <a:rPr lang="en-US">
                <a:latin typeface="Tahoma" charset="0"/>
              </a:rPr>
              <a:t>			acquire lock</a:t>
            </a:r>
          </a:p>
          <a:p>
            <a:pPr>
              <a:buFont typeface="Wingdings" charset="0"/>
              <a:buNone/>
            </a:pPr>
            <a:r>
              <a:rPr lang="en-US">
                <a:latin typeface="Tahoma" charset="0"/>
              </a:rPr>
              <a:t>			…</a:t>
            </a:r>
          </a:p>
          <a:p>
            <a:pPr>
              <a:buFont typeface="Wingdings" charset="0"/>
              <a:buNone/>
            </a:pPr>
            <a:r>
              <a:rPr lang="en-US">
                <a:latin typeface="Tahoma" charset="0"/>
              </a:rPr>
              <a:t>			release lock</a:t>
            </a:r>
          </a:p>
          <a:p>
            <a:pPr>
              <a:buFont typeface="Wingdings" charset="0"/>
              <a:buNone/>
            </a:pPr>
            <a:r>
              <a:rPr lang="en-US">
                <a:latin typeface="Tahoma" charset="0"/>
              </a:rPr>
              <a:t>			</a:t>
            </a:r>
            <a:r>
              <a:rPr lang="en-US">
                <a:solidFill>
                  <a:srgbClr val="0000FF"/>
                </a:solidFill>
                <a:latin typeface="Tahoma" charset="0"/>
              </a:rPr>
              <a:t>BottleneckReturn</a:t>
            </a:r>
            <a:r>
              <a:rPr lang="en-US">
                <a:latin typeface="Tahoma" charset="0"/>
              </a:rPr>
              <a:t> </a:t>
            </a:r>
            <a:r>
              <a:rPr lang="en-US" i="1">
                <a:latin typeface="Tahoma" charset="0"/>
              </a:rPr>
              <a:t>bid</a:t>
            </a:r>
            <a:endParaRPr lang="en-US">
              <a:latin typeface="Tahoma" charset="0"/>
            </a:endParaRPr>
          </a:p>
          <a:p>
            <a:pPr>
              <a:buFont typeface="Wingdings" charset="0"/>
              <a:buNone/>
            </a:pPr>
            <a:endParaRPr lang="en-US" i="1">
              <a:latin typeface="Tahoma" charset="0"/>
            </a:endParaRPr>
          </a:p>
        </p:txBody>
      </p:sp>
      <p:sp>
        <p:nvSpPr>
          <p:cNvPr id="11878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ABD888-DF59-9E42-A1ED-870FFE1437C8}" type="slidenum">
              <a:rPr lang="en-US" sz="1600">
                <a:solidFill>
                  <a:srgbClr val="000000"/>
                </a:solidFill>
                <a:latin typeface="Garamond" charset="0"/>
              </a:rPr>
              <a:pPr eaLnBrk="1" hangingPunct="1"/>
              <a:t>135</a:t>
            </a:fld>
            <a:endParaRPr lang="en-US" sz="1600">
              <a:solidFill>
                <a:srgbClr val="000000"/>
              </a:solidFill>
              <a:latin typeface="Garamond" charset="0"/>
            </a:endParaRPr>
          </a:p>
        </p:txBody>
      </p:sp>
      <p:sp>
        <p:nvSpPr>
          <p:cNvPr id="5" name="Rounded Rectangle 4"/>
          <p:cNvSpPr>
            <a:spLocks noChangeArrowheads="1"/>
          </p:cNvSpPr>
          <p:nvPr/>
        </p:nvSpPr>
        <p:spPr bwMode="auto">
          <a:xfrm>
            <a:off x="1928813" y="2682875"/>
            <a:ext cx="5465762" cy="2763838"/>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6" name="Rounded Rectangle 5"/>
          <p:cNvSpPr>
            <a:spLocks noChangeArrowheads="1"/>
          </p:cNvSpPr>
          <p:nvPr/>
        </p:nvSpPr>
        <p:spPr bwMode="auto">
          <a:xfrm>
            <a:off x="1979613" y="1616075"/>
            <a:ext cx="4217987" cy="847725"/>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7" name="Rounded Rectangle 6"/>
          <p:cNvSpPr>
            <a:spLocks noChangeArrowheads="1"/>
          </p:cNvSpPr>
          <p:nvPr/>
        </p:nvSpPr>
        <p:spPr bwMode="auto">
          <a:xfrm>
            <a:off x="2944813" y="3062288"/>
            <a:ext cx="4700587" cy="584200"/>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8" name="Rounded Rectangle 7"/>
          <p:cNvSpPr>
            <a:spLocks noChangeArrowheads="1"/>
          </p:cNvSpPr>
          <p:nvPr/>
        </p:nvSpPr>
        <p:spPr bwMode="auto">
          <a:xfrm>
            <a:off x="1984375" y="4813300"/>
            <a:ext cx="4700588" cy="550863"/>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0" name="Content Placeholder 2"/>
          <p:cNvSpPr txBox="1">
            <a:spLocks/>
          </p:cNvSpPr>
          <p:nvPr/>
        </p:nvSpPr>
        <p:spPr bwMode="auto">
          <a:xfrm>
            <a:off x="2662238" y="3121025"/>
            <a:ext cx="5114925" cy="603250"/>
          </a:xfrm>
          <a:prstGeom prst="rect">
            <a:avLst/>
          </a:prstGeom>
          <a:noFill/>
          <a:ln w="9525">
            <a:noFill/>
            <a:miter lim="800000"/>
            <a:headEnd/>
            <a:tailEnd/>
          </a:ln>
        </p:spPr>
        <p:txBody>
          <a:bodyPr/>
          <a:lstStyle/>
          <a:p>
            <a:pPr marL="342900" indent="-342900" eaLnBrk="0" fontAlgn="auto" hangingPunct="0">
              <a:spcBef>
                <a:spcPct val="20000"/>
              </a:spcBef>
              <a:spcAft>
                <a:spcPts val="0"/>
              </a:spcAft>
              <a:buClr>
                <a:srgbClr val="CC9900"/>
              </a:buClr>
              <a:buSzPct val="65000"/>
              <a:buFont typeface="Wingdings" charset="2"/>
              <a:buNone/>
              <a:defRPr/>
            </a:pPr>
            <a:r>
              <a:rPr lang="en-US" sz="2400" kern="0" dirty="0">
                <a:solidFill>
                  <a:srgbClr val="000000"/>
                </a:solidFill>
                <a:latin typeface="Tahoma"/>
                <a:ea typeface="ＭＳ Ｐゴシック" charset="-128"/>
                <a:cs typeface="ＭＳ Ｐゴシック" pitchFamily="-106" charset="-128"/>
              </a:rPr>
              <a:t>	</a:t>
            </a:r>
            <a:r>
              <a:rPr lang="en-US" sz="2400" kern="0" dirty="0" err="1">
                <a:solidFill>
                  <a:srgbClr val="0000FF"/>
                </a:solidFill>
                <a:latin typeface="Tahoma"/>
                <a:ea typeface="ＭＳ Ｐゴシック" charset="-128"/>
                <a:cs typeface="ＭＳ Ｐゴシック" pitchFamily="-106" charset="-128"/>
              </a:rPr>
              <a:t>BottleneckWait</a:t>
            </a:r>
            <a:r>
              <a:rPr lang="en-US" sz="2400" kern="0" dirty="0">
                <a:solidFill>
                  <a:srgbClr val="000000"/>
                </a:solidFill>
                <a:latin typeface="Tahoma"/>
                <a:ea typeface="ＭＳ Ｐゴシック" charset="-128"/>
                <a:cs typeface="ＭＳ Ｐゴシック" pitchFamily="-106" charset="-128"/>
              </a:rPr>
              <a:t> </a:t>
            </a:r>
            <a:r>
              <a:rPr lang="en-US" sz="2400" i="1" kern="0" dirty="0">
                <a:solidFill>
                  <a:srgbClr val="000000"/>
                </a:solidFill>
                <a:latin typeface="Tahoma"/>
                <a:ea typeface="ＭＳ Ｐゴシック" charset="-128"/>
                <a:cs typeface="ＭＳ Ｐゴシック" pitchFamily="-106" charset="-128"/>
              </a:rPr>
              <a:t>bid</a:t>
            </a:r>
            <a:r>
              <a:rPr lang="en-US" sz="2400" kern="0" dirty="0">
                <a:solidFill>
                  <a:srgbClr val="000000"/>
                </a:solidFill>
                <a:latin typeface="Tahoma"/>
                <a:ea typeface="ＭＳ Ｐゴシック" charset="-128"/>
                <a:cs typeface="ＭＳ Ｐゴシック" pitchFamily="-106" charset="-128"/>
              </a:rPr>
              <a:t>, </a:t>
            </a:r>
            <a:r>
              <a:rPr lang="en-US" sz="2400" kern="0" dirty="0" err="1">
                <a:solidFill>
                  <a:srgbClr val="000000"/>
                </a:solidFill>
                <a:latin typeface="Tahoma"/>
                <a:ea typeface="ＭＳ Ｐゴシック" charset="-128"/>
                <a:cs typeface="ＭＳ Ｐゴシック" pitchFamily="-106" charset="-128"/>
              </a:rPr>
              <a:t>watch_addr</a:t>
            </a:r>
            <a:endParaRPr lang="en-US" sz="2400" i="1" kern="0" dirty="0">
              <a:solidFill>
                <a:srgbClr val="000000"/>
              </a:solidFill>
              <a:latin typeface="Tahoma"/>
              <a:ea typeface="ＭＳ Ｐゴシック" charset="-128"/>
              <a:cs typeface="ＭＳ Ｐゴシック" pitchFamily="-106" charset="-128"/>
            </a:endParaRPr>
          </a:p>
        </p:txBody>
      </p:sp>
      <p:sp>
        <p:nvSpPr>
          <p:cNvPr id="118794" name="Content Placeholder 2"/>
          <p:cNvSpPr txBox="1">
            <a:spLocks/>
          </p:cNvSpPr>
          <p:nvPr/>
        </p:nvSpPr>
        <p:spPr bwMode="auto">
          <a:xfrm>
            <a:off x="238125" y="1370013"/>
            <a:ext cx="8631238"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CC9900"/>
              </a:buClr>
              <a:buSzPct val="65000"/>
              <a:buFont typeface="Wingdings" charset="0"/>
              <a:buNone/>
            </a:pPr>
            <a:r>
              <a:rPr lang="en-US">
                <a:solidFill>
                  <a:srgbClr val="000000"/>
                </a:solidFill>
                <a:latin typeface="Tahoma" charset="0"/>
              </a:rPr>
              <a:t>			…</a:t>
            </a:r>
          </a:p>
          <a:p>
            <a:pPr>
              <a:spcBef>
                <a:spcPct val="20000"/>
              </a:spcBef>
              <a:buClr>
                <a:srgbClr val="CC9900"/>
              </a:buClr>
              <a:buSzPct val="65000"/>
              <a:buFont typeface="Wingdings" charset="0"/>
              <a:buNone/>
            </a:pPr>
            <a:endParaRPr lang="en-US">
              <a:solidFill>
                <a:srgbClr val="000000"/>
              </a:solidFill>
              <a:latin typeface="Tahoma" charset="0"/>
            </a:endParaRPr>
          </a:p>
          <a:p>
            <a:pPr>
              <a:spcBef>
                <a:spcPct val="20000"/>
              </a:spcBef>
              <a:buClr>
                <a:srgbClr val="CC9900"/>
              </a:buClr>
              <a:buSzPct val="65000"/>
              <a:buFont typeface="Wingdings" charset="0"/>
              <a:buNone/>
            </a:pPr>
            <a:endParaRPr lang="en-US">
              <a:solidFill>
                <a:srgbClr val="000000"/>
              </a:solidFill>
              <a:latin typeface="Tahoma" charset="0"/>
            </a:endParaRPr>
          </a:p>
          <a:p>
            <a:pPr>
              <a:spcBef>
                <a:spcPct val="20000"/>
              </a:spcBef>
              <a:buClr>
                <a:srgbClr val="CC9900"/>
              </a:buClr>
              <a:buSzPct val="65000"/>
              <a:buFont typeface="Wingdings" charset="0"/>
              <a:buNone/>
            </a:pPr>
            <a:endParaRPr lang="en-US">
              <a:solidFill>
                <a:srgbClr val="000000"/>
              </a:solidFill>
              <a:latin typeface="Tahoma" charset="0"/>
            </a:endParaRPr>
          </a:p>
          <a:p>
            <a:pPr>
              <a:spcBef>
                <a:spcPct val="20000"/>
              </a:spcBef>
              <a:buClr>
                <a:srgbClr val="CC9900"/>
              </a:buClr>
              <a:buSzPct val="65000"/>
              <a:buFont typeface="Wingdings" charset="0"/>
              <a:buNone/>
            </a:pPr>
            <a:endParaRPr lang="en-US">
              <a:solidFill>
                <a:srgbClr val="000000"/>
              </a:solidFill>
              <a:latin typeface="Tahoma" charset="0"/>
            </a:endParaRPr>
          </a:p>
          <a:p>
            <a:pPr>
              <a:spcBef>
                <a:spcPct val="20000"/>
              </a:spcBef>
              <a:buClr>
                <a:srgbClr val="CC9900"/>
              </a:buClr>
              <a:buSzPct val="65000"/>
              <a:buFont typeface="Wingdings" charset="0"/>
              <a:buNone/>
            </a:pPr>
            <a:endParaRPr lang="en-US">
              <a:solidFill>
                <a:srgbClr val="000000"/>
              </a:solidFill>
              <a:latin typeface="Tahoma" charset="0"/>
            </a:endParaRPr>
          </a:p>
          <a:p>
            <a:pPr>
              <a:spcBef>
                <a:spcPct val="20000"/>
              </a:spcBef>
              <a:buClr>
                <a:srgbClr val="CC9900"/>
              </a:buClr>
              <a:buSzPct val="65000"/>
              <a:buFont typeface="Wingdings" charset="0"/>
              <a:buNone/>
            </a:pPr>
            <a:r>
              <a:rPr lang="en-US">
                <a:solidFill>
                  <a:srgbClr val="000000"/>
                </a:solidFill>
                <a:latin typeface="Tahoma" charset="0"/>
              </a:rPr>
              <a:t>			…</a:t>
            </a:r>
          </a:p>
        </p:txBody>
      </p:sp>
      <p:sp>
        <p:nvSpPr>
          <p:cNvPr id="12" name="Oval 11"/>
          <p:cNvSpPr>
            <a:spLocks noChangeArrowheads="1"/>
          </p:cNvSpPr>
          <p:nvPr/>
        </p:nvSpPr>
        <p:spPr bwMode="auto">
          <a:xfrm>
            <a:off x="4105275" y="1784350"/>
            <a:ext cx="574675" cy="511175"/>
          </a:xfrm>
          <a:prstGeom prst="ellipse">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3" name="Line Callout 1 12"/>
          <p:cNvSpPr>
            <a:spLocks/>
          </p:cNvSpPr>
          <p:nvPr/>
        </p:nvSpPr>
        <p:spPr bwMode="auto">
          <a:xfrm>
            <a:off x="5083175" y="3694113"/>
            <a:ext cx="3881438" cy="1084262"/>
          </a:xfrm>
          <a:prstGeom prst="borderCallout1">
            <a:avLst>
              <a:gd name="adj1" fmla="val 50000"/>
              <a:gd name="adj2" fmla="val -19"/>
              <a:gd name="adj3" fmla="val -12449"/>
              <a:gd name="adj4" fmla="val -21472"/>
            </a:avLst>
          </a:prstGeom>
          <a:solidFill>
            <a:schemeClr val="bg1"/>
          </a:solidFill>
          <a:ln w="28575">
            <a:solidFill>
              <a:srgbClr val="FF0000"/>
            </a:solidFill>
            <a:miter lim="800000"/>
            <a:headEnd/>
            <a:tailEnd type="triangle" w="lg" len="lg"/>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r>
              <a:rPr lang="en-US" sz="2800" dirty="0">
                <a:solidFill>
                  <a:srgbClr val="FF0000"/>
                </a:solidFill>
                <a:latin typeface="Tahoma"/>
              </a:rPr>
              <a:t>Used to keep track of waiting cycles</a:t>
            </a:r>
          </a:p>
        </p:txBody>
      </p:sp>
      <p:sp>
        <p:nvSpPr>
          <p:cNvPr id="14" name="Line Callout 1 13"/>
          <p:cNvSpPr>
            <a:spLocks/>
          </p:cNvSpPr>
          <p:nvPr/>
        </p:nvSpPr>
        <p:spPr bwMode="auto">
          <a:xfrm>
            <a:off x="5092700" y="3684588"/>
            <a:ext cx="3881438" cy="1084262"/>
          </a:xfrm>
          <a:prstGeom prst="borderCallout1">
            <a:avLst>
              <a:gd name="adj1" fmla="val 50000"/>
              <a:gd name="adj2" fmla="val -19"/>
              <a:gd name="adj3" fmla="val -124847"/>
              <a:gd name="adj4" fmla="val -44338"/>
            </a:avLst>
          </a:prstGeom>
          <a:solidFill>
            <a:schemeClr val="bg1"/>
          </a:solidFill>
          <a:ln w="28575">
            <a:solidFill>
              <a:srgbClr val="FF0000"/>
            </a:solidFill>
            <a:miter lim="800000"/>
            <a:headEnd/>
            <a:tailEnd type="triangle" w="lg" len="lg"/>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r>
              <a:rPr lang="en-US" sz="2800" dirty="0">
                <a:solidFill>
                  <a:srgbClr val="FF0000"/>
                </a:solidFill>
                <a:latin typeface="Tahoma"/>
              </a:rPr>
              <a:t>Used to enable acceleration</a:t>
            </a:r>
          </a:p>
        </p:txBody>
      </p:sp>
      <p:cxnSp>
        <p:nvCxnSpPr>
          <p:cNvPr id="16" name="Straight Arrow Connector 15"/>
          <p:cNvCxnSpPr>
            <a:cxnSpLocks noChangeShapeType="1"/>
            <a:stCxn id="14" idx="2"/>
          </p:cNvCxnSpPr>
          <p:nvPr/>
        </p:nvCxnSpPr>
        <p:spPr bwMode="auto">
          <a:xfrm flipH="1">
            <a:off x="4025900" y="4227513"/>
            <a:ext cx="1066800" cy="631825"/>
          </a:xfrm>
          <a:prstGeom prst="straightConnector1">
            <a:avLst/>
          </a:prstGeom>
          <a:noFill/>
          <a:ln w="31750">
            <a:solidFill>
              <a:srgbClr val="FF0000"/>
            </a:solidFill>
            <a:round/>
            <a:headEnd/>
            <a:tailEnd type="triangle" w="lg"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 name="Rounded Rectangle 17"/>
          <p:cNvSpPr>
            <a:spLocks noChangeArrowheads="1"/>
          </p:cNvSpPr>
          <p:nvPr/>
        </p:nvSpPr>
        <p:spPr bwMode="auto">
          <a:xfrm>
            <a:off x="1979613" y="1616075"/>
            <a:ext cx="4217987" cy="847725"/>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9" name="Rounded Rectangle 18"/>
          <p:cNvSpPr>
            <a:spLocks noChangeArrowheads="1"/>
          </p:cNvSpPr>
          <p:nvPr/>
        </p:nvSpPr>
        <p:spPr bwMode="auto">
          <a:xfrm>
            <a:off x="1984375" y="4813300"/>
            <a:ext cx="4700588" cy="550863"/>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2110288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3.05556E-6 -2.80361E-6 L -3.05556E-6 0.12931 " pathEditMode="relative" rAng="0" ptsTypes="AA">
                                      <p:cBhvr>
                                        <p:cTn id="6" dur="1000" fill="hold"/>
                                        <p:tgtEl>
                                          <p:spTgt spid="11">
                                            <p:bg/>
                                          </p:spTgt>
                                        </p:tgtEl>
                                        <p:attrNameLst>
                                          <p:attrName>ppt_x</p:attrName>
                                          <p:attrName>ppt_y</p:attrName>
                                        </p:attrNameLst>
                                      </p:cBhvr>
                                      <p:rCtr x="0" y="6454"/>
                                    </p:animMotion>
                                  </p:childTnLst>
                                </p:cTn>
                              </p:par>
                              <p:par>
                                <p:cTn id="7" presetID="42" presetClass="path" presetSubtype="0" accel="50000" decel="50000" fill="hold" grpId="0" nodeType="withEffect">
                                  <p:stCondLst>
                                    <p:cond delay="0"/>
                                  </p:stCondLst>
                                  <p:childTnLst>
                                    <p:animMotion origin="layout" path="M -3.05556E-6 -2.80361E-6 L -3.05556E-6 0.12931 " pathEditMode="relative" rAng="0" ptsTypes="AA">
                                      <p:cBhvr>
                                        <p:cTn id="8" dur="1000" fill="hold"/>
                                        <p:tgtEl>
                                          <p:spTgt spid="11">
                                            <p:txEl>
                                              <p:pRg st="0" end="0"/>
                                            </p:txEl>
                                          </p:spTgt>
                                        </p:tgtEl>
                                        <p:attrNameLst>
                                          <p:attrName>ppt_x</p:attrName>
                                          <p:attrName>ppt_y</p:attrName>
                                        </p:attrNameLst>
                                      </p:cBhvr>
                                      <p:rCtr x="0" y="6454"/>
                                    </p:animMotion>
                                  </p:childTnLst>
                                </p:cTn>
                              </p:par>
                              <p:par>
                                <p:cTn id="9" presetID="42" presetClass="path" presetSubtype="0" accel="50000" decel="50000" fill="hold" grpId="0" nodeType="withEffect">
                                  <p:stCondLst>
                                    <p:cond delay="0"/>
                                  </p:stCondLst>
                                  <p:childTnLst>
                                    <p:animMotion origin="layout" path="M -3.05556E-6 -2.80361E-6 L -3.05556E-6 0.12931 " pathEditMode="relative" rAng="0" ptsTypes="AA">
                                      <p:cBhvr>
                                        <p:cTn id="10" dur="1000" fill="hold"/>
                                        <p:tgtEl>
                                          <p:spTgt spid="11">
                                            <p:txEl>
                                              <p:pRg st="1" end="1"/>
                                            </p:txEl>
                                          </p:spTgt>
                                        </p:tgtEl>
                                        <p:attrNameLst>
                                          <p:attrName>ppt_x</p:attrName>
                                          <p:attrName>ppt_y</p:attrName>
                                        </p:attrNameLst>
                                      </p:cBhvr>
                                      <p:rCtr x="0" y="6454"/>
                                    </p:animMotion>
                                  </p:childTnLst>
                                </p:cTn>
                              </p:par>
                              <p:par>
                                <p:cTn id="11" presetID="42" presetClass="path" presetSubtype="0" accel="50000" decel="50000" fill="hold" grpId="0" nodeType="withEffect">
                                  <p:stCondLst>
                                    <p:cond delay="0"/>
                                  </p:stCondLst>
                                  <p:childTnLst>
                                    <p:animMotion origin="layout" path="M -3.05556E-6 -2.80361E-6 L -3.05556E-6 0.12931 " pathEditMode="relative" rAng="0" ptsTypes="AA">
                                      <p:cBhvr>
                                        <p:cTn id="12" dur="1000" fill="hold"/>
                                        <p:tgtEl>
                                          <p:spTgt spid="11">
                                            <p:txEl>
                                              <p:pRg st="2" end="2"/>
                                            </p:txEl>
                                          </p:spTgt>
                                        </p:tgtEl>
                                        <p:attrNameLst>
                                          <p:attrName>ppt_x</p:attrName>
                                          <p:attrName>ppt_y</p:attrName>
                                        </p:attrNameLst>
                                      </p:cBhvr>
                                      <p:rCtr x="0" y="6454"/>
                                    </p:animMotion>
                                  </p:childTnLst>
                                </p:cTn>
                              </p:par>
                              <p:par>
                                <p:cTn id="13" presetID="42" presetClass="path" presetSubtype="0" accel="50000" decel="50000" fill="hold" grpId="0" nodeType="withEffect">
                                  <p:stCondLst>
                                    <p:cond delay="0"/>
                                  </p:stCondLst>
                                  <p:childTnLst>
                                    <p:animMotion origin="layout" path="M -3.05556E-6 -2.80361E-6 L -3.05556E-6 0.12931 " pathEditMode="relative" rAng="0" ptsTypes="AA">
                                      <p:cBhvr>
                                        <p:cTn id="14" dur="1000" fill="hold"/>
                                        <p:tgtEl>
                                          <p:spTgt spid="11">
                                            <p:txEl>
                                              <p:pRg st="3" end="3"/>
                                            </p:txEl>
                                          </p:spTgt>
                                        </p:tgtEl>
                                        <p:attrNameLst>
                                          <p:attrName>ppt_x</p:attrName>
                                          <p:attrName>ppt_y</p:attrName>
                                        </p:attrNameLst>
                                      </p:cBhvr>
                                      <p:rCtr x="0" y="6454"/>
                                    </p:animMotion>
                                  </p:childTnLst>
                                </p:cTn>
                              </p:par>
                              <p:par>
                                <p:cTn id="15" presetID="42" presetClass="path" presetSubtype="0" accel="50000" decel="50000" fill="hold" grpId="0" nodeType="withEffect">
                                  <p:stCondLst>
                                    <p:cond delay="0"/>
                                  </p:stCondLst>
                                  <p:childTnLst>
                                    <p:animMotion origin="layout" path="M -3.05556E-6 -2.80361E-6 L -3.05556E-6 0.12931 " pathEditMode="relative" rAng="0" ptsTypes="AA">
                                      <p:cBhvr>
                                        <p:cTn id="16" dur="1000" fill="hold"/>
                                        <p:tgtEl>
                                          <p:spTgt spid="11">
                                            <p:txEl>
                                              <p:pRg st="4" end="4"/>
                                            </p:txEl>
                                          </p:spTgt>
                                        </p:tgtEl>
                                        <p:attrNameLst>
                                          <p:attrName>ppt_x</p:attrName>
                                          <p:attrName>ppt_y</p:attrName>
                                        </p:attrNameLst>
                                      </p:cBhvr>
                                      <p:rCtr x="0" y="6454"/>
                                    </p:animMotion>
                                  </p:childTnLst>
                                </p:cTn>
                              </p:par>
                            </p:childTnLst>
                          </p:cTn>
                        </p:par>
                        <p:par>
                          <p:cTn id="17" fill="hold" nodeType="afterGroup">
                            <p:stCondLst>
                              <p:cond delay="1000"/>
                            </p:stCondLst>
                            <p:childTnLst>
                              <p:par>
                                <p:cTn id="18" presetID="1" presetClass="exit" presetSubtype="0" fill="hold" grpId="1"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1">
                                            <p:txEl>
                                              <p:pRg st="2" end="2"/>
                                            </p:txEl>
                                          </p:spTgt>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1">
                                            <p:txEl>
                                              <p:pRg st="4" end="4"/>
                                            </p:txEl>
                                          </p:spTgt>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1">
                                            <p:bg/>
                                          </p:spTgt>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2466">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2466">
                                            <p:txEl>
                                              <p:pRg st="1" end="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2466">
                                            <p:txEl>
                                              <p:pRg st="2" end="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2466">
                                            <p:txEl>
                                              <p:pRg st="3" end="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2466">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2466">
                                            <p:txEl>
                                              <p:pRg st="5" end="5"/>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2466">
                                            <p:txEl>
                                              <p:pRg st="6" end="6"/>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2466">
                                            <p:txEl>
                                              <p:pRg st="7" end="7"/>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62466">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5"/>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6"/>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8"/>
                                        </p:tgtEl>
                                        <p:attrNameLst>
                                          <p:attrName>style.visibility</p:attrName>
                                        </p:attrNameLst>
                                      </p:cBhvr>
                                      <p:to>
                                        <p:strVal val="hidden"/>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62466">
                                            <p:txEl>
                                              <p:pRg st="4" end="4"/>
                                            </p:txEl>
                                          </p:spTgt>
                                        </p:tgtEl>
                                      </p:cBhvr>
                                    </p:animEffect>
                                    <p:set>
                                      <p:cBhvr>
                                        <p:cTn id="80" dur="1" fill="hold">
                                          <p:stCondLst>
                                            <p:cond delay="499"/>
                                          </p:stCondLst>
                                        </p:cTn>
                                        <p:tgtEl>
                                          <p:spTgt spid="62466">
                                            <p:txEl>
                                              <p:pRg st="4" end="4"/>
                                            </p:txEl>
                                          </p:spTgt>
                                        </p:tgtEl>
                                        <p:attrNameLst>
                                          <p:attrName>style.visibility</p:attrName>
                                        </p:attrNameLst>
                                      </p:cBhvr>
                                      <p:to>
                                        <p:strVal val="hidden"/>
                                      </p:to>
                                    </p:set>
                                  </p:childTnLst>
                                </p:cTn>
                              </p:par>
                            </p:childTnLst>
                          </p:cTn>
                        </p:par>
                        <p:par>
                          <p:cTn id="81" fill="hold" nodeType="afterGroup">
                            <p:stCondLst>
                              <p:cond delay="500"/>
                            </p:stCondLst>
                            <p:childTnLst>
                              <p:par>
                                <p:cTn id="82" presetID="9" presetClass="entr" presetSubtype="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dissolve">
                                      <p:cBhvr>
                                        <p:cTn id="84" dur="500"/>
                                        <p:tgtEl>
                                          <p:spTgt spid="10"/>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1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8"/>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1" grpId="1" build="allAtOnce" animBg="1"/>
      <p:bldP spid="62466" grpId="0" build="p"/>
      <p:bldP spid="5" grpId="0" animBg="1"/>
      <p:bldP spid="5" grpId="1" animBg="1"/>
      <p:bldP spid="6" grpId="0" animBg="1"/>
      <p:bldP spid="6" grpId="1" animBg="1"/>
      <p:bldP spid="7" grpId="0" animBg="1"/>
      <p:bldP spid="7" grpId="1" animBg="1"/>
      <p:bldP spid="8" grpId="0" animBg="1"/>
      <p:bldP spid="8" grpId="1" animBg="1"/>
      <p:bldP spid="10" grpId="0"/>
      <p:bldP spid="12" grpId="0" animBg="1"/>
      <p:bldP spid="12" grpId="1" animBg="1"/>
      <p:bldP spid="13" grpId="0" animBg="1"/>
      <p:bldP spid="13" grpId="1" animBg="1"/>
      <p:bldP spid="14" grpId="0" animBg="1"/>
      <p:bldP spid="14" grpId="1" animBg="1"/>
      <p:bldP spid="18" grpId="0" animBg="1"/>
      <p:bldP spid="18" grpId="1" animBg="1"/>
      <p:bldP spid="19" grpId="0" animBg="1"/>
      <p:bldP spid="19"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027F94-8C27-1743-8796-4348A1E503BB}" type="slidenum">
              <a:rPr lang="en-US" sz="1600">
                <a:solidFill>
                  <a:srgbClr val="000000"/>
                </a:solidFill>
                <a:latin typeface="Garamond" charset="0"/>
              </a:rPr>
              <a:pPr eaLnBrk="1" hangingPunct="1"/>
              <a:t>136</a:t>
            </a:fld>
            <a:endParaRPr lang="en-US" sz="1600">
              <a:solidFill>
                <a:srgbClr val="000000"/>
              </a:solidFill>
              <a:latin typeface="Garamond" charset="0"/>
            </a:endParaRPr>
          </a:p>
        </p:txBody>
      </p:sp>
      <p:sp>
        <p:nvSpPr>
          <p:cNvPr id="320514" name="Title 1"/>
          <p:cNvSpPr>
            <a:spLocks noGrp="1"/>
          </p:cNvSpPr>
          <p:nvPr>
            <p:ph type="title"/>
          </p:nvPr>
        </p:nvSpPr>
        <p:spPr/>
        <p:txBody>
          <a:bodyPr/>
          <a:lstStyle/>
          <a:p>
            <a:r>
              <a:rPr lang="en-US">
                <a:latin typeface="Garamond" charset="0"/>
              </a:rPr>
              <a:t>Barriers: Code Modifications</a:t>
            </a:r>
          </a:p>
        </p:txBody>
      </p:sp>
      <p:sp>
        <p:nvSpPr>
          <p:cNvPr id="320515" name="Content Placeholder 2"/>
          <p:cNvSpPr>
            <a:spLocks noGrp="1"/>
          </p:cNvSpPr>
          <p:nvPr>
            <p:ph idx="1"/>
          </p:nvPr>
        </p:nvSpPr>
        <p:spPr/>
        <p:txBody>
          <a:bodyPr/>
          <a:lstStyle/>
          <a:p>
            <a:pPr>
              <a:buFont typeface="Wingdings" charset="0"/>
              <a:buNone/>
            </a:pPr>
            <a:r>
              <a:rPr lang="en-US">
                <a:latin typeface="Tahoma" charset="0"/>
              </a:rPr>
              <a:t>			…</a:t>
            </a:r>
          </a:p>
          <a:p>
            <a:pPr>
              <a:buFont typeface="Wingdings" charset="0"/>
              <a:buNone/>
            </a:pPr>
            <a:r>
              <a:rPr lang="en-US">
                <a:latin typeface="Tahoma" charset="0"/>
              </a:rPr>
              <a:t>			</a:t>
            </a:r>
            <a:r>
              <a:rPr lang="en-US">
                <a:solidFill>
                  <a:srgbClr val="0000FF"/>
                </a:solidFill>
                <a:latin typeface="Tahoma" charset="0"/>
              </a:rPr>
              <a:t>BottleneckCall</a:t>
            </a:r>
            <a:r>
              <a:rPr lang="en-US">
                <a:latin typeface="Tahoma" charset="0"/>
              </a:rPr>
              <a:t> </a:t>
            </a:r>
            <a:r>
              <a:rPr lang="en-US" i="1">
                <a:latin typeface="Tahoma" charset="0"/>
              </a:rPr>
              <a:t>bid</a:t>
            </a:r>
            <a:r>
              <a:rPr lang="en-US">
                <a:latin typeface="Tahoma" charset="0"/>
              </a:rPr>
              <a:t>, targetPC</a:t>
            </a:r>
          </a:p>
          <a:p>
            <a:pPr>
              <a:buFont typeface="Wingdings" charset="0"/>
              <a:buNone/>
            </a:pPr>
            <a:r>
              <a:rPr lang="en-US">
                <a:latin typeface="Tahoma" charset="0"/>
              </a:rPr>
              <a:t>			enter barrier</a:t>
            </a:r>
          </a:p>
          <a:p>
            <a:pPr>
              <a:buFont typeface="Wingdings" charset="0"/>
              <a:buNone/>
            </a:pPr>
            <a:r>
              <a:rPr lang="en-US">
                <a:latin typeface="Tahoma" charset="0"/>
              </a:rPr>
              <a:t>			while not all threads in barrier</a:t>
            </a:r>
          </a:p>
          <a:p>
            <a:pPr>
              <a:buFont typeface="Wingdings" charset="0"/>
              <a:buNone/>
            </a:pPr>
            <a:r>
              <a:rPr lang="en-US">
                <a:latin typeface="Tahoma" charset="0"/>
              </a:rPr>
              <a:t>				</a:t>
            </a:r>
            <a:r>
              <a:rPr lang="en-US">
                <a:solidFill>
                  <a:srgbClr val="0000FF"/>
                </a:solidFill>
                <a:latin typeface="Tahoma" charset="0"/>
              </a:rPr>
              <a:t>BottleneckWait</a:t>
            </a:r>
            <a:r>
              <a:rPr lang="en-US">
                <a:latin typeface="Tahoma" charset="0"/>
              </a:rPr>
              <a:t> </a:t>
            </a:r>
            <a:r>
              <a:rPr lang="en-US" i="1">
                <a:latin typeface="Tahoma" charset="0"/>
              </a:rPr>
              <a:t>bid</a:t>
            </a:r>
            <a:r>
              <a:rPr lang="en-US">
                <a:latin typeface="Tahoma" charset="0"/>
              </a:rPr>
              <a:t>, watch_addr</a:t>
            </a:r>
          </a:p>
          <a:p>
            <a:pPr>
              <a:buFont typeface="Wingdings" charset="0"/>
              <a:buNone/>
            </a:pPr>
            <a:r>
              <a:rPr lang="en-US">
                <a:latin typeface="Tahoma" charset="0"/>
              </a:rPr>
              <a:t>			exit barrier</a:t>
            </a:r>
          </a:p>
          <a:p>
            <a:pPr>
              <a:buFont typeface="Wingdings" charset="0"/>
              <a:buNone/>
            </a:pPr>
            <a:r>
              <a:rPr lang="en-US">
                <a:latin typeface="Tahoma" charset="0"/>
              </a:rPr>
              <a:t>			…</a:t>
            </a:r>
          </a:p>
          <a:p>
            <a:pPr>
              <a:buFont typeface="Wingdings" charset="0"/>
              <a:buNone/>
            </a:pPr>
            <a:r>
              <a:rPr lang="en-US">
                <a:latin typeface="Tahoma" charset="0"/>
              </a:rPr>
              <a:t>targetPC: 	code running for the barrier</a:t>
            </a:r>
          </a:p>
          <a:p>
            <a:pPr>
              <a:buFont typeface="Wingdings" charset="0"/>
              <a:buNone/>
            </a:pPr>
            <a:r>
              <a:rPr lang="en-US">
                <a:latin typeface="Tahoma" charset="0"/>
              </a:rPr>
              <a:t>			…</a:t>
            </a:r>
          </a:p>
          <a:p>
            <a:pPr>
              <a:buFont typeface="Wingdings" charset="0"/>
              <a:buNone/>
            </a:pPr>
            <a:r>
              <a:rPr lang="en-US">
                <a:latin typeface="Tahoma" charset="0"/>
              </a:rPr>
              <a:t>			</a:t>
            </a:r>
            <a:r>
              <a:rPr lang="en-US">
                <a:solidFill>
                  <a:srgbClr val="0000FF"/>
                </a:solidFill>
                <a:latin typeface="Tahoma" charset="0"/>
              </a:rPr>
              <a:t>BottleneckReturn</a:t>
            </a:r>
            <a:r>
              <a:rPr lang="en-US">
                <a:latin typeface="Tahoma" charset="0"/>
              </a:rPr>
              <a:t> </a:t>
            </a:r>
            <a:r>
              <a:rPr lang="en-US" i="1">
                <a:latin typeface="Tahoma" charset="0"/>
              </a:rPr>
              <a:t>bid</a:t>
            </a:r>
            <a:endParaRPr lang="en-US">
              <a:latin typeface="Tahoma" charset="0"/>
            </a:endParaRPr>
          </a:p>
          <a:p>
            <a:pPr>
              <a:buFont typeface="Wingdings" charset="0"/>
              <a:buNone/>
            </a:pPr>
            <a:endParaRPr lang="en-US" i="1">
              <a:latin typeface="Tahoma" charset="0"/>
            </a:endParaRPr>
          </a:p>
        </p:txBody>
      </p:sp>
      <p:sp>
        <p:nvSpPr>
          <p:cNvPr id="5" name="Rounded Rectangle 4"/>
          <p:cNvSpPr>
            <a:spLocks noChangeArrowheads="1"/>
          </p:cNvSpPr>
          <p:nvPr/>
        </p:nvSpPr>
        <p:spPr bwMode="auto">
          <a:xfrm>
            <a:off x="1862138" y="3962400"/>
            <a:ext cx="5465762" cy="1570038"/>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2746207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8D94E6-5D4F-B740-9480-86E1E4E48CF0}" type="slidenum">
              <a:rPr lang="en-US" sz="1600">
                <a:solidFill>
                  <a:srgbClr val="000000"/>
                </a:solidFill>
                <a:latin typeface="Garamond" charset="0"/>
              </a:rPr>
              <a:pPr eaLnBrk="1" hangingPunct="1"/>
              <a:t>137</a:t>
            </a:fld>
            <a:endParaRPr lang="en-US" sz="1600">
              <a:solidFill>
                <a:srgbClr val="000000"/>
              </a:solidFill>
              <a:latin typeface="Garamond" charset="0"/>
            </a:endParaRPr>
          </a:p>
        </p:txBody>
      </p:sp>
      <p:sp>
        <p:nvSpPr>
          <p:cNvPr id="321538" name="Title 1"/>
          <p:cNvSpPr>
            <a:spLocks noGrp="1"/>
          </p:cNvSpPr>
          <p:nvPr>
            <p:ph type="title"/>
          </p:nvPr>
        </p:nvSpPr>
        <p:spPr/>
        <p:txBody>
          <a:bodyPr/>
          <a:lstStyle/>
          <a:p>
            <a:r>
              <a:rPr lang="en-US">
                <a:latin typeface="Garamond" charset="0"/>
              </a:rPr>
              <a:t>Pipeline Stages: Code Modifications</a:t>
            </a:r>
          </a:p>
        </p:txBody>
      </p:sp>
      <p:sp>
        <p:nvSpPr>
          <p:cNvPr id="321539" name="Content Placeholder 2"/>
          <p:cNvSpPr>
            <a:spLocks noGrp="1"/>
          </p:cNvSpPr>
          <p:nvPr>
            <p:ph idx="1"/>
          </p:nvPr>
        </p:nvSpPr>
        <p:spPr>
          <a:xfrm>
            <a:off x="228600" y="1270000"/>
            <a:ext cx="8610600" cy="4876800"/>
          </a:xfrm>
        </p:spPr>
        <p:txBody>
          <a:bodyPr/>
          <a:lstStyle/>
          <a:p>
            <a:pPr>
              <a:buFont typeface="Wingdings" charset="0"/>
              <a:buNone/>
            </a:pPr>
            <a:r>
              <a:rPr lang="en-US">
                <a:latin typeface="Tahoma" charset="0"/>
              </a:rPr>
              <a:t>			</a:t>
            </a:r>
            <a:r>
              <a:rPr lang="en-US">
                <a:solidFill>
                  <a:srgbClr val="0000FF"/>
                </a:solidFill>
                <a:latin typeface="Tahoma" charset="0"/>
              </a:rPr>
              <a:t>BottleneckCall</a:t>
            </a:r>
            <a:r>
              <a:rPr lang="en-US">
                <a:latin typeface="Tahoma" charset="0"/>
              </a:rPr>
              <a:t> </a:t>
            </a:r>
            <a:r>
              <a:rPr lang="en-US" i="1">
                <a:latin typeface="Tahoma" charset="0"/>
              </a:rPr>
              <a:t>bid</a:t>
            </a:r>
            <a:r>
              <a:rPr lang="en-US">
                <a:latin typeface="Tahoma" charset="0"/>
              </a:rPr>
              <a:t>, targetPC</a:t>
            </a:r>
          </a:p>
          <a:p>
            <a:pPr>
              <a:buFont typeface="Wingdings" charset="0"/>
              <a:buNone/>
            </a:pPr>
            <a:r>
              <a:rPr lang="en-US">
                <a:latin typeface="Tahoma" charset="0"/>
              </a:rPr>
              <a:t>			…</a:t>
            </a:r>
          </a:p>
          <a:p>
            <a:pPr>
              <a:buFont typeface="Wingdings" charset="0"/>
              <a:buNone/>
            </a:pPr>
            <a:r>
              <a:rPr lang="en-US">
                <a:latin typeface="Tahoma" charset="0"/>
              </a:rPr>
              <a:t>targetPC:	while not done</a:t>
            </a:r>
          </a:p>
          <a:p>
            <a:pPr>
              <a:buFont typeface="Wingdings" charset="0"/>
              <a:buNone/>
            </a:pPr>
            <a:r>
              <a:rPr lang="en-US">
                <a:latin typeface="Tahoma" charset="0"/>
              </a:rPr>
              <a:t>				while empty queue</a:t>
            </a:r>
          </a:p>
          <a:p>
            <a:pPr>
              <a:buFont typeface="Wingdings" charset="0"/>
              <a:buNone/>
            </a:pPr>
            <a:r>
              <a:rPr lang="en-US">
                <a:latin typeface="Tahoma" charset="0"/>
              </a:rPr>
              <a:t>					</a:t>
            </a:r>
            <a:r>
              <a:rPr lang="en-US">
                <a:solidFill>
                  <a:srgbClr val="0000FF"/>
                </a:solidFill>
                <a:latin typeface="Tahoma" charset="0"/>
              </a:rPr>
              <a:t>BottleneckWait</a:t>
            </a:r>
            <a:r>
              <a:rPr lang="en-US">
                <a:latin typeface="Tahoma" charset="0"/>
              </a:rPr>
              <a:t> prev_bid</a:t>
            </a:r>
          </a:p>
          <a:p>
            <a:pPr>
              <a:buFont typeface="Wingdings" charset="0"/>
              <a:buNone/>
            </a:pPr>
            <a:r>
              <a:rPr lang="en-US">
                <a:latin typeface="Tahoma" charset="0"/>
              </a:rPr>
              <a:t>				dequeue work</a:t>
            </a:r>
          </a:p>
          <a:p>
            <a:pPr>
              <a:buFont typeface="Wingdings" charset="0"/>
              <a:buNone/>
            </a:pPr>
            <a:r>
              <a:rPr lang="en-US">
                <a:latin typeface="Tahoma" charset="0"/>
              </a:rPr>
              <a:t>				do the work …</a:t>
            </a:r>
          </a:p>
          <a:p>
            <a:pPr>
              <a:buFont typeface="Wingdings" charset="0"/>
              <a:buNone/>
            </a:pPr>
            <a:r>
              <a:rPr lang="en-US">
                <a:latin typeface="Tahoma" charset="0"/>
              </a:rPr>
              <a:t>				while full queue</a:t>
            </a:r>
          </a:p>
          <a:p>
            <a:pPr>
              <a:buFont typeface="Wingdings" charset="0"/>
              <a:buNone/>
            </a:pPr>
            <a:r>
              <a:rPr lang="en-US">
                <a:latin typeface="Tahoma" charset="0"/>
              </a:rPr>
              <a:t>					</a:t>
            </a:r>
            <a:r>
              <a:rPr lang="en-US">
                <a:solidFill>
                  <a:srgbClr val="0000FF"/>
                </a:solidFill>
                <a:latin typeface="Tahoma" charset="0"/>
              </a:rPr>
              <a:t>BottleneckWait</a:t>
            </a:r>
            <a:r>
              <a:rPr lang="en-US">
                <a:latin typeface="Tahoma" charset="0"/>
              </a:rPr>
              <a:t> next_bid</a:t>
            </a:r>
          </a:p>
          <a:p>
            <a:pPr>
              <a:buFont typeface="Wingdings" charset="0"/>
              <a:buNone/>
            </a:pPr>
            <a:r>
              <a:rPr lang="en-US">
                <a:latin typeface="Tahoma" charset="0"/>
              </a:rPr>
              <a:t>				enqueue next work</a:t>
            </a:r>
          </a:p>
          <a:p>
            <a:pPr>
              <a:buFont typeface="Wingdings" charset="0"/>
              <a:buNone/>
            </a:pPr>
            <a:r>
              <a:rPr lang="en-US">
                <a:latin typeface="Tahoma" charset="0"/>
              </a:rPr>
              <a:t>			</a:t>
            </a:r>
            <a:r>
              <a:rPr lang="en-US">
                <a:solidFill>
                  <a:srgbClr val="0000FF"/>
                </a:solidFill>
                <a:latin typeface="Tahoma" charset="0"/>
              </a:rPr>
              <a:t>BottleneckReturn</a:t>
            </a:r>
            <a:r>
              <a:rPr lang="en-US">
                <a:latin typeface="Tahoma" charset="0"/>
              </a:rPr>
              <a:t> </a:t>
            </a:r>
            <a:r>
              <a:rPr lang="en-US" i="1">
                <a:latin typeface="Tahoma" charset="0"/>
              </a:rPr>
              <a:t>bid</a:t>
            </a:r>
            <a:endParaRPr lang="en-US">
              <a:latin typeface="Tahoma" charset="0"/>
            </a:endParaRPr>
          </a:p>
          <a:p>
            <a:pPr>
              <a:buFont typeface="Wingdings" charset="0"/>
              <a:buNone/>
            </a:pPr>
            <a:endParaRPr lang="en-US" i="1">
              <a:latin typeface="Tahoma" charset="0"/>
            </a:endParaRPr>
          </a:p>
        </p:txBody>
      </p:sp>
      <p:sp>
        <p:nvSpPr>
          <p:cNvPr id="5" name="Rounded Rectangle 4"/>
          <p:cNvSpPr>
            <a:spLocks noChangeArrowheads="1"/>
          </p:cNvSpPr>
          <p:nvPr/>
        </p:nvSpPr>
        <p:spPr bwMode="auto">
          <a:xfrm>
            <a:off x="1928813" y="2181225"/>
            <a:ext cx="5465762" cy="3976688"/>
          </a:xfrm>
          <a:prstGeom prst="roundRect">
            <a:avLst>
              <a:gd name="adj" fmla="val 16667"/>
            </a:avLst>
          </a:prstGeom>
          <a:noFill/>
          <a:ln w="285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40110911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3"/>
          <p:cNvSpPr>
            <a:spLocks noChangeArrowheads="1"/>
          </p:cNvSpPr>
          <p:nvPr/>
        </p:nvSpPr>
        <p:spPr bwMode="auto">
          <a:xfrm>
            <a:off x="280988" y="2871788"/>
            <a:ext cx="31178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Annotate</a:t>
            </a:r>
            <a:br>
              <a:rPr lang="en-US" sz="2000" dirty="0">
                <a:solidFill>
                  <a:srgbClr val="000000"/>
                </a:solidFill>
                <a:latin typeface="Tahoma"/>
                <a:ea typeface="ＭＳ Ｐゴシック" charset="-128"/>
              </a:rPr>
            </a:br>
            <a:r>
              <a:rPr lang="en-US" sz="2000" i="1" dirty="0">
                <a:solidFill>
                  <a:srgbClr val="000000"/>
                </a:solidFill>
                <a:latin typeface="Tahoma"/>
                <a:ea typeface="ＭＳ Ｐゴシック" charset="-128"/>
              </a:rPr>
              <a:t>bottleneck </a:t>
            </a:r>
            <a:r>
              <a:rPr lang="en-US" sz="2000" dirty="0">
                <a:solidFill>
                  <a:srgbClr val="000000"/>
                </a:solidFill>
                <a:latin typeface="Tahoma"/>
                <a:ea typeface="ＭＳ Ｐゴシック" charset="-128"/>
              </a:rPr>
              <a:t>code</a:t>
            </a:r>
          </a:p>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Implement </a:t>
            </a:r>
            <a:r>
              <a:rPr lang="en-US" sz="2000" i="1" dirty="0">
                <a:solidFill>
                  <a:srgbClr val="000000"/>
                </a:solidFill>
                <a:latin typeface="Tahoma"/>
                <a:ea typeface="ＭＳ Ｐゴシック" charset="-128"/>
              </a:rPr>
              <a:t>waiting</a:t>
            </a:r>
            <a:endParaRPr lang="en-US" sz="2000" dirty="0">
              <a:solidFill>
                <a:srgbClr val="000000"/>
              </a:solidFill>
              <a:latin typeface="Tahoma"/>
              <a:ea typeface="ＭＳ Ｐゴシック" charset="-128"/>
            </a:endParaRPr>
          </a:p>
          <a:p>
            <a:pPr fontAlgn="auto">
              <a:spcBef>
                <a:spcPts val="0"/>
              </a:spcBef>
              <a:spcAft>
                <a:spcPts val="0"/>
              </a:spcAft>
              <a:defRPr/>
            </a:pPr>
            <a:r>
              <a:rPr lang="en-US" sz="2000" dirty="0">
                <a:solidFill>
                  <a:srgbClr val="000000"/>
                </a:solidFill>
                <a:latin typeface="Tahoma"/>
                <a:ea typeface="ＭＳ Ｐゴシック" charset="-128"/>
              </a:rPr>
              <a:t>     for bottlenecks</a:t>
            </a:r>
          </a:p>
        </p:txBody>
      </p:sp>
      <p:sp>
        <p:nvSpPr>
          <p:cNvPr id="69637" name="AutoShape 4"/>
          <p:cNvSpPr>
            <a:spLocks noChangeArrowheads="1"/>
          </p:cNvSpPr>
          <p:nvPr/>
        </p:nvSpPr>
        <p:spPr bwMode="auto">
          <a:xfrm>
            <a:off x="5614988" y="2871788"/>
            <a:ext cx="32702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Measure </a:t>
            </a:r>
            <a:r>
              <a:rPr lang="en-US" sz="2000" i="1" dirty="0">
                <a:solidFill>
                  <a:srgbClr val="000000"/>
                </a:solidFill>
                <a:latin typeface="Arial" pitchFamily="-106" charset="0"/>
                <a:ea typeface="ＭＳ Ｐゴシック" pitchFamily="-106" charset="-128"/>
                <a:cs typeface="ＭＳ Ｐゴシック" pitchFamily="-106" charset="-128"/>
              </a:rPr>
              <a:t>thread </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i="1" dirty="0">
                <a:solidFill>
                  <a:srgbClr val="000000"/>
                </a:solidFill>
                <a:latin typeface="Arial" pitchFamily="-106" charset="0"/>
                <a:ea typeface="ＭＳ Ｐゴシック" pitchFamily="-106" charset="-128"/>
                <a:cs typeface="ＭＳ Ｐゴシック" pitchFamily="-106" charset="-128"/>
              </a:rPr>
              <a:t>waiting cycles (TWC)</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for each bottleneck</a:t>
            </a:r>
          </a:p>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Accelerate bottleneck(s)</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with the highest TWC</a:t>
            </a:r>
          </a:p>
        </p:txBody>
      </p:sp>
      <p:sp>
        <p:nvSpPr>
          <p:cNvPr id="28676" name="Line 5"/>
          <p:cNvSpPr>
            <a:spLocks noChangeShapeType="1"/>
          </p:cNvSpPr>
          <p:nvPr/>
        </p:nvSpPr>
        <p:spPr bwMode="auto">
          <a:xfrm flipV="1">
            <a:off x="3419475" y="3797300"/>
            <a:ext cx="2206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22564" name="Text Box 6"/>
          <p:cNvSpPr txBox="1">
            <a:spLocks noChangeArrowheads="1"/>
          </p:cNvSpPr>
          <p:nvPr/>
        </p:nvSpPr>
        <p:spPr bwMode="auto">
          <a:xfrm>
            <a:off x="3203575" y="3074988"/>
            <a:ext cx="2574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Binary containing </a:t>
            </a:r>
            <a:br>
              <a:rPr lang="en-US" sz="1800">
                <a:solidFill>
                  <a:srgbClr val="000000"/>
                </a:solidFill>
              </a:rPr>
            </a:br>
            <a:r>
              <a:rPr lang="en-US" sz="1800">
                <a:solidFill>
                  <a:srgbClr val="000000"/>
                </a:solidFill>
              </a:rPr>
              <a:t> </a:t>
            </a:r>
            <a:r>
              <a:rPr lang="en-US" sz="1800" b="1">
                <a:solidFill>
                  <a:srgbClr val="000000"/>
                </a:solidFill>
              </a:rPr>
              <a:t>BIS instructions</a:t>
            </a:r>
          </a:p>
        </p:txBody>
      </p:sp>
      <p:sp>
        <p:nvSpPr>
          <p:cNvPr id="322565" name="Text Box 7"/>
          <p:cNvSpPr txBox="1">
            <a:spLocks noChangeArrowheads="1"/>
          </p:cNvSpPr>
          <p:nvPr/>
        </p:nvSpPr>
        <p:spPr bwMode="auto">
          <a:xfrm>
            <a:off x="477838" y="2460625"/>
            <a:ext cx="3830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Compiler/Library/Programmer</a:t>
            </a:r>
          </a:p>
        </p:txBody>
      </p:sp>
      <p:sp>
        <p:nvSpPr>
          <p:cNvPr id="322566" name="Text Box 8"/>
          <p:cNvSpPr txBox="1">
            <a:spLocks noChangeArrowheads="1"/>
          </p:cNvSpPr>
          <p:nvPr/>
        </p:nvSpPr>
        <p:spPr bwMode="auto">
          <a:xfrm>
            <a:off x="5961063" y="2459038"/>
            <a:ext cx="173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Hardware</a:t>
            </a:r>
          </a:p>
        </p:txBody>
      </p:sp>
      <p:sp>
        <p:nvSpPr>
          <p:cNvPr id="3225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839F23-26E1-7048-92C1-AFC0E56CB3F4}" type="slidenum">
              <a:rPr lang="en-US" sz="1600">
                <a:solidFill>
                  <a:srgbClr val="000000"/>
                </a:solidFill>
                <a:latin typeface="Garamond" charset="0"/>
              </a:rPr>
              <a:pPr eaLnBrk="1" hangingPunct="1"/>
              <a:t>138</a:t>
            </a:fld>
            <a:endParaRPr lang="en-US" sz="1600">
              <a:solidFill>
                <a:srgbClr val="000000"/>
              </a:solidFill>
              <a:latin typeface="Garamond" charset="0"/>
            </a:endParaRPr>
          </a:p>
        </p:txBody>
      </p:sp>
      <p:sp>
        <p:nvSpPr>
          <p:cNvPr id="322568" name="Title 1"/>
          <p:cNvSpPr>
            <a:spLocks noGrp="1"/>
          </p:cNvSpPr>
          <p:nvPr>
            <p:ph type="title"/>
          </p:nvPr>
        </p:nvSpPr>
        <p:spPr>
          <a:xfrm>
            <a:off x="0" y="152400"/>
            <a:ext cx="9144000" cy="1066800"/>
          </a:xfrm>
        </p:spPr>
        <p:txBody>
          <a:bodyPr/>
          <a:lstStyle/>
          <a:p>
            <a:r>
              <a:rPr lang="en-US" sz="3900">
                <a:latin typeface="Garamond" charset="0"/>
              </a:rPr>
              <a:t>Bottleneck Identification and Scheduling (BIS)</a:t>
            </a:r>
          </a:p>
        </p:txBody>
      </p:sp>
      <p:sp>
        <p:nvSpPr>
          <p:cNvPr id="15" name="Rectangle 14"/>
          <p:cNvSpPr>
            <a:spLocks noChangeArrowheads="1"/>
          </p:cNvSpPr>
          <p:nvPr/>
        </p:nvSpPr>
        <p:spPr bwMode="auto">
          <a:xfrm>
            <a:off x="5489575" y="2346325"/>
            <a:ext cx="3578225" cy="2841625"/>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7061454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a:lstStyle/>
          <a:p>
            <a:r>
              <a:rPr lang="en-US">
                <a:latin typeface="Garamond" charset="0"/>
              </a:rPr>
              <a:t>BIS: Hardware Overview</a:t>
            </a:r>
          </a:p>
        </p:txBody>
      </p:sp>
      <p:sp>
        <p:nvSpPr>
          <p:cNvPr id="3" name="Content Placeholder 2"/>
          <p:cNvSpPr>
            <a:spLocks noGrp="1"/>
          </p:cNvSpPr>
          <p:nvPr>
            <p:ph idx="1"/>
          </p:nvPr>
        </p:nvSpPr>
        <p:spPr>
          <a:xfrm>
            <a:off x="228600" y="1168400"/>
            <a:ext cx="8610600" cy="2565400"/>
          </a:xfrm>
        </p:spPr>
        <p:txBody>
          <a:bodyPr/>
          <a:lstStyle/>
          <a:p>
            <a:r>
              <a:rPr lang="en-US">
                <a:latin typeface="Tahoma" charset="0"/>
              </a:rPr>
              <a:t>Performance-limiting bottleneck </a:t>
            </a:r>
            <a:r>
              <a:rPr lang="en-US">
                <a:solidFill>
                  <a:srgbClr val="0000FF"/>
                </a:solidFill>
                <a:latin typeface="Tahoma" charset="0"/>
              </a:rPr>
              <a:t>identification and acceleration are independent tasks</a:t>
            </a:r>
          </a:p>
          <a:p>
            <a:r>
              <a:rPr lang="en-US">
                <a:latin typeface="Tahoma" charset="0"/>
              </a:rPr>
              <a:t>Acceleration can be accomplished in multiple ways</a:t>
            </a:r>
          </a:p>
          <a:p>
            <a:pPr lvl="1"/>
            <a:r>
              <a:rPr lang="en-US">
                <a:latin typeface="Tahoma" charset="0"/>
              </a:rPr>
              <a:t>Increasing core frequency/voltage</a:t>
            </a:r>
          </a:p>
          <a:p>
            <a:pPr lvl="1"/>
            <a:r>
              <a:rPr lang="en-US">
                <a:latin typeface="Tahoma" charset="0"/>
              </a:rPr>
              <a:t>Prioritization in shared resources </a:t>
            </a:r>
            <a:r>
              <a:rPr lang="en-US" sz="1800">
                <a:solidFill>
                  <a:srgbClr val="28571F"/>
                </a:solidFill>
                <a:latin typeface="Tahoma" charset="0"/>
              </a:rPr>
              <a:t>[Ebrahimi+, MICRO’</a:t>
            </a:r>
            <a:r>
              <a:rPr lang="en-US" altLang="ja-JP" sz="1800">
                <a:solidFill>
                  <a:srgbClr val="28571F"/>
                </a:solidFill>
                <a:latin typeface="Tahoma" charset="0"/>
              </a:rPr>
              <a:t>11]</a:t>
            </a:r>
            <a:endParaRPr lang="en-US" altLang="ja-JP">
              <a:solidFill>
                <a:srgbClr val="28571F"/>
              </a:solidFill>
              <a:latin typeface="Tahoma" charset="0"/>
            </a:endParaRPr>
          </a:p>
          <a:p>
            <a:pPr lvl="1"/>
            <a:r>
              <a:rPr lang="en-US">
                <a:latin typeface="Tahoma" charset="0"/>
              </a:rPr>
              <a:t>Migration to faster cores in an Asymmetric CMP</a:t>
            </a:r>
            <a:endParaRPr lang="en-US">
              <a:solidFill>
                <a:srgbClr val="FF0000"/>
              </a:solidFill>
              <a:latin typeface="Tahoma" charset="0"/>
            </a:endParaRPr>
          </a:p>
          <a:p>
            <a:endParaRPr lang="en-US">
              <a:latin typeface="Tahoma" charset="0"/>
            </a:endParaRPr>
          </a:p>
        </p:txBody>
      </p:sp>
      <p:sp>
        <p:nvSpPr>
          <p:cNvPr id="3235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2A76AE-47BF-F143-9418-1B14E6CC06BE}" type="slidenum">
              <a:rPr lang="en-US" sz="1600">
                <a:solidFill>
                  <a:srgbClr val="000000"/>
                </a:solidFill>
                <a:latin typeface="Garamond" charset="0"/>
              </a:rPr>
              <a:pPr eaLnBrk="1" hangingPunct="1"/>
              <a:t>139</a:t>
            </a:fld>
            <a:endParaRPr lang="en-US" sz="1600">
              <a:solidFill>
                <a:srgbClr val="000000"/>
              </a:solidFill>
              <a:latin typeface="Garamond" charset="0"/>
            </a:endParaRPr>
          </a:p>
        </p:txBody>
      </p:sp>
      <p:grpSp>
        <p:nvGrpSpPr>
          <p:cNvPr id="2" name="Group 37"/>
          <p:cNvGrpSpPr>
            <a:grpSpLocks/>
          </p:cNvGrpSpPr>
          <p:nvPr/>
        </p:nvGrpSpPr>
        <p:grpSpPr bwMode="auto">
          <a:xfrm>
            <a:off x="3328988" y="3733800"/>
            <a:ext cx="2501900" cy="2409825"/>
            <a:chOff x="3638512" y="3733800"/>
            <a:chExt cx="2501974" cy="2409825"/>
          </a:xfrm>
        </p:grpSpPr>
        <p:sp>
          <p:nvSpPr>
            <p:cNvPr id="5" name="Rectangle 4"/>
            <p:cNvSpPr>
              <a:spLocks noChangeArrowheads="1"/>
            </p:cNvSpPr>
            <p:nvPr/>
          </p:nvSpPr>
          <p:spPr bwMode="auto">
            <a:xfrm>
              <a:off x="3641687" y="3733800"/>
              <a:ext cx="2454348" cy="2408238"/>
            </a:xfrm>
            <a:prstGeom prst="rect">
              <a:avLst/>
            </a:prstGeom>
            <a:noFill/>
            <a:ln w="12700">
              <a:solidFill>
                <a:schemeClr val="tx1"/>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cxnSp>
          <p:nvCxnSpPr>
            <p:cNvPr id="7" name="Straight Connector 6"/>
            <p:cNvCxnSpPr>
              <a:cxnSpLocks noChangeShapeType="1"/>
              <a:stCxn id="5" idx="0"/>
              <a:endCxn id="5" idx="2"/>
            </p:cNvCxnSpPr>
            <p:nvPr/>
          </p:nvCxnSpPr>
          <p:spPr bwMode="auto">
            <a:xfrm>
              <a:off x="4868860" y="3733800"/>
              <a:ext cx="0" cy="2408238"/>
            </a:xfrm>
            <a:prstGeom prst="line">
              <a:avLst/>
            </a:prstGeom>
            <a:noFill/>
            <a:ln w="127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4251305" y="3738563"/>
              <a:ext cx="23813" cy="2405062"/>
            </a:xfrm>
            <a:prstGeom prst="line">
              <a:avLst/>
            </a:prstGeom>
            <a:noFill/>
            <a:ln w="127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Straight Connector 9"/>
            <p:cNvCxnSpPr>
              <a:cxnSpLocks noChangeShapeType="1"/>
              <a:stCxn id="5" idx="1"/>
              <a:endCxn id="5" idx="3"/>
            </p:cNvCxnSpPr>
            <p:nvPr/>
          </p:nvCxnSpPr>
          <p:spPr bwMode="auto">
            <a:xfrm>
              <a:off x="3641687" y="4937125"/>
              <a:ext cx="2454348" cy="0"/>
            </a:xfrm>
            <a:prstGeom prst="line">
              <a:avLst/>
            </a:prstGeom>
            <a:noFill/>
            <a:ln w="127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3649624" y="5551488"/>
              <a:ext cx="2454348" cy="0"/>
            </a:xfrm>
            <a:prstGeom prst="line">
              <a:avLst/>
            </a:prstGeom>
            <a:noFill/>
            <a:ln w="127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a:off x="3659150" y="4344988"/>
              <a:ext cx="1208124" cy="0"/>
            </a:xfrm>
            <a:prstGeom prst="line">
              <a:avLst/>
            </a:prstGeom>
            <a:noFill/>
            <a:ln w="127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flipH="1" flipV="1">
              <a:off x="5476891" y="4948238"/>
              <a:ext cx="4762" cy="1190625"/>
            </a:xfrm>
            <a:prstGeom prst="line">
              <a:avLst/>
            </a:prstGeom>
            <a:noFill/>
            <a:ln w="127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3597" name="TextBox 24"/>
            <p:cNvSpPr txBox="1">
              <a:spLocks noChangeArrowheads="1"/>
            </p:cNvSpPr>
            <p:nvPr/>
          </p:nvSpPr>
          <p:spPr bwMode="auto">
            <a:xfrm>
              <a:off x="4852954" y="4148138"/>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Large core</a:t>
              </a:r>
            </a:p>
          </p:txBody>
        </p:sp>
        <p:sp>
          <p:nvSpPr>
            <p:cNvPr id="323598" name="TextBox 25"/>
            <p:cNvSpPr txBox="1">
              <a:spLocks noChangeArrowheads="1"/>
            </p:cNvSpPr>
            <p:nvPr/>
          </p:nvSpPr>
          <p:spPr bwMode="auto">
            <a:xfrm>
              <a:off x="3643274" y="3771900"/>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599" name="TextBox 26"/>
            <p:cNvSpPr txBox="1">
              <a:spLocks noChangeArrowheads="1"/>
            </p:cNvSpPr>
            <p:nvPr/>
          </p:nvSpPr>
          <p:spPr bwMode="auto">
            <a:xfrm>
              <a:off x="4262398" y="3771897"/>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0" name="TextBox 27"/>
            <p:cNvSpPr txBox="1">
              <a:spLocks noChangeArrowheads="1"/>
            </p:cNvSpPr>
            <p:nvPr/>
          </p:nvSpPr>
          <p:spPr bwMode="auto">
            <a:xfrm>
              <a:off x="3643274" y="4381500"/>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1" name="TextBox 28"/>
            <p:cNvSpPr txBox="1">
              <a:spLocks noChangeArrowheads="1"/>
            </p:cNvSpPr>
            <p:nvPr/>
          </p:nvSpPr>
          <p:spPr bwMode="auto">
            <a:xfrm>
              <a:off x="4262398" y="4381497"/>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2" name="TextBox 29"/>
            <p:cNvSpPr txBox="1">
              <a:spLocks noChangeArrowheads="1"/>
            </p:cNvSpPr>
            <p:nvPr/>
          </p:nvSpPr>
          <p:spPr bwMode="auto">
            <a:xfrm>
              <a:off x="3638512" y="4986337"/>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3" name="TextBox 30"/>
            <p:cNvSpPr txBox="1">
              <a:spLocks noChangeArrowheads="1"/>
            </p:cNvSpPr>
            <p:nvPr/>
          </p:nvSpPr>
          <p:spPr bwMode="auto">
            <a:xfrm>
              <a:off x="4257636" y="4986334"/>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4" name="TextBox 31"/>
            <p:cNvSpPr txBox="1">
              <a:spLocks noChangeArrowheads="1"/>
            </p:cNvSpPr>
            <p:nvPr/>
          </p:nvSpPr>
          <p:spPr bwMode="auto">
            <a:xfrm>
              <a:off x="4857711" y="4986337"/>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5" name="TextBox 32"/>
            <p:cNvSpPr txBox="1">
              <a:spLocks noChangeArrowheads="1"/>
            </p:cNvSpPr>
            <p:nvPr/>
          </p:nvSpPr>
          <p:spPr bwMode="auto">
            <a:xfrm>
              <a:off x="5476835" y="4986334"/>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6" name="TextBox 33"/>
            <p:cNvSpPr txBox="1">
              <a:spLocks noChangeArrowheads="1"/>
            </p:cNvSpPr>
            <p:nvPr/>
          </p:nvSpPr>
          <p:spPr bwMode="auto">
            <a:xfrm>
              <a:off x="3643274" y="5586413"/>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7" name="TextBox 34"/>
            <p:cNvSpPr txBox="1">
              <a:spLocks noChangeArrowheads="1"/>
            </p:cNvSpPr>
            <p:nvPr/>
          </p:nvSpPr>
          <p:spPr bwMode="auto">
            <a:xfrm>
              <a:off x="4262398" y="5586410"/>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8" name="TextBox 35"/>
            <p:cNvSpPr txBox="1">
              <a:spLocks noChangeArrowheads="1"/>
            </p:cNvSpPr>
            <p:nvPr/>
          </p:nvSpPr>
          <p:spPr bwMode="auto">
            <a:xfrm>
              <a:off x="4862474" y="5595937"/>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sp>
          <p:nvSpPr>
            <p:cNvPr id="323609" name="TextBox 36"/>
            <p:cNvSpPr txBox="1">
              <a:spLocks noChangeArrowheads="1"/>
            </p:cNvSpPr>
            <p:nvPr/>
          </p:nvSpPr>
          <p:spPr bwMode="auto">
            <a:xfrm>
              <a:off x="5481598" y="5595934"/>
              <a:ext cx="633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Small</a:t>
              </a:r>
            </a:p>
            <a:p>
              <a:pPr eaLnBrk="1" hangingPunct="1"/>
              <a:r>
                <a:rPr lang="en-US" sz="1400">
                  <a:solidFill>
                    <a:srgbClr val="000000"/>
                  </a:solidFill>
                </a:rPr>
                <a:t> core</a:t>
              </a:r>
            </a:p>
          </p:txBody>
        </p:sp>
      </p:grpSp>
      <p:sp>
        <p:nvSpPr>
          <p:cNvPr id="26" name="Rectangle 25"/>
          <p:cNvSpPr>
            <a:spLocks noChangeArrowheads="1"/>
          </p:cNvSpPr>
          <p:nvPr/>
        </p:nvSpPr>
        <p:spPr bwMode="auto">
          <a:xfrm>
            <a:off x="944563" y="3243263"/>
            <a:ext cx="6126162" cy="395287"/>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8107266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Garamond" charset="0"/>
                <a:ea typeface="ＭＳ Ｐゴシック" charset="0"/>
                <a:cs typeface="ＭＳ Ｐゴシック" charset="0"/>
              </a:rPr>
              <a:t>What Will I Assume?</a:t>
            </a:r>
          </a:p>
        </p:txBody>
      </p:sp>
      <p:sp>
        <p:nvSpPr>
          <p:cNvPr id="40962"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Familiarity with basic computer architecture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However, you should ask questions</a:t>
            </a:r>
          </a:p>
        </p:txBody>
      </p:sp>
      <p:sp>
        <p:nvSpPr>
          <p:cNvPr id="409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390BA5-BCA2-674C-90FD-835BE61ACAFD}" type="slidenum">
              <a:rPr lang="en-US" sz="1600">
                <a:solidFill>
                  <a:srgbClr val="000000"/>
                </a:solidFill>
                <a:latin typeface="Garamond" charset="0"/>
              </a:rPr>
              <a:pPr eaLnBrk="1" hangingPunct="1"/>
              <a:t>14</a:t>
            </a:fld>
            <a:endParaRPr lang="en-US" sz="1600">
              <a:solidFill>
                <a:srgbClr val="000000"/>
              </a:solidFill>
              <a:latin typeface="Garamond" charset="0"/>
            </a:endParaRPr>
          </a:p>
        </p:txBody>
      </p:sp>
    </p:spTree>
    <p:extLst>
      <p:ext uri="{BB962C8B-B14F-4D97-AF65-F5344CB8AC3E}">
        <p14:creationId xmlns:p14="http://schemas.microsoft.com/office/powerpoint/2010/main" val="628343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3"/>
          <p:cNvSpPr>
            <a:spLocks noChangeArrowheads="1"/>
          </p:cNvSpPr>
          <p:nvPr/>
        </p:nvSpPr>
        <p:spPr bwMode="auto">
          <a:xfrm>
            <a:off x="280988" y="2871788"/>
            <a:ext cx="31178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Annotate</a:t>
            </a:r>
            <a:br>
              <a:rPr lang="en-US" sz="2000" dirty="0">
                <a:solidFill>
                  <a:srgbClr val="000000"/>
                </a:solidFill>
                <a:latin typeface="Tahoma"/>
                <a:ea typeface="ＭＳ Ｐゴシック" charset="-128"/>
              </a:rPr>
            </a:br>
            <a:r>
              <a:rPr lang="en-US" sz="2000" i="1" dirty="0">
                <a:solidFill>
                  <a:srgbClr val="000000"/>
                </a:solidFill>
                <a:latin typeface="Tahoma"/>
                <a:ea typeface="ＭＳ Ｐゴシック" charset="-128"/>
              </a:rPr>
              <a:t>bottleneck </a:t>
            </a:r>
            <a:r>
              <a:rPr lang="en-US" sz="2000" dirty="0">
                <a:solidFill>
                  <a:srgbClr val="000000"/>
                </a:solidFill>
                <a:latin typeface="Tahoma"/>
                <a:ea typeface="ＭＳ Ｐゴシック" charset="-128"/>
              </a:rPr>
              <a:t>code</a:t>
            </a:r>
          </a:p>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Implement </a:t>
            </a:r>
            <a:r>
              <a:rPr lang="en-US" sz="2000" i="1" dirty="0">
                <a:solidFill>
                  <a:srgbClr val="000000"/>
                </a:solidFill>
                <a:latin typeface="Tahoma"/>
                <a:ea typeface="ＭＳ Ｐゴシック" charset="-128"/>
              </a:rPr>
              <a:t>waiting</a:t>
            </a:r>
            <a:endParaRPr lang="en-US" sz="2000" dirty="0">
              <a:solidFill>
                <a:srgbClr val="000000"/>
              </a:solidFill>
              <a:latin typeface="Tahoma"/>
              <a:ea typeface="ＭＳ Ｐゴシック" charset="-128"/>
            </a:endParaRPr>
          </a:p>
          <a:p>
            <a:pPr fontAlgn="auto">
              <a:spcBef>
                <a:spcPts val="0"/>
              </a:spcBef>
              <a:spcAft>
                <a:spcPts val="0"/>
              </a:spcAft>
              <a:defRPr/>
            </a:pPr>
            <a:r>
              <a:rPr lang="en-US" sz="2000" dirty="0">
                <a:solidFill>
                  <a:srgbClr val="000000"/>
                </a:solidFill>
                <a:latin typeface="Tahoma"/>
                <a:ea typeface="ＭＳ Ｐゴシック" charset="-128"/>
              </a:rPr>
              <a:t>     for bottlenecks</a:t>
            </a:r>
          </a:p>
        </p:txBody>
      </p:sp>
      <p:sp>
        <p:nvSpPr>
          <p:cNvPr id="69637" name="AutoShape 4"/>
          <p:cNvSpPr>
            <a:spLocks noChangeArrowheads="1"/>
          </p:cNvSpPr>
          <p:nvPr/>
        </p:nvSpPr>
        <p:spPr bwMode="auto">
          <a:xfrm>
            <a:off x="5614988" y="2871788"/>
            <a:ext cx="32702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Measure </a:t>
            </a:r>
            <a:r>
              <a:rPr lang="en-US" sz="2000" i="1" dirty="0">
                <a:solidFill>
                  <a:srgbClr val="000000"/>
                </a:solidFill>
                <a:latin typeface="Arial" pitchFamily="-106" charset="0"/>
                <a:ea typeface="ＭＳ Ｐゴシック" pitchFamily="-106" charset="-128"/>
                <a:cs typeface="ＭＳ Ｐゴシック" pitchFamily="-106" charset="-128"/>
              </a:rPr>
              <a:t>thread </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i="1" dirty="0">
                <a:solidFill>
                  <a:srgbClr val="000000"/>
                </a:solidFill>
                <a:latin typeface="Arial" pitchFamily="-106" charset="0"/>
                <a:ea typeface="ＭＳ Ｐゴシック" pitchFamily="-106" charset="-128"/>
                <a:cs typeface="ＭＳ Ｐゴシック" pitchFamily="-106" charset="-128"/>
              </a:rPr>
              <a:t>waiting cycles (TWC)</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for each bottleneck</a:t>
            </a:r>
          </a:p>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Accelerate bottleneck(s)</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with the highest TWC</a:t>
            </a:r>
          </a:p>
        </p:txBody>
      </p:sp>
      <p:sp>
        <p:nvSpPr>
          <p:cNvPr id="30724" name="Line 5"/>
          <p:cNvSpPr>
            <a:spLocks noChangeShapeType="1"/>
          </p:cNvSpPr>
          <p:nvPr/>
        </p:nvSpPr>
        <p:spPr bwMode="auto">
          <a:xfrm flipV="1">
            <a:off x="3419475" y="3797300"/>
            <a:ext cx="2206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24612" name="Text Box 6"/>
          <p:cNvSpPr txBox="1">
            <a:spLocks noChangeArrowheads="1"/>
          </p:cNvSpPr>
          <p:nvPr/>
        </p:nvSpPr>
        <p:spPr bwMode="auto">
          <a:xfrm>
            <a:off x="3203575" y="3074988"/>
            <a:ext cx="2574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Binary containing </a:t>
            </a:r>
            <a:br>
              <a:rPr lang="en-US" sz="1800">
                <a:solidFill>
                  <a:srgbClr val="000000"/>
                </a:solidFill>
              </a:rPr>
            </a:br>
            <a:r>
              <a:rPr lang="en-US" sz="1800">
                <a:solidFill>
                  <a:srgbClr val="000000"/>
                </a:solidFill>
              </a:rPr>
              <a:t> </a:t>
            </a:r>
            <a:r>
              <a:rPr lang="en-US" sz="1800" b="1">
                <a:solidFill>
                  <a:srgbClr val="000000"/>
                </a:solidFill>
              </a:rPr>
              <a:t>BIS instructions</a:t>
            </a:r>
          </a:p>
        </p:txBody>
      </p:sp>
      <p:sp>
        <p:nvSpPr>
          <p:cNvPr id="324613" name="Text Box 7"/>
          <p:cNvSpPr txBox="1">
            <a:spLocks noChangeArrowheads="1"/>
          </p:cNvSpPr>
          <p:nvPr/>
        </p:nvSpPr>
        <p:spPr bwMode="auto">
          <a:xfrm>
            <a:off x="477838" y="2460625"/>
            <a:ext cx="4208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Compiler/Library/Programmer</a:t>
            </a:r>
          </a:p>
        </p:txBody>
      </p:sp>
      <p:sp>
        <p:nvSpPr>
          <p:cNvPr id="324614" name="Text Box 8"/>
          <p:cNvSpPr txBox="1">
            <a:spLocks noChangeArrowheads="1"/>
          </p:cNvSpPr>
          <p:nvPr/>
        </p:nvSpPr>
        <p:spPr bwMode="auto">
          <a:xfrm>
            <a:off x="5961063" y="2459038"/>
            <a:ext cx="173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Hardware</a:t>
            </a:r>
          </a:p>
        </p:txBody>
      </p:sp>
      <p:sp>
        <p:nvSpPr>
          <p:cNvPr id="3246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447B1-6506-B643-8E4D-C5990975EB6A}" type="slidenum">
              <a:rPr lang="en-US" sz="1600">
                <a:solidFill>
                  <a:srgbClr val="000000"/>
                </a:solidFill>
                <a:latin typeface="Garamond" charset="0"/>
              </a:rPr>
              <a:pPr eaLnBrk="1" hangingPunct="1"/>
              <a:t>140</a:t>
            </a:fld>
            <a:endParaRPr lang="en-US" sz="1600">
              <a:solidFill>
                <a:srgbClr val="000000"/>
              </a:solidFill>
              <a:latin typeface="Garamond" charset="0"/>
            </a:endParaRPr>
          </a:p>
        </p:txBody>
      </p:sp>
      <p:sp>
        <p:nvSpPr>
          <p:cNvPr id="324616" name="Title 1"/>
          <p:cNvSpPr>
            <a:spLocks noGrp="1"/>
          </p:cNvSpPr>
          <p:nvPr>
            <p:ph type="title"/>
          </p:nvPr>
        </p:nvSpPr>
        <p:spPr>
          <a:xfrm>
            <a:off x="0" y="152400"/>
            <a:ext cx="9144000" cy="1066800"/>
          </a:xfrm>
        </p:spPr>
        <p:txBody>
          <a:bodyPr/>
          <a:lstStyle/>
          <a:p>
            <a:r>
              <a:rPr lang="en-US" sz="3900">
                <a:latin typeface="Garamond" charset="0"/>
              </a:rPr>
              <a:t>Bottleneck Identification and Scheduling (BIS)</a:t>
            </a:r>
          </a:p>
        </p:txBody>
      </p:sp>
      <p:sp>
        <p:nvSpPr>
          <p:cNvPr id="15" name="Rectangle 14"/>
          <p:cNvSpPr>
            <a:spLocks noChangeArrowheads="1"/>
          </p:cNvSpPr>
          <p:nvPr/>
        </p:nvSpPr>
        <p:spPr bwMode="auto">
          <a:xfrm>
            <a:off x="5489575" y="2963863"/>
            <a:ext cx="3578225" cy="9906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5947171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228600" y="152400"/>
            <a:ext cx="8915400" cy="1066800"/>
          </a:xfrm>
        </p:spPr>
        <p:txBody>
          <a:bodyPr/>
          <a:lstStyle/>
          <a:p>
            <a:r>
              <a:rPr lang="en-US" sz="3100">
                <a:latin typeface="Garamond" charset="0"/>
              </a:rPr>
              <a:t>Determining Thread Waiting Cycles for Each Bottleneck</a:t>
            </a:r>
          </a:p>
        </p:txBody>
      </p:sp>
      <p:sp>
        <p:nvSpPr>
          <p:cNvPr id="11981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C47D54-9A9A-1F4D-A26B-F36FC2C8FC64}" type="slidenum">
              <a:rPr lang="en-US" sz="1600">
                <a:solidFill>
                  <a:srgbClr val="000000"/>
                </a:solidFill>
                <a:latin typeface="Garamond" charset="0"/>
              </a:rPr>
              <a:pPr eaLnBrk="1" hangingPunct="1"/>
              <a:t>141</a:t>
            </a:fld>
            <a:endParaRPr lang="en-US" sz="1600">
              <a:solidFill>
                <a:srgbClr val="000000"/>
              </a:solidFill>
              <a:latin typeface="Garamond" charset="0"/>
            </a:endParaRPr>
          </a:p>
        </p:txBody>
      </p:sp>
      <p:sp>
        <p:nvSpPr>
          <p:cNvPr id="5" name="Rectangle 4"/>
          <p:cNvSpPr/>
          <p:nvPr/>
        </p:nvSpPr>
        <p:spPr>
          <a:xfrm>
            <a:off x="327025" y="1192213"/>
            <a:ext cx="2405063" cy="1925637"/>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cxnSp>
        <p:nvCxnSpPr>
          <p:cNvPr id="21" name="Straight Arrow Connector 20"/>
          <p:cNvCxnSpPr/>
          <p:nvPr/>
        </p:nvCxnSpPr>
        <p:spPr>
          <a:xfrm>
            <a:off x="2732088" y="1895475"/>
            <a:ext cx="363537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813" name="TextBox 23"/>
          <p:cNvSpPr txBox="1">
            <a:spLocks noChangeArrowheads="1"/>
          </p:cNvSpPr>
          <p:nvPr/>
        </p:nvSpPr>
        <p:spPr bwMode="auto">
          <a:xfrm>
            <a:off x="1517650" y="1181100"/>
            <a:ext cx="1220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rPr>
              <a:t>Small Core 1</a:t>
            </a:r>
          </a:p>
        </p:txBody>
      </p:sp>
      <p:sp>
        <p:nvSpPr>
          <p:cNvPr id="27" name="Rectangle 26"/>
          <p:cNvSpPr/>
          <p:nvPr/>
        </p:nvSpPr>
        <p:spPr>
          <a:xfrm>
            <a:off x="6356350" y="1209675"/>
            <a:ext cx="2468563" cy="3130550"/>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119815" name="TextBox 40"/>
          <p:cNvSpPr txBox="1">
            <a:spLocks noChangeArrowheads="1"/>
          </p:cNvSpPr>
          <p:nvPr/>
        </p:nvSpPr>
        <p:spPr bwMode="auto">
          <a:xfrm>
            <a:off x="7534275" y="1198563"/>
            <a:ext cx="122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rPr>
              <a:t>Large Core 0</a:t>
            </a:r>
          </a:p>
        </p:txBody>
      </p:sp>
      <p:sp>
        <p:nvSpPr>
          <p:cNvPr id="58" name="Rectangle 57"/>
          <p:cNvSpPr/>
          <p:nvPr/>
        </p:nvSpPr>
        <p:spPr>
          <a:xfrm>
            <a:off x="336550" y="3624263"/>
            <a:ext cx="2406650" cy="1928812"/>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119817" name="TextBox 71"/>
          <p:cNvSpPr txBox="1">
            <a:spLocks noChangeArrowheads="1"/>
          </p:cNvSpPr>
          <p:nvPr/>
        </p:nvSpPr>
        <p:spPr bwMode="auto">
          <a:xfrm>
            <a:off x="1519238" y="3613150"/>
            <a:ext cx="1220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rPr>
              <a:t>Small Core 2</a:t>
            </a:r>
          </a:p>
        </p:txBody>
      </p:sp>
      <p:grpSp>
        <p:nvGrpSpPr>
          <p:cNvPr id="2" name="Group 62"/>
          <p:cNvGrpSpPr>
            <a:grpSpLocks/>
          </p:cNvGrpSpPr>
          <p:nvPr/>
        </p:nvGrpSpPr>
        <p:grpSpPr bwMode="auto">
          <a:xfrm>
            <a:off x="4862513" y="3198813"/>
            <a:ext cx="1304925" cy="685800"/>
            <a:chOff x="3038475" y="1752600"/>
            <a:chExt cx="1304925" cy="685801"/>
          </a:xfrm>
        </p:grpSpPr>
        <p:sp>
          <p:nvSpPr>
            <p:cNvPr id="77" name="Rectangle 76"/>
            <p:cNvSpPr/>
            <p:nvPr/>
          </p:nvSpPr>
          <p:spPr>
            <a:xfrm>
              <a:off x="3048000" y="1752600"/>
              <a:ext cx="1295400" cy="685801"/>
            </a:xfrm>
            <a:prstGeom prst="rect">
              <a:avLst/>
            </a:prstGeom>
            <a:ln w="19050">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latin typeface="Tahoma"/>
              </a:endParaRPr>
            </a:p>
          </p:txBody>
        </p:sp>
        <p:cxnSp>
          <p:nvCxnSpPr>
            <p:cNvPr id="78" name="Straight Connector 77"/>
            <p:cNvCxnSpPr/>
            <p:nvPr/>
          </p:nvCxnSpPr>
          <p:spPr>
            <a:xfrm>
              <a:off x="3048000" y="18288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038475" y="19050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048000" y="19812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048000" y="20574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048000" y="21336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048000" y="22098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048000" y="22860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000" y="23622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7" idx="0"/>
            </p:cNvCxnSpPr>
            <p:nvPr/>
          </p:nvCxnSpPr>
          <p:spPr>
            <a:xfrm rot="16200000" flipH="1">
              <a:off x="3352800"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3676650"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flipH="1">
              <a:off x="3019425"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Straight Arrow Connector 101"/>
          <p:cNvCxnSpPr>
            <a:endCxn id="77" idx="0"/>
          </p:cNvCxnSpPr>
          <p:nvPr/>
        </p:nvCxnSpPr>
        <p:spPr>
          <a:xfrm>
            <a:off x="5510213" y="1911350"/>
            <a:ext cx="9525" cy="1287463"/>
          </a:xfrm>
          <a:prstGeom prst="straightConnector1">
            <a:avLst/>
          </a:prstGeom>
          <a:ln w="285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8691" name="TextBox 105"/>
          <p:cNvSpPr txBox="1">
            <a:spLocks noChangeArrowheads="1"/>
          </p:cNvSpPr>
          <p:nvPr/>
        </p:nvSpPr>
        <p:spPr bwMode="auto">
          <a:xfrm>
            <a:off x="4875213" y="3900488"/>
            <a:ext cx="1262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Bottleneck</a:t>
            </a:r>
          </a:p>
          <a:p>
            <a:pPr eaLnBrk="1" hangingPunct="1"/>
            <a:r>
              <a:rPr lang="en-US" sz="1800">
                <a:solidFill>
                  <a:srgbClr val="000000"/>
                </a:solidFill>
              </a:rPr>
              <a:t>Table (BT)</a:t>
            </a:r>
          </a:p>
        </p:txBody>
      </p:sp>
      <p:cxnSp>
        <p:nvCxnSpPr>
          <p:cNvPr id="134" name="Straight Arrow Connector 133"/>
          <p:cNvCxnSpPr/>
          <p:nvPr/>
        </p:nvCxnSpPr>
        <p:spPr>
          <a:xfrm>
            <a:off x="3937000" y="1897063"/>
            <a:ext cx="26988" cy="3722687"/>
          </a:xfrm>
          <a:prstGeom prst="straightConnector1">
            <a:avLst/>
          </a:prstGeom>
          <a:ln w="285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19822" name="TextBox 134"/>
          <p:cNvSpPr txBox="1">
            <a:spLocks noChangeArrowheads="1"/>
          </p:cNvSpPr>
          <p:nvPr/>
        </p:nvSpPr>
        <p:spPr bwMode="auto">
          <a:xfrm>
            <a:off x="3775075" y="5468938"/>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a:t>
            </a:r>
          </a:p>
        </p:txBody>
      </p:sp>
      <p:sp>
        <p:nvSpPr>
          <p:cNvPr id="89" name="TextBox 88"/>
          <p:cNvSpPr txBox="1">
            <a:spLocks noChangeArrowheads="1"/>
          </p:cNvSpPr>
          <p:nvPr/>
        </p:nvSpPr>
        <p:spPr bwMode="auto">
          <a:xfrm>
            <a:off x="400050" y="1589088"/>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rPr>
              <a:t>BottleneckWait </a:t>
            </a:r>
            <a:r>
              <a:rPr lang="en-US" sz="1400" b="1" i="1">
                <a:solidFill>
                  <a:srgbClr val="FF0000"/>
                </a:solidFill>
              </a:rPr>
              <a:t>x4500</a:t>
            </a:r>
          </a:p>
        </p:txBody>
      </p:sp>
      <p:sp>
        <p:nvSpPr>
          <p:cNvPr id="100" name="Oval 99"/>
          <p:cNvSpPr>
            <a:spLocks noChangeArrowheads="1"/>
          </p:cNvSpPr>
          <p:nvPr/>
        </p:nvSpPr>
        <p:spPr bwMode="auto">
          <a:xfrm>
            <a:off x="1682750" y="18113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sp>
        <p:nvSpPr>
          <p:cNvPr id="101" name="TextBox 100"/>
          <p:cNvSpPr txBox="1">
            <a:spLocks noChangeArrowheads="1"/>
          </p:cNvSpPr>
          <p:nvPr/>
        </p:nvSpPr>
        <p:spPr bwMode="auto">
          <a:xfrm>
            <a:off x="4252913" y="3406775"/>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0</a:t>
            </a:r>
          </a:p>
        </p:txBody>
      </p:sp>
      <p:sp>
        <p:nvSpPr>
          <p:cNvPr id="103" name="TextBox 102"/>
          <p:cNvSpPr txBox="1">
            <a:spLocks noChangeArrowheads="1"/>
          </p:cNvSpPr>
          <p:nvPr/>
        </p:nvSpPr>
        <p:spPr bwMode="auto">
          <a:xfrm>
            <a:off x="4259263" y="3413125"/>
            <a:ext cx="2555875"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1</a:t>
            </a:r>
          </a:p>
        </p:txBody>
      </p:sp>
      <p:sp>
        <p:nvSpPr>
          <p:cNvPr id="104" name="TextBox 103"/>
          <p:cNvSpPr txBox="1">
            <a:spLocks noChangeArrowheads="1"/>
          </p:cNvSpPr>
          <p:nvPr/>
        </p:nvSpPr>
        <p:spPr bwMode="auto">
          <a:xfrm>
            <a:off x="4256088" y="3419475"/>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2</a:t>
            </a:r>
          </a:p>
        </p:txBody>
      </p:sp>
      <p:sp>
        <p:nvSpPr>
          <p:cNvPr id="105" name="TextBox 104"/>
          <p:cNvSpPr txBox="1">
            <a:spLocks noChangeArrowheads="1"/>
          </p:cNvSpPr>
          <p:nvPr/>
        </p:nvSpPr>
        <p:spPr bwMode="auto">
          <a:xfrm>
            <a:off x="393700" y="4041775"/>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rPr>
              <a:t>BottleneckWait </a:t>
            </a:r>
            <a:r>
              <a:rPr lang="en-US" sz="1400" b="1" i="1">
                <a:solidFill>
                  <a:srgbClr val="FF0000"/>
                </a:solidFill>
              </a:rPr>
              <a:t>x4500</a:t>
            </a:r>
          </a:p>
        </p:txBody>
      </p:sp>
      <p:sp>
        <p:nvSpPr>
          <p:cNvPr id="110" name="Oval 109"/>
          <p:cNvSpPr>
            <a:spLocks noChangeArrowheads="1"/>
          </p:cNvSpPr>
          <p:nvPr/>
        </p:nvSpPr>
        <p:spPr bwMode="auto">
          <a:xfrm>
            <a:off x="1697038" y="4241800"/>
            <a:ext cx="153987"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sp>
        <p:nvSpPr>
          <p:cNvPr id="111" name="TextBox 110"/>
          <p:cNvSpPr txBox="1">
            <a:spLocks noChangeArrowheads="1"/>
          </p:cNvSpPr>
          <p:nvPr/>
        </p:nvSpPr>
        <p:spPr bwMode="auto">
          <a:xfrm>
            <a:off x="4252913" y="3416300"/>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waiters=2, twc = 5</a:t>
            </a:r>
          </a:p>
        </p:txBody>
      </p:sp>
      <p:sp>
        <p:nvSpPr>
          <p:cNvPr id="112" name="TextBox 111"/>
          <p:cNvSpPr txBox="1">
            <a:spLocks noChangeArrowheads="1"/>
          </p:cNvSpPr>
          <p:nvPr/>
        </p:nvSpPr>
        <p:spPr bwMode="auto">
          <a:xfrm>
            <a:off x="4259263" y="3413125"/>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waiters=2, twc = 7</a:t>
            </a:r>
          </a:p>
        </p:txBody>
      </p:sp>
      <p:sp>
        <p:nvSpPr>
          <p:cNvPr id="113" name="TextBox 112"/>
          <p:cNvSpPr txBox="1">
            <a:spLocks noChangeArrowheads="1"/>
          </p:cNvSpPr>
          <p:nvPr/>
        </p:nvSpPr>
        <p:spPr bwMode="auto">
          <a:xfrm>
            <a:off x="4256088" y="3419475"/>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waiters=2, twc = 9</a:t>
            </a:r>
          </a:p>
        </p:txBody>
      </p:sp>
      <p:sp>
        <p:nvSpPr>
          <p:cNvPr id="115" name="Oval 114"/>
          <p:cNvSpPr>
            <a:spLocks noChangeArrowheads="1"/>
          </p:cNvSpPr>
          <p:nvPr/>
        </p:nvSpPr>
        <p:spPr bwMode="auto">
          <a:xfrm>
            <a:off x="1701800" y="4264025"/>
            <a:ext cx="155575"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sp>
        <p:nvSpPr>
          <p:cNvPr id="116" name="TextBox 115"/>
          <p:cNvSpPr txBox="1">
            <a:spLocks noChangeArrowheads="1"/>
          </p:cNvSpPr>
          <p:nvPr/>
        </p:nvSpPr>
        <p:spPr bwMode="auto">
          <a:xfrm>
            <a:off x="4252913" y="3416300"/>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9</a:t>
            </a:r>
          </a:p>
        </p:txBody>
      </p:sp>
      <p:sp>
        <p:nvSpPr>
          <p:cNvPr id="117" name="TextBox 116"/>
          <p:cNvSpPr txBox="1">
            <a:spLocks noChangeArrowheads="1"/>
          </p:cNvSpPr>
          <p:nvPr/>
        </p:nvSpPr>
        <p:spPr bwMode="auto">
          <a:xfrm>
            <a:off x="4259263" y="3413125"/>
            <a:ext cx="2655887"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10</a:t>
            </a:r>
          </a:p>
        </p:txBody>
      </p:sp>
      <p:sp>
        <p:nvSpPr>
          <p:cNvPr id="118" name="TextBox 117"/>
          <p:cNvSpPr txBox="1">
            <a:spLocks noChangeArrowheads="1"/>
          </p:cNvSpPr>
          <p:nvPr/>
        </p:nvSpPr>
        <p:spPr bwMode="auto">
          <a:xfrm>
            <a:off x="4256088" y="3419475"/>
            <a:ext cx="2655887"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11</a:t>
            </a:r>
          </a:p>
        </p:txBody>
      </p:sp>
      <p:sp>
        <p:nvSpPr>
          <p:cNvPr id="139" name="TextBox 138"/>
          <p:cNvSpPr txBox="1">
            <a:spLocks noChangeArrowheads="1"/>
          </p:cNvSpPr>
          <p:nvPr/>
        </p:nvSpPr>
        <p:spPr bwMode="auto">
          <a:xfrm>
            <a:off x="4244975" y="3406775"/>
            <a:ext cx="2655888"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waiters=0, twc = 11</a:t>
            </a:r>
          </a:p>
        </p:txBody>
      </p:sp>
      <p:sp>
        <p:nvSpPr>
          <p:cNvPr id="146" name="Oval 145"/>
          <p:cNvSpPr>
            <a:spLocks noChangeArrowheads="1"/>
          </p:cNvSpPr>
          <p:nvPr/>
        </p:nvSpPr>
        <p:spPr bwMode="auto">
          <a:xfrm>
            <a:off x="1701800" y="1839913"/>
            <a:ext cx="155575"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cxnSp>
        <p:nvCxnSpPr>
          <p:cNvPr id="66" name="Straight Arrow Connector 65"/>
          <p:cNvCxnSpPr>
            <a:cxnSpLocks noChangeShapeType="1"/>
          </p:cNvCxnSpPr>
          <p:nvPr/>
        </p:nvCxnSpPr>
        <p:spPr bwMode="auto">
          <a:xfrm flipH="1">
            <a:off x="2744788" y="4351338"/>
            <a:ext cx="1203325" cy="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7" name="TextBox 66"/>
          <p:cNvSpPr txBox="1">
            <a:spLocks noChangeArrowheads="1"/>
          </p:cNvSpPr>
          <p:nvPr/>
        </p:nvSpPr>
        <p:spPr bwMode="auto">
          <a:xfrm>
            <a:off x="4243388" y="3417888"/>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3</a:t>
            </a:r>
          </a:p>
        </p:txBody>
      </p:sp>
      <p:sp>
        <p:nvSpPr>
          <p:cNvPr id="68" name="TextBox 67"/>
          <p:cNvSpPr txBox="1">
            <a:spLocks noChangeArrowheads="1"/>
          </p:cNvSpPr>
          <p:nvPr/>
        </p:nvSpPr>
        <p:spPr bwMode="auto">
          <a:xfrm>
            <a:off x="4243388" y="3417888"/>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4</a:t>
            </a:r>
          </a:p>
        </p:txBody>
      </p:sp>
      <p:sp>
        <p:nvSpPr>
          <p:cNvPr id="69" name="TextBox 68"/>
          <p:cNvSpPr txBox="1">
            <a:spLocks noChangeArrowheads="1"/>
          </p:cNvSpPr>
          <p:nvPr/>
        </p:nvSpPr>
        <p:spPr bwMode="auto">
          <a:xfrm>
            <a:off x="4243388" y="3417888"/>
            <a:ext cx="25574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bid=x4500</a:t>
            </a:r>
            <a:r>
              <a:rPr lang="en-US" sz="1400">
                <a:solidFill>
                  <a:srgbClr val="FF0000"/>
                </a:solidFill>
              </a:rPr>
              <a:t>, waiters=1, twc = 5</a:t>
            </a:r>
          </a:p>
        </p:txBody>
      </p:sp>
    </p:spTree>
    <p:extLst>
      <p:ext uri="{BB962C8B-B14F-4D97-AF65-F5344CB8AC3E}">
        <p14:creationId xmlns:p14="http://schemas.microsoft.com/office/powerpoint/2010/main" val="3978051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fill="hold"/>
                                        <p:tgtEl>
                                          <p:spTgt spid="89"/>
                                        </p:tgtEl>
                                        <p:attrNameLst>
                                          <p:attrName>ppt_x</p:attrName>
                                        </p:attrNameLst>
                                      </p:cBhvr>
                                      <p:tavLst>
                                        <p:tav tm="0">
                                          <p:val>
                                            <p:strVal val="0-#ppt_w/2"/>
                                          </p:val>
                                        </p:tav>
                                        <p:tav tm="100000">
                                          <p:val>
                                            <p:strVal val="#ppt_x"/>
                                          </p:val>
                                        </p:tav>
                                      </p:tavLst>
                                    </p:anim>
                                    <p:anim calcmode="lin" valueType="num">
                                      <p:cBhvr additive="base">
                                        <p:cTn id="16" dur="500" fill="hold"/>
                                        <p:tgtEl>
                                          <p:spTgt spid="89"/>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100"/>
                                        </p:tgtEl>
                                        <p:attrNameLst>
                                          <p:attrName>style.visibility</p:attrName>
                                        </p:attrNameLst>
                                      </p:cBhvr>
                                      <p:to>
                                        <p:strVal val="visible"/>
                                      </p:to>
                                    </p:set>
                                  </p:childTnLst>
                                </p:cTn>
                              </p:par>
                            </p:childTnLst>
                          </p:cTn>
                        </p:par>
                        <p:par>
                          <p:cTn id="20" fill="hold" nodeType="afterGroup">
                            <p:stCondLst>
                              <p:cond delay="500"/>
                            </p:stCondLst>
                            <p:childTnLst>
                              <p:par>
                                <p:cTn id="21" presetID="50" presetClass="path" presetSubtype="0" accel="50000" decel="50000" fill="hold" grpId="0" nodeType="afterEffect">
                                  <p:stCondLst>
                                    <p:cond delay="0"/>
                                  </p:stCondLst>
                                  <p:childTnLst>
                                    <p:animMotion origin="layout" path="M 0.10851 -1.80199E-6 L 0.25903 -1.80199E-6 C 0.30261 0.00625 0.37153 0.00162 0.39653 0.00255 C 0.4217 0.00347 0.40695 -0.01018 0.40903 0.00509 C 0.41111 0.02036 0.40955 0.06362 0.40972 0.09415 L 0.40972 0.18876 " pathEditMode="relative" rAng="0" ptsTypes="FfaaFF">
                                      <p:cBhvr>
                                        <p:cTn id="22" dur="1000" fill="hold"/>
                                        <p:tgtEl>
                                          <p:spTgt spid="100"/>
                                        </p:tgtEl>
                                        <p:attrNameLst>
                                          <p:attrName>ppt_x</p:attrName>
                                          <p:attrName>ppt_y</p:attrName>
                                        </p:attrNameLst>
                                      </p:cBhvr>
                                      <p:rCtr x="15660" y="8929"/>
                                    </p:animMotion>
                                  </p:childTnLst>
                                </p:cTn>
                              </p:par>
                            </p:childTnLst>
                          </p:cTn>
                        </p:par>
                        <p:par>
                          <p:cTn id="23" fill="hold" nodeType="afterGroup">
                            <p:stCondLst>
                              <p:cond delay="1500"/>
                            </p:stCondLst>
                            <p:childTnLst>
                              <p:par>
                                <p:cTn id="24" presetID="55" presetClass="entr" presetSubtype="0" fill="hold" grpId="0" nodeType="afterEffect">
                                  <p:stCondLst>
                                    <p:cond delay="0"/>
                                  </p:stCondLst>
                                  <p:childTnLst>
                                    <p:set>
                                      <p:cBhvr>
                                        <p:cTn id="25" dur="1" fill="hold">
                                          <p:stCondLst>
                                            <p:cond delay="0"/>
                                          </p:stCondLst>
                                        </p:cTn>
                                        <p:tgtEl>
                                          <p:spTgt spid="101"/>
                                        </p:tgtEl>
                                        <p:attrNameLst>
                                          <p:attrName>style.visibility</p:attrName>
                                        </p:attrNameLst>
                                      </p:cBhvr>
                                      <p:to>
                                        <p:strVal val="visible"/>
                                      </p:to>
                                    </p:set>
                                    <p:anim calcmode="lin" valueType="num">
                                      <p:cBhvr>
                                        <p:cTn id="26" dur="1000" fill="hold"/>
                                        <p:tgtEl>
                                          <p:spTgt spid="101"/>
                                        </p:tgtEl>
                                        <p:attrNameLst>
                                          <p:attrName>ppt_w</p:attrName>
                                        </p:attrNameLst>
                                      </p:cBhvr>
                                      <p:tavLst>
                                        <p:tav tm="0">
                                          <p:val>
                                            <p:strVal val="#ppt_w*0.70"/>
                                          </p:val>
                                        </p:tav>
                                        <p:tav tm="100000">
                                          <p:val>
                                            <p:strVal val="#ppt_w"/>
                                          </p:val>
                                        </p:tav>
                                      </p:tavLst>
                                    </p:anim>
                                    <p:anim calcmode="lin" valueType="num">
                                      <p:cBhvr>
                                        <p:cTn id="27" dur="1000" fill="hold"/>
                                        <p:tgtEl>
                                          <p:spTgt spid="101"/>
                                        </p:tgtEl>
                                        <p:attrNameLst>
                                          <p:attrName>ppt_h</p:attrName>
                                        </p:attrNameLst>
                                      </p:cBhvr>
                                      <p:tavLst>
                                        <p:tav tm="0">
                                          <p:val>
                                            <p:strVal val="#ppt_h"/>
                                          </p:val>
                                        </p:tav>
                                        <p:tav tm="100000">
                                          <p:val>
                                            <p:strVal val="#ppt_h"/>
                                          </p:val>
                                        </p:tav>
                                      </p:tavLst>
                                    </p:anim>
                                    <p:animEffect transition="in" filter="fade">
                                      <p:cBhvr>
                                        <p:cTn id="28" dur="1000"/>
                                        <p:tgtEl>
                                          <p:spTgt spid="101"/>
                                        </p:tgtEl>
                                      </p:cBhvr>
                                    </p:animEffect>
                                  </p:childTnLst>
                                </p:cTn>
                              </p:par>
                            </p:childTnLst>
                          </p:cTn>
                        </p:par>
                        <p:par>
                          <p:cTn id="29" fill="hold" nodeType="afterGroup">
                            <p:stCondLst>
                              <p:cond delay="2500"/>
                            </p:stCondLst>
                            <p:childTnLst>
                              <p:par>
                                <p:cTn id="30" presetID="1" presetClass="exit" presetSubtype="0" fill="hold" grpId="2" nodeType="afterEffect">
                                  <p:stCondLst>
                                    <p:cond delay="0"/>
                                  </p:stCondLst>
                                  <p:childTnLst>
                                    <p:set>
                                      <p:cBhvr>
                                        <p:cTn id="31" dur="1" fill="hold">
                                          <p:stCondLst>
                                            <p:cond delay="0"/>
                                          </p:stCondLst>
                                        </p:cTn>
                                        <p:tgtEl>
                                          <p:spTgt spid="100"/>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01"/>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03"/>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04"/>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04"/>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67"/>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6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69"/>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additive="base">
                                        <p:cTn id="66" dur="500" fill="hold"/>
                                        <p:tgtEl>
                                          <p:spTgt spid="105"/>
                                        </p:tgtEl>
                                        <p:attrNameLst>
                                          <p:attrName>ppt_x</p:attrName>
                                        </p:attrNameLst>
                                      </p:cBhvr>
                                      <p:tavLst>
                                        <p:tav tm="0">
                                          <p:val>
                                            <p:strVal val="0-#ppt_w/2"/>
                                          </p:val>
                                        </p:tav>
                                        <p:tav tm="100000">
                                          <p:val>
                                            <p:strVal val="#ppt_x"/>
                                          </p:val>
                                        </p:tav>
                                      </p:tavLst>
                                    </p:anim>
                                    <p:anim calcmode="lin" valueType="num">
                                      <p:cBhvr additive="base">
                                        <p:cTn id="67" dur="500" fill="hold"/>
                                        <p:tgtEl>
                                          <p:spTgt spid="105"/>
                                        </p:tgtEl>
                                        <p:attrNameLst>
                                          <p:attrName>ppt_y</p:attrName>
                                        </p:attrNameLst>
                                      </p:cBhvr>
                                      <p:tavLst>
                                        <p:tav tm="0">
                                          <p:val>
                                            <p:strVal val="#ppt_y"/>
                                          </p:val>
                                        </p:tav>
                                        <p:tav tm="100000">
                                          <p:val>
                                            <p:strVal val="#ppt_y"/>
                                          </p:val>
                                        </p:tav>
                                      </p:tavLst>
                                    </p:anim>
                                  </p:childTnLst>
                                </p:cTn>
                              </p:par>
                            </p:childTnLst>
                          </p:cTn>
                        </p:par>
                        <p:par>
                          <p:cTn id="68" fill="hold" nodeType="afterGroup">
                            <p:stCondLst>
                              <p:cond delay="500"/>
                            </p:stCondLst>
                            <p:childTnLst>
                              <p:par>
                                <p:cTn id="69" presetID="1" presetClass="entr" presetSubtype="0" fill="hold" grpId="1" nodeType="after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childTnLst>
                          </p:cTn>
                        </p:par>
                        <p:par>
                          <p:cTn id="71" fill="hold" nodeType="afterGroup">
                            <p:stCondLst>
                              <p:cond delay="500"/>
                            </p:stCondLst>
                            <p:childTnLst>
                              <p:par>
                                <p:cTn id="72" presetID="50" presetClass="path" presetSubtype="0" accel="50000" decel="50000" fill="hold" grpId="0" nodeType="afterEffect">
                                  <p:stCondLst>
                                    <p:cond delay="0"/>
                                  </p:stCondLst>
                                  <p:childTnLst>
                                    <p:animMotion origin="layout" path="M 0.10486 0.00301 L 0.20278 -4.0111E-6 C 0.24184 -0.00023 0.22552 -0.00046 0.23716 -0.00092 C 0.24306 -0.04302 0.2382 -0.19824 0.2382 -0.2526 C 0.2382 -0.30696 0.23698 -0.31274 0.23716 -0.32801 C 0.23733 -0.34328 0.23889 -0.3405 0.23907 -0.3442 C 0.23924 -0.3479 0.23837 -0.34952 0.2382 -0.35068 C 0.23802 -0.35183 0.21927 -0.3516 0.2382 -0.35183 C 0.25712 -0.35207 0.32414 -0.35137 0.35139 -0.35183 C 0.37865 -0.3523 0.39202 -0.35415 0.40139 -0.35438 C 0.41077 -0.35461 0.40677 -0.35322 0.40799 -0.35322 C 0.40921 -0.35322 0.40834 -0.37797 0.40886 -0.35438 C 0.40938 -0.33078 0.41129 -0.24196 0.41077 -0.21096 C 0.41025 -0.17996 0.4066 -0.17511 0.40573 -0.1677 " pathEditMode="relative" rAng="0" ptsTypes="FfaaaaaaaaaaaF">
                                      <p:cBhvr>
                                        <p:cTn id="73" dur="1000" fill="hold"/>
                                        <p:tgtEl>
                                          <p:spTgt spid="110"/>
                                        </p:tgtEl>
                                        <p:attrNameLst>
                                          <p:attrName>ppt_x</p:attrName>
                                          <p:attrName>ppt_y</p:attrName>
                                        </p:attrNameLst>
                                      </p:cBhvr>
                                      <p:rCtr x="15313" y="-19061"/>
                                    </p:animMotion>
                                  </p:childTnLst>
                                </p:cTn>
                              </p:par>
                            </p:childTnLst>
                          </p:cTn>
                        </p:par>
                        <p:par>
                          <p:cTn id="74" fill="hold" nodeType="afterGroup">
                            <p:stCondLst>
                              <p:cond delay="1500"/>
                            </p:stCondLst>
                            <p:childTnLst>
                              <p:par>
                                <p:cTn id="75" presetID="1" presetClass="exit" presetSubtype="0" fill="hold" grpId="1" nodeType="afterEffect">
                                  <p:stCondLst>
                                    <p:cond delay="0"/>
                                  </p:stCondLst>
                                  <p:childTnLst>
                                    <p:set>
                                      <p:cBhvr>
                                        <p:cTn id="76" dur="1" fill="hold">
                                          <p:stCondLst>
                                            <p:cond delay="0"/>
                                          </p:stCondLst>
                                        </p:cTn>
                                        <p:tgtEl>
                                          <p:spTgt spid="69"/>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childTnLst>
                          </p:cTn>
                        </p:par>
                        <p:par>
                          <p:cTn id="79" fill="hold" nodeType="afterGroup">
                            <p:stCondLst>
                              <p:cond delay="1500"/>
                            </p:stCondLst>
                            <p:childTnLst>
                              <p:par>
                                <p:cTn id="80" presetID="1" presetClass="exit" presetSubtype="0" fill="hold" grpId="2" nodeType="afterEffect">
                                  <p:stCondLst>
                                    <p:cond delay="0"/>
                                  </p:stCondLst>
                                  <p:childTnLst>
                                    <p:set>
                                      <p:cBhvr>
                                        <p:cTn id="81" dur="1" fill="hold">
                                          <p:stCondLst>
                                            <p:cond delay="0"/>
                                          </p:stCondLst>
                                        </p:cTn>
                                        <p:tgtEl>
                                          <p:spTgt spid="110"/>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111"/>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112"/>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112"/>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113"/>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xit" presetSubtype="8" fill="hold" grpId="1" nodeType="clickEffect">
                                  <p:stCondLst>
                                    <p:cond delay="0"/>
                                  </p:stCondLst>
                                  <p:childTnLst>
                                    <p:anim calcmode="lin" valueType="num">
                                      <p:cBhvr additive="base">
                                        <p:cTn id="97" dur="500"/>
                                        <p:tgtEl>
                                          <p:spTgt spid="105"/>
                                        </p:tgtEl>
                                        <p:attrNameLst>
                                          <p:attrName>ppt_x</p:attrName>
                                        </p:attrNameLst>
                                      </p:cBhvr>
                                      <p:tavLst>
                                        <p:tav tm="0">
                                          <p:val>
                                            <p:strVal val="ppt_x"/>
                                          </p:val>
                                        </p:tav>
                                        <p:tav tm="100000">
                                          <p:val>
                                            <p:strVal val="0-ppt_w/2"/>
                                          </p:val>
                                        </p:tav>
                                      </p:tavLst>
                                    </p:anim>
                                    <p:anim calcmode="lin" valueType="num">
                                      <p:cBhvr additive="base">
                                        <p:cTn id="98" dur="500"/>
                                        <p:tgtEl>
                                          <p:spTgt spid="105"/>
                                        </p:tgtEl>
                                        <p:attrNameLst>
                                          <p:attrName>ppt_y</p:attrName>
                                        </p:attrNameLst>
                                      </p:cBhvr>
                                      <p:tavLst>
                                        <p:tav tm="0">
                                          <p:val>
                                            <p:strVal val="ppt_y"/>
                                          </p:val>
                                        </p:tav>
                                        <p:tav tm="100000">
                                          <p:val>
                                            <p:strVal val="ppt_y"/>
                                          </p:val>
                                        </p:tav>
                                      </p:tavLst>
                                    </p:anim>
                                    <p:set>
                                      <p:cBhvr>
                                        <p:cTn id="99" dur="1" fill="hold">
                                          <p:stCondLst>
                                            <p:cond delay="499"/>
                                          </p:stCondLst>
                                        </p:cTn>
                                        <p:tgtEl>
                                          <p:spTgt spid="105"/>
                                        </p:tgtEl>
                                        <p:attrNameLst>
                                          <p:attrName>style.visibility</p:attrName>
                                        </p:attrNameLst>
                                      </p:cBhvr>
                                      <p:to>
                                        <p:strVal val="hidden"/>
                                      </p:to>
                                    </p:set>
                                  </p:childTnLst>
                                </p:cTn>
                              </p:par>
                              <p:par>
                                <p:cTn id="100" presetID="1" presetClass="entr" presetSubtype="0" fill="hold" grpId="1" nodeType="withEffect">
                                  <p:stCondLst>
                                    <p:cond delay="0"/>
                                  </p:stCondLst>
                                  <p:childTnLst>
                                    <p:set>
                                      <p:cBhvr>
                                        <p:cTn id="101" dur="1" fill="hold">
                                          <p:stCondLst>
                                            <p:cond delay="0"/>
                                          </p:stCondLst>
                                        </p:cTn>
                                        <p:tgtEl>
                                          <p:spTgt spid="115"/>
                                        </p:tgtEl>
                                        <p:attrNameLst>
                                          <p:attrName>style.visibility</p:attrName>
                                        </p:attrNameLst>
                                      </p:cBhvr>
                                      <p:to>
                                        <p:strVal val="visible"/>
                                      </p:to>
                                    </p:set>
                                  </p:childTnLst>
                                </p:cTn>
                              </p:par>
                            </p:childTnLst>
                          </p:cTn>
                        </p:par>
                        <p:par>
                          <p:cTn id="102" fill="hold" nodeType="afterGroup">
                            <p:stCondLst>
                              <p:cond delay="500"/>
                            </p:stCondLst>
                            <p:childTnLst>
                              <p:par>
                                <p:cTn id="103" presetID="50" presetClass="path" presetSubtype="0" accel="50000" decel="50000" fill="hold" grpId="0" nodeType="afterEffect">
                                  <p:stCondLst>
                                    <p:cond delay="0"/>
                                  </p:stCondLst>
                                  <p:childTnLst>
                                    <p:animMotion origin="layout" path="M 0.10538 -0.00023 L 0.20278 -2.50289E-6 C 0.24184 -0.00023 0.22552 -0.00046 0.23715 -0.00092 C 0.24305 -0.04302 0.23819 -0.19824 0.23819 -0.2526 C 0.23819 -0.30696 0.23698 -0.31274 0.23715 -0.32801 C 0.23732 -0.34328 0.23889 -0.3405 0.23906 -0.3442 C 0.23923 -0.3479 0.23837 -0.34952 0.23819 -0.35068 C 0.23802 -0.35184 0.21927 -0.35161 0.23819 -0.35184 C 0.25712 -0.35207 0.32413 -0.35137 0.35139 -0.35184 C 0.37864 -0.3523 0.39201 -0.35415 0.40139 -0.35438 C 0.41076 -0.35461 0.40677 -0.35322 0.40798 -0.35322 C 0.4092 -0.35322 0.40833 -0.37798 0.40885 -0.35438 C 0.40937 -0.33079 0.41128 -0.24196 0.41076 -0.21096 C 0.41024 -0.17997 0.4066 -0.17511 0.40573 -0.16771 " pathEditMode="relative" rAng="0" ptsTypes="FfaaaaaaaaaaaF">
                                      <p:cBhvr>
                                        <p:cTn id="104" dur="1000" fill="hold"/>
                                        <p:tgtEl>
                                          <p:spTgt spid="115"/>
                                        </p:tgtEl>
                                        <p:attrNameLst>
                                          <p:attrName>ppt_x</p:attrName>
                                          <p:attrName>ppt_y</p:attrName>
                                        </p:attrNameLst>
                                      </p:cBhvr>
                                      <p:rCtr x="15295" y="-18876"/>
                                    </p:animMotion>
                                  </p:childTnLst>
                                </p:cTn>
                              </p:par>
                            </p:childTnLst>
                          </p:cTn>
                        </p:par>
                        <p:par>
                          <p:cTn id="105" fill="hold" nodeType="afterGroup">
                            <p:stCondLst>
                              <p:cond delay="1500"/>
                            </p:stCondLst>
                            <p:childTnLst>
                              <p:par>
                                <p:cTn id="106" presetID="1" presetClass="exit" presetSubtype="0" fill="hold" grpId="2" nodeType="afterEffect">
                                  <p:stCondLst>
                                    <p:cond delay="0"/>
                                  </p:stCondLst>
                                  <p:childTnLst>
                                    <p:set>
                                      <p:cBhvr>
                                        <p:cTn id="107" dur="1" fill="hold">
                                          <p:stCondLst>
                                            <p:cond delay="0"/>
                                          </p:stCondLst>
                                        </p:cTn>
                                        <p:tgtEl>
                                          <p:spTgt spid="115"/>
                                        </p:tgtEl>
                                        <p:attrNameLst>
                                          <p:attrName>style.visibility</p:attrName>
                                        </p:attrNameLst>
                                      </p:cBhvr>
                                      <p:to>
                                        <p:strVal val="hidden"/>
                                      </p:to>
                                    </p:set>
                                  </p:childTnLst>
                                </p:cTn>
                              </p:par>
                            </p:childTnLst>
                          </p:cTn>
                        </p:par>
                        <p:par>
                          <p:cTn id="108" fill="hold" nodeType="afterGroup">
                            <p:stCondLst>
                              <p:cond delay="1500"/>
                            </p:stCondLst>
                            <p:childTnLst>
                              <p:par>
                                <p:cTn id="109" presetID="1" presetClass="exit" presetSubtype="0" fill="hold" grpId="1" nodeType="afterEffect">
                                  <p:stCondLst>
                                    <p:cond delay="0"/>
                                  </p:stCondLst>
                                  <p:childTnLst>
                                    <p:set>
                                      <p:cBhvr>
                                        <p:cTn id="110" dur="1" fill="hold">
                                          <p:stCondLst>
                                            <p:cond delay="0"/>
                                          </p:stCondLst>
                                        </p:cTn>
                                        <p:tgtEl>
                                          <p:spTgt spid="113"/>
                                        </p:tgtEl>
                                        <p:attrNameLst>
                                          <p:attrName>style.visibility</p:attrName>
                                        </p:attrNameLst>
                                      </p:cBhvr>
                                      <p:to>
                                        <p:strVal val="hidden"/>
                                      </p:to>
                                    </p:set>
                                  </p:childTnLst>
                                </p:cTn>
                              </p:par>
                            </p:childTnLst>
                          </p:cTn>
                        </p:par>
                        <p:par>
                          <p:cTn id="111" fill="hold" nodeType="afterGroup">
                            <p:stCondLst>
                              <p:cond delay="1500"/>
                            </p:stCondLst>
                            <p:childTnLst>
                              <p:par>
                                <p:cTn id="112" presetID="1" presetClass="entr" presetSubtype="0" fill="hold" grpId="0" nodeType="afterEffect">
                                  <p:stCondLst>
                                    <p:cond delay="0"/>
                                  </p:stCondLst>
                                  <p:childTnLst>
                                    <p:set>
                                      <p:cBhvr>
                                        <p:cTn id="113" dur="1" fill="hold">
                                          <p:stCondLst>
                                            <p:cond delay="0"/>
                                          </p:stCondLst>
                                        </p:cTn>
                                        <p:tgtEl>
                                          <p:spTgt spid="116"/>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116"/>
                                        </p:tgtEl>
                                        <p:attrNameLst>
                                          <p:attrName>style.visibility</p:attrName>
                                        </p:attrNameLst>
                                      </p:cBhvr>
                                      <p:to>
                                        <p:strVal val="hidden"/>
                                      </p:to>
                                    </p:set>
                                  </p:childTnLst>
                                </p:cTn>
                              </p:par>
                            </p:childTnLst>
                          </p:cTn>
                        </p:par>
                        <p:par>
                          <p:cTn id="118" fill="hold" nodeType="afterGroup">
                            <p:stCondLst>
                              <p:cond delay="0"/>
                            </p:stCondLst>
                            <p:childTnLst>
                              <p:par>
                                <p:cTn id="119" presetID="1" presetClass="entr" presetSubtype="0" fill="hold" grpId="0" nodeType="afterEffect">
                                  <p:stCondLst>
                                    <p:cond delay="0"/>
                                  </p:stCondLst>
                                  <p:childTnLst>
                                    <p:set>
                                      <p:cBhvr>
                                        <p:cTn id="120" dur="1" fill="hold">
                                          <p:stCondLst>
                                            <p:cond delay="0"/>
                                          </p:stCondLst>
                                        </p:cTn>
                                        <p:tgtEl>
                                          <p:spTgt spid="117"/>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117"/>
                                        </p:tgtEl>
                                        <p:attrNameLst>
                                          <p:attrName>style.visibility</p:attrName>
                                        </p:attrNameLst>
                                      </p:cBhvr>
                                      <p:to>
                                        <p:strVal val="hidden"/>
                                      </p:to>
                                    </p:set>
                                  </p:childTnLst>
                                </p:cTn>
                              </p:par>
                            </p:childTnLst>
                          </p:cTn>
                        </p:par>
                        <p:par>
                          <p:cTn id="125" fill="hold" nodeType="afterGroup">
                            <p:stCondLst>
                              <p:cond delay="0"/>
                            </p:stCondLst>
                            <p:childTnLst>
                              <p:par>
                                <p:cTn id="126" presetID="1" presetClass="entr" presetSubtype="0" fill="hold" grpId="0" nodeType="afterEffect">
                                  <p:stCondLst>
                                    <p:cond delay="0"/>
                                  </p:stCondLst>
                                  <p:childTnLst>
                                    <p:set>
                                      <p:cBhvr>
                                        <p:cTn id="127" dur="1" fill="hold">
                                          <p:stCondLst>
                                            <p:cond delay="0"/>
                                          </p:stCondLst>
                                        </p:cTn>
                                        <p:tgtEl>
                                          <p:spTgt spid="118"/>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xit" presetSubtype="8" fill="hold" grpId="1" nodeType="clickEffect">
                                  <p:stCondLst>
                                    <p:cond delay="0"/>
                                  </p:stCondLst>
                                  <p:childTnLst>
                                    <p:anim calcmode="lin" valueType="num">
                                      <p:cBhvr additive="base">
                                        <p:cTn id="131" dur="500"/>
                                        <p:tgtEl>
                                          <p:spTgt spid="89"/>
                                        </p:tgtEl>
                                        <p:attrNameLst>
                                          <p:attrName>ppt_x</p:attrName>
                                        </p:attrNameLst>
                                      </p:cBhvr>
                                      <p:tavLst>
                                        <p:tav tm="0">
                                          <p:val>
                                            <p:strVal val="ppt_x"/>
                                          </p:val>
                                        </p:tav>
                                        <p:tav tm="100000">
                                          <p:val>
                                            <p:strVal val="0-ppt_w/2"/>
                                          </p:val>
                                        </p:tav>
                                      </p:tavLst>
                                    </p:anim>
                                    <p:anim calcmode="lin" valueType="num">
                                      <p:cBhvr additive="base">
                                        <p:cTn id="132" dur="500"/>
                                        <p:tgtEl>
                                          <p:spTgt spid="89"/>
                                        </p:tgtEl>
                                        <p:attrNameLst>
                                          <p:attrName>ppt_y</p:attrName>
                                        </p:attrNameLst>
                                      </p:cBhvr>
                                      <p:tavLst>
                                        <p:tav tm="0">
                                          <p:val>
                                            <p:strVal val="ppt_y"/>
                                          </p:val>
                                        </p:tav>
                                        <p:tav tm="100000">
                                          <p:val>
                                            <p:strVal val="ppt_y"/>
                                          </p:val>
                                        </p:tav>
                                      </p:tavLst>
                                    </p:anim>
                                    <p:set>
                                      <p:cBhvr>
                                        <p:cTn id="133" dur="1" fill="hold">
                                          <p:stCondLst>
                                            <p:cond delay="499"/>
                                          </p:stCondLst>
                                        </p:cTn>
                                        <p:tgtEl>
                                          <p:spTgt spid="89"/>
                                        </p:tgtEl>
                                        <p:attrNameLst>
                                          <p:attrName>style.visibility</p:attrName>
                                        </p:attrNameLst>
                                      </p:cBhvr>
                                      <p:to>
                                        <p:strVal val="hidden"/>
                                      </p:to>
                                    </p:set>
                                  </p:childTnLst>
                                </p:cTn>
                              </p:par>
                            </p:childTnLst>
                          </p:cTn>
                        </p:par>
                        <p:par>
                          <p:cTn id="134" fill="hold" nodeType="afterGroup">
                            <p:stCondLst>
                              <p:cond delay="500"/>
                            </p:stCondLst>
                            <p:childTnLst>
                              <p:par>
                                <p:cTn id="135" presetID="1" presetClass="entr" presetSubtype="0" fill="hold" grpId="1" nodeType="afterEffect">
                                  <p:stCondLst>
                                    <p:cond delay="0"/>
                                  </p:stCondLst>
                                  <p:childTnLst>
                                    <p:set>
                                      <p:cBhvr>
                                        <p:cTn id="136" dur="1" fill="hold">
                                          <p:stCondLst>
                                            <p:cond delay="0"/>
                                          </p:stCondLst>
                                        </p:cTn>
                                        <p:tgtEl>
                                          <p:spTgt spid="146"/>
                                        </p:tgtEl>
                                        <p:attrNameLst>
                                          <p:attrName>style.visibility</p:attrName>
                                        </p:attrNameLst>
                                      </p:cBhvr>
                                      <p:to>
                                        <p:strVal val="visible"/>
                                      </p:to>
                                    </p:set>
                                  </p:childTnLst>
                                </p:cTn>
                              </p:par>
                            </p:childTnLst>
                          </p:cTn>
                        </p:par>
                        <p:par>
                          <p:cTn id="137" fill="hold" nodeType="afterGroup">
                            <p:stCondLst>
                              <p:cond delay="500"/>
                            </p:stCondLst>
                            <p:childTnLst>
                              <p:par>
                                <p:cTn id="138" presetID="50" presetClass="path" presetSubtype="0" accel="50000" decel="50000" fill="hold" grpId="0" nodeType="afterEffect">
                                  <p:stCondLst>
                                    <p:cond delay="0"/>
                                  </p:stCondLst>
                                  <p:childTnLst>
                                    <p:animMotion origin="layout" path="M 0.10486 4.42285E-6 L 0.25833 4.42285E-6 C 0.30278 0.00624 0.37309 0.00161 0.39861 0.00254 C 0.42413 0.00347 0.40903 -0.01018 0.41128 0.00508 C 0.41337 0.02035 0.4118 0.06361 0.4118 0.09414 L 0.4118 0.18875 " pathEditMode="relative" rAng="0" ptsTypes="FfaaFF">
                                      <p:cBhvr>
                                        <p:cTn id="139" dur="1000" fill="hold"/>
                                        <p:tgtEl>
                                          <p:spTgt spid="146"/>
                                        </p:tgtEl>
                                        <p:attrNameLst>
                                          <p:attrName>ppt_x</p:attrName>
                                          <p:attrName>ppt_y</p:attrName>
                                        </p:attrNameLst>
                                      </p:cBhvr>
                                      <p:rCtr x="15955" y="8929"/>
                                    </p:animMotion>
                                  </p:childTnLst>
                                </p:cTn>
                              </p:par>
                            </p:childTnLst>
                          </p:cTn>
                        </p:par>
                        <p:par>
                          <p:cTn id="140" fill="hold" nodeType="afterGroup">
                            <p:stCondLst>
                              <p:cond delay="1500"/>
                            </p:stCondLst>
                            <p:childTnLst>
                              <p:par>
                                <p:cTn id="141" presetID="1" presetClass="exit" presetSubtype="0" fill="hold" grpId="1" nodeType="afterEffect">
                                  <p:stCondLst>
                                    <p:cond delay="0"/>
                                  </p:stCondLst>
                                  <p:childTnLst>
                                    <p:set>
                                      <p:cBhvr>
                                        <p:cTn id="142" dur="1" fill="hold">
                                          <p:stCondLst>
                                            <p:cond delay="0"/>
                                          </p:stCondLst>
                                        </p:cTn>
                                        <p:tgtEl>
                                          <p:spTgt spid="118"/>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139"/>
                                        </p:tgtEl>
                                        <p:attrNameLst>
                                          <p:attrName>style.visibility</p:attrName>
                                        </p:attrNameLst>
                                      </p:cBhvr>
                                      <p:to>
                                        <p:strVal val="visible"/>
                                      </p:to>
                                    </p:set>
                                  </p:childTnLst>
                                </p:cTn>
                              </p:par>
                            </p:childTnLst>
                          </p:cTn>
                        </p:par>
                        <p:par>
                          <p:cTn id="145" fill="hold" nodeType="afterGroup">
                            <p:stCondLst>
                              <p:cond delay="1500"/>
                            </p:stCondLst>
                            <p:childTnLst>
                              <p:par>
                                <p:cTn id="146" presetID="1" presetClass="exit" presetSubtype="0" fill="hold" grpId="2" nodeType="afterEffect">
                                  <p:stCondLst>
                                    <p:cond delay="0"/>
                                  </p:stCondLst>
                                  <p:childTnLst>
                                    <p:set>
                                      <p:cBhvr>
                                        <p:cTn id="147" dur="1" fill="hold">
                                          <p:stCondLst>
                                            <p:cond delay="0"/>
                                          </p:stCondLst>
                                        </p:cTn>
                                        <p:tgtEl>
                                          <p:spTgt spid="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1" grpId="0"/>
      <p:bldP spid="89" grpId="0"/>
      <p:bldP spid="89" grpId="1"/>
      <p:bldP spid="100" grpId="0" animBg="1"/>
      <p:bldP spid="100" grpId="1" animBg="1"/>
      <p:bldP spid="100" grpId="2" animBg="1"/>
      <p:bldP spid="101" grpId="0" animBg="1"/>
      <p:bldP spid="101" grpId="1" animBg="1"/>
      <p:bldP spid="103" grpId="0" animBg="1"/>
      <p:bldP spid="103" grpId="1" animBg="1"/>
      <p:bldP spid="104" grpId="0" animBg="1"/>
      <p:bldP spid="104" grpId="1" animBg="1"/>
      <p:bldP spid="105" grpId="0"/>
      <p:bldP spid="105" grpId="1"/>
      <p:bldP spid="110" grpId="0" animBg="1"/>
      <p:bldP spid="110" grpId="1" animBg="1"/>
      <p:bldP spid="110" grpId="2" animBg="1"/>
      <p:bldP spid="111" grpId="0" animBg="1"/>
      <p:bldP spid="111" grpId="1" animBg="1"/>
      <p:bldP spid="112" grpId="0" animBg="1"/>
      <p:bldP spid="112" grpId="1" animBg="1"/>
      <p:bldP spid="113" grpId="0" animBg="1"/>
      <p:bldP spid="113" grpId="1" animBg="1"/>
      <p:bldP spid="115" grpId="0" animBg="1"/>
      <p:bldP spid="115" grpId="1" animBg="1"/>
      <p:bldP spid="115" grpId="2" animBg="1"/>
      <p:bldP spid="116" grpId="0" animBg="1"/>
      <p:bldP spid="116" grpId="1" animBg="1"/>
      <p:bldP spid="117" grpId="0" animBg="1"/>
      <p:bldP spid="117" grpId="1" animBg="1"/>
      <p:bldP spid="118" grpId="0" animBg="1"/>
      <p:bldP spid="118" grpId="1" animBg="1"/>
      <p:bldP spid="139" grpId="0" animBg="1"/>
      <p:bldP spid="146" grpId="0" animBg="1"/>
      <p:bldP spid="146" grpId="1" animBg="1"/>
      <p:bldP spid="146" grpId="2" animBg="1"/>
      <p:bldP spid="67" grpId="0" animBg="1"/>
      <p:bldP spid="67" grpId="1" animBg="1"/>
      <p:bldP spid="68" grpId="0" animBg="1"/>
      <p:bldP spid="68" grpId="1" animBg="1"/>
      <p:bldP spid="69" grpId="0" animBg="1"/>
      <p:bldP spid="69"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3"/>
          <p:cNvSpPr>
            <a:spLocks noChangeArrowheads="1"/>
          </p:cNvSpPr>
          <p:nvPr/>
        </p:nvSpPr>
        <p:spPr bwMode="auto">
          <a:xfrm>
            <a:off x="280988" y="2871788"/>
            <a:ext cx="31178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Annotate</a:t>
            </a:r>
            <a:br>
              <a:rPr lang="en-US" sz="2000" dirty="0">
                <a:solidFill>
                  <a:srgbClr val="000000"/>
                </a:solidFill>
                <a:latin typeface="Tahoma"/>
                <a:ea typeface="ＭＳ Ｐゴシック" charset="-128"/>
              </a:rPr>
            </a:br>
            <a:r>
              <a:rPr lang="en-US" sz="2000" i="1" dirty="0">
                <a:solidFill>
                  <a:srgbClr val="000000"/>
                </a:solidFill>
                <a:latin typeface="Tahoma"/>
                <a:ea typeface="ＭＳ Ｐゴシック" charset="-128"/>
              </a:rPr>
              <a:t>bottleneck </a:t>
            </a:r>
            <a:r>
              <a:rPr lang="en-US" sz="2000" dirty="0">
                <a:solidFill>
                  <a:srgbClr val="000000"/>
                </a:solidFill>
                <a:latin typeface="Tahoma"/>
                <a:ea typeface="ＭＳ Ｐゴシック" charset="-128"/>
              </a:rPr>
              <a:t>code</a:t>
            </a:r>
          </a:p>
          <a:p>
            <a:pPr marL="342900" indent="-342900" fontAlgn="auto">
              <a:spcBef>
                <a:spcPts val="0"/>
              </a:spcBef>
              <a:spcAft>
                <a:spcPts val="0"/>
              </a:spcAft>
              <a:buFontTx/>
              <a:buAutoNum type="arabicPeriod"/>
              <a:defRPr/>
            </a:pPr>
            <a:r>
              <a:rPr lang="en-US" sz="2000" dirty="0">
                <a:solidFill>
                  <a:srgbClr val="000000"/>
                </a:solidFill>
                <a:latin typeface="Tahoma"/>
                <a:ea typeface="ＭＳ Ｐゴシック" charset="-128"/>
              </a:rPr>
              <a:t>Implement </a:t>
            </a:r>
            <a:r>
              <a:rPr lang="en-US" sz="2000" i="1" dirty="0">
                <a:solidFill>
                  <a:srgbClr val="000000"/>
                </a:solidFill>
                <a:latin typeface="Tahoma"/>
                <a:ea typeface="ＭＳ Ｐゴシック" charset="-128"/>
              </a:rPr>
              <a:t>waiting</a:t>
            </a:r>
            <a:endParaRPr lang="en-US" sz="2000" dirty="0">
              <a:solidFill>
                <a:srgbClr val="000000"/>
              </a:solidFill>
              <a:latin typeface="Tahoma"/>
              <a:ea typeface="ＭＳ Ｐゴシック" charset="-128"/>
            </a:endParaRPr>
          </a:p>
          <a:p>
            <a:pPr fontAlgn="auto">
              <a:spcBef>
                <a:spcPts val="0"/>
              </a:spcBef>
              <a:spcAft>
                <a:spcPts val="0"/>
              </a:spcAft>
              <a:defRPr/>
            </a:pPr>
            <a:r>
              <a:rPr lang="en-US" sz="2000" dirty="0">
                <a:solidFill>
                  <a:srgbClr val="000000"/>
                </a:solidFill>
                <a:latin typeface="Tahoma"/>
                <a:ea typeface="ＭＳ Ｐゴシック" charset="-128"/>
              </a:rPr>
              <a:t>     for bottlenecks</a:t>
            </a:r>
          </a:p>
        </p:txBody>
      </p:sp>
      <p:sp>
        <p:nvSpPr>
          <p:cNvPr id="69637" name="AutoShape 4"/>
          <p:cNvSpPr>
            <a:spLocks noChangeArrowheads="1"/>
          </p:cNvSpPr>
          <p:nvPr/>
        </p:nvSpPr>
        <p:spPr bwMode="auto">
          <a:xfrm>
            <a:off x="5614988" y="2871788"/>
            <a:ext cx="327025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Measure </a:t>
            </a:r>
            <a:r>
              <a:rPr lang="en-US" sz="2000" i="1" dirty="0">
                <a:solidFill>
                  <a:srgbClr val="000000"/>
                </a:solidFill>
                <a:latin typeface="Arial" pitchFamily="-106" charset="0"/>
                <a:ea typeface="ＭＳ Ｐゴシック" pitchFamily="-106" charset="-128"/>
                <a:cs typeface="ＭＳ Ｐゴシック" pitchFamily="-106" charset="-128"/>
              </a:rPr>
              <a:t>thread </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i="1" dirty="0">
                <a:solidFill>
                  <a:srgbClr val="000000"/>
                </a:solidFill>
                <a:latin typeface="Arial" pitchFamily="-106" charset="0"/>
                <a:ea typeface="ＭＳ Ｐゴシック" pitchFamily="-106" charset="-128"/>
                <a:cs typeface="ＭＳ Ｐゴシック" pitchFamily="-106" charset="-128"/>
              </a:rPr>
              <a:t>waiting cycles (TWC)</a:t>
            </a:r>
            <a:br>
              <a:rPr lang="en-US" sz="2000" i="1"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for each bottleneck</a:t>
            </a:r>
          </a:p>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Accelerate bottleneck(s)</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with the highest TWC</a:t>
            </a:r>
          </a:p>
        </p:txBody>
      </p:sp>
      <p:sp>
        <p:nvSpPr>
          <p:cNvPr id="32772" name="Line 5"/>
          <p:cNvSpPr>
            <a:spLocks noChangeShapeType="1"/>
          </p:cNvSpPr>
          <p:nvPr/>
        </p:nvSpPr>
        <p:spPr bwMode="auto">
          <a:xfrm flipV="1">
            <a:off x="3419475" y="3797300"/>
            <a:ext cx="2206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25636" name="Text Box 6"/>
          <p:cNvSpPr txBox="1">
            <a:spLocks noChangeArrowheads="1"/>
          </p:cNvSpPr>
          <p:nvPr/>
        </p:nvSpPr>
        <p:spPr bwMode="auto">
          <a:xfrm>
            <a:off x="3203575" y="3074988"/>
            <a:ext cx="2574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Binary containing </a:t>
            </a:r>
            <a:br>
              <a:rPr lang="en-US" sz="1800">
                <a:solidFill>
                  <a:srgbClr val="000000"/>
                </a:solidFill>
              </a:rPr>
            </a:br>
            <a:r>
              <a:rPr lang="en-US" sz="1800">
                <a:solidFill>
                  <a:srgbClr val="000000"/>
                </a:solidFill>
              </a:rPr>
              <a:t> </a:t>
            </a:r>
            <a:r>
              <a:rPr lang="en-US" sz="1800" b="1">
                <a:solidFill>
                  <a:srgbClr val="000000"/>
                </a:solidFill>
              </a:rPr>
              <a:t>BIS instructions</a:t>
            </a:r>
          </a:p>
        </p:txBody>
      </p:sp>
      <p:sp>
        <p:nvSpPr>
          <p:cNvPr id="325637" name="Text Box 7"/>
          <p:cNvSpPr txBox="1">
            <a:spLocks noChangeArrowheads="1"/>
          </p:cNvSpPr>
          <p:nvPr/>
        </p:nvSpPr>
        <p:spPr bwMode="auto">
          <a:xfrm>
            <a:off x="477838" y="2460625"/>
            <a:ext cx="3949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Compiler/Library/Programmer</a:t>
            </a:r>
          </a:p>
        </p:txBody>
      </p:sp>
      <p:sp>
        <p:nvSpPr>
          <p:cNvPr id="325638" name="Text Box 8"/>
          <p:cNvSpPr txBox="1">
            <a:spLocks noChangeArrowheads="1"/>
          </p:cNvSpPr>
          <p:nvPr/>
        </p:nvSpPr>
        <p:spPr bwMode="auto">
          <a:xfrm>
            <a:off x="5961063" y="2459038"/>
            <a:ext cx="173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Hardware</a:t>
            </a:r>
          </a:p>
        </p:txBody>
      </p:sp>
      <p:sp>
        <p:nvSpPr>
          <p:cNvPr id="3256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F18D26-FCEA-AD40-88A3-70ADA3BDFADA}" type="slidenum">
              <a:rPr lang="en-US" sz="1600">
                <a:solidFill>
                  <a:srgbClr val="000000"/>
                </a:solidFill>
                <a:latin typeface="Garamond" charset="0"/>
              </a:rPr>
              <a:pPr eaLnBrk="1" hangingPunct="1"/>
              <a:t>142</a:t>
            </a:fld>
            <a:endParaRPr lang="en-US" sz="1600">
              <a:solidFill>
                <a:srgbClr val="000000"/>
              </a:solidFill>
              <a:latin typeface="Garamond" charset="0"/>
            </a:endParaRPr>
          </a:p>
        </p:txBody>
      </p:sp>
      <p:sp>
        <p:nvSpPr>
          <p:cNvPr id="325640" name="Title 1"/>
          <p:cNvSpPr>
            <a:spLocks noGrp="1"/>
          </p:cNvSpPr>
          <p:nvPr>
            <p:ph type="title"/>
          </p:nvPr>
        </p:nvSpPr>
        <p:spPr>
          <a:xfrm>
            <a:off x="0" y="152400"/>
            <a:ext cx="9144000" cy="1066800"/>
          </a:xfrm>
        </p:spPr>
        <p:txBody>
          <a:bodyPr/>
          <a:lstStyle/>
          <a:p>
            <a:r>
              <a:rPr lang="en-US" sz="3900">
                <a:latin typeface="Garamond" charset="0"/>
              </a:rPr>
              <a:t>Bottleneck Identification and Scheduling (BIS)</a:t>
            </a:r>
          </a:p>
        </p:txBody>
      </p:sp>
      <p:sp>
        <p:nvSpPr>
          <p:cNvPr id="15" name="Rectangle 14"/>
          <p:cNvSpPr>
            <a:spLocks noChangeArrowheads="1"/>
          </p:cNvSpPr>
          <p:nvPr/>
        </p:nvSpPr>
        <p:spPr bwMode="auto">
          <a:xfrm>
            <a:off x="5565775" y="3932238"/>
            <a:ext cx="3578225" cy="71755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711104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atin typeface="Garamond" charset="0"/>
              </a:rPr>
              <a:t>Bottleneck Acceleration</a:t>
            </a:r>
          </a:p>
        </p:txBody>
      </p:sp>
      <p:sp>
        <p:nvSpPr>
          <p:cNvPr id="12083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A8B3AD-BE99-EB43-A189-C9D4D066A320}" type="slidenum">
              <a:rPr lang="en-US" sz="1600">
                <a:solidFill>
                  <a:srgbClr val="000000"/>
                </a:solidFill>
                <a:latin typeface="Garamond" charset="0"/>
              </a:rPr>
              <a:pPr eaLnBrk="1" hangingPunct="1"/>
              <a:t>143</a:t>
            </a:fld>
            <a:endParaRPr lang="en-US" sz="1600">
              <a:solidFill>
                <a:srgbClr val="000000"/>
              </a:solidFill>
              <a:latin typeface="Garamond" charset="0"/>
            </a:endParaRPr>
          </a:p>
        </p:txBody>
      </p:sp>
      <p:sp>
        <p:nvSpPr>
          <p:cNvPr id="5" name="Rectangle 4"/>
          <p:cNvSpPr/>
          <p:nvPr/>
        </p:nvSpPr>
        <p:spPr>
          <a:xfrm>
            <a:off x="327025" y="1192213"/>
            <a:ext cx="2405063" cy="1925637"/>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cxnSp>
        <p:nvCxnSpPr>
          <p:cNvPr id="21" name="Straight Arrow Connector 20"/>
          <p:cNvCxnSpPr/>
          <p:nvPr/>
        </p:nvCxnSpPr>
        <p:spPr>
          <a:xfrm>
            <a:off x="2733675" y="1893888"/>
            <a:ext cx="3629025"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0837" name="TextBox 23"/>
          <p:cNvSpPr txBox="1">
            <a:spLocks noChangeArrowheads="1"/>
          </p:cNvSpPr>
          <p:nvPr/>
        </p:nvSpPr>
        <p:spPr bwMode="auto">
          <a:xfrm>
            <a:off x="1512888" y="1181100"/>
            <a:ext cx="1220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rPr>
              <a:t>Small Core 1</a:t>
            </a:r>
          </a:p>
        </p:txBody>
      </p:sp>
      <p:sp>
        <p:nvSpPr>
          <p:cNvPr id="27" name="Rectangle 26"/>
          <p:cNvSpPr/>
          <p:nvPr/>
        </p:nvSpPr>
        <p:spPr>
          <a:xfrm>
            <a:off x="6356350" y="1209675"/>
            <a:ext cx="2468563" cy="3130550"/>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120839" name="TextBox 40"/>
          <p:cNvSpPr txBox="1">
            <a:spLocks noChangeArrowheads="1"/>
          </p:cNvSpPr>
          <p:nvPr/>
        </p:nvSpPr>
        <p:spPr bwMode="auto">
          <a:xfrm>
            <a:off x="7534275" y="1198563"/>
            <a:ext cx="127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rPr>
              <a:t>Large Core 0</a:t>
            </a:r>
          </a:p>
        </p:txBody>
      </p:sp>
      <p:sp>
        <p:nvSpPr>
          <p:cNvPr id="58" name="Rectangle 57"/>
          <p:cNvSpPr/>
          <p:nvPr/>
        </p:nvSpPr>
        <p:spPr>
          <a:xfrm>
            <a:off x="336550" y="3624263"/>
            <a:ext cx="2417763" cy="1917700"/>
          </a:xfrm>
          <a:prstGeom prst="rect">
            <a:avLst/>
          </a:prstGeom>
          <a:noFill/>
          <a:ln>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120841" name="TextBox 71"/>
          <p:cNvSpPr txBox="1">
            <a:spLocks noChangeArrowheads="1"/>
          </p:cNvSpPr>
          <p:nvPr/>
        </p:nvSpPr>
        <p:spPr bwMode="auto">
          <a:xfrm>
            <a:off x="1524000" y="3613150"/>
            <a:ext cx="1220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00"/>
                </a:solidFill>
              </a:rPr>
              <a:t>Small Core 2</a:t>
            </a:r>
          </a:p>
        </p:txBody>
      </p:sp>
      <p:grpSp>
        <p:nvGrpSpPr>
          <p:cNvPr id="120842" name="Group 62"/>
          <p:cNvGrpSpPr>
            <a:grpSpLocks/>
          </p:cNvGrpSpPr>
          <p:nvPr/>
        </p:nvGrpSpPr>
        <p:grpSpPr bwMode="auto">
          <a:xfrm>
            <a:off x="4862513" y="3198813"/>
            <a:ext cx="1304925" cy="685800"/>
            <a:chOff x="3038475" y="1752600"/>
            <a:chExt cx="1304925" cy="685801"/>
          </a:xfrm>
        </p:grpSpPr>
        <p:sp>
          <p:nvSpPr>
            <p:cNvPr id="77" name="Rectangle 76"/>
            <p:cNvSpPr/>
            <p:nvPr/>
          </p:nvSpPr>
          <p:spPr>
            <a:xfrm>
              <a:off x="3048000" y="1752600"/>
              <a:ext cx="1295400" cy="685801"/>
            </a:xfrm>
            <a:prstGeom prst="rect">
              <a:avLst/>
            </a:prstGeom>
            <a:ln w="19050">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latin typeface="Tahoma"/>
              </a:endParaRPr>
            </a:p>
          </p:txBody>
        </p:sp>
        <p:cxnSp>
          <p:nvCxnSpPr>
            <p:cNvPr id="78" name="Straight Connector 77"/>
            <p:cNvCxnSpPr/>
            <p:nvPr/>
          </p:nvCxnSpPr>
          <p:spPr>
            <a:xfrm>
              <a:off x="3048000" y="18288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038475" y="19050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048000" y="19812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048000" y="20574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048000" y="21336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048000" y="22098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048000" y="22860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048000" y="23622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77" idx="0"/>
            </p:cNvCxnSpPr>
            <p:nvPr/>
          </p:nvCxnSpPr>
          <p:spPr>
            <a:xfrm rot="16200000" flipH="1">
              <a:off x="3352800"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3676650"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flipH="1">
              <a:off x="3019425"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2" name="Straight Arrow Connector 101"/>
          <p:cNvCxnSpPr>
            <a:endCxn id="77" idx="0"/>
          </p:cNvCxnSpPr>
          <p:nvPr/>
        </p:nvCxnSpPr>
        <p:spPr>
          <a:xfrm>
            <a:off x="5510213" y="1911350"/>
            <a:ext cx="9525" cy="1287463"/>
          </a:xfrm>
          <a:prstGeom prst="straightConnector1">
            <a:avLst/>
          </a:prstGeom>
          <a:ln w="285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0844" name="TextBox 105"/>
          <p:cNvSpPr txBox="1">
            <a:spLocks noChangeArrowheads="1"/>
          </p:cNvSpPr>
          <p:nvPr/>
        </p:nvSpPr>
        <p:spPr bwMode="auto">
          <a:xfrm>
            <a:off x="4875213" y="3900488"/>
            <a:ext cx="1262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Bottleneck</a:t>
            </a:r>
          </a:p>
          <a:p>
            <a:pPr eaLnBrk="1" hangingPunct="1"/>
            <a:r>
              <a:rPr lang="en-US" sz="1800">
                <a:solidFill>
                  <a:srgbClr val="000000"/>
                </a:solidFill>
              </a:rPr>
              <a:t>Table (BT)</a:t>
            </a:r>
          </a:p>
        </p:txBody>
      </p:sp>
      <p:cxnSp>
        <p:nvCxnSpPr>
          <p:cNvPr id="134" name="Straight Arrow Connector 133"/>
          <p:cNvCxnSpPr/>
          <p:nvPr/>
        </p:nvCxnSpPr>
        <p:spPr>
          <a:xfrm>
            <a:off x="3937000" y="1890713"/>
            <a:ext cx="26988" cy="3729037"/>
          </a:xfrm>
          <a:prstGeom prst="straightConnector1">
            <a:avLst/>
          </a:prstGeom>
          <a:ln w="285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0846" name="TextBox 134"/>
          <p:cNvSpPr txBox="1">
            <a:spLocks noChangeArrowheads="1"/>
          </p:cNvSpPr>
          <p:nvPr/>
        </p:nvSpPr>
        <p:spPr bwMode="auto">
          <a:xfrm>
            <a:off x="3775075" y="5468938"/>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a:t>
            </a:r>
          </a:p>
        </p:txBody>
      </p:sp>
      <p:sp>
        <p:nvSpPr>
          <p:cNvPr id="100" name="Oval 99"/>
          <p:cNvSpPr>
            <a:spLocks noChangeArrowheads="1"/>
          </p:cNvSpPr>
          <p:nvPr/>
        </p:nvSpPr>
        <p:spPr bwMode="auto">
          <a:xfrm>
            <a:off x="1682750" y="18113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sz="2000" dirty="0">
              <a:solidFill>
                <a:srgbClr val="FFFFFF"/>
              </a:solidFill>
              <a:latin typeface="Tahoma"/>
            </a:endParaRPr>
          </a:p>
        </p:txBody>
      </p:sp>
      <p:sp>
        <p:nvSpPr>
          <p:cNvPr id="48" name="TextBox 39"/>
          <p:cNvSpPr txBox="1">
            <a:spLocks noChangeArrowheads="1"/>
          </p:cNvSpPr>
          <p:nvPr/>
        </p:nvSpPr>
        <p:spPr bwMode="auto">
          <a:xfrm>
            <a:off x="6394450" y="2859088"/>
            <a:ext cx="252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Scheduling Buffer (SB)</a:t>
            </a:r>
          </a:p>
        </p:txBody>
      </p:sp>
      <p:grpSp>
        <p:nvGrpSpPr>
          <p:cNvPr id="3" name="Group 62"/>
          <p:cNvGrpSpPr>
            <a:grpSpLocks/>
          </p:cNvGrpSpPr>
          <p:nvPr/>
        </p:nvGrpSpPr>
        <p:grpSpPr bwMode="auto">
          <a:xfrm>
            <a:off x="6702425" y="2162175"/>
            <a:ext cx="1304925" cy="685800"/>
            <a:chOff x="3038475" y="1752600"/>
            <a:chExt cx="1304925" cy="685801"/>
          </a:xfrm>
        </p:grpSpPr>
        <p:sp>
          <p:nvSpPr>
            <p:cNvPr id="50" name="Rectangle 49"/>
            <p:cNvSpPr/>
            <p:nvPr/>
          </p:nvSpPr>
          <p:spPr>
            <a:xfrm>
              <a:off x="3048000" y="1752600"/>
              <a:ext cx="1295400" cy="685801"/>
            </a:xfrm>
            <a:prstGeom prst="rect">
              <a:avLst/>
            </a:prstGeom>
            <a:ln w="19050">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cxnSp>
          <p:nvCxnSpPr>
            <p:cNvPr id="51" name="Straight Connector 50"/>
            <p:cNvCxnSpPr/>
            <p:nvPr/>
          </p:nvCxnSpPr>
          <p:spPr>
            <a:xfrm>
              <a:off x="3048000" y="18288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038475" y="19050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048000" y="19812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048000" y="2057400"/>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048000" y="21336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48000" y="22098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048000" y="22860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048000" y="2362201"/>
              <a:ext cx="1295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0" idx="0"/>
            </p:cNvCxnSpPr>
            <p:nvPr/>
          </p:nvCxnSpPr>
          <p:spPr>
            <a:xfrm rot="16200000" flipH="1">
              <a:off x="3352800"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676650"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flipH="1">
              <a:off x="3019425" y="2095501"/>
              <a:ext cx="6858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TextBox 63"/>
          <p:cNvSpPr txBox="1">
            <a:spLocks noChangeArrowheads="1"/>
          </p:cNvSpPr>
          <p:nvPr/>
        </p:nvSpPr>
        <p:spPr bwMode="auto">
          <a:xfrm>
            <a:off x="6573838" y="2601913"/>
            <a:ext cx="2138362"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bid=x4700</a:t>
            </a:r>
            <a:r>
              <a:rPr lang="en-US" sz="1400">
                <a:solidFill>
                  <a:srgbClr val="FF0000"/>
                </a:solidFill>
              </a:rPr>
              <a:t>, pc, sp, core1</a:t>
            </a:r>
          </a:p>
        </p:txBody>
      </p:sp>
      <p:sp>
        <p:nvSpPr>
          <p:cNvPr id="65" name="Oval 64"/>
          <p:cNvSpPr>
            <a:spLocks noChangeArrowheads="1"/>
          </p:cNvSpPr>
          <p:nvPr/>
        </p:nvSpPr>
        <p:spPr bwMode="auto">
          <a:xfrm>
            <a:off x="6619875" y="261778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grpSp>
        <p:nvGrpSpPr>
          <p:cNvPr id="4" name="Group 52"/>
          <p:cNvGrpSpPr>
            <a:grpSpLocks/>
          </p:cNvGrpSpPr>
          <p:nvPr/>
        </p:nvGrpSpPr>
        <p:grpSpPr bwMode="auto">
          <a:xfrm>
            <a:off x="2214563" y="2398713"/>
            <a:ext cx="390525" cy="685800"/>
            <a:chOff x="3038475" y="2895599"/>
            <a:chExt cx="1304925" cy="685800"/>
          </a:xfrm>
        </p:grpSpPr>
        <p:sp>
          <p:nvSpPr>
            <p:cNvPr id="70" name="Rectangle 69"/>
            <p:cNvSpPr/>
            <p:nvPr/>
          </p:nvSpPr>
          <p:spPr>
            <a:xfrm>
              <a:off x="3049084" y="2895599"/>
              <a:ext cx="1294316" cy="685800"/>
            </a:xfrm>
            <a:prstGeom prst="rect">
              <a:avLst/>
            </a:prstGeom>
            <a:ln w="19050">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cxnSp>
          <p:nvCxnSpPr>
            <p:cNvPr id="71" name="Straight Connector 70"/>
            <p:cNvCxnSpPr/>
            <p:nvPr/>
          </p:nvCxnSpPr>
          <p:spPr>
            <a:xfrm>
              <a:off x="3049084" y="29717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038475" y="30479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49084" y="31241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049084" y="32003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049084" y="32765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049084" y="33527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049084" y="34289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049084" y="35051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TextBox 108"/>
          <p:cNvSpPr txBox="1">
            <a:spLocks noChangeArrowheads="1"/>
          </p:cNvSpPr>
          <p:nvPr/>
        </p:nvSpPr>
        <p:spPr bwMode="auto">
          <a:xfrm>
            <a:off x="298450" y="2284413"/>
            <a:ext cx="1938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a:solidFill>
                  <a:srgbClr val="000000"/>
                </a:solidFill>
              </a:rPr>
              <a:t>Acceleration</a:t>
            </a:r>
          </a:p>
          <a:p>
            <a:pPr algn="r" eaLnBrk="1" hangingPunct="1"/>
            <a:r>
              <a:rPr lang="en-US" sz="1800">
                <a:solidFill>
                  <a:srgbClr val="000000"/>
                </a:solidFill>
              </a:rPr>
              <a:t>Index Table (AIT)</a:t>
            </a:r>
          </a:p>
        </p:txBody>
      </p:sp>
      <p:sp>
        <p:nvSpPr>
          <p:cNvPr id="95" name="TextBox 94"/>
          <p:cNvSpPr txBox="1">
            <a:spLocks noChangeArrowheads="1"/>
          </p:cNvSpPr>
          <p:nvPr/>
        </p:nvSpPr>
        <p:spPr bwMode="auto">
          <a:xfrm>
            <a:off x="388938" y="1482725"/>
            <a:ext cx="1973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rPr>
              <a:t>BottleneckCall </a:t>
            </a:r>
            <a:r>
              <a:rPr lang="en-US" sz="1400" b="1" i="1">
                <a:solidFill>
                  <a:srgbClr val="FF0000"/>
                </a:solidFill>
              </a:rPr>
              <a:t>x4600</a:t>
            </a:r>
          </a:p>
        </p:txBody>
      </p:sp>
      <p:sp>
        <p:nvSpPr>
          <p:cNvPr id="96" name="Oval 95"/>
          <p:cNvSpPr>
            <a:spLocks noChangeArrowheads="1"/>
          </p:cNvSpPr>
          <p:nvPr/>
        </p:nvSpPr>
        <p:spPr bwMode="auto">
          <a:xfrm>
            <a:off x="1682750" y="18113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sz="2000" dirty="0">
              <a:solidFill>
                <a:srgbClr val="FFFFFF"/>
              </a:solidFill>
              <a:latin typeface="Tahoma"/>
            </a:endParaRPr>
          </a:p>
        </p:txBody>
      </p:sp>
      <p:sp>
        <p:nvSpPr>
          <p:cNvPr id="107" name="TextBox 106"/>
          <p:cNvSpPr txBox="1">
            <a:spLocks noChangeArrowheads="1"/>
          </p:cNvSpPr>
          <p:nvPr/>
        </p:nvSpPr>
        <p:spPr bwMode="auto">
          <a:xfrm>
            <a:off x="500063" y="1751013"/>
            <a:ext cx="1550987"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Execute locally</a:t>
            </a:r>
          </a:p>
        </p:txBody>
      </p:sp>
      <p:sp>
        <p:nvSpPr>
          <p:cNvPr id="108" name="TextBox 107"/>
          <p:cNvSpPr txBox="1">
            <a:spLocks noChangeArrowheads="1"/>
          </p:cNvSpPr>
          <p:nvPr/>
        </p:nvSpPr>
        <p:spPr bwMode="auto">
          <a:xfrm>
            <a:off x="403225" y="1481138"/>
            <a:ext cx="197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rPr>
              <a:t>BottleneckCall </a:t>
            </a:r>
            <a:r>
              <a:rPr lang="en-US" sz="1400" b="1" i="1">
                <a:solidFill>
                  <a:srgbClr val="FF0000"/>
                </a:solidFill>
              </a:rPr>
              <a:t>x4700</a:t>
            </a:r>
          </a:p>
        </p:txBody>
      </p:sp>
      <p:sp>
        <p:nvSpPr>
          <p:cNvPr id="114" name="TextBox 113"/>
          <p:cNvSpPr txBox="1">
            <a:spLocks noChangeArrowheads="1"/>
          </p:cNvSpPr>
          <p:nvPr/>
        </p:nvSpPr>
        <p:spPr bwMode="auto">
          <a:xfrm>
            <a:off x="1423988" y="2840038"/>
            <a:ext cx="2124075"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bid=x4700</a:t>
            </a:r>
            <a:r>
              <a:rPr lang="en-US" sz="1400">
                <a:solidFill>
                  <a:srgbClr val="FF0000"/>
                </a:solidFill>
              </a:rPr>
              <a:t> , large core 0</a:t>
            </a:r>
          </a:p>
        </p:txBody>
      </p:sp>
      <p:sp>
        <p:nvSpPr>
          <p:cNvPr id="120" name="TextBox 119"/>
          <p:cNvSpPr txBox="1">
            <a:spLocks noChangeArrowheads="1"/>
          </p:cNvSpPr>
          <p:nvPr/>
        </p:nvSpPr>
        <p:spPr bwMode="auto">
          <a:xfrm>
            <a:off x="506413" y="1755775"/>
            <a:ext cx="1770062"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Execute remotely</a:t>
            </a:r>
          </a:p>
        </p:txBody>
      </p:sp>
      <p:grpSp>
        <p:nvGrpSpPr>
          <p:cNvPr id="6" name="Group 52"/>
          <p:cNvGrpSpPr>
            <a:grpSpLocks/>
          </p:cNvGrpSpPr>
          <p:nvPr/>
        </p:nvGrpSpPr>
        <p:grpSpPr bwMode="auto">
          <a:xfrm>
            <a:off x="2203450" y="4819650"/>
            <a:ext cx="390525" cy="685800"/>
            <a:chOff x="3038475" y="2895599"/>
            <a:chExt cx="1304925" cy="685800"/>
          </a:xfrm>
        </p:grpSpPr>
        <p:sp>
          <p:nvSpPr>
            <p:cNvPr id="123" name="Rectangle 122"/>
            <p:cNvSpPr/>
            <p:nvPr/>
          </p:nvSpPr>
          <p:spPr>
            <a:xfrm>
              <a:off x="3049084" y="2895599"/>
              <a:ext cx="1294316" cy="685800"/>
            </a:xfrm>
            <a:prstGeom prst="rect">
              <a:avLst/>
            </a:prstGeom>
            <a:ln w="19050">
              <a:solidFill>
                <a:schemeClr val="tx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cxnSp>
          <p:nvCxnSpPr>
            <p:cNvPr id="124" name="Straight Connector 123"/>
            <p:cNvCxnSpPr/>
            <p:nvPr/>
          </p:nvCxnSpPr>
          <p:spPr>
            <a:xfrm>
              <a:off x="3049084" y="29717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038475" y="30479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049084" y="31241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049084" y="32003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049084" y="32765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049084" y="33527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049084" y="34289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049084" y="3505199"/>
              <a:ext cx="12943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 name="TextBox 70"/>
          <p:cNvSpPr txBox="1">
            <a:spLocks noChangeArrowheads="1"/>
          </p:cNvSpPr>
          <p:nvPr/>
        </p:nvSpPr>
        <p:spPr bwMode="auto">
          <a:xfrm>
            <a:off x="1585913" y="4946650"/>
            <a:ext cx="54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AIT</a:t>
            </a:r>
          </a:p>
        </p:txBody>
      </p:sp>
      <p:sp>
        <p:nvSpPr>
          <p:cNvPr id="120862" name="TextBox 110"/>
          <p:cNvSpPr txBox="1">
            <a:spLocks noChangeArrowheads="1"/>
          </p:cNvSpPr>
          <p:nvPr/>
        </p:nvSpPr>
        <p:spPr bwMode="auto">
          <a:xfrm>
            <a:off x="4514850" y="3359150"/>
            <a:ext cx="1985963" cy="3079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bid=x4600</a:t>
            </a:r>
            <a:r>
              <a:rPr lang="en-US" sz="1400">
                <a:solidFill>
                  <a:srgbClr val="FF0000"/>
                </a:solidFill>
              </a:rPr>
              <a:t>, twc=100</a:t>
            </a:r>
          </a:p>
        </p:txBody>
      </p:sp>
      <p:sp>
        <p:nvSpPr>
          <p:cNvPr id="112" name="Oval 111"/>
          <p:cNvSpPr>
            <a:spLocks noChangeArrowheads="1"/>
          </p:cNvSpPr>
          <p:nvPr/>
        </p:nvSpPr>
        <p:spPr bwMode="auto">
          <a:xfrm>
            <a:off x="1835150" y="19637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sz="2000" dirty="0">
              <a:solidFill>
                <a:srgbClr val="FFFFFF"/>
              </a:solidFill>
              <a:latin typeface="Tahoma"/>
            </a:endParaRPr>
          </a:p>
        </p:txBody>
      </p:sp>
      <p:sp>
        <p:nvSpPr>
          <p:cNvPr id="113" name="Oval 112"/>
          <p:cNvSpPr>
            <a:spLocks noChangeArrowheads="1"/>
          </p:cNvSpPr>
          <p:nvPr/>
        </p:nvSpPr>
        <p:spPr bwMode="auto">
          <a:xfrm>
            <a:off x="1987550" y="21161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sp>
        <p:nvSpPr>
          <p:cNvPr id="116" name="Oval 115"/>
          <p:cNvSpPr>
            <a:spLocks noChangeArrowheads="1"/>
          </p:cNvSpPr>
          <p:nvPr/>
        </p:nvSpPr>
        <p:spPr bwMode="auto">
          <a:xfrm>
            <a:off x="2139950" y="22685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sp>
        <p:nvSpPr>
          <p:cNvPr id="120866" name="TextBox 116"/>
          <p:cNvSpPr txBox="1">
            <a:spLocks noChangeArrowheads="1"/>
          </p:cNvSpPr>
          <p:nvPr/>
        </p:nvSpPr>
        <p:spPr bwMode="auto">
          <a:xfrm>
            <a:off x="4511675" y="3681413"/>
            <a:ext cx="1984375"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bid=x4700</a:t>
            </a:r>
            <a:r>
              <a:rPr lang="en-US" sz="1400">
                <a:solidFill>
                  <a:srgbClr val="FF0000"/>
                </a:solidFill>
              </a:rPr>
              <a:t>, twc=10000</a:t>
            </a:r>
          </a:p>
        </p:txBody>
      </p:sp>
      <p:sp>
        <p:nvSpPr>
          <p:cNvPr id="118" name="Oval 117"/>
          <p:cNvSpPr>
            <a:spLocks noChangeArrowheads="1"/>
          </p:cNvSpPr>
          <p:nvPr/>
        </p:nvSpPr>
        <p:spPr bwMode="auto">
          <a:xfrm>
            <a:off x="2292350" y="2420938"/>
            <a:ext cx="153988"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sp>
        <p:nvSpPr>
          <p:cNvPr id="122" name="TextBox 121"/>
          <p:cNvSpPr txBox="1">
            <a:spLocks noChangeArrowheads="1"/>
          </p:cNvSpPr>
          <p:nvPr/>
        </p:nvSpPr>
        <p:spPr bwMode="auto">
          <a:xfrm>
            <a:off x="6356350" y="1485900"/>
            <a:ext cx="22225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rPr>
              <a:t>BottleneckReturn </a:t>
            </a:r>
            <a:r>
              <a:rPr lang="en-US" sz="1400" b="1" i="1">
                <a:solidFill>
                  <a:srgbClr val="FF0000"/>
                </a:solidFill>
              </a:rPr>
              <a:t>x4700</a:t>
            </a:r>
          </a:p>
        </p:txBody>
      </p:sp>
      <p:sp>
        <p:nvSpPr>
          <p:cNvPr id="89" name="TextBox 88"/>
          <p:cNvSpPr txBox="1">
            <a:spLocks noChangeArrowheads="1"/>
          </p:cNvSpPr>
          <p:nvPr/>
        </p:nvSpPr>
        <p:spPr bwMode="auto">
          <a:xfrm>
            <a:off x="1433513" y="5251450"/>
            <a:ext cx="2124075"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bid=x4700</a:t>
            </a:r>
            <a:r>
              <a:rPr lang="en-US" sz="1400">
                <a:solidFill>
                  <a:srgbClr val="FF0000"/>
                </a:solidFill>
              </a:rPr>
              <a:t> , large core 0</a:t>
            </a:r>
          </a:p>
        </p:txBody>
      </p:sp>
      <p:sp>
        <p:nvSpPr>
          <p:cNvPr id="97" name="Oval 96"/>
          <p:cNvSpPr>
            <a:spLocks noChangeArrowheads="1"/>
          </p:cNvSpPr>
          <p:nvPr/>
        </p:nvSpPr>
        <p:spPr bwMode="auto">
          <a:xfrm>
            <a:off x="1701800" y="4264025"/>
            <a:ext cx="155575" cy="155575"/>
          </a:xfrm>
          <a:prstGeom prst="ellipse">
            <a:avLst/>
          </a:prstGeom>
          <a:solidFill>
            <a:srgbClr val="FF0000"/>
          </a:solidFill>
          <a:ln w="9525">
            <a:solidFill>
              <a:srgbClr val="CC9800"/>
            </a:solidFill>
            <a:round/>
            <a:headEnd/>
            <a:tailEnd/>
          </a:ln>
          <a:effectLst>
            <a:outerShdw blurRad="63500" dist="23000" dir="5400000" rotWithShape="0">
              <a:srgbClr val="000000">
                <a:alpha val="34998"/>
              </a:srgbClr>
            </a:outerShdw>
          </a:effectLst>
        </p:spPr>
        <p:txBody>
          <a:bodyPr anchor="ctr"/>
          <a:lstStyle/>
          <a:p>
            <a:pPr algn="ctr" fontAlgn="auto">
              <a:spcBef>
                <a:spcPts val="0"/>
              </a:spcBef>
              <a:spcAft>
                <a:spcPts val="0"/>
              </a:spcAft>
              <a:defRPr/>
            </a:pPr>
            <a:endParaRPr lang="en-US" dirty="0">
              <a:solidFill>
                <a:srgbClr val="FFFFFF"/>
              </a:solidFill>
              <a:latin typeface="Tahoma"/>
            </a:endParaRPr>
          </a:p>
        </p:txBody>
      </p:sp>
      <p:cxnSp>
        <p:nvCxnSpPr>
          <p:cNvPr id="110" name="Straight Arrow Connector 109"/>
          <p:cNvCxnSpPr>
            <a:cxnSpLocks noChangeShapeType="1"/>
          </p:cNvCxnSpPr>
          <p:nvPr/>
        </p:nvCxnSpPr>
        <p:spPr bwMode="auto">
          <a:xfrm flipH="1">
            <a:off x="2754313" y="4348163"/>
            <a:ext cx="1200150" cy="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19" name="TextBox 118"/>
          <p:cNvSpPr txBox="1">
            <a:spLocks noChangeArrowheads="1"/>
          </p:cNvSpPr>
          <p:nvPr/>
        </p:nvSpPr>
        <p:spPr bwMode="auto">
          <a:xfrm>
            <a:off x="1654175" y="1516063"/>
            <a:ext cx="2138363" cy="307975"/>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FF0000"/>
                </a:solidFill>
              </a:rPr>
              <a:t>bid=x4700</a:t>
            </a:r>
            <a:r>
              <a:rPr lang="en-US" sz="1400">
                <a:solidFill>
                  <a:srgbClr val="FF0000"/>
                </a:solidFill>
              </a:rPr>
              <a:t>, pc, sp, core1</a:t>
            </a:r>
          </a:p>
        </p:txBody>
      </p:sp>
      <p:sp>
        <p:nvSpPr>
          <p:cNvPr id="135" name="TextBox 134"/>
          <p:cNvSpPr txBox="1">
            <a:spLocks noChangeArrowheads="1"/>
          </p:cNvSpPr>
          <p:nvPr/>
        </p:nvSpPr>
        <p:spPr bwMode="auto">
          <a:xfrm>
            <a:off x="6524625" y="3363913"/>
            <a:ext cx="17097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FF"/>
                </a:solidFill>
                <a:sym typeface="Wingdings" charset="0"/>
              </a:rPr>
              <a:t>  </a:t>
            </a:r>
            <a:r>
              <a:rPr lang="en-US" sz="1400">
                <a:solidFill>
                  <a:srgbClr val="0000FF"/>
                </a:solidFill>
              </a:rPr>
              <a:t>twc &lt; Threshold</a:t>
            </a:r>
          </a:p>
        </p:txBody>
      </p:sp>
      <p:sp>
        <p:nvSpPr>
          <p:cNvPr id="136" name="TextBox 135"/>
          <p:cNvSpPr txBox="1">
            <a:spLocks noChangeArrowheads="1"/>
          </p:cNvSpPr>
          <p:nvPr/>
        </p:nvSpPr>
        <p:spPr bwMode="auto">
          <a:xfrm>
            <a:off x="6524625" y="3697288"/>
            <a:ext cx="17097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FF"/>
                </a:solidFill>
                <a:sym typeface="Wingdings" charset="0"/>
              </a:rPr>
              <a:t>  </a:t>
            </a:r>
            <a:r>
              <a:rPr lang="en-US" sz="1400">
                <a:solidFill>
                  <a:srgbClr val="0000FF"/>
                </a:solidFill>
              </a:rPr>
              <a:t>twc &gt; Threshold</a:t>
            </a:r>
          </a:p>
        </p:txBody>
      </p:sp>
      <p:sp>
        <p:nvSpPr>
          <p:cNvPr id="99" name="TextBox 98"/>
          <p:cNvSpPr txBox="1">
            <a:spLocks noChangeArrowheads="1"/>
          </p:cNvSpPr>
          <p:nvPr/>
        </p:nvSpPr>
        <p:spPr bwMode="auto">
          <a:xfrm>
            <a:off x="4695825" y="2873375"/>
            <a:ext cx="1550988"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Execute locally</a:t>
            </a:r>
          </a:p>
        </p:txBody>
      </p:sp>
      <p:sp>
        <p:nvSpPr>
          <p:cNvPr id="101" name="TextBox 100"/>
          <p:cNvSpPr txBox="1">
            <a:spLocks noChangeArrowheads="1"/>
          </p:cNvSpPr>
          <p:nvPr/>
        </p:nvSpPr>
        <p:spPr bwMode="auto">
          <a:xfrm>
            <a:off x="4572000" y="2860675"/>
            <a:ext cx="1816100"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Execute remotely</a:t>
            </a:r>
          </a:p>
        </p:txBody>
      </p:sp>
    </p:spTree>
    <p:extLst>
      <p:ext uri="{BB962C8B-B14F-4D97-AF65-F5344CB8AC3E}">
        <p14:creationId xmlns:p14="http://schemas.microsoft.com/office/powerpoint/2010/main" val="1239346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0-#ppt_w/2"/>
                                          </p:val>
                                        </p:tav>
                                        <p:tav tm="100000">
                                          <p:val>
                                            <p:strVal val="#ppt_x"/>
                                          </p:val>
                                        </p:tav>
                                      </p:tavLst>
                                    </p:anim>
                                    <p:anim calcmode="lin" valueType="num">
                                      <p:cBhvr additive="base">
                                        <p:cTn id="8"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par>
                          <p:cTn id="13" fill="hold" nodeType="afterGroup">
                            <p:stCondLst>
                              <p:cond delay="0"/>
                            </p:stCondLst>
                            <p:childTnLst>
                              <p:par>
                                <p:cTn id="14" presetID="50" presetClass="path" presetSubtype="0" accel="50000" decel="50000" fill="hold" grpId="0" nodeType="afterEffect">
                                  <p:stCondLst>
                                    <p:cond delay="0"/>
                                  </p:stCondLst>
                                  <p:childTnLst>
                                    <p:animMotion origin="layout" path="M 0.1066 -2.96296E-6 L 0.20521 -2.96296E-6 C 0.26458 0.00625 0.35851 0.00162 0.39254 0.00255 C 0.42656 0.00348 0.4066 -0.01018 0.40955 0.0051 C 0.4125 0.02037 0.41024 0.06366 0.41042 0.09422 L 0.41042 0.18889 " pathEditMode="relative" rAng="0" ptsTypes="FfaaFF">
                                      <p:cBhvr>
                                        <p:cTn id="15" dur="1000" fill="hold"/>
                                        <p:tgtEl>
                                          <p:spTgt spid="100"/>
                                        </p:tgtEl>
                                        <p:attrNameLst>
                                          <p:attrName>ppt_x</p:attrName>
                                          <p:attrName>ppt_y</p:attrName>
                                        </p:attrNameLst>
                                      </p:cBhvr>
                                      <p:rCtr x="15990" y="8935"/>
                                    </p:animMotion>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anim calcmode="lin" valueType="num">
                                      <p:cBhvr>
                                        <p:cTn id="23" dur="1000" fill="hold"/>
                                        <p:tgtEl>
                                          <p:spTgt spid="99"/>
                                        </p:tgtEl>
                                        <p:attrNameLst>
                                          <p:attrName>ppt_w</p:attrName>
                                        </p:attrNameLst>
                                      </p:cBhvr>
                                      <p:tavLst>
                                        <p:tav tm="0">
                                          <p:val>
                                            <p:strVal val="#ppt_w*0.70"/>
                                          </p:val>
                                        </p:tav>
                                        <p:tav tm="100000">
                                          <p:val>
                                            <p:strVal val="#ppt_w"/>
                                          </p:val>
                                        </p:tav>
                                      </p:tavLst>
                                    </p:anim>
                                    <p:anim calcmode="lin" valueType="num">
                                      <p:cBhvr>
                                        <p:cTn id="24" dur="1000" fill="hold"/>
                                        <p:tgtEl>
                                          <p:spTgt spid="99"/>
                                        </p:tgtEl>
                                        <p:attrNameLst>
                                          <p:attrName>ppt_h</p:attrName>
                                        </p:attrNameLst>
                                      </p:cBhvr>
                                      <p:tavLst>
                                        <p:tav tm="0">
                                          <p:val>
                                            <p:strVal val="#ppt_h"/>
                                          </p:val>
                                        </p:tav>
                                        <p:tav tm="100000">
                                          <p:val>
                                            <p:strVal val="#ppt_h"/>
                                          </p:val>
                                        </p:tav>
                                      </p:tavLst>
                                    </p:anim>
                                    <p:animEffect transition="in" filter="fade">
                                      <p:cBhvr>
                                        <p:cTn id="25" dur="1000"/>
                                        <p:tgtEl>
                                          <p:spTgt spid="9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35"/>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00"/>
                                        </p:tgtEl>
                                        <p:attrNameLst>
                                          <p:attrName>style.visibility</p:attrName>
                                        </p:attrNameLst>
                                      </p:cBhvr>
                                      <p:to>
                                        <p:strVal val="hidden"/>
                                      </p:to>
                                    </p:set>
                                  </p:childTnLst>
                                </p:cTn>
                              </p:par>
                            </p:childTnLst>
                          </p:cTn>
                        </p:par>
                        <p:par>
                          <p:cTn id="32" fill="hold" nodeType="afterGroup">
                            <p:stCondLst>
                              <p:cond delay="0"/>
                            </p:stCondLst>
                            <p:childTnLst>
                              <p:par>
                                <p:cTn id="33" presetID="1" presetClass="entr" presetSubtype="0" fill="hold" grpId="1" nodeType="after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par>
                          <p:cTn id="35" fill="hold" nodeType="afterGroup">
                            <p:stCondLst>
                              <p:cond delay="0"/>
                            </p:stCondLst>
                            <p:childTnLst>
                              <p:par>
                                <p:cTn id="36" presetID="50" presetClass="path" presetSubtype="0" accel="50000" decel="50000" fill="hold" grpId="0" nodeType="afterEffect">
                                  <p:stCondLst>
                                    <p:cond delay="0"/>
                                  </p:stCondLst>
                                  <p:childTnLst>
                                    <p:animMotion origin="layout" path="M 0.08941 -0.02385 L 0.18767 -0.02362 C 0.24705 -0.01737 0.34097 -0.022 0.375 -0.02107 C 0.40903 -0.02014 0.38906 -0.0338 0.39201 -0.01852 C 0.39496 -0.00325 0.39271 0.04004 0.39288 0.0706 L 0.39288 0.16527 " pathEditMode="relative" rAng="0" ptsTypes="FfaaFF">
                                      <p:cBhvr>
                                        <p:cTn id="37" dur="1000" spd="-100000" fill="hold"/>
                                        <p:tgtEl>
                                          <p:spTgt spid="112"/>
                                        </p:tgtEl>
                                        <p:attrNameLst>
                                          <p:attrName>ppt_x</p:attrName>
                                          <p:attrName>ppt_y</p:attrName>
                                        </p:attrNameLst>
                                      </p:cBhvr>
                                      <p:rCtr x="15972" y="8958"/>
                                    </p:animMotion>
                                  </p:childTnLst>
                                </p:cTn>
                              </p:par>
                              <p:par>
                                <p:cTn id="38" presetID="57" presetClass="path" presetSubtype="0" accel="50000" decel="50000" fill="hold" grpId="2" nodeType="withEffect">
                                  <p:stCondLst>
                                    <p:cond delay="0"/>
                                  </p:stCondLst>
                                  <p:childTnLst>
                                    <p:animMotion origin="layout" path="M 0.00677 0.00625 L 0.00695 -0.0458 C 0.00695 -0.08698 -0.07482 -0.13717 -0.14114 -0.13717 L -0.28906 -0.13717 " pathEditMode="relative" rAng="0" ptsTypes="FfFF">
                                      <p:cBhvr>
                                        <p:cTn id="39" dur="1000" fill="hold"/>
                                        <p:tgtEl>
                                          <p:spTgt spid="99"/>
                                        </p:tgtEl>
                                        <p:attrNameLst>
                                          <p:attrName>ppt_x</p:attrName>
                                          <p:attrName>ppt_y</p:attrName>
                                        </p:attrNameLst>
                                      </p:cBhvr>
                                      <p:rCtr x="-14792" y="-7171"/>
                                    </p:animMotion>
                                  </p:childTnLst>
                                </p:cTn>
                              </p:par>
                            </p:childTnLst>
                          </p:cTn>
                        </p:par>
                        <p:par>
                          <p:cTn id="40" fill="hold" nodeType="afterGroup">
                            <p:stCondLst>
                              <p:cond delay="1000"/>
                            </p:stCondLst>
                            <p:childTnLst>
                              <p:par>
                                <p:cTn id="41" presetID="1" presetClass="exit" presetSubtype="0" fill="hold" grpId="2" nodeType="afterEffect">
                                  <p:stCondLst>
                                    <p:cond delay="0"/>
                                  </p:stCondLst>
                                  <p:childTnLst>
                                    <p:set>
                                      <p:cBhvr>
                                        <p:cTn id="42" dur="1" fill="hold">
                                          <p:stCondLst>
                                            <p:cond delay="0"/>
                                          </p:stCondLst>
                                        </p:cTn>
                                        <p:tgtEl>
                                          <p:spTgt spid="1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9"/>
                                        </p:tgtEl>
                                        <p:attrNameLst>
                                          <p:attrName>style.visibility</p:attrName>
                                        </p:attrNameLst>
                                      </p:cBhvr>
                                      <p:to>
                                        <p:strVal val="hidden"/>
                                      </p:to>
                                    </p:set>
                                  </p:childTnLst>
                                </p:cTn>
                              </p:par>
                            </p:childTnLst>
                          </p:cTn>
                        </p:par>
                        <p:par>
                          <p:cTn id="45" fill="hold" nodeType="afterGroup">
                            <p:stCondLst>
                              <p:cond delay="1000"/>
                            </p:stCondLst>
                            <p:childTnLst>
                              <p:par>
                                <p:cTn id="46" presetID="55" presetClass="entr" presetSubtype="0" fill="hold" grpId="0" nodeType="afterEffect">
                                  <p:stCondLst>
                                    <p:cond delay="0"/>
                                  </p:stCondLst>
                                  <p:childTnLst>
                                    <p:set>
                                      <p:cBhvr>
                                        <p:cTn id="47" dur="1" fill="hold">
                                          <p:stCondLst>
                                            <p:cond delay="0"/>
                                          </p:stCondLst>
                                        </p:cTn>
                                        <p:tgtEl>
                                          <p:spTgt spid="107"/>
                                        </p:tgtEl>
                                        <p:attrNameLst>
                                          <p:attrName>style.visibility</p:attrName>
                                        </p:attrNameLst>
                                      </p:cBhvr>
                                      <p:to>
                                        <p:strVal val="visible"/>
                                      </p:to>
                                    </p:set>
                                    <p:anim calcmode="lin" valueType="num">
                                      <p:cBhvr>
                                        <p:cTn id="48" dur="1000" fill="hold"/>
                                        <p:tgtEl>
                                          <p:spTgt spid="107"/>
                                        </p:tgtEl>
                                        <p:attrNameLst>
                                          <p:attrName>ppt_w</p:attrName>
                                        </p:attrNameLst>
                                      </p:cBhvr>
                                      <p:tavLst>
                                        <p:tav tm="0">
                                          <p:val>
                                            <p:strVal val="#ppt_w*0.70"/>
                                          </p:val>
                                        </p:tav>
                                        <p:tav tm="100000">
                                          <p:val>
                                            <p:strVal val="#ppt_w"/>
                                          </p:val>
                                        </p:tav>
                                      </p:tavLst>
                                    </p:anim>
                                    <p:anim calcmode="lin" valueType="num">
                                      <p:cBhvr>
                                        <p:cTn id="49" dur="1000" fill="hold"/>
                                        <p:tgtEl>
                                          <p:spTgt spid="107"/>
                                        </p:tgtEl>
                                        <p:attrNameLst>
                                          <p:attrName>ppt_h</p:attrName>
                                        </p:attrNameLst>
                                      </p:cBhvr>
                                      <p:tavLst>
                                        <p:tav tm="0">
                                          <p:val>
                                            <p:strVal val="#ppt_h"/>
                                          </p:val>
                                        </p:tav>
                                        <p:tav tm="100000">
                                          <p:val>
                                            <p:strVal val="#ppt_h"/>
                                          </p:val>
                                        </p:tav>
                                      </p:tavLst>
                                    </p:anim>
                                    <p:animEffect transition="in" filter="fade">
                                      <p:cBhvr>
                                        <p:cTn id="50" dur="1000"/>
                                        <p:tgtEl>
                                          <p:spTgt spid="10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8" fill="hold" grpId="1" nodeType="clickEffect">
                                  <p:stCondLst>
                                    <p:cond delay="0"/>
                                  </p:stCondLst>
                                  <p:childTnLst>
                                    <p:anim calcmode="lin" valueType="num">
                                      <p:cBhvr additive="base">
                                        <p:cTn id="54" dur="500"/>
                                        <p:tgtEl>
                                          <p:spTgt spid="95"/>
                                        </p:tgtEl>
                                        <p:attrNameLst>
                                          <p:attrName>ppt_x</p:attrName>
                                        </p:attrNameLst>
                                      </p:cBhvr>
                                      <p:tavLst>
                                        <p:tav tm="0">
                                          <p:val>
                                            <p:strVal val="ppt_x"/>
                                          </p:val>
                                        </p:tav>
                                        <p:tav tm="100000">
                                          <p:val>
                                            <p:strVal val="0-ppt_w/2"/>
                                          </p:val>
                                        </p:tav>
                                      </p:tavLst>
                                    </p:anim>
                                    <p:anim calcmode="lin" valueType="num">
                                      <p:cBhvr additive="base">
                                        <p:cTn id="55" dur="500"/>
                                        <p:tgtEl>
                                          <p:spTgt spid="95"/>
                                        </p:tgtEl>
                                        <p:attrNameLst>
                                          <p:attrName>ppt_y</p:attrName>
                                        </p:attrNameLst>
                                      </p:cBhvr>
                                      <p:tavLst>
                                        <p:tav tm="0">
                                          <p:val>
                                            <p:strVal val="ppt_y"/>
                                          </p:val>
                                        </p:tav>
                                        <p:tav tm="100000">
                                          <p:val>
                                            <p:strVal val="ppt_y"/>
                                          </p:val>
                                        </p:tav>
                                      </p:tavLst>
                                    </p:anim>
                                    <p:set>
                                      <p:cBhvr>
                                        <p:cTn id="56" dur="1" fill="hold">
                                          <p:stCondLst>
                                            <p:cond delay="499"/>
                                          </p:stCondLst>
                                        </p:cTn>
                                        <p:tgtEl>
                                          <p:spTgt spid="95"/>
                                        </p:tgtEl>
                                        <p:attrNameLst>
                                          <p:attrName>style.visibility</p:attrName>
                                        </p:attrNameLst>
                                      </p:cBhvr>
                                      <p:to>
                                        <p:strVal val="hidden"/>
                                      </p:to>
                                    </p:set>
                                  </p:childTnLst>
                                </p:cTn>
                              </p:par>
                            </p:childTnLst>
                          </p:cTn>
                        </p:par>
                        <p:par>
                          <p:cTn id="57" fill="hold" nodeType="afterGroup">
                            <p:stCondLst>
                              <p:cond delay="500"/>
                            </p:stCondLst>
                            <p:childTnLst>
                              <p:par>
                                <p:cTn id="58" presetID="1" presetClass="exit" presetSubtype="0" fill="hold" grpId="1" nodeType="afterEffect">
                                  <p:stCondLst>
                                    <p:cond delay="0"/>
                                  </p:stCondLst>
                                  <p:childTnLst>
                                    <p:set>
                                      <p:cBhvr>
                                        <p:cTn id="59" dur="1" fill="hold">
                                          <p:stCondLst>
                                            <p:cond delay="0"/>
                                          </p:stCondLst>
                                        </p:cTn>
                                        <p:tgtEl>
                                          <p:spTgt spid="107"/>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8"/>
                                        </p:tgtEl>
                                        <p:attrNameLst>
                                          <p:attrName>style.visibility</p:attrName>
                                        </p:attrNameLst>
                                      </p:cBhvr>
                                      <p:to>
                                        <p:strVal val="visible"/>
                                      </p:to>
                                    </p:set>
                                    <p:anim calcmode="lin" valueType="num">
                                      <p:cBhvr additive="base">
                                        <p:cTn id="64" dur="500" fill="hold"/>
                                        <p:tgtEl>
                                          <p:spTgt spid="108"/>
                                        </p:tgtEl>
                                        <p:attrNameLst>
                                          <p:attrName>ppt_x</p:attrName>
                                        </p:attrNameLst>
                                      </p:cBhvr>
                                      <p:tavLst>
                                        <p:tav tm="0">
                                          <p:val>
                                            <p:strVal val="0-#ppt_w/2"/>
                                          </p:val>
                                        </p:tav>
                                        <p:tav tm="100000">
                                          <p:val>
                                            <p:strVal val="#ppt_x"/>
                                          </p:val>
                                        </p:tav>
                                      </p:tavLst>
                                    </p:anim>
                                    <p:anim calcmode="lin" valueType="num">
                                      <p:cBhvr additive="base">
                                        <p:cTn id="65" dur="5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113"/>
                                        </p:tgtEl>
                                        <p:attrNameLst>
                                          <p:attrName>style.visibility</p:attrName>
                                        </p:attrNameLst>
                                      </p:cBhvr>
                                      <p:to>
                                        <p:strVal val="visible"/>
                                      </p:to>
                                    </p:set>
                                  </p:childTnLst>
                                </p:cTn>
                              </p:par>
                            </p:childTnLst>
                          </p:cTn>
                        </p:par>
                        <p:par>
                          <p:cTn id="70" fill="hold" nodeType="afterGroup">
                            <p:stCondLst>
                              <p:cond delay="0"/>
                            </p:stCondLst>
                            <p:childTnLst>
                              <p:par>
                                <p:cTn id="71" presetID="50" presetClass="path" presetSubtype="0" accel="50000" decel="50000" fill="hold" grpId="0" nodeType="afterEffect">
                                  <p:stCondLst>
                                    <p:cond delay="0"/>
                                  </p:stCondLst>
                                  <p:childTnLst>
                                    <p:animMotion origin="layout" path="M 0.07327 -0.04236 L 0.17344 -0.04236 C 0.23282 -0.03611 0.32674 -0.04074 0.36077 -0.03982 C 0.3948 -0.03889 0.37483 -0.05255 0.37778 -0.03727 C 0.38073 -0.02199 0.37848 0.02129 0.37865 0.05185 L 0.37865 0.14653 " pathEditMode="relative" rAng="0" ptsTypes="FfaaFF">
                                      <p:cBhvr>
                                        <p:cTn id="72" dur="1000" fill="hold"/>
                                        <p:tgtEl>
                                          <p:spTgt spid="113"/>
                                        </p:tgtEl>
                                        <p:attrNameLst>
                                          <p:attrName>ppt_x</p:attrName>
                                          <p:attrName>ppt_y</p:attrName>
                                        </p:attrNameLst>
                                      </p:cBhvr>
                                      <p:rCtr x="16076" y="8935"/>
                                    </p:animMotion>
                                  </p:childTnLst>
                                </p:cTn>
                              </p:par>
                            </p:childTnLst>
                          </p:cTn>
                        </p:par>
                        <p:par>
                          <p:cTn id="73" fill="hold" nodeType="afterGroup">
                            <p:stCondLst>
                              <p:cond delay="1000"/>
                            </p:stCondLst>
                            <p:childTnLst>
                              <p:par>
                                <p:cTn id="74" presetID="1" presetClass="entr" presetSubtype="0" fill="hold" grpId="0" nodeType="afterEffect">
                                  <p:stCondLst>
                                    <p:cond delay="0"/>
                                  </p:stCondLst>
                                  <p:childTnLst>
                                    <p:set>
                                      <p:cBhvr>
                                        <p:cTn id="75" dur="1" fill="hold">
                                          <p:stCondLst>
                                            <p:cond delay="0"/>
                                          </p:stCondLst>
                                        </p:cTn>
                                        <p:tgtEl>
                                          <p:spTgt spid="136"/>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55" presetClass="entr" presetSubtype="0" fill="hold" grpId="0" nodeType="clickEffect">
                                  <p:stCondLst>
                                    <p:cond delay="0"/>
                                  </p:stCondLst>
                                  <p:childTnLst>
                                    <p:set>
                                      <p:cBhvr>
                                        <p:cTn id="79" dur="1" fill="hold">
                                          <p:stCondLst>
                                            <p:cond delay="0"/>
                                          </p:stCondLst>
                                        </p:cTn>
                                        <p:tgtEl>
                                          <p:spTgt spid="101"/>
                                        </p:tgtEl>
                                        <p:attrNameLst>
                                          <p:attrName>style.visibility</p:attrName>
                                        </p:attrNameLst>
                                      </p:cBhvr>
                                      <p:to>
                                        <p:strVal val="visible"/>
                                      </p:to>
                                    </p:set>
                                    <p:anim calcmode="lin" valueType="num">
                                      <p:cBhvr>
                                        <p:cTn id="80" dur="1000" fill="hold"/>
                                        <p:tgtEl>
                                          <p:spTgt spid="101"/>
                                        </p:tgtEl>
                                        <p:attrNameLst>
                                          <p:attrName>ppt_w</p:attrName>
                                        </p:attrNameLst>
                                      </p:cBhvr>
                                      <p:tavLst>
                                        <p:tav tm="0">
                                          <p:val>
                                            <p:strVal val="#ppt_w*0.70"/>
                                          </p:val>
                                        </p:tav>
                                        <p:tav tm="100000">
                                          <p:val>
                                            <p:strVal val="#ppt_w"/>
                                          </p:val>
                                        </p:tav>
                                      </p:tavLst>
                                    </p:anim>
                                    <p:anim calcmode="lin" valueType="num">
                                      <p:cBhvr>
                                        <p:cTn id="81" dur="1000" fill="hold"/>
                                        <p:tgtEl>
                                          <p:spTgt spid="101"/>
                                        </p:tgtEl>
                                        <p:attrNameLst>
                                          <p:attrName>ppt_h</p:attrName>
                                        </p:attrNameLst>
                                      </p:cBhvr>
                                      <p:tavLst>
                                        <p:tav tm="0">
                                          <p:val>
                                            <p:strVal val="#ppt_h"/>
                                          </p:val>
                                        </p:tav>
                                        <p:tav tm="100000">
                                          <p:val>
                                            <p:strVal val="#ppt_h"/>
                                          </p:val>
                                        </p:tav>
                                      </p:tavLst>
                                    </p:anim>
                                    <p:animEffect transition="in" filter="fade">
                                      <p:cBhvr>
                                        <p:cTn id="82" dur="1000"/>
                                        <p:tgtEl>
                                          <p:spTgt spid="1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36"/>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13"/>
                                        </p:tgtEl>
                                        <p:attrNameLst>
                                          <p:attrName>style.visibility</p:attrName>
                                        </p:attrNameLst>
                                      </p:cBhvr>
                                      <p:to>
                                        <p:strVal val="hidden"/>
                                      </p:to>
                                    </p:set>
                                  </p:childTnLst>
                                </p:cTn>
                              </p:par>
                            </p:childTnLst>
                          </p:cTn>
                        </p:par>
                        <p:par>
                          <p:cTn id="89" fill="hold" nodeType="afterGroup">
                            <p:stCondLst>
                              <p:cond delay="0"/>
                            </p:stCondLst>
                            <p:childTnLst>
                              <p:par>
                                <p:cTn id="90" presetID="1" presetClass="entr" presetSubtype="0" fill="hold" grpId="1" nodeType="afterEffect">
                                  <p:stCondLst>
                                    <p:cond delay="0"/>
                                  </p:stCondLst>
                                  <p:childTnLst>
                                    <p:set>
                                      <p:cBhvr>
                                        <p:cTn id="91" dur="1" fill="hold">
                                          <p:stCondLst>
                                            <p:cond delay="0"/>
                                          </p:stCondLst>
                                        </p:cTn>
                                        <p:tgtEl>
                                          <p:spTgt spid="116"/>
                                        </p:tgtEl>
                                        <p:attrNameLst>
                                          <p:attrName>style.visibility</p:attrName>
                                        </p:attrNameLst>
                                      </p:cBhvr>
                                      <p:to>
                                        <p:strVal val="visible"/>
                                      </p:to>
                                    </p:set>
                                  </p:childTnLst>
                                </p:cTn>
                              </p:par>
                            </p:childTnLst>
                          </p:cTn>
                        </p:par>
                        <p:par>
                          <p:cTn id="92" fill="hold" nodeType="afterGroup">
                            <p:stCondLst>
                              <p:cond delay="0"/>
                            </p:stCondLst>
                            <p:childTnLst>
                              <p:par>
                                <p:cTn id="93" presetID="50" presetClass="path" presetSubtype="0" accel="50000" decel="50000" fill="hold" grpId="0" nodeType="afterEffect">
                                  <p:stCondLst>
                                    <p:cond delay="0"/>
                                  </p:stCondLst>
                                  <p:childTnLst>
                                    <p:animMotion origin="layout" path="M 0.05712 -0.06644 L 0.15399 -0.06713 C 0.21389 -0.06435 0.30781 -0.06852 0.34202 -0.06829 C 0.37622 -0.06806 0.35608 -0.08102 0.35903 -0.06574 C 0.36198 -0.05046 0.35972 -0.00718 0.3599 0.02338 L 0.3599 0.11806 " pathEditMode="relative" rAng="0" ptsTypes="FfaaFF">
                                      <p:cBhvr>
                                        <p:cTn id="94" dur="1000" spd="-100000" fill="hold"/>
                                        <p:tgtEl>
                                          <p:spTgt spid="116"/>
                                        </p:tgtEl>
                                        <p:attrNameLst>
                                          <p:attrName>ppt_x</p:attrName>
                                          <p:attrName>ppt_y</p:attrName>
                                        </p:attrNameLst>
                                      </p:cBhvr>
                                      <p:rCtr x="15955" y="8495"/>
                                    </p:animMotion>
                                  </p:childTnLst>
                                </p:cTn>
                              </p:par>
                              <p:par>
                                <p:cTn id="95" presetID="57" presetClass="path" presetSubtype="0" accel="50000" decel="50000" fill="hold" grpId="2" nodeType="withEffect">
                                  <p:stCondLst>
                                    <p:cond delay="0"/>
                                  </p:stCondLst>
                                  <p:childTnLst>
                                    <p:animMotion origin="layout" path="M 5.55556E-7 2.09577E-6 L 5.55556E-7 -0.07148 C 5.55556E-7 -0.1034 -0.08125 -0.14203 -0.14688 -0.14203 L -0.29358 -0.14203 " pathEditMode="relative" rAng="0" ptsTypes="FfFF">
                                      <p:cBhvr>
                                        <p:cTn id="96" dur="1000" fill="hold"/>
                                        <p:tgtEl>
                                          <p:spTgt spid="101"/>
                                        </p:tgtEl>
                                        <p:attrNameLst>
                                          <p:attrName>ppt_x</p:attrName>
                                          <p:attrName>ppt_y</p:attrName>
                                        </p:attrNameLst>
                                      </p:cBhvr>
                                      <p:rCtr x="-14687" y="-7102"/>
                                    </p:animMotion>
                                  </p:childTnLst>
                                </p:cTn>
                              </p:par>
                            </p:childTnLst>
                          </p:cTn>
                        </p:par>
                        <p:par>
                          <p:cTn id="97" fill="hold" nodeType="afterGroup">
                            <p:stCondLst>
                              <p:cond delay="1000"/>
                            </p:stCondLst>
                            <p:childTnLst>
                              <p:par>
                                <p:cTn id="98" presetID="1" presetClass="exit" presetSubtype="0" fill="hold" grpId="2" nodeType="afterEffect">
                                  <p:stCondLst>
                                    <p:cond delay="0"/>
                                  </p:stCondLst>
                                  <p:childTnLst>
                                    <p:set>
                                      <p:cBhvr>
                                        <p:cTn id="99" dur="1" fill="hold">
                                          <p:stCondLst>
                                            <p:cond delay="0"/>
                                          </p:stCondLst>
                                        </p:cTn>
                                        <p:tgtEl>
                                          <p:spTgt spid="116"/>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101"/>
                                        </p:tgtEl>
                                        <p:attrNameLst>
                                          <p:attrName>style.visibility</p:attrName>
                                        </p:attrNameLst>
                                      </p:cBhvr>
                                      <p:to>
                                        <p:strVal val="hidden"/>
                                      </p:to>
                                    </p:set>
                                  </p:childTnLst>
                                </p:cTn>
                              </p:par>
                            </p:childTnLst>
                          </p:cTn>
                        </p:par>
                        <p:par>
                          <p:cTn id="102" fill="hold" nodeType="afterGroup">
                            <p:stCondLst>
                              <p:cond delay="1000"/>
                            </p:stCondLst>
                            <p:childTnLst>
                              <p:par>
                                <p:cTn id="103" presetID="55" presetClass="entr" presetSubtype="0" fill="hold" grpId="0" nodeType="afterEffect">
                                  <p:stCondLst>
                                    <p:cond delay="0"/>
                                  </p:stCondLst>
                                  <p:childTnLst>
                                    <p:set>
                                      <p:cBhvr>
                                        <p:cTn id="104" dur="1" fill="hold">
                                          <p:stCondLst>
                                            <p:cond delay="0"/>
                                          </p:stCondLst>
                                        </p:cTn>
                                        <p:tgtEl>
                                          <p:spTgt spid="120"/>
                                        </p:tgtEl>
                                        <p:attrNameLst>
                                          <p:attrName>style.visibility</p:attrName>
                                        </p:attrNameLst>
                                      </p:cBhvr>
                                      <p:to>
                                        <p:strVal val="visible"/>
                                      </p:to>
                                    </p:set>
                                    <p:anim calcmode="lin" valueType="num">
                                      <p:cBhvr>
                                        <p:cTn id="105" dur="1000" fill="hold"/>
                                        <p:tgtEl>
                                          <p:spTgt spid="120"/>
                                        </p:tgtEl>
                                        <p:attrNameLst>
                                          <p:attrName>ppt_w</p:attrName>
                                        </p:attrNameLst>
                                      </p:cBhvr>
                                      <p:tavLst>
                                        <p:tav tm="0">
                                          <p:val>
                                            <p:strVal val="#ppt_w*0.70"/>
                                          </p:val>
                                        </p:tav>
                                        <p:tav tm="100000">
                                          <p:val>
                                            <p:strVal val="#ppt_w"/>
                                          </p:val>
                                        </p:tav>
                                      </p:tavLst>
                                    </p:anim>
                                    <p:anim calcmode="lin" valueType="num">
                                      <p:cBhvr>
                                        <p:cTn id="106" dur="1000" fill="hold"/>
                                        <p:tgtEl>
                                          <p:spTgt spid="120"/>
                                        </p:tgtEl>
                                        <p:attrNameLst>
                                          <p:attrName>ppt_h</p:attrName>
                                        </p:attrNameLst>
                                      </p:cBhvr>
                                      <p:tavLst>
                                        <p:tav tm="0">
                                          <p:val>
                                            <p:strVal val="#ppt_h"/>
                                          </p:val>
                                        </p:tav>
                                        <p:tav tm="100000">
                                          <p:val>
                                            <p:strVal val="#ppt_h"/>
                                          </p:val>
                                        </p:tav>
                                      </p:tavLst>
                                    </p:anim>
                                    <p:animEffect transition="in" filter="fade">
                                      <p:cBhvr>
                                        <p:cTn id="107" dur="1000"/>
                                        <p:tgtEl>
                                          <p:spTgt spid="120"/>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48"/>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96"/>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19"/>
                                        </p:tgtEl>
                                        <p:attrNameLst>
                                          <p:attrName>style.visibility</p:attrName>
                                        </p:attrNameLst>
                                      </p:cBhvr>
                                      <p:to>
                                        <p:strVal val="visible"/>
                                      </p:to>
                                    </p:set>
                                  </p:childTnLst>
                                </p:cTn>
                              </p:par>
                            </p:childTnLst>
                          </p:cTn>
                        </p:par>
                        <p:par>
                          <p:cTn id="120" fill="hold" nodeType="afterGroup">
                            <p:stCondLst>
                              <p:cond delay="0"/>
                            </p:stCondLst>
                            <p:childTnLst>
                              <p:par>
                                <p:cTn id="121" presetID="63" presetClass="path" presetSubtype="0" accel="50000" decel="50000" fill="hold" grpId="2" nodeType="afterEffect">
                                  <p:stCondLst>
                                    <p:cond delay="0"/>
                                  </p:stCondLst>
                                  <p:childTnLst>
                                    <p:animMotion origin="layout" path="M 0.1066 -4.44444E-6 L 0.50347 -4.44444E-6 " pathEditMode="relative" rAng="0" ptsTypes="AA">
                                      <p:cBhvr>
                                        <p:cTn id="122" dur="2000" fill="hold"/>
                                        <p:tgtEl>
                                          <p:spTgt spid="96"/>
                                        </p:tgtEl>
                                        <p:attrNameLst>
                                          <p:attrName>ppt_x</p:attrName>
                                          <p:attrName>ppt_y</p:attrName>
                                        </p:attrNameLst>
                                      </p:cBhvr>
                                      <p:rCtr x="19844" y="0"/>
                                    </p:animMotion>
                                  </p:childTnLst>
                                </p:cTn>
                              </p:par>
                              <p:par>
                                <p:cTn id="123" presetID="56" presetClass="path" presetSubtype="0" accel="50000" decel="50000" fill="hold" grpId="2" nodeType="withEffect">
                                  <p:stCondLst>
                                    <p:cond delay="0"/>
                                  </p:stCondLst>
                                  <p:childTnLst>
                                    <p:animMotion origin="layout" path="M -3.05556E-6 1.48148E-6 L 0.39601 0.00023 " pathEditMode="relative" rAng="0" ptsTypes="AA">
                                      <p:cBhvr>
                                        <p:cTn id="124" dur="2000" fill="hold"/>
                                        <p:tgtEl>
                                          <p:spTgt spid="119"/>
                                        </p:tgtEl>
                                        <p:attrNameLst>
                                          <p:attrName>ppt_x</p:attrName>
                                          <p:attrName>ppt_y</p:attrName>
                                        </p:attrNameLst>
                                      </p:cBhvr>
                                      <p:rCtr x="19792" y="0"/>
                                    </p:animMotion>
                                  </p:childTnLst>
                                </p:cTn>
                              </p:par>
                            </p:childTnLst>
                          </p:cTn>
                        </p:par>
                        <p:par>
                          <p:cTn id="125" fill="hold" nodeType="afterGroup">
                            <p:stCondLst>
                              <p:cond delay="2000"/>
                            </p:stCondLst>
                            <p:childTnLst>
                              <p:par>
                                <p:cTn id="126" presetID="1" presetClass="exit" presetSubtype="0" fill="hold" grpId="1" nodeType="afterEffect">
                                  <p:stCondLst>
                                    <p:cond delay="0"/>
                                  </p:stCondLst>
                                  <p:childTnLst>
                                    <p:set>
                                      <p:cBhvr>
                                        <p:cTn id="127" dur="1" fill="hold">
                                          <p:stCondLst>
                                            <p:cond delay="0"/>
                                          </p:stCondLst>
                                        </p:cTn>
                                        <p:tgtEl>
                                          <p:spTgt spid="96"/>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119"/>
                                        </p:tgtEl>
                                        <p:attrNameLst>
                                          <p:attrName>style.visibility</p:attrName>
                                        </p:attrNameLst>
                                      </p:cBhvr>
                                      <p:to>
                                        <p:strVal val="hidden"/>
                                      </p:to>
                                    </p:set>
                                  </p:childTnLst>
                                </p:cTn>
                              </p:par>
                            </p:childTnLst>
                          </p:cTn>
                        </p:par>
                        <p:par>
                          <p:cTn id="130" fill="hold" nodeType="afterGroup">
                            <p:stCondLst>
                              <p:cond delay="2000"/>
                            </p:stCondLst>
                            <p:childTnLst>
                              <p:par>
                                <p:cTn id="131" presetID="1" presetClass="entr" presetSubtype="0" fill="hold" grpId="0" nodeType="afterEffect">
                                  <p:stCondLst>
                                    <p:cond delay="0"/>
                                  </p:stCondLst>
                                  <p:childTnLst>
                                    <p:set>
                                      <p:cBhvr>
                                        <p:cTn id="132" dur="1" fill="hold">
                                          <p:stCondLst>
                                            <p:cond delay="0"/>
                                          </p:stCondLst>
                                        </p:cTn>
                                        <p:tgtEl>
                                          <p:spTgt spid="64"/>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56" presetClass="path" presetSubtype="0" accel="50000" decel="50000" fill="hold" grpId="2" nodeType="clickEffect">
                                  <p:stCondLst>
                                    <p:cond delay="0"/>
                                  </p:stCondLst>
                                  <p:childTnLst>
                                    <p:animMotion origin="layout" path="M -3.61111E-6 -4.81481E-6 L 0.08039 -0.07962 " pathEditMode="relative" rAng="0" ptsTypes="AA">
                                      <p:cBhvr>
                                        <p:cTn id="136" dur="2000" fill="hold"/>
                                        <p:tgtEl>
                                          <p:spTgt spid="64"/>
                                        </p:tgtEl>
                                        <p:attrNameLst>
                                          <p:attrName>ppt_x</p:attrName>
                                          <p:attrName>ppt_y</p:attrName>
                                        </p:attrNameLst>
                                      </p:cBhvr>
                                      <p:rCtr x="4010" y="-3981"/>
                                    </p:animMotion>
                                  </p:childTnLst>
                                </p:cTn>
                              </p:par>
                            </p:childTnLst>
                          </p:cTn>
                        </p:par>
                        <p:par>
                          <p:cTn id="137" fill="hold" nodeType="afterGroup">
                            <p:stCondLst>
                              <p:cond delay="2000"/>
                            </p:stCondLst>
                            <p:childTnLst>
                              <p:par>
                                <p:cTn id="138" presetID="9" presetClass="exit" presetSubtype="0" fill="hold" grpId="1" nodeType="afterEffect">
                                  <p:stCondLst>
                                    <p:cond delay="0"/>
                                  </p:stCondLst>
                                  <p:childTnLst>
                                    <p:animEffect transition="out" filter="dissolve">
                                      <p:cBhvr>
                                        <p:cTn id="139" dur="500"/>
                                        <p:tgtEl>
                                          <p:spTgt spid="64"/>
                                        </p:tgtEl>
                                      </p:cBhvr>
                                    </p:animEffect>
                                    <p:set>
                                      <p:cBhvr>
                                        <p:cTn id="140" dur="1" fill="hold">
                                          <p:stCondLst>
                                            <p:cond delay="499"/>
                                          </p:stCondLst>
                                        </p:cTn>
                                        <p:tgtEl>
                                          <p:spTgt spid="64"/>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2" fill="hold" grpId="0" nodeType="clickEffect">
                                  <p:stCondLst>
                                    <p:cond delay="0"/>
                                  </p:stCondLst>
                                  <p:childTnLst>
                                    <p:set>
                                      <p:cBhvr>
                                        <p:cTn id="144" dur="1" fill="hold">
                                          <p:stCondLst>
                                            <p:cond delay="0"/>
                                          </p:stCondLst>
                                        </p:cTn>
                                        <p:tgtEl>
                                          <p:spTgt spid="122"/>
                                        </p:tgtEl>
                                        <p:attrNameLst>
                                          <p:attrName>style.visibility</p:attrName>
                                        </p:attrNameLst>
                                      </p:cBhvr>
                                      <p:to>
                                        <p:strVal val="visible"/>
                                      </p:to>
                                    </p:set>
                                    <p:anim calcmode="lin" valueType="num">
                                      <p:cBhvr additive="base">
                                        <p:cTn id="145" dur="500" fill="hold"/>
                                        <p:tgtEl>
                                          <p:spTgt spid="122"/>
                                        </p:tgtEl>
                                        <p:attrNameLst>
                                          <p:attrName>ppt_x</p:attrName>
                                        </p:attrNameLst>
                                      </p:cBhvr>
                                      <p:tavLst>
                                        <p:tav tm="0">
                                          <p:val>
                                            <p:strVal val="1+#ppt_w/2"/>
                                          </p:val>
                                        </p:tav>
                                        <p:tav tm="100000">
                                          <p:val>
                                            <p:strVal val="#ppt_x"/>
                                          </p:val>
                                        </p:tav>
                                      </p:tavLst>
                                    </p:anim>
                                    <p:anim calcmode="lin" valueType="num">
                                      <p:cBhvr additive="base">
                                        <p:cTn id="146"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65"/>
                                        </p:tgtEl>
                                        <p:attrNameLst>
                                          <p:attrName>style.visibility</p:attrName>
                                        </p:attrNameLst>
                                      </p:cBhvr>
                                      <p:to>
                                        <p:strVal val="visible"/>
                                      </p:to>
                                    </p:set>
                                  </p:childTnLst>
                                </p:cTn>
                              </p:par>
                            </p:childTnLst>
                          </p:cTn>
                        </p:par>
                        <p:par>
                          <p:cTn id="151" fill="hold" nodeType="afterGroup">
                            <p:stCondLst>
                              <p:cond delay="0"/>
                            </p:stCondLst>
                            <p:childTnLst>
                              <p:par>
                                <p:cTn id="152" presetID="63" presetClass="path" presetSubtype="0" accel="50000" decel="50000" fill="hold" grpId="2" nodeType="afterEffect">
                                  <p:stCondLst>
                                    <p:cond delay="0"/>
                                  </p:stCondLst>
                                  <p:childTnLst>
                                    <p:animMotion origin="layout" path="M -0.03542 -0.11783 L -0.43281 -0.11898 " pathEditMode="relative" rAng="0" ptsTypes="AA">
                                      <p:cBhvr>
                                        <p:cTn id="153" dur="2000" fill="hold"/>
                                        <p:tgtEl>
                                          <p:spTgt spid="65"/>
                                        </p:tgtEl>
                                        <p:attrNameLst>
                                          <p:attrName>ppt_x</p:attrName>
                                          <p:attrName>ppt_y</p:attrName>
                                        </p:attrNameLst>
                                      </p:cBhvr>
                                      <p:rCtr x="-19878" y="-69"/>
                                    </p:animMotion>
                                  </p:childTnLst>
                                </p:cTn>
                              </p:par>
                            </p:childTnLst>
                          </p:cTn>
                        </p:par>
                        <p:par>
                          <p:cTn id="154" fill="hold" nodeType="afterGroup">
                            <p:stCondLst>
                              <p:cond delay="2000"/>
                            </p:stCondLst>
                            <p:childTnLst>
                              <p:par>
                                <p:cTn id="155" presetID="2" presetClass="exit" presetSubtype="2" fill="hold" grpId="1" nodeType="afterEffect">
                                  <p:stCondLst>
                                    <p:cond delay="0"/>
                                  </p:stCondLst>
                                  <p:childTnLst>
                                    <p:anim calcmode="lin" valueType="num">
                                      <p:cBhvr additive="base">
                                        <p:cTn id="156" dur="500"/>
                                        <p:tgtEl>
                                          <p:spTgt spid="122"/>
                                        </p:tgtEl>
                                        <p:attrNameLst>
                                          <p:attrName>ppt_x</p:attrName>
                                        </p:attrNameLst>
                                      </p:cBhvr>
                                      <p:tavLst>
                                        <p:tav tm="0">
                                          <p:val>
                                            <p:strVal val="ppt_x"/>
                                          </p:val>
                                        </p:tav>
                                        <p:tav tm="100000">
                                          <p:val>
                                            <p:strVal val="1+ppt_w/2"/>
                                          </p:val>
                                        </p:tav>
                                      </p:tavLst>
                                    </p:anim>
                                    <p:anim calcmode="lin" valueType="num">
                                      <p:cBhvr additive="base">
                                        <p:cTn id="157" dur="500"/>
                                        <p:tgtEl>
                                          <p:spTgt spid="122"/>
                                        </p:tgtEl>
                                        <p:attrNameLst>
                                          <p:attrName>ppt_y</p:attrName>
                                        </p:attrNameLst>
                                      </p:cBhvr>
                                      <p:tavLst>
                                        <p:tav tm="0">
                                          <p:val>
                                            <p:strVal val="ppt_y"/>
                                          </p:val>
                                        </p:tav>
                                        <p:tav tm="100000">
                                          <p:val>
                                            <p:strVal val="ppt_y"/>
                                          </p:val>
                                        </p:tav>
                                      </p:tavLst>
                                    </p:anim>
                                    <p:set>
                                      <p:cBhvr>
                                        <p:cTn id="158" dur="1" fill="hold">
                                          <p:stCondLst>
                                            <p:cond delay="499"/>
                                          </p:stCondLst>
                                        </p:cTn>
                                        <p:tgtEl>
                                          <p:spTgt spid="122"/>
                                        </p:tgtEl>
                                        <p:attrNameLst>
                                          <p:attrName>style.visibility</p:attrName>
                                        </p:attrNameLst>
                                      </p:cBhvr>
                                      <p:to>
                                        <p:strVal val="hidden"/>
                                      </p:to>
                                    </p:set>
                                  </p:childTnLst>
                                </p:cTn>
                              </p:par>
                            </p:childTnLst>
                          </p:cTn>
                        </p:par>
                        <p:par>
                          <p:cTn id="159" fill="hold" nodeType="afterGroup">
                            <p:stCondLst>
                              <p:cond delay="2500"/>
                            </p:stCondLst>
                            <p:childTnLst>
                              <p:par>
                                <p:cTn id="160" presetID="1" presetClass="exit" presetSubtype="0" fill="hold" grpId="1" nodeType="afterEffect">
                                  <p:stCondLst>
                                    <p:cond delay="0"/>
                                  </p:stCondLst>
                                  <p:childTnLst>
                                    <p:set>
                                      <p:cBhvr>
                                        <p:cTn id="161" dur="1" fill="hold">
                                          <p:stCondLst>
                                            <p:cond delay="0"/>
                                          </p:stCondLst>
                                        </p:cTn>
                                        <p:tgtEl>
                                          <p:spTgt spid="65"/>
                                        </p:tgtEl>
                                        <p:attrNameLst>
                                          <p:attrName>style.visibility</p:attrName>
                                        </p:attrNameLst>
                                      </p:cBhvr>
                                      <p:to>
                                        <p:strVal val="hidden"/>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0"/>
                                          </p:stCondLst>
                                        </p:cTn>
                                        <p:tgtEl>
                                          <p:spTgt spid="120"/>
                                        </p:tgtEl>
                                        <p:attrNameLst>
                                          <p:attrName>style.visibility</p:attrName>
                                        </p:attrNameLst>
                                      </p:cBhvr>
                                      <p:to>
                                        <p:strVal val="hidden"/>
                                      </p:to>
                                    </p:set>
                                  </p:childTnLst>
                                </p:cTn>
                              </p:par>
                            </p:childTnLst>
                          </p:cTn>
                        </p:par>
                        <p:par>
                          <p:cTn id="166" fill="hold" nodeType="afterGroup">
                            <p:stCondLst>
                              <p:cond delay="0"/>
                            </p:stCondLst>
                            <p:childTnLst>
                              <p:par>
                                <p:cTn id="167" presetID="2" presetClass="exit" presetSubtype="8" fill="hold" grpId="1" nodeType="afterEffect">
                                  <p:stCondLst>
                                    <p:cond delay="0"/>
                                  </p:stCondLst>
                                  <p:childTnLst>
                                    <p:anim calcmode="lin" valueType="num">
                                      <p:cBhvr additive="base">
                                        <p:cTn id="168" dur="500"/>
                                        <p:tgtEl>
                                          <p:spTgt spid="108"/>
                                        </p:tgtEl>
                                        <p:attrNameLst>
                                          <p:attrName>ppt_x</p:attrName>
                                        </p:attrNameLst>
                                      </p:cBhvr>
                                      <p:tavLst>
                                        <p:tav tm="0">
                                          <p:val>
                                            <p:strVal val="ppt_x"/>
                                          </p:val>
                                        </p:tav>
                                        <p:tav tm="100000">
                                          <p:val>
                                            <p:strVal val="0-ppt_w/2"/>
                                          </p:val>
                                        </p:tav>
                                      </p:tavLst>
                                    </p:anim>
                                    <p:anim calcmode="lin" valueType="num">
                                      <p:cBhvr additive="base">
                                        <p:cTn id="169" dur="500"/>
                                        <p:tgtEl>
                                          <p:spTgt spid="108"/>
                                        </p:tgtEl>
                                        <p:attrNameLst>
                                          <p:attrName>ppt_y</p:attrName>
                                        </p:attrNameLst>
                                      </p:cBhvr>
                                      <p:tavLst>
                                        <p:tav tm="0">
                                          <p:val>
                                            <p:strVal val="ppt_y"/>
                                          </p:val>
                                        </p:tav>
                                        <p:tav tm="100000">
                                          <p:val>
                                            <p:strVal val="ppt_y"/>
                                          </p:val>
                                        </p:tav>
                                      </p:tavLst>
                                    </p:anim>
                                    <p:set>
                                      <p:cBhvr>
                                        <p:cTn id="170" dur="1" fill="hold">
                                          <p:stCondLst>
                                            <p:cond delay="499"/>
                                          </p:stCondLst>
                                        </p:cTn>
                                        <p:tgtEl>
                                          <p:spTgt spid="108"/>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nodeType="clickEffect">
                                  <p:stCondLst>
                                    <p:cond delay="0"/>
                                  </p:stCondLst>
                                  <p:childTnLst>
                                    <p:set>
                                      <p:cBhvr>
                                        <p:cTn id="174" dur="1" fill="hold">
                                          <p:stCondLst>
                                            <p:cond delay="0"/>
                                          </p:stCondLst>
                                        </p:cTn>
                                        <p:tgtEl>
                                          <p:spTgt spid="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4"/>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6"/>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33"/>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ntr" presetSubtype="0" fill="hold" grpId="1" nodeType="clickEffect">
                                  <p:stCondLst>
                                    <p:cond delay="0"/>
                                  </p:stCondLst>
                                  <p:childTnLst>
                                    <p:set>
                                      <p:cBhvr>
                                        <p:cTn id="184" dur="1" fill="hold">
                                          <p:stCondLst>
                                            <p:cond delay="0"/>
                                          </p:stCondLst>
                                        </p:cTn>
                                        <p:tgtEl>
                                          <p:spTgt spid="118"/>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97"/>
                                        </p:tgtEl>
                                        <p:attrNameLst>
                                          <p:attrName>style.visibility</p:attrName>
                                        </p:attrNameLst>
                                      </p:cBhvr>
                                      <p:to>
                                        <p:strVal val="visible"/>
                                      </p:to>
                                    </p:set>
                                  </p:childTnLst>
                                </p:cTn>
                              </p:par>
                            </p:childTnLst>
                          </p:cTn>
                        </p:par>
                        <p:par>
                          <p:cTn id="187" fill="hold" nodeType="afterGroup">
                            <p:stCondLst>
                              <p:cond delay="0"/>
                            </p:stCondLst>
                            <p:childTnLst>
                              <p:par>
                                <p:cTn id="188" presetID="50" presetClass="path" presetSubtype="0" accel="50000" decel="50000" fill="hold" grpId="0" nodeType="afterEffect">
                                  <p:stCondLst>
                                    <p:cond delay="0"/>
                                  </p:stCondLst>
                                  <p:childTnLst>
                                    <p:animMotion origin="layout" path="M 0.10642 -0.00023 L 0.20278 -1.85185E-6 C 0.24184 -0.00023 0.22552 -0.00046 0.23715 -0.00092 C 0.24305 -0.04305 0.23819 -0.19815 0.23819 -0.25254 C 0.23819 -0.30694 0.23698 -0.31273 0.23715 -0.32801 C 0.23732 -0.34329 0.23889 -0.34051 0.23906 -0.34421 C 0.23923 -0.34791 0.23837 -0.34954 0.23819 -0.35069 C 0.23802 -0.35185 0.21927 -0.35162 0.23819 -0.35185 C 0.25712 -0.35208 0.32413 -0.35139 0.35139 -0.35185 C 0.37864 -0.35231 0.39201 -0.35416 0.40139 -0.3544 C 0.41076 -0.35463 0.40677 -0.35324 0.40798 -0.35324 C 0.4092 -0.35324 0.40833 -0.37801 0.40885 -0.3544 C 0.40937 -0.33079 0.41128 -0.2419 0.41076 -0.21088 C 0.41024 -0.17986 0.4066 -0.175 0.40573 -0.16782 " pathEditMode="relative" rAng="0" ptsTypes="FfaaaaaaaaaaaF">
                                      <p:cBhvr>
                                        <p:cTn id="189" dur="1000" spd="-100000" fill="hold"/>
                                        <p:tgtEl>
                                          <p:spTgt spid="97"/>
                                        </p:tgtEl>
                                        <p:attrNameLst>
                                          <p:attrName>ppt_x</p:attrName>
                                          <p:attrName>ppt_y</p:attrName>
                                        </p:attrNameLst>
                                      </p:cBhvr>
                                      <p:rCtr x="15243" y="-18889"/>
                                    </p:animMotion>
                                  </p:childTnLst>
                                </p:cTn>
                              </p:par>
                              <p:par>
                                <p:cTn id="190" presetID="50" presetClass="path" presetSubtype="0" accel="50000" decel="50000" fill="hold" grpId="0" nodeType="withEffect">
                                  <p:stCondLst>
                                    <p:cond delay="0"/>
                                  </p:stCondLst>
                                  <p:childTnLst>
                                    <p:animMotion origin="layout" path="M 0.03993 -0.08889 L 0.13854 -0.08889 C 0.19791 -0.08264 0.29184 -0.08727 0.32587 -0.08634 C 0.35989 -0.08541 0.33993 -0.09907 0.34288 -0.08379 C 0.34583 -0.06852 0.34357 -0.02523 0.34375 0.00533 L 0.34375 0.1 " pathEditMode="relative" rAng="0" ptsTypes="FfaaFF">
                                      <p:cBhvr>
                                        <p:cTn id="191" dur="1000" spd="-100000" fill="hold"/>
                                        <p:tgtEl>
                                          <p:spTgt spid="118"/>
                                        </p:tgtEl>
                                        <p:attrNameLst>
                                          <p:attrName>ppt_x</p:attrName>
                                          <p:attrName>ppt_y</p:attrName>
                                        </p:attrNameLst>
                                      </p:cBhvr>
                                      <p:rCtr x="15990" y="8935"/>
                                    </p:animMotion>
                                  </p:childTnLst>
                                </p:cTn>
                              </p:par>
                            </p:childTnLst>
                          </p:cTn>
                        </p:par>
                        <p:par>
                          <p:cTn id="192" fill="hold" nodeType="afterGroup">
                            <p:stCondLst>
                              <p:cond delay="1000"/>
                            </p:stCondLst>
                            <p:childTnLst>
                              <p:par>
                                <p:cTn id="193" presetID="1" presetClass="exit" presetSubtype="0" fill="hold" grpId="2" nodeType="afterEffect">
                                  <p:stCondLst>
                                    <p:cond delay="0"/>
                                  </p:stCondLst>
                                  <p:childTnLst>
                                    <p:set>
                                      <p:cBhvr>
                                        <p:cTn id="194" dur="1" fill="hold">
                                          <p:stCondLst>
                                            <p:cond delay="0"/>
                                          </p:stCondLst>
                                        </p:cTn>
                                        <p:tgtEl>
                                          <p:spTgt spid="97"/>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118"/>
                                        </p:tgtEl>
                                        <p:attrNameLst>
                                          <p:attrName>style.visibility</p:attrName>
                                        </p:attrNameLst>
                                      </p:cBhvr>
                                      <p:to>
                                        <p:strVal val="hidden"/>
                                      </p:to>
                                    </p:set>
                                  </p:childTnLst>
                                </p:cTn>
                              </p:par>
                            </p:childTnLst>
                          </p:cTn>
                        </p:par>
                        <p:par>
                          <p:cTn id="197" fill="hold" nodeType="afterGroup">
                            <p:stCondLst>
                              <p:cond delay="1000"/>
                            </p:stCondLst>
                            <p:childTnLst>
                              <p:par>
                                <p:cTn id="198" presetID="55" presetClass="entr" presetSubtype="0" fill="hold" grpId="0" nodeType="afterEffect">
                                  <p:stCondLst>
                                    <p:cond delay="0"/>
                                  </p:stCondLst>
                                  <p:childTnLst>
                                    <p:set>
                                      <p:cBhvr>
                                        <p:cTn id="199" dur="1" fill="hold">
                                          <p:stCondLst>
                                            <p:cond delay="0"/>
                                          </p:stCondLst>
                                        </p:cTn>
                                        <p:tgtEl>
                                          <p:spTgt spid="114"/>
                                        </p:tgtEl>
                                        <p:attrNameLst>
                                          <p:attrName>style.visibility</p:attrName>
                                        </p:attrNameLst>
                                      </p:cBhvr>
                                      <p:to>
                                        <p:strVal val="visible"/>
                                      </p:to>
                                    </p:set>
                                    <p:anim calcmode="lin" valueType="num">
                                      <p:cBhvr>
                                        <p:cTn id="200" dur="1000" fill="hold"/>
                                        <p:tgtEl>
                                          <p:spTgt spid="114"/>
                                        </p:tgtEl>
                                        <p:attrNameLst>
                                          <p:attrName>ppt_w</p:attrName>
                                        </p:attrNameLst>
                                      </p:cBhvr>
                                      <p:tavLst>
                                        <p:tav tm="0">
                                          <p:val>
                                            <p:strVal val="#ppt_w*0.70"/>
                                          </p:val>
                                        </p:tav>
                                        <p:tav tm="100000">
                                          <p:val>
                                            <p:strVal val="#ppt_w"/>
                                          </p:val>
                                        </p:tav>
                                      </p:tavLst>
                                    </p:anim>
                                    <p:anim calcmode="lin" valueType="num">
                                      <p:cBhvr>
                                        <p:cTn id="201" dur="1000" fill="hold"/>
                                        <p:tgtEl>
                                          <p:spTgt spid="114"/>
                                        </p:tgtEl>
                                        <p:attrNameLst>
                                          <p:attrName>ppt_h</p:attrName>
                                        </p:attrNameLst>
                                      </p:cBhvr>
                                      <p:tavLst>
                                        <p:tav tm="0">
                                          <p:val>
                                            <p:strVal val="#ppt_h"/>
                                          </p:val>
                                        </p:tav>
                                        <p:tav tm="100000">
                                          <p:val>
                                            <p:strVal val="#ppt_h"/>
                                          </p:val>
                                        </p:tav>
                                      </p:tavLst>
                                    </p:anim>
                                    <p:animEffect transition="in" filter="fade">
                                      <p:cBhvr>
                                        <p:cTn id="202" dur="1000"/>
                                        <p:tgtEl>
                                          <p:spTgt spid="114"/>
                                        </p:tgtEl>
                                      </p:cBhvr>
                                    </p:animEffect>
                                  </p:childTnLst>
                                </p:cTn>
                              </p:par>
                              <p:par>
                                <p:cTn id="203" presetID="55" presetClass="entr" presetSubtype="0" fill="hold" grpId="0" nodeType="withEffect">
                                  <p:stCondLst>
                                    <p:cond delay="0"/>
                                  </p:stCondLst>
                                  <p:childTnLst>
                                    <p:set>
                                      <p:cBhvr>
                                        <p:cTn id="204" dur="1" fill="hold">
                                          <p:stCondLst>
                                            <p:cond delay="0"/>
                                          </p:stCondLst>
                                        </p:cTn>
                                        <p:tgtEl>
                                          <p:spTgt spid="89"/>
                                        </p:tgtEl>
                                        <p:attrNameLst>
                                          <p:attrName>style.visibility</p:attrName>
                                        </p:attrNameLst>
                                      </p:cBhvr>
                                      <p:to>
                                        <p:strVal val="visible"/>
                                      </p:to>
                                    </p:set>
                                    <p:anim calcmode="lin" valueType="num">
                                      <p:cBhvr>
                                        <p:cTn id="205" dur="1000" fill="hold"/>
                                        <p:tgtEl>
                                          <p:spTgt spid="89"/>
                                        </p:tgtEl>
                                        <p:attrNameLst>
                                          <p:attrName>ppt_w</p:attrName>
                                        </p:attrNameLst>
                                      </p:cBhvr>
                                      <p:tavLst>
                                        <p:tav tm="0">
                                          <p:val>
                                            <p:strVal val="#ppt_w*0.70"/>
                                          </p:val>
                                        </p:tav>
                                        <p:tav tm="100000">
                                          <p:val>
                                            <p:strVal val="#ppt_w"/>
                                          </p:val>
                                        </p:tav>
                                      </p:tavLst>
                                    </p:anim>
                                    <p:anim calcmode="lin" valueType="num">
                                      <p:cBhvr>
                                        <p:cTn id="206" dur="1000" fill="hold"/>
                                        <p:tgtEl>
                                          <p:spTgt spid="89"/>
                                        </p:tgtEl>
                                        <p:attrNameLst>
                                          <p:attrName>ppt_h</p:attrName>
                                        </p:attrNameLst>
                                      </p:cBhvr>
                                      <p:tavLst>
                                        <p:tav tm="0">
                                          <p:val>
                                            <p:strVal val="#ppt_h"/>
                                          </p:val>
                                        </p:tav>
                                        <p:tav tm="100000">
                                          <p:val>
                                            <p:strVal val="#ppt_h"/>
                                          </p:val>
                                        </p:tav>
                                      </p:tavLst>
                                    </p:anim>
                                    <p:animEffect transition="in" filter="fade">
                                      <p:cBhvr>
                                        <p:cTn id="20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100" grpId="2" animBg="1"/>
      <p:bldP spid="48" grpId="0"/>
      <p:bldP spid="64" grpId="0" animBg="1"/>
      <p:bldP spid="64" grpId="1" animBg="1"/>
      <p:bldP spid="64" grpId="2" animBg="1"/>
      <p:bldP spid="65" grpId="0" animBg="1"/>
      <p:bldP spid="65" grpId="1" animBg="1"/>
      <p:bldP spid="65" grpId="2" animBg="1"/>
      <p:bldP spid="94" grpId="0"/>
      <p:bldP spid="95" grpId="0"/>
      <p:bldP spid="95" grpId="1"/>
      <p:bldP spid="96" grpId="0" animBg="1"/>
      <p:bldP spid="96" grpId="1" animBg="1"/>
      <p:bldP spid="96" grpId="2" animBg="1"/>
      <p:bldP spid="107" grpId="0" animBg="1"/>
      <p:bldP spid="107" grpId="1" animBg="1"/>
      <p:bldP spid="108" grpId="0"/>
      <p:bldP spid="108" grpId="1"/>
      <p:bldP spid="114" grpId="0" animBg="1"/>
      <p:bldP spid="120" grpId="0" animBg="1"/>
      <p:bldP spid="120" grpId="1" animBg="1"/>
      <p:bldP spid="133" grpId="0"/>
      <p:bldP spid="112" grpId="0" animBg="1"/>
      <p:bldP spid="112" grpId="1" animBg="1"/>
      <p:bldP spid="112" grpId="2" animBg="1"/>
      <p:bldP spid="113" grpId="0" animBg="1"/>
      <p:bldP spid="113" grpId="1" animBg="1"/>
      <p:bldP spid="113" grpId="2" animBg="1"/>
      <p:bldP spid="116" grpId="0" animBg="1"/>
      <p:bldP spid="116" grpId="1" animBg="1"/>
      <p:bldP spid="116" grpId="2" animBg="1"/>
      <p:bldP spid="118" grpId="0" animBg="1"/>
      <p:bldP spid="118" grpId="1" animBg="1"/>
      <p:bldP spid="118" grpId="2" animBg="1"/>
      <p:bldP spid="122" grpId="0" animBg="1"/>
      <p:bldP spid="122" grpId="1" animBg="1"/>
      <p:bldP spid="89" grpId="0" animBg="1"/>
      <p:bldP spid="97" grpId="0" animBg="1"/>
      <p:bldP spid="97" grpId="1" animBg="1"/>
      <p:bldP spid="97" grpId="2" animBg="1"/>
      <p:bldP spid="119" grpId="0" animBg="1"/>
      <p:bldP spid="119" grpId="1" animBg="1"/>
      <p:bldP spid="119" grpId="2" animBg="1"/>
      <p:bldP spid="135" grpId="0" animBg="1"/>
      <p:bldP spid="135" grpId="1" animBg="1"/>
      <p:bldP spid="136" grpId="0" animBg="1"/>
      <p:bldP spid="136" grpId="1" animBg="1"/>
      <p:bldP spid="99" grpId="0" animBg="1"/>
      <p:bldP spid="99" grpId="1" animBg="1"/>
      <p:bldP spid="99" grpId="2" animBg="1"/>
      <p:bldP spid="101" grpId="0" animBg="1"/>
      <p:bldP spid="101" grpId="1" animBg="1"/>
      <p:bldP spid="101" grpId="2"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itle 1"/>
          <p:cNvSpPr>
            <a:spLocks noGrp="1"/>
          </p:cNvSpPr>
          <p:nvPr>
            <p:ph type="title"/>
          </p:nvPr>
        </p:nvSpPr>
        <p:spPr/>
        <p:txBody>
          <a:bodyPr/>
          <a:lstStyle/>
          <a:p>
            <a:r>
              <a:rPr lang="en-US">
                <a:latin typeface="Garamond" charset="0"/>
              </a:rPr>
              <a:t>BIS Mechanisms</a:t>
            </a:r>
          </a:p>
        </p:txBody>
      </p:sp>
      <p:sp>
        <p:nvSpPr>
          <p:cNvPr id="3" name="Content Placeholder 2"/>
          <p:cNvSpPr>
            <a:spLocks noGrp="1"/>
          </p:cNvSpPr>
          <p:nvPr>
            <p:ph idx="1"/>
          </p:nvPr>
        </p:nvSpPr>
        <p:spPr/>
        <p:txBody>
          <a:bodyPr/>
          <a:lstStyle/>
          <a:p>
            <a:r>
              <a:rPr lang="en-US">
                <a:latin typeface="Tahoma" charset="0"/>
              </a:rPr>
              <a:t>Basic mechanisms for BIS:</a:t>
            </a:r>
          </a:p>
          <a:p>
            <a:pPr lvl="1"/>
            <a:r>
              <a:rPr lang="en-US">
                <a:latin typeface="Tahoma" charset="0"/>
              </a:rPr>
              <a:t>Determining Thread Waiting Cycles  </a:t>
            </a:r>
            <a:r>
              <a:rPr lang="en-US">
                <a:solidFill>
                  <a:srgbClr val="0000FF"/>
                </a:solidFill>
                <a:latin typeface="Tahoma" charset="0"/>
                <a:sym typeface="Wingdings" charset="0"/>
              </a:rPr>
              <a:t></a:t>
            </a:r>
            <a:endParaRPr lang="en-US">
              <a:solidFill>
                <a:srgbClr val="0000FF"/>
              </a:solidFill>
              <a:latin typeface="Tahoma" charset="0"/>
            </a:endParaRPr>
          </a:p>
          <a:p>
            <a:pPr lvl="1"/>
            <a:r>
              <a:rPr lang="en-US">
                <a:latin typeface="Tahoma" charset="0"/>
              </a:rPr>
              <a:t>Accelerating Bottlenecks  </a:t>
            </a:r>
            <a:r>
              <a:rPr lang="en-US">
                <a:solidFill>
                  <a:srgbClr val="0000FF"/>
                </a:solidFill>
                <a:latin typeface="Tahoma" charset="0"/>
                <a:sym typeface="Wingdings" charset="0"/>
              </a:rPr>
              <a:t></a:t>
            </a:r>
            <a:endParaRPr lang="en-US">
              <a:latin typeface="Tahoma" charset="0"/>
            </a:endParaRPr>
          </a:p>
          <a:p>
            <a:endParaRPr lang="en-US">
              <a:latin typeface="Tahoma" charset="0"/>
            </a:endParaRPr>
          </a:p>
          <a:p>
            <a:r>
              <a:rPr lang="en-US">
                <a:latin typeface="Tahoma" charset="0"/>
              </a:rPr>
              <a:t>Mechanisms to improve performance and generality of BIS:</a:t>
            </a:r>
          </a:p>
          <a:p>
            <a:pPr lvl="1"/>
            <a:r>
              <a:rPr lang="en-US">
                <a:latin typeface="Tahoma" charset="0"/>
              </a:rPr>
              <a:t>Dealing with false serialization</a:t>
            </a:r>
          </a:p>
          <a:p>
            <a:pPr lvl="1"/>
            <a:r>
              <a:rPr lang="en-US">
                <a:latin typeface="Tahoma" charset="0"/>
              </a:rPr>
              <a:t>Preemptive acceleration</a:t>
            </a:r>
          </a:p>
          <a:p>
            <a:pPr lvl="1"/>
            <a:r>
              <a:rPr lang="en-US">
                <a:latin typeface="Tahoma" charset="0"/>
              </a:rPr>
              <a:t>Support for multiple large cores</a:t>
            </a:r>
          </a:p>
        </p:txBody>
      </p:sp>
      <p:sp>
        <p:nvSpPr>
          <p:cNvPr id="3266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7339F9-5F84-C24D-BB1E-4D7FBDEB3E19}" type="slidenum">
              <a:rPr lang="en-US" sz="1600">
                <a:solidFill>
                  <a:srgbClr val="000000"/>
                </a:solidFill>
                <a:latin typeface="Garamond" charset="0"/>
              </a:rPr>
              <a:pPr eaLnBrk="1" hangingPunct="1"/>
              <a:t>144</a:t>
            </a:fld>
            <a:endParaRPr lang="en-US" sz="1600">
              <a:solidFill>
                <a:srgbClr val="000000"/>
              </a:solidFill>
              <a:latin typeface="Garamond" charset="0"/>
            </a:endParaRPr>
          </a:p>
        </p:txBody>
      </p:sp>
    </p:spTree>
    <p:extLst>
      <p:ext uri="{BB962C8B-B14F-4D97-AF65-F5344CB8AC3E}">
        <p14:creationId xmlns:p14="http://schemas.microsoft.com/office/powerpoint/2010/main" val="10395661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r>
              <a:rPr lang="en-US">
                <a:latin typeface="Garamond" charset="0"/>
              </a:rPr>
              <a:t>Hardware Cost</a:t>
            </a:r>
          </a:p>
        </p:txBody>
      </p:sp>
      <p:sp>
        <p:nvSpPr>
          <p:cNvPr id="35843" name="Content Placeholder 2"/>
          <p:cNvSpPr>
            <a:spLocks noGrp="1"/>
          </p:cNvSpPr>
          <p:nvPr>
            <p:ph idx="1"/>
          </p:nvPr>
        </p:nvSpPr>
        <p:spPr>
          <a:xfrm>
            <a:off x="228600" y="1084263"/>
            <a:ext cx="8721725" cy="5119687"/>
          </a:xfrm>
        </p:spPr>
        <p:txBody>
          <a:bodyPr/>
          <a:lstStyle/>
          <a:p>
            <a:r>
              <a:rPr lang="en-US">
                <a:latin typeface="Tahoma" charset="0"/>
              </a:rPr>
              <a:t>Main structures:</a:t>
            </a:r>
          </a:p>
          <a:p>
            <a:endParaRPr lang="en-US" sz="800">
              <a:latin typeface="Tahoma" charset="0"/>
            </a:endParaRPr>
          </a:p>
          <a:p>
            <a:pPr lvl="1"/>
            <a:r>
              <a:rPr lang="en-US">
                <a:latin typeface="Tahoma" charset="0"/>
              </a:rPr>
              <a:t>Bottleneck Table (BT): global 32-entry associative cache, minimum-Thread-Waiting-Cycle replacement</a:t>
            </a:r>
          </a:p>
          <a:p>
            <a:endParaRPr lang="en-US" sz="800">
              <a:latin typeface="Tahoma" charset="0"/>
            </a:endParaRPr>
          </a:p>
          <a:p>
            <a:pPr lvl="1"/>
            <a:r>
              <a:rPr lang="en-US">
                <a:latin typeface="Tahoma" charset="0"/>
              </a:rPr>
              <a:t>Scheduling Buffers (SB): one table per large core, </a:t>
            </a:r>
            <a:br>
              <a:rPr lang="en-US">
                <a:latin typeface="Tahoma" charset="0"/>
              </a:rPr>
            </a:br>
            <a:r>
              <a:rPr lang="en-US">
                <a:latin typeface="Tahoma" charset="0"/>
              </a:rPr>
              <a:t>as many entries as small cores</a:t>
            </a:r>
          </a:p>
          <a:p>
            <a:pPr lvl="1"/>
            <a:endParaRPr lang="en-US" sz="800">
              <a:latin typeface="Tahoma" charset="0"/>
            </a:endParaRPr>
          </a:p>
          <a:p>
            <a:pPr lvl="1"/>
            <a:r>
              <a:rPr lang="en-US">
                <a:latin typeface="Tahoma" charset="0"/>
              </a:rPr>
              <a:t>Acceleration Index Tables (AIT): one 32-entry table</a:t>
            </a:r>
            <a:br>
              <a:rPr lang="en-US">
                <a:latin typeface="Tahoma" charset="0"/>
              </a:rPr>
            </a:br>
            <a:r>
              <a:rPr lang="en-US">
                <a:latin typeface="Tahoma" charset="0"/>
              </a:rPr>
              <a:t>per small core</a:t>
            </a:r>
          </a:p>
          <a:p>
            <a:pPr lvl="1"/>
            <a:endParaRPr lang="en-US" sz="800">
              <a:latin typeface="Tahoma" charset="0"/>
            </a:endParaRPr>
          </a:p>
          <a:p>
            <a:pPr lvl="1"/>
            <a:endParaRPr lang="en-US" sz="800">
              <a:latin typeface="Tahoma" charset="0"/>
              <a:sym typeface="Wingdings" charset="0"/>
            </a:endParaRPr>
          </a:p>
          <a:p>
            <a:pPr lvl="1"/>
            <a:endParaRPr lang="en-US" sz="800">
              <a:latin typeface="Tahoma" charset="0"/>
              <a:sym typeface="Wingdings" charset="0"/>
            </a:endParaRPr>
          </a:p>
          <a:p>
            <a:pPr lvl="1"/>
            <a:endParaRPr lang="en-US" sz="800">
              <a:latin typeface="Tahoma" charset="0"/>
              <a:sym typeface="Wingdings" charset="0"/>
            </a:endParaRPr>
          </a:p>
          <a:p>
            <a:r>
              <a:rPr lang="en-US">
                <a:solidFill>
                  <a:srgbClr val="0000FF"/>
                </a:solidFill>
                <a:latin typeface="Tahoma" charset="0"/>
                <a:sym typeface="Wingdings" charset="0"/>
              </a:rPr>
              <a:t>Off the critical path</a:t>
            </a:r>
          </a:p>
          <a:p>
            <a:endParaRPr lang="en-US">
              <a:solidFill>
                <a:srgbClr val="0000FF"/>
              </a:solidFill>
              <a:latin typeface="Tahoma" charset="0"/>
              <a:sym typeface="Wingdings" charset="0"/>
            </a:endParaRPr>
          </a:p>
          <a:p>
            <a:r>
              <a:rPr lang="en-US">
                <a:solidFill>
                  <a:srgbClr val="0000FF"/>
                </a:solidFill>
                <a:latin typeface="Tahoma" charset="0"/>
                <a:sym typeface="Wingdings" charset="0"/>
              </a:rPr>
              <a:t>Total storage cost for 56-small-cores, 2-large-cores &lt; 19 KB</a:t>
            </a:r>
            <a:endParaRPr lang="en-US">
              <a:solidFill>
                <a:srgbClr val="0000FF"/>
              </a:solidFill>
              <a:latin typeface="Tahoma" charset="0"/>
            </a:endParaRPr>
          </a:p>
        </p:txBody>
      </p:sp>
      <p:sp>
        <p:nvSpPr>
          <p:cNvPr id="3276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41CDEC-9DF8-9E4D-B988-A6BAA1E904E1}" type="slidenum">
              <a:rPr lang="en-US" sz="1600">
                <a:solidFill>
                  <a:srgbClr val="000000"/>
                </a:solidFill>
                <a:latin typeface="Garamond" charset="0"/>
              </a:rPr>
              <a:pPr eaLnBrk="1" hangingPunct="1"/>
              <a:t>145</a:t>
            </a:fld>
            <a:endParaRPr lang="en-US" sz="1600">
              <a:solidFill>
                <a:srgbClr val="000000"/>
              </a:solidFill>
              <a:latin typeface="Garamond" charset="0"/>
            </a:endParaRPr>
          </a:p>
        </p:txBody>
      </p:sp>
    </p:spTree>
    <p:extLst>
      <p:ext uri="{BB962C8B-B14F-4D97-AF65-F5344CB8AC3E}">
        <p14:creationId xmlns:p14="http://schemas.microsoft.com/office/powerpoint/2010/main" val="459746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843">
                                            <p:txEl>
                                              <p:pRg st="11" end="1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8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itle 1"/>
          <p:cNvSpPr>
            <a:spLocks noGrp="1"/>
          </p:cNvSpPr>
          <p:nvPr>
            <p:ph type="title"/>
          </p:nvPr>
        </p:nvSpPr>
        <p:spPr/>
        <p:txBody>
          <a:bodyPr/>
          <a:lstStyle/>
          <a:p>
            <a:r>
              <a:rPr lang="en-US">
                <a:latin typeface="Garamond" charset="0"/>
              </a:rPr>
              <a:t>BIS Performance Trade-offs</a:t>
            </a:r>
          </a:p>
        </p:txBody>
      </p:sp>
      <p:sp>
        <p:nvSpPr>
          <p:cNvPr id="328706" name="Content Placeholder 2"/>
          <p:cNvSpPr>
            <a:spLocks noGrp="1"/>
          </p:cNvSpPr>
          <p:nvPr>
            <p:ph idx="1"/>
          </p:nvPr>
        </p:nvSpPr>
        <p:spPr>
          <a:xfrm>
            <a:off x="209550" y="946150"/>
            <a:ext cx="8736013" cy="5278438"/>
          </a:xfrm>
        </p:spPr>
        <p:txBody>
          <a:bodyPr/>
          <a:lstStyle/>
          <a:p>
            <a:r>
              <a:rPr lang="en-US" b="1">
                <a:solidFill>
                  <a:schemeClr val="tx2"/>
                </a:solidFill>
                <a:latin typeface="Tahoma" charset="0"/>
              </a:rPr>
              <a:t>Faster bottleneck execution</a:t>
            </a:r>
            <a:r>
              <a:rPr lang="en-US">
                <a:solidFill>
                  <a:schemeClr val="tx2"/>
                </a:solidFill>
                <a:latin typeface="Tahoma" charset="0"/>
              </a:rPr>
              <a:t> </a:t>
            </a:r>
            <a:r>
              <a:rPr lang="en-US">
                <a:latin typeface="Tahoma" charset="0"/>
              </a:rPr>
              <a:t>vs. </a:t>
            </a:r>
            <a:r>
              <a:rPr lang="en-US">
                <a:solidFill>
                  <a:srgbClr val="FF0000"/>
                </a:solidFill>
                <a:latin typeface="Tahoma" charset="0"/>
              </a:rPr>
              <a:t>fewer parallel threads</a:t>
            </a:r>
          </a:p>
          <a:p>
            <a:pPr lvl="1"/>
            <a:r>
              <a:rPr lang="en-US" sz="1800">
                <a:latin typeface="Tahoma" charset="0"/>
              </a:rPr>
              <a:t>Acceleration offsets loss of parallel throughput with large core counts</a:t>
            </a:r>
          </a:p>
          <a:p>
            <a:pPr lvl="1">
              <a:buFont typeface="Wingdings" charset="0"/>
              <a:buNone/>
            </a:pPr>
            <a:endParaRPr lang="en-US" sz="1000">
              <a:latin typeface="Tahoma" charset="0"/>
            </a:endParaRPr>
          </a:p>
          <a:p>
            <a:pPr lvl="1">
              <a:buFont typeface="Wingdings" charset="0"/>
              <a:buNone/>
            </a:pPr>
            <a:endParaRPr lang="en-US" sz="1000">
              <a:latin typeface="Tahoma" charset="0"/>
            </a:endParaRPr>
          </a:p>
          <a:p>
            <a:pPr lvl="1">
              <a:buFont typeface="Wingdings" charset="0"/>
              <a:buNone/>
            </a:pPr>
            <a:endParaRPr lang="en-US" sz="1000">
              <a:latin typeface="Tahoma" charset="0"/>
            </a:endParaRPr>
          </a:p>
          <a:p>
            <a:r>
              <a:rPr lang="en-US" b="1">
                <a:solidFill>
                  <a:srgbClr val="006633"/>
                </a:solidFill>
                <a:latin typeface="Tahoma" charset="0"/>
              </a:rPr>
              <a:t>Better shared data locality </a:t>
            </a:r>
            <a:r>
              <a:rPr lang="en-US">
                <a:latin typeface="Tahoma" charset="0"/>
              </a:rPr>
              <a:t>vs. </a:t>
            </a:r>
            <a:r>
              <a:rPr lang="en-US">
                <a:solidFill>
                  <a:srgbClr val="FF0000"/>
                </a:solidFill>
                <a:latin typeface="Tahoma" charset="0"/>
              </a:rPr>
              <a:t>worse private data locality</a:t>
            </a:r>
          </a:p>
          <a:p>
            <a:pPr lvl="1"/>
            <a:r>
              <a:rPr lang="en-US" sz="1800">
                <a:latin typeface="Tahoma" charset="0"/>
              </a:rPr>
              <a:t>Shared data stays on large core (good)</a:t>
            </a:r>
          </a:p>
          <a:p>
            <a:pPr lvl="1"/>
            <a:r>
              <a:rPr lang="en-US" sz="1800">
                <a:latin typeface="Tahoma" charset="0"/>
              </a:rPr>
              <a:t>Private data migrates to large core (bad, but</a:t>
            </a:r>
            <a:r>
              <a:rPr lang="en-US" sz="1800">
                <a:latin typeface="Tahoma" charset="0"/>
                <a:sym typeface="Wingdings" charset="0"/>
              </a:rPr>
              <a:t> latency hidden with Data Marshaling </a:t>
            </a:r>
            <a:r>
              <a:rPr lang="en-US" sz="1800">
                <a:solidFill>
                  <a:srgbClr val="28571F"/>
                </a:solidFill>
                <a:latin typeface="Tahoma" charset="0"/>
                <a:sym typeface="Wingdings" charset="0"/>
              </a:rPr>
              <a:t>[Suleman+, ISCA</a:t>
            </a:r>
            <a:r>
              <a:rPr lang="ja-JP" altLang="en-US" sz="1800">
                <a:solidFill>
                  <a:srgbClr val="28571F"/>
                </a:solidFill>
                <a:latin typeface="Tahoma" charset="0"/>
                <a:sym typeface="Wingdings" charset="0"/>
              </a:rPr>
              <a:t>’</a:t>
            </a:r>
            <a:r>
              <a:rPr lang="en-US" altLang="ja-JP" sz="1800">
                <a:solidFill>
                  <a:srgbClr val="28571F"/>
                </a:solidFill>
                <a:latin typeface="Tahoma" charset="0"/>
                <a:sym typeface="Wingdings" charset="0"/>
              </a:rPr>
              <a:t>10]</a:t>
            </a:r>
            <a:r>
              <a:rPr lang="en-US" altLang="ja-JP" sz="1800">
                <a:latin typeface="Tahoma" charset="0"/>
                <a:sym typeface="Wingdings" charset="0"/>
              </a:rPr>
              <a:t>)</a:t>
            </a:r>
          </a:p>
          <a:p>
            <a:pPr lvl="1"/>
            <a:endParaRPr lang="en-US" sz="1000">
              <a:latin typeface="Tahoma" charset="0"/>
              <a:sym typeface="Wingdings" charset="0"/>
            </a:endParaRPr>
          </a:p>
          <a:p>
            <a:pPr lvl="1"/>
            <a:endParaRPr lang="en-US" sz="1000">
              <a:latin typeface="Tahoma" charset="0"/>
              <a:sym typeface="Wingdings" charset="0"/>
            </a:endParaRPr>
          </a:p>
          <a:p>
            <a:pPr lvl="1"/>
            <a:endParaRPr lang="en-US" sz="1000">
              <a:latin typeface="Tahoma" charset="0"/>
              <a:sym typeface="Wingdings" charset="0"/>
            </a:endParaRPr>
          </a:p>
          <a:p>
            <a:r>
              <a:rPr lang="en-US" b="1">
                <a:solidFill>
                  <a:srgbClr val="006633"/>
                </a:solidFill>
                <a:latin typeface="Tahoma" charset="0"/>
                <a:sym typeface="Wingdings" charset="0"/>
              </a:rPr>
              <a:t>Benefit of acceleration </a:t>
            </a:r>
            <a:r>
              <a:rPr lang="en-US">
                <a:latin typeface="Tahoma" charset="0"/>
                <a:sym typeface="Wingdings" charset="0"/>
              </a:rPr>
              <a:t>vs. </a:t>
            </a:r>
            <a:r>
              <a:rPr lang="en-US">
                <a:solidFill>
                  <a:srgbClr val="FF0000"/>
                </a:solidFill>
                <a:latin typeface="Tahoma" charset="0"/>
                <a:sym typeface="Wingdings" charset="0"/>
              </a:rPr>
              <a:t>migration latency</a:t>
            </a:r>
          </a:p>
          <a:p>
            <a:pPr lvl="1"/>
            <a:r>
              <a:rPr lang="en-US" sz="1800">
                <a:latin typeface="Tahoma" charset="0"/>
                <a:sym typeface="Wingdings" charset="0"/>
              </a:rPr>
              <a:t>Migration latency usually hidden by waiting (good)</a:t>
            </a:r>
          </a:p>
          <a:p>
            <a:pPr lvl="1"/>
            <a:r>
              <a:rPr lang="en-US" sz="1800">
                <a:latin typeface="Tahoma" charset="0"/>
                <a:sym typeface="Wingdings" charset="0"/>
              </a:rPr>
              <a:t>Unless bottleneck not contended (bad, but likely not on critical path)</a:t>
            </a:r>
          </a:p>
          <a:p>
            <a:endParaRPr lang="en-US" sz="900">
              <a:latin typeface="Tahoma" charset="0"/>
              <a:sym typeface="Wingdings" charset="0"/>
            </a:endParaRPr>
          </a:p>
        </p:txBody>
      </p:sp>
      <p:sp>
        <p:nvSpPr>
          <p:cNvPr id="3287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31E59F-987E-164A-8240-253ACAB6A614}" type="slidenum">
              <a:rPr lang="en-US" sz="1600">
                <a:solidFill>
                  <a:srgbClr val="000000"/>
                </a:solidFill>
                <a:latin typeface="Garamond" charset="0"/>
              </a:rPr>
              <a:pPr eaLnBrk="1" hangingPunct="1"/>
              <a:t>146</a:t>
            </a:fld>
            <a:r>
              <a:rPr lang="en-US" sz="1600">
                <a:solidFill>
                  <a:srgbClr val="000000"/>
                </a:solidFill>
                <a:latin typeface="Garamond" charset="0"/>
              </a:rPr>
              <a:t> </a:t>
            </a:r>
          </a:p>
        </p:txBody>
      </p:sp>
    </p:spTree>
    <p:extLst>
      <p:ext uri="{BB962C8B-B14F-4D97-AF65-F5344CB8AC3E}">
        <p14:creationId xmlns:p14="http://schemas.microsoft.com/office/powerpoint/2010/main" val="723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a:xfrm>
            <a:off x="228600" y="152400"/>
            <a:ext cx="8915400" cy="914400"/>
          </a:xfrm>
        </p:spPr>
        <p:txBody>
          <a:bodyPr/>
          <a:lstStyle/>
          <a:p>
            <a:pPr eaLnBrk="1" hangingPunct="1"/>
            <a:r>
              <a:rPr lang="en-US">
                <a:latin typeface="Garamond" charset="0"/>
              </a:rPr>
              <a:t>Evaluation Methodology</a:t>
            </a:r>
          </a:p>
        </p:txBody>
      </p:sp>
      <p:sp>
        <p:nvSpPr>
          <p:cNvPr id="329730" name="Content Placeholder 2"/>
          <p:cNvSpPr>
            <a:spLocks noGrp="1"/>
          </p:cNvSpPr>
          <p:nvPr>
            <p:ph idx="1"/>
          </p:nvPr>
        </p:nvSpPr>
        <p:spPr>
          <a:xfrm>
            <a:off x="228600" y="1219200"/>
            <a:ext cx="8610600" cy="5029200"/>
          </a:xfrm>
        </p:spPr>
        <p:txBody>
          <a:bodyPr/>
          <a:lstStyle/>
          <a:p>
            <a:pPr eaLnBrk="1" hangingPunct="1"/>
            <a:r>
              <a:rPr lang="en-US">
                <a:latin typeface="Tahoma" charset="0"/>
              </a:rPr>
              <a:t>Workloads: </a:t>
            </a:r>
            <a:r>
              <a:rPr lang="en-US">
                <a:solidFill>
                  <a:srgbClr val="0000FF"/>
                </a:solidFill>
                <a:latin typeface="Tahoma" charset="0"/>
              </a:rPr>
              <a:t>8 critical section intensive, 2 barrier intensive and 2 pipeline-parallel applications</a:t>
            </a:r>
          </a:p>
          <a:p>
            <a:pPr lvl="1" eaLnBrk="1" hangingPunct="1"/>
            <a:r>
              <a:rPr lang="en-US" sz="2000">
                <a:latin typeface="Tahoma" charset="0"/>
              </a:rPr>
              <a:t>Data mining kernels, scientific, database, web, networking, specjbb</a:t>
            </a:r>
          </a:p>
          <a:p>
            <a:pPr eaLnBrk="1" hangingPunct="1"/>
            <a:endParaRPr lang="en-US" sz="1200">
              <a:latin typeface="Tahoma" charset="0"/>
            </a:endParaRPr>
          </a:p>
          <a:p>
            <a:pPr eaLnBrk="1" hangingPunct="1"/>
            <a:r>
              <a:rPr lang="en-US">
                <a:latin typeface="Tahoma" charset="0"/>
              </a:rPr>
              <a:t>Cycle-level multi-core x86 simulator</a:t>
            </a:r>
          </a:p>
          <a:p>
            <a:pPr lvl="1" eaLnBrk="1" hangingPunct="1"/>
            <a:r>
              <a:rPr lang="en-US" sz="2000">
                <a:solidFill>
                  <a:srgbClr val="0000FF"/>
                </a:solidFill>
                <a:latin typeface="Tahoma" charset="0"/>
              </a:rPr>
              <a:t>8 to 64 small-core-equivalent area, 0 to 3 large cores, SMT</a:t>
            </a:r>
          </a:p>
          <a:p>
            <a:pPr lvl="1" eaLnBrk="1" hangingPunct="1"/>
            <a:r>
              <a:rPr lang="en-US" sz="2000">
                <a:solidFill>
                  <a:srgbClr val="0000FF"/>
                </a:solidFill>
                <a:latin typeface="Tahoma" charset="0"/>
              </a:rPr>
              <a:t>1 large core is area-equivalent to 4 small cores</a:t>
            </a:r>
          </a:p>
          <a:p>
            <a:pPr eaLnBrk="1" hangingPunct="1"/>
            <a:endParaRPr lang="en-US" sz="1200">
              <a:latin typeface="Tahoma" charset="0"/>
            </a:endParaRPr>
          </a:p>
          <a:p>
            <a:pPr eaLnBrk="1" hangingPunct="1"/>
            <a:r>
              <a:rPr lang="en-US">
                <a:latin typeface="Tahoma" charset="0"/>
              </a:rPr>
              <a:t>Details:</a:t>
            </a:r>
          </a:p>
          <a:p>
            <a:pPr lvl="1" eaLnBrk="1" hangingPunct="1"/>
            <a:r>
              <a:rPr lang="en-US" sz="2000">
                <a:latin typeface="Tahoma" charset="0"/>
              </a:rPr>
              <a:t>Large core: 4GHz, out-of-order, 128-entry ROB, 4-wide, 12-stage</a:t>
            </a:r>
          </a:p>
          <a:p>
            <a:pPr lvl="1" eaLnBrk="1" hangingPunct="1"/>
            <a:r>
              <a:rPr lang="en-US" sz="2000">
                <a:latin typeface="Tahoma" charset="0"/>
              </a:rPr>
              <a:t>Small core: 4GHz, in-order, 2-wide, 5-stage</a:t>
            </a:r>
          </a:p>
          <a:p>
            <a:pPr lvl="1" eaLnBrk="1" hangingPunct="1"/>
            <a:r>
              <a:rPr lang="en-US" sz="2000">
                <a:latin typeface="Tahoma" charset="0"/>
              </a:rPr>
              <a:t>Private 32KB L1, private 256KB L2, shared 8MB L3</a:t>
            </a:r>
          </a:p>
          <a:p>
            <a:pPr lvl="1" eaLnBrk="1" hangingPunct="1"/>
            <a:r>
              <a:rPr lang="en-US" sz="2000">
                <a:latin typeface="Tahoma" charset="0"/>
              </a:rPr>
              <a:t>On-chip interconnect: Bi-directional ring, 2-cycle hop latency</a:t>
            </a:r>
          </a:p>
        </p:txBody>
      </p:sp>
      <p:sp>
        <p:nvSpPr>
          <p:cNvPr id="3297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CC86C9-505B-2A49-80D3-B2AEEECB4297}" type="slidenum">
              <a:rPr lang="en-US" sz="1600">
                <a:solidFill>
                  <a:srgbClr val="000000"/>
                </a:solidFill>
                <a:latin typeface="Garamond" charset="0"/>
              </a:rPr>
              <a:pPr eaLnBrk="1" hangingPunct="1"/>
              <a:t>147</a:t>
            </a:fld>
            <a:endParaRPr lang="en-US" sz="1600">
              <a:solidFill>
                <a:srgbClr val="000000"/>
              </a:solidFill>
              <a:latin typeface="Garamond" charset="0"/>
            </a:endParaRPr>
          </a:p>
        </p:txBody>
      </p:sp>
    </p:spTree>
    <p:extLst>
      <p:ext uri="{BB962C8B-B14F-4D97-AF65-F5344CB8AC3E}">
        <p14:creationId xmlns:p14="http://schemas.microsoft.com/office/powerpoint/2010/main" val="1310891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p:nvPr>
        </p:nvSpPr>
        <p:spPr/>
        <p:txBody>
          <a:bodyPr/>
          <a:lstStyle/>
          <a:p>
            <a:r>
              <a:rPr lang="en-US">
                <a:latin typeface="Garamond" charset="0"/>
              </a:rPr>
              <a:t>BIS Comparison Points (Area-Equivalent)</a:t>
            </a:r>
          </a:p>
        </p:txBody>
      </p:sp>
      <p:sp>
        <p:nvSpPr>
          <p:cNvPr id="41987" name="Content Placeholder 2"/>
          <p:cNvSpPr>
            <a:spLocks noGrp="1"/>
          </p:cNvSpPr>
          <p:nvPr>
            <p:ph idx="1"/>
          </p:nvPr>
        </p:nvSpPr>
        <p:spPr>
          <a:xfrm>
            <a:off x="228600" y="1074738"/>
            <a:ext cx="8610600" cy="5072062"/>
          </a:xfrm>
        </p:spPr>
        <p:txBody>
          <a:bodyPr/>
          <a:lstStyle/>
          <a:p>
            <a:r>
              <a:rPr lang="en-US" sz="2000">
                <a:latin typeface="Tahoma" charset="0"/>
              </a:rPr>
              <a:t>SCMP (Symmetric CMP)</a:t>
            </a:r>
          </a:p>
          <a:p>
            <a:pPr lvl="1"/>
            <a:r>
              <a:rPr lang="en-US" sz="2000">
                <a:latin typeface="Tahoma" charset="0"/>
              </a:rPr>
              <a:t>All small cores</a:t>
            </a:r>
          </a:p>
          <a:p>
            <a:endParaRPr lang="en-US" sz="800">
              <a:latin typeface="Tahoma" charset="0"/>
            </a:endParaRPr>
          </a:p>
          <a:p>
            <a:endParaRPr lang="en-US" sz="800">
              <a:latin typeface="Tahoma" charset="0"/>
            </a:endParaRPr>
          </a:p>
          <a:p>
            <a:r>
              <a:rPr lang="en-US" sz="2000">
                <a:solidFill>
                  <a:srgbClr val="0000FF"/>
                </a:solidFill>
                <a:latin typeface="Tahoma" charset="0"/>
              </a:rPr>
              <a:t>ACMP</a:t>
            </a:r>
            <a:r>
              <a:rPr lang="en-US" sz="2000">
                <a:latin typeface="Tahoma" charset="0"/>
              </a:rPr>
              <a:t> (Asymmetric CMP)</a:t>
            </a:r>
            <a:endParaRPr lang="en-US" sz="2000">
              <a:latin typeface="Tahoma" charset="0"/>
              <a:sym typeface="Wingdings" charset="0"/>
            </a:endParaRPr>
          </a:p>
          <a:p>
            <a:pPr lvl="1"/>
            <a:r>
              <a:rPr lang="en-US" sz="2000">
                <a:latin typeface="Tahoma" charset="0"/>
                <a:sym typeface="Wingdings" charset="0"/>
              </a:rPr>
              <a:t>Accelerates only Amdahl</a:t>
            </a:r>
            <a:r>
              <a:rPr lang="ja-JP" altLang="en-US" sz="2000">
                <a:latin typeface="Tahoma" charset="0"/>
                <a:sym typeface="Wingdings" charset="0"/>
              </a:rPr>
              <a:t>’</a:t>
            </a:r>
            <a:r>
              <a:rPr lang="en-US" altLang="ja-JP" sz="2000">
                <a:latin typeface="Tahoma" charset="0"/>
                <a:sym typeface="Wingdings" charset="0"/>
              </a:rPr>
              <a:t>s serial portions</a:t>
            </a:r>
          </a:p>
          <a:p>
            <a:pPr lvl="1"/>
            <a:r>
              <a:rPr lang="en-US" sz="2000">
                <a:solidFill>
                  <a:srgbClr val="0000FF"/>
                </a:solidFill>
                <a:latin typeface="Tahoma" charset="0"/>
                <a:sym typeface="Wingdings" charset="0"/>
              </a:rPr>
              <a:t>Our baseline</a:t>
            </a:r>
          </a:p>
          <a:p>
            <a:pPr lvl="1"/>
            <a:endParaRPr lang="en-US" sz="800">
              <a:latin typeface="Tahoma" charset="0"/>
            </a:endParaRPr>
          </a:p>
          <a:p>
            <a:r>
              <a:rPr lang="en-US" sz="2000">
                <a:solidFill>
                  <a:srgbClr val="0000FF"/>
                </a:solidFill>
                <a:latin typeface="Tahoma" charset="0"/>
              </a:rPr>
              <a:t>ACS</a:t>
            </a:r>
            <a:r>
              <a:rPr lang="en-US" sz="2000">
                <a:latin typeface="Tahoma" charset="0"/>
              </a:rPr>
              <a:t> (Accelerated Critical Sections)</a:t>
            </a:r>
          </a:p>
          <a:p>
            <a:pPr lvl="1"/>
            <a:r>
              <a:rPr lang="en-US" sz="2000">
                <a:latin typeface="Tahoma" charset="0"/>
              </a:rPr>
              <a:t>Accelerates only critical sections and </a:t>
            </a:r>
            <a:r>
              <a:rPr lang="en-US" sz="2000">
                <a:latin typeface="Tahoma" charset="0"/>
                <a:sym typeface="Wingdings" charset="0"/>
              </a:rPr>
              <a:t>Amdahl</a:t>
            </a:r>
            <a:r>
              <a:rPr lang="ja-JP" altLang="en-US" sz="2000">
                <a:latin typeface="Tahoma" charset="0"/>
                <a:sym typeface="Wingdings" charset="0"/>
              </a:rPr>
              <a:t>’</a:t>
            </a:r>
            <a:r>
              <a:rPr lang="en-US" altLang="ja-JP" sz="2000">
                <a:latin typeface="Tahoma" charset="0"/>
                <a:sym typeface="Wingdings" charset="0"/>
              </a:rPr>
              <a:t>s serial portions</a:t>
            </a:r>
            <a:endParaRPr lang="en-US" altLang="ja-JP" sz="2000">
              <a:latin typeface="Tahoma" charset="0"/>
            </a:endParaRPr>
          </a:p>
          <a:p>
            <a:pPr lvl="1"/>
            <a:r>
              <a:rPr lang="en-US" sz="2000">
                <a:latin typeface="Tahoma" charset="0"/>
              </a:rPr>
              <a:t>Applicable to multithreaded workloads </a:t>
            </a:r>
            <a:br>
              <a:rPr lang="en-US" sz="2000">
                <a:latin typeface="Tahoma" charset="0"/>
              </a:rPr>
            </a:br>
            <a:r>
              <a:rPr lang="en-US" sz="2000">
                <a:latin typeface="Tahoma" charset="0"/>
              </a:rPr>
              <a:t>(</a:t>
            </a:r>
            <a:r>
              <a:rPr lang="en-US" sz="2000">
                <a:solidFill>
                  <a:srgbClr val="0000FF"/>
                </a:solidFill>
                <a:latin typeface="Tahoma" charset="0"/>
              </a:rPr>
              <a:t>iplookup, mysql, specjbb, sqlite, tsp, webcache, mg, ft</a:t>
            </a:r>
            <a:r>
              <a:rPr lang="en-US" sz="2000">
                <a:latin typeface="Tahoma" charset="0"/>
              </a:rPr>
              <a:t>)</a:t>
            </a:r>
          </a:p>
          <a:p>
            <a:pPr lvl="1"/>
            <a:endParaRPr lang="en-US" sz="800">
              <a:latin typeface="Tahoma" charset="0"/>
            </a:endParaRPr>
          </a:p>
          <a:p>
            <a:r>
              <a:rPr lang="en-US" sz="2000">
                <a:solidFill>
                  <a:srgbClr val="0000FF"/>
                </a:solidFill>
                <a:latin typeface="Tahoma" charset="0"/>
              </a:rPr>
              <a:t>FDP</a:t>
            </a:r>
            <a:r>
              <a:rPr lang="en-US" sz="2000">
                <a:latin typeface="Tahoma" charset="0"/>
              </a:rPr>
              <a:t> (Feedback-Directed Pipelining)</a:t>
            </a:r>
          </a:p>
          <a:p>
            <a:pPr lvl="1"/>
            <a:r>
              <a:rPr lang="en-US" sz="2000">
                <a:latin typeface="Tahoma" charset="0"/>
              </a:rPr>
              <a:t>Accelerates only slowest pipeline stages</a:t>
            </a:r>
          </a:p>
          <a:p>
            <a:pPr lvl="1"/>
            <a:r>
              <a:rPr lang="en-US" sz="2000">
                <a:latin typeface="Tahoma" charset="0"/>
              </a:rPr>
              <a:t>Applicable to pipeline-parallel workloads (</a:t>
            </a:r>
            <a:r>
              <a:rPr lang="en-US" sz="2000">
                <a:solidFill>
                  <a:srgbClr val="0000FF"/>
                </a:solidFill>
                <a:latin typeface="Tahoma" charset="0"/>
              </a:rPr>
              <a:t>rank, pagemine</a:t>
            </a:r>
            <a:r>
              <a:rPr lang="en-US" sz="2000">
                <a:latin typeface="Tahoma" charset="0"/>
              </a:rPr>
              <a:t>)</a:t>
            </a:r>
          </a:p>
        </p:txBody>
      </p:sp>
      <p:sp>
        <p:nvSpPr>
          <p:cNvPr id="3307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8B1D08-C368-0F45-9B88-5616113880DE}" type="slidenum">
              <a:rPr lang="en-US" sz="1600">
                <a:solidFill>
                  <a:srgbClr val="000000"/>
                </a:solidFill>
                <a:latin typeface="Garamond" charset="0"/>
              </a:rPr>
              <a:pPr eaLnBrk="1" hangingPunct="1"/>
              <a:t>148</a:t>
            </a:fld>
            <a:endParaRPr lang="en-US" sz="1600">
              <a:solidFill>
                <a:srgbClr val="000000"/>
              </a:solidFill>
              <a:latin typeface="Garamond" charset="0"/>
            </a:endParaRPr>
          </a:p>
        </p:txBody>
      </p:sp>
    </p:spTree>
    <p:extLst>
      <p:ext uri="{BB962C8B-B14F-4D97-AF65-F5344CB8AC3E}">
        <p14:creationId xmlns:p14="http://schemas.microsoft.com/office/powerpoint/2010/main" val="28402250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987">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987">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8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lstStyle/>
          <a:p>
            <a:r>
              <a:rPr lang="en-US">
                <a:latin typeface="Garamond" charset="0"/>
              </a:rPr>
              <a:t>BIS Performance Improvement</a:t>
            </a:r>
          </a:p>
        </p:txBody>
      </p:sp>
      <p:sp>
        <p:nvSpPr>
          <p:cNvPr id="33177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485E95-3C6F-8B42-B08E-EEE585E4D7D7}" type="slidenum">
              <a:rPr lang="en-US" sz="1600">
                <a:solidFill>
                  <a:srgbClr val="000000"/>
                </a:solidFill>
                <a:latin typeface="Garamond" charset="0"/>
              </a:rPr>
              <a:pPr eaLnBrk="1" hangingPunct="1"/>
              <a:t>149</a:t>
            </a:fld>
            <a:endParaRPr lang="en-US" sz="1600">
              <a:solidFill>
                <a:srgbClr val="000000"/>
              </a:solidFill>
              <a:latin typeface="Garamond" charset="0"/>
            </a:endParaRPr>
          </a:p>
        </p:txBody>
      </p:sp>
      <p:pic>
        <p:nvPicPr>
          <p:cNvPr id="331779" name="Picture 5" descr="bestT-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292225"/>
            <a:ext cx="75438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7626350" y="1581150"/>
            <a:ext cx="536575" cy="3638550"/>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8" name="Oval 7"/>
          <p:cNvSpPr>
            <a:spLocks noChangeArrowheads="1"/>
          </p:cNvSpPr>
          <p:nvPr/>
        </p:nvSpPr>
        <p:spPr bwMode="auto">
          <a:xfrm>
            <a:off x="1843088" y="1589088"/>
            <a:ext cx="536575" cy="3636962"/>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9" name="Oval 8"/>
          <p:cNvSpPr>
            <a:spLocks noChangeArrowheads="1"/>
          </p:cNvSpPr>
          <p:nvPr/>
        </p:nvSpPr>
        <p:spPr bwMode="auto">
          <a:xfrm>
            <a:off x="2349500" y="1600200"/>
            <a:ext cx="536575" cy="3636963"/>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0" name="Oval 9"/>
          <p:cNvSpPr>
            <a:spLocks noChangeArrowheads="1"/>
          </p:cNvSpPr>
          <p:nvPr/>
        </p:nvSpPr>
        <p:spPr bwMode="auto">
          <a:xfrm>
            <a:off x="2844800" y="1577975"/>
            <a:ext cx="536575" cy="3636963"/>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1" name="Oval 10"/>
          <p:cNvSpPr>
            <a:spLocks noChangeArrowheads="1"/>
          </p:cNvSpPr>
          <p:nvPr/>
        </p:nvSpPr>
        <p:spPr bwMode="auto">
          <a:xfrm>
            <a:off x="3297238" y="1577975"/>
            <a:ext cx="536575" cy="3636963"/>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2" name="Oval 11"/>
          <p:cNvSpPr>
            <a:spLocks noChangeArrowheads="1"/>
          </p:cNvSpPr>
          <p:nvPr/>
        </p:nvSpPr>
        <p:spPr bwMode="auto">
          <a:xfrm>
            <a:off x="6711950" y="1600200"/>
            <a:ext cx="536575" cy="3636963"/>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3" name="Oval 12"/>
          <p:cNvSpPr>
            <a:spLocks noChangeArrowheads="1"/>
          </p:cNvSpPr>
          <p:nvPr/>
        </p:nvSpPr>
        <p:spPr bwMode="auto">
          <a:xfrm>
            <a:off x="5191125" y="1577975"/>
            <a:ext cx="536575" cy="3636963"/>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4" name="Oval 13"/>
          <p:cNvSpPr>
            <a:spLocks noChangeArrowheads="1"/>
          </p:cNvSpPr>
          <p:nvPr/>
        </p:nvSpPr>
        <p:spPr bwMode="auto">
          <a:xfrm>
            <a:off x="5718175" y="1598613"/>
            <a:ext cx="536575" cy="3636962"/>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15" name="Oval 14"/>
          <p:cNvSpPr>
            <a:spLocks noChangeArrowheads="1"/>
          </p:cNvSpPr>
          <p:nvPr/>
        </p:nvSpPr>
        <p:spPr bwMode="auto">
          <a:xfrm>
            <a:off x="6192838" y="1598613"/>
            <a:ext cx="536575" cy="3636962"/>
          </a:xfrm>
          <a:prstGeom prst="ellipse">
            <a:avLst/>
          </a:prstGeom>
          <a:noFill/>
          <a:ln w="952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FFFFFF"/>
              </a:solidFill>
              <a:latin typeface="Tahoma"/>
            </a:endParaRPr>
          </a:p>
        </p:txBody>
      </p:sp>
      <p:sp>
        <p:nvSpPr>
          <p:cNvPr id="331789" name="TextBox 5"/>
          <p:cNvSpPr txBox="1">
            <a:spLocks noChangeArrowheads="1"/>
          </p:cNvSpPr>
          <p:nvPr/>
        </p:nvSpPr>
        <p:spPr bwMode="auto">
          <a:xfrm>
            <a:off x="714375" y="936625"/>
            <a:ext cx="5878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Optimal number of threads, 28 small cores, 1 large core</a:t>
            </a:r>
          </a:p>
        </p:txBody>
      </p:sp>
      <p:sp>
        <p:nvSpPr>
          <p:cNvPr id="20" name="Content Placeholder 2"/>
          <p:cNvSpPr>
            <a:spLocks noGrp="1"/>
          </p:cNvSpPr>
          <p:nvPr>
            <p:ph idx="1"/>
          </p:nvPr>
        </p:nvSpPr>
        <p:spPr>
          <a:xfrm>
            <a:off x="250825" y="5295900"/>
            <a:ext cx="8610600" cy="928688"/>
          </a:xfrm>
          <a:solidFill>
            <a:schemeClr val="bg1"/>
          </a:solidFill>
        </p:spPr>
        <p:txBody>
          <a:bodyPr/>
          <a:lstStyle/>
          <a:p>
            <a:pPr eaLnBrk="1" hangingPunct="1"/>
            <a:r>
              <a:rPr lang="en-US">
                <a:latin typeface="Tahoma" charset="0"/>
              </a:rPr>
              <a:t>BIS outperforms ACS/FDP by 15% and ACMP by 32%</a:t>
            </a:r>
          </a:p>
          <a:p>
            <a:pPr eaLnBrk="1" hangingPunct="1"/>
            <a:r>
              <a:rPr lang="en-US">
                <a:latin typeface="Tahoma" charset="0"/>
              </a:rPr>
              <a:t>BIS improves scalability on 4 of the benchmarks</a:t>
            </a:r>
          </a:p>
          <a:p>
            <a:pPr eaLnBrk="1" hangingPunct="1"/>
            <a:endParaRPr lang="en-US" sz="2000">
              <a:latin typeface="Tahoma" charset="0"/>
            </a:endParaRPr>
          </a:p>
        </p:txBody>
      </p:sp>
      <p:sp>
        <p:nvSpPr>
          <p:cNvPr id="25" name="TextBox 24"/>
          <p:cNvSpPr txBox="1">
            <a:spLocks noChangeArrowheads="1"/>
          </p:cNvSpPr>
          <p:nvPr/>
        </p:nvSpPr>
        <p:spPr bwMode="auto">
          <a:xfrm>
            <a:off x="5254625" y="5243513"/>
            <a:ext cx="227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barriers, which ACS </a:t>
            </a:r>
            <a:br>
              <a:rPr lang="en-US" sz="1800">
                <a:solidFill>
                  <a:srgbClr val="000000"/>
                </a:solidFill>
              </a:rPr>
            </a:br>
            <a:r>
              <a:rPr lang="en-US" sz="1800">
                <a:solidFill>
                  <a:srgbClr val="000000"/>
                </a:solidFill>
              </a:rPr>
              <a:t>cannot accelerate</a:t>
            </a:r>
          </a:p>
        </p:txBody>
      </p:sp>
      <p:sp>
        <p:nvSpPr>
          <p:cNvPr id="26" name="TextBox 25"/>
          <p:cNvSpPr txBox="1">
            <a:spLocks noChangeArrowheads="1"/>
          </p:cNvSpPr>
          <p:nvPr/>
        </p:nvSpPr>
        <p:spPr bwMode="auto">
          <a:xfrm>
            <a:off x="1963738" y="5260975"/>
            <a:ext cx="3970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limiting bottlenecks change over time</a:t>
            </a:r>
          </a:p>
        </p:txBody>
      </p:sp>
      <p:grpSp>
        <p:nvGrpSpPr>
          <p:cNvPr id="2" name="Group 29"/>
          <p:cNvGrpSpPr>
            <a:grpSpLocks/>
          </p:cNvGrpSpPr>
          <p:nvPr/>
        </p:nvGrpSpPr>
        <p:grpSpPr bwMode="auto">
          <a:xfrm>
            <a:off x="1657350" y="5156200"/>
            <a:ext cx="4897438" cy="627063"/>
            <a:chOff x="1801259" y="253380"/>
            <a:chExt cx="4897000" cy="626803"/>
          </a:xfrm>
        </p:grpSpPr>
        <p:sp>
          <p:nvSpPr>
            <p:cNvPr id="28" name="Right Brace 27"/>
            <p:cNvSpPr>
              <a:spLocks/>
            </p:cNvSpPr>
            <p:nvPr/>
          </p:nvSpPr>
          <p:spPr bwMode="auto">
            <a:xfrm rot="5400000">
              <a:off x="4092661" y="-2038022"/>
              <a:ext cx="314195" cy="4897000"/>
            </a:xfrm>
            <a:prstGeom prst="rightBrace">
              <a:avLst>
                <a:gd name="adj1" fmla="val 8298"/>
                <a:gd name="adj2" fmla="val 50000"/>
              </a:avLst>
            </a:prstGeom>
            <a:noFill/>
            <a:ln w="25400">
              <a:solidFill>
                <a:srgbClr val="0000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000000"/>
                </a:solidFill>
                <a:latin typeface="Tahoma"/>
              </a:endParaRPr>
            </a:p>
          </p:txBody>
        </p:sp>
        <p:sp>
          <p:nvSpPr>
            <p:cNvPr id="331799" name="TextBox 28"/>
            <p:cNvSpPr txBox="1">
              <a:spLocks noChangeArrowheads="1"/>
            </p:cNvSpPr>
            <p:nvPr/>
          </p:nvSpPr>
          <p:spPr bwMode="auto">
            <a:xfrm>
              <a:off x="3912487" y="510851"/>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ACS</a:t>
              </a:r>
            </a:p>
          </p:txBody>
        </p:sp>
      </p:grpSp>
      <p:grpSp>
        <p:nvGrpSpPr>
          <p:cNvPr id="3" name="Group 33"/>
          <p:cNvGrpSpPr>
            <a:grpSpLocks/>
          </p:cNvGrpSpPr>
          <p:nvPr/>
        </p:nvGrpSpPr>
        <p:grpSpPr bwMode="auto">
          <a:xfrm>
            <a:off x="6588125" y="5154613"/>
            <a:ext cx="947738" cy="627062"/>
            <a:chOff x="6731287" y="251544"/>
            <a:chExt cx="947451" cy="626803"/>
          </a:xfrm>
        </p:grpSpPr>
        <p:sp>
          <p:nvSpPr>
            <p:cNvPr id="32" name="Right Brace 31"/>
            <p:cNvSpPr>
              <a:spLocks/>
            </p:cNvSpPr>
            <p:nvPr/>
          </p:nvSpPr>
          <p:spPr bwMode="auto">
            <a:xfrm rot="5400000">
              <a:off x="7047914" y="-65083"/>
              <a:ext cx="314195" cy="947451"/>
            </a:xfrm>
            <a:prstGeom prst="rightBrace">
              <a:avLst>
                <a:gd name="adj1" fmla="val 8321"/>
                <a:gd name="adj2" fmla="val 50000"/>
              </a:avLst>
            </a:prstGeom>
            <a:noFill/>
            <a:ln w="25400">
              <a:solidFill>
                <a:srgbClr val="0000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rgbClr val="000000"/>
                </a:solidFill>
                <a:latin typeface="Tahoma"/>
              </a:endParaRPr>
            </a:p>
          </p:txBody>
        </p:sp>
        <p:sp>
          <p:nvSpPr>
            <p:cNvPr id="331797" name="TextBox 32"/>
            <p:cNvSpPr txBox="1">
              <a:spLocks noChangeArrowheads="1"/>
            </p:cNvSpPr>
            <p:nvPr/>
          </p:nvSpPr>
          <p:spPr bwMode="auto">
            <a:xfrm>
              <a:off x="6904167" y="509015"/>
              <a:ext cx="6864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FDP</a:t>
              </a:r>
            </a:p>
          </p:txBody>
        </p:sp>
      </p:grpSp>
      <p:cxnSp>
        <p:nvCxnSpPr>
          <p:cNvPr id="27" name="Straight Connector 26"/>
          <p:cNvCxnSpPr/>
          <p:nvPr/>
        </p:nvCxnSpPr>
        <p:spPr>
          <a:xfrm>
            <a:off x="1855788" y="2689225"/>
            <a:ext cx="6284912" cy="0"/>
          </a:xfrm>
          <a:prstGeom prst="line">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82254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0" grpId="0" build="p"/>
      <p:bldP spid="25" grpId="0"/>
      <p:bldP spid="25" grpId="1"/>
      <p:bldP spid="26" grpId="0"/>
      <p:bldP spid="2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228600" y="152400"/>
            <a:ext cx="8915400" cy="1066800"/>
          </a:xfrm>
        </p:spPr>
        <p:txBody>
          <a:bodyPr/>
          <a:lstStyle/>
          <a:p>
            <a:r>
              <a:rPr lang="en-US" sz="3200">
                <a:latin typeface="Garamond" charset="0"/>
                <a:ea typeface="ＭＳ Ｐゴシック" charset="0"/>
                <a:cs typeface="ＭＳ Ｐゴシック" charset="0"/>
              </a:rPr>
              <a:t>How Can You Make the Best out of These Lectures?</a:t>
            </a:r>
          </a:p>
        </p:txBody>
      </p:sp>
      <p:sp>
        <p:nvSpPr>
          <p:cNvPr id="41986" name="Content Placeholder 2"/>
          <p:cNvSpPr>
            <a:spLocks noGrp="1"/>
          </p:cNvSpPr>
          <p:nvPr>
            <p:ph idx="1"/>
          </p:nvPr>
        </p:nvSpPr>
        <p:spPr>
          <a:xfrm>
            <a:off x="228600" y="996950"/>
            <a:ext cx="8610600" cy="5194300"/>
          </a:xfrm>
        </p:spPr>
        <p:txBody>
          <a:bodyPr/>
          <a:lstStyle/>
          <a:p>
            <a:r>
              <a:rPr lang="en-US" b="1" dirty="0">
                <a:latin typeface="Tahoma" charset="0"/>
                <a:ea typeface="ＭＳ Ｐゴシック" charset="0"/>
                <a:cs typeface="ＭＳ Ｐゴシック" charset="0"/>
              </a:rPr>
              <a:t>Ask and answer questions</a:t>
            </a:r>
            <a:endParaRPr lang="en-US" dirty="0">
              <a:latin typeface="Tahoma" charset="0"/>
              <a:ea typeface="ＭＳ Ｐゴシック" charset="0"/>
              <a:cs typeface="ＭＳ Ｐゴシック" charset="0"/>
            </a:endParaRPr>
          </a:p>
          <a:p>
            <a:r>
              <a:rPr lang="en-US" b="1" dirty="0">
                <a:latin typeface="Tahoma" charset="0"/>
                <a:ea typeface="ＭＳ Ｐゴシック" charset="0"/>
                <a:cs typeface="ＭＳ Ｐゴシック" charset="0"/>
              </a:rPr>
              <a:t>Take notes</a:t>
            </a:r>
          </a:p>
          <a:p>
            <a:r>
              <a:rPr lang="en-US" b="1" dirty="0">
                <a:latin typeface="Tahoma" charset="0"/>
                <a:ea typeface="ＭＳ Ｐゴシック" charset="0"/>
                <a:cs typeface="ＭＳ Ｐゴシック" charset="0"/>
              </a:rPr>
              <a:t>Participate in discussion</a:t>
            </a:r>
          </a:p>
          <a:p>
            <a:r>
              <a:rPr lang="en-US" b="1" dirty="0">
                <a:solidFill>
                  <a:srgbClr val="FF0000"/>
                </a:solidFill>
                <a:latin typeface="Tahoma" charset="0"/>
                <a:ea typeface="ＭＳ Ｐゴシック" charset="0"/>
                <a:cs typeface="ＭＳ Ｐゴシック" charset="0"/>
              </a:rPr>
              <a:t>Read </a:t>
            </a:r>
            <a:r>
              <a:rPr lang="en-US" b="1" dirty="0" smtClean="0">
                <a:solidFill>
                  <a:srgbClr val="FF0000"/>
                </a:solidFill>
                <a:latin typeface="Tahoma" charset="0"/>
                <a:ea typeface="ＭＳ Ｐゴシック" charset="0"/>
                <a:cs typeface="ＭＳ Ｐゴシック" charset="0"/>
              </a:rPr>
              <a:t>discussed papers</a:t>
            </a:r>
            <a:endParaRPr lang="en-US" b="1" dirty="0">
              <a:solidFill>
                <a:srgbClr val="FF0000"/>
              </a:solidFill>
              <a:latin typeface="Tahoma" charset="0"/>
              <a:ea typeface="ＭＳ Ｐゴシック" charset="0"/>
              <a:cs typeface="ＭＳ Ｐゴシック" charset="0"/>
            </a:endParaRPr>
          </a:p>
          <a:p>
            <a:r>
              <a:rPr lang="en-US" b="1" dirty="0">
                <a:solidFill>
                  <a:srgbClr val="FF0000"/>
                </a:solidFill>
                <a:latin typeface="Tahoma" charset="0"/>
                <a:ea typeface="ＭＳ Ｐゴシック" charset="0"/>
                <a:cs typeface="ＭＳ Ｐゴシック" charset="0"/>
              </a:rPr>
              <a:t>Explore on your own</a:t>
            </a:r>
          </a:p>
          <a:p>
            <a:endParaRPr lang="en-US" dirty="0">
              <a:latin typeface="Tahoma" charset="0"/>
              <a:ea typeface="ＭＳ Ｐゴシック" charset="0"/>
              <a:cs typeface="ＭＳ Ｐゴシック" charset="0"/>
            </a:endParaRPr>
          </a:p>
        </p:txBody>
      </p:sp>
      <p:sp>
        <p:nvSpPr>
          <p:cNvPr id="419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E72594-A65A-BF40-A776-C8635FE80B47}" type="slidenum">
              <a:rPr lang="en-US" sz="1600">
                <a:solidFill>
                  <a:srgbClr val="000000"/>
                </a:solidFill>
                <a:latin typeface="Garamond" charset="0"/>
              </a:rPr>
              <a:pPr eaLnBrk="1" hangingPunct="1"/>
              <a:t>15</a:t>
            </a:fld>
            <a:endParaRPr lang="en-US" sz="1600">
              <a:solidFill>
                <a:srgbClr val="000000"/>
              </a:solidFill>
              <a:latin typeface="Garamond" charset="0"/>
            </a:endParaRPr>
          </a:p>
        </p:txBody>
      </p:sp>
    </p:spTree>
    <p:extLst>
      <p:ext uri="{BB962C8B-B14F-4D97-AF65-F5344CB8AC3E}">
        <p14:creationId xmlns:p14="http://schemas.microsoft.com/office/powerpoint/2010/main" val="2054243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itle 1"/>
          <p:cNvSpPr>
            <a:spLocks noGrp="1"/>
          </p:cNvSpPr>
          <p:nvPr>
            <p:ph type="title"/>
          </p:nvPr>
        </p:nvSpPr>
        <p:spPr/>
        <p:txBody>
          <a:bodyPr/>
          <a:lstStyle/>
          <a:p>
            <a:r>
              <a:rPr lang="en-US">
                <a:latin typeface="Garamond" charset="0"/>
              </a:rPr>
              <a:t>Why Does BIS Work?</a:t>
            </a:r>
          </a:p>
        </p:txBody>
      </p:sp>
      <p:sp>
        <p:nvSpPr>
          <p:cNvPr id="33280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80AEF3-3832-E14A-8F63-7C492D914224}" type="slidenum">
              <a:rPr lang="en-US" sz="1600">
                <a:solidFill>
                  <a:srgbClr val="000000"/>
                </a:solidFill>
                <a:latin typeface="Garamond" charset="0"/>
              </a:rPr>
              <a:pPr eaLnBrk="1" hangingPunct="1"/>
              <a:t>150</a:t>
            </a:fld>
            <a:endParaRPr lang="en-US" sz="1600">
              <a:solidFill>
                <a:srgbClr val="000000"/>
              </a:solidFill>
              <a:latin typeface="Garamond" charset="0"/>
            </a:endParaRPr>
          </a:p>
        </p:txBody>
      </p:sp>
      <p:pic>
        <p:nvPicPr>
          <p:cNvPr id="332803" name="Picture 5" descr="bestT-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 y="930275"/>
            <a:ext cx="744855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p-32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888" y="933450"/>
            <a:ext cx="7450137"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cxnSpLocks noChangeShapeType="1"/>
          </p:cNvCxnSpPr>
          <p:nvPr/>
        </p:nvCxnSpPr>
        <p:spPr bwMode="auto">
          <a:xfrm flipV="1">
            <a:off x="7724775" y="2487613"/>
            <a:ext cx="119063" cy="576262"/>
          </a:xfrm>
          <a:prstGeom prst="straightConnector1">
            <a:avLst/>
          </a:prstGeom>
          <a:noFill/>
          <a:ln w="57150">
            <a:solidFill>
              <a:srgbClr val="FF0000"/>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0" name="Content Placeholder 2"/>
          <p:cNvSpPr>
            <a:spLocks noGrp="1"/>
          </p:cNvSpPr>
          <p:nvPr>
            <p:ph idx="1"/>
          </p:nvPr>
        </p:nvSpPr>
        <p:spPr>
          <a:xfrm>
            <a:off x="85725" y="4943475"/>
            <a:ext cx="8937625" cy="1258888"/>
          </a:xfrm>
          <a:solidFill>
            <a:schemeClr val="bg1"/>
          </a:solidFill>
        </p:spPr>
        <p:txBody>
          <a:bodyPr/>
          <a:lstStyle/>
          <a:p>
            <a:r>
              <a:rPr lang="en-US" sz="1800">
                <a:latin typeface="Tahoma" charset="0"/>
              </a:rPr>
              <a:t>Coverage: </a:t>
            </a:r>
            <a:r>
              <a:rPr lang="en-US" sz="1800">
                <a:latin typeface="Arial" charset="0"/>
              </a:rPr>
              <a:t>fraction of program critical path that is actually identified as bottlenecks</a:t>
            </a:r>
            <a:endParaRPr lang="en-US" sz="1800">
              <a:latin typeface="Tahoma" charset="0"/>
            </a:endParaRPr>
          </a:p>
          <a:p>
            <a:pPr lvl="1"/>
            <a:r>
              <a:rPr lang="en-US" sz="1800">
                <a:latin typeface="Tahoma" charset="0"/>
              </a:rPr>
              <a:t>39% (ACS/FDP) to 59% (BIS)</a:t>
            </a:r>
          </a:p>
          <a:p>
            <a:r>
              <a:rPr lang="en-US" sz="1800">
                <a:latin typeface="Tahoma" charset="0"/>
              </a:rPr>
              <a:t>Accuracy: </a:t>
            </a:r>
            <a:r>
              <a:rPr lang="en-US" sz="1800">
                <a:latin typeface="Arial" charset="0"/>
              </a:rPr>
              <a:t>identified bottlenecks on the critical path over total identified bottlenecks</a:t>
            </a:r>
            <a:endParaRPr lang="en-US" sz="1800">
              <a:latin typeface="Tahoma" charset="0"/>
            </a:endParaRPr>
          </a:p>
          <a:p>
            <a:pPr lvl="1"/>
            <a:r>
              <a:rPr lang="en-US" sz="1800">
                <a:latin typeface="Tahoma" charset="0"/>
              </a:rPr>
              <a:t>72% (ACS/FDP) to 73.5% (BIS)</a:t>
            </a:r>
          </a:p>
          <a:p>
            <a:endParaRPr lang="en-US" sz="1800">
              <a:latin typeface="Tahoma" charset="0"/>
            </a:endParaRPr>
          </a:p>
        </p:txBody>
      </p:sp>
      <p:sp>
        <p:nvSpPr>
          <p:cNvPr id="332807" name="TextBox 5"/>
          <p:cNvSpPr txBox="1">
            <a:spLocks noChangeArrowheads="1"/>
          </p:cNvSpPr>
          <p:nvPr/>
        </p:nvSpPr>
        <p:spPr bwMode="auto">
          <a:xfrm>
            <a:off x="714375" y="860425"/>
            <a:ext cx="706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Fraction of execution time spent on predicted-important bottlenecks</a:t>
            </a:r>
          </a:p>
        </p:txBody>
      </p:sp>
      <p:sp>
        <p:nvSpPr>
          <p:cNvPr id="9" name="TextBox 5"/>
          <p:cNvSpPr txBox="1">
            <a:spLocks noChangeArrowheads="1"/>
          </p:cNvSpPr>
          <p:nvPr/>
        </p:nvSpPr>
        <p:spPr bwMode="auto">
          <a:xfrm>
            <a:off x="41275" y="3800475"/>
            <a:ext cx="1711325" cy="369888"/>
          </a:xfrm>
          <a:prstGeom prst="rect">
            <a:avLst/>
          </a:prstGeom>
          <a:solidFill>
            <a:schemeClr val="tx2">
              <a:lumMod val="75000"/>
            </a:schemeClr>
          </a:solidFill>
          <a:ln w="9525">
            <a:solidFill>
              <a:schemeClr val="tx2">
                <a:lumMod val="75000"/>
              </a:schemeClr>
            </a:solidFill>
            <a:miter lim="800000"/>
            <a:headEnd/>
            <a:tailEnd/>
          </a:ln>
        </p:spPr>
        <p:txBody>
          <a:bodyPr wrap="none">
            <a:spAutoFit/>
          </a:bodyPr>
          <a:lstStyle/>
          <a:p>
            <a:pPr fontAlgn="auto">
              <a:spcBef>
                <a:spcPts val="0"/>
              </a:spcBef>
              <a:spcAft>
                <a:spcPts val="0"/>
              </a:spcAft>
              <a:defRPr/>
            </a:pPr>
            <a:r>
              <a:rPr lang="en-US" dirty="0">
                <a:solidFill>
                  <a:srgbClr val="FFFFFF"/>
                </a:solidFill>
                <a:latin typeface="Tahoma"/>
                <a:ea typeface="ＭＳ Ｐゴシック" charset="-128"/>
              </a:rPr>
              <a:t>Actually critical</a:t>
            </a:r>
          </a:p>
        </p:txBody>
      </p:sp>
    </p:spTree>
    <p:extLst>
      <p:ext uri="{BB962C8B-B14F-4D97-AF65-F5344CB8AC3E}">
        <p14:creationId xmlns:p14="http://schemas.microsoft.com/office/powerpoint/2010/main" val="10271631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p:txBody>
          <a:bodyPr/>
          <a:lstStyle/>
          <a:p>
            <a:r>
              <a:rPr lang="en-US">
                <a:latin typeface="Garamond" charset="0"/>
              </a:rPr>
              <a:t>BIS Scaling Results</a:t>
            </a:r>
          </a:p>
        </p:txBody>
      </p:sp>
      <p:sp>
        <p:nvSpPr>
          <p:cNvPr id="33382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EB4886-4179-0D43-9F7C-9DF4AF845388}" type="slidenum">
              <a:rPr lang="en-US" sz="1600">
                <a:solidFill>
                  <a:srgbClr val="000000"/>
                </a:solidFill>
                <a:latin typeface="Garamond" charset="0"/>
              </a:rPr>
              <a:pPr eaLnBrk="1" hangingPunct="1"/>
              <a:t>151</a:t>
            </a:fld>
            <a:endParaRPr lang="en-US" sz="1600">
              <a:solidFill>
                <a:srgbClr val="000000"/>
              </a:solidFill>
              <a:latin typeface="Garamond" charset="0"/>
            </a:endParaRPr>
          </a:p>
        </p:txBody>
      </p:sp>
      <p:pic>
        <p:nvPicPr>
          <p:cNvPr id="333827" name="Picture 5" descr="scale1L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9638"/>
            <a:ext cx="4557713"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4543425" y="1020763"/>
            <a:ext cx="4600575" cy="4876800"/>
          </a:xfrm>
          <a:prstGeom prst="rect">
            <a:avLst/>
          </a:prstGeom>
          <a:noFill/>
          <a:ln w="9525">
            <a:noFill/>
            <a:miter lim="800000"/>
            <a:headEnd/>
            <a:tailEnd/>
          </a:ln>
        </p:spPr>
        <p:txBody>
          <a:bodyPr/>
          <a:lstStyle/>
          <a:p>
            <a:pPr marL="342900" indent="-342900" fontAlgn="auto">
              <a:spcBef>
                <a:spcPct val="20000"/>
              </a:spcBef>
              <a:spcAft>
                <a:spcPts val="0"/>
              </a:spcAft>
              <a:buClr>
                <a:srgbClr val="CC9900"/>
              </a:buClr>
              <a:buSzPct val="65000"/>
              <a:defRPr/>
            </a:pPr>
            <a:r>
              <a:rPr lang="en-US" sz="2000" kern="0" dirty="0">
                <a:solidFill>
                  <a:srgbClr val="000000"/>
                </a:solidFill>
                <a:latin typeface="Tahoma"/>
                <a:ea typeface="ＭＳ Ｐゴシック" charset="-128"/>
                <a:cs typeface="ＭＳ Ｐゴシック" pitchFamily="-106" charset="-128"/>
              </a:rPr>
              <a:t>Performance increases with:</a:t>
            </a:r>
          </a:p>
          <a:p>
            <a:pPr marL="342900" indent="-342900" fontAlgn="auto">
              <a:spcBef>
                <a:spcPct val="20000"/>
              </a:spcBef>
              <a:spcAft>
                <a:spcPts val="0"/>
              </a:spcAft>
              <a:buClr>
                <a:srgbClr val="CC9900"/>
              </a:buClr>
              <a:buSzPct val="65000"/>
              <a:defRPr/>
            </a:pPr>
            <a:endParaRPr lang="en-US" sz="2000" kern="0" dirty="0">
              <a:solidFill>
                <a:srgbClr val="000000"/>
              </a:solidFill>
              <a:latin typeface="Tahoma"/>
              <a:ea typeface="ＭＳ Ｐゴシック" charset="-128"/>
              <a:cs typeface="ＭＳ Ｐゴシック" pitchFamily="-106" charset="-128"/>
            </a:endParaRPr>
          </a:p>
          <a:p>
            <a:pPr marL="342900" indent="-342900" fontAlgn="auto">
              <a:spcBef>
                <a:spcPct val="20000"/>
              </a:spcBef>
              <a:spcAft>
                <a:spcPts val="0"/>
              </a:spcAft>
              <a:buClr>
                <a:srgbClr val="CC9900"/>
              </a:buClr>
              <a:buSzPct val="65000"/>
              <a:defRPr/>
            </a:pPr>
            <a:r>
              <a:rPr lang="en-US" sz="2000" kern="0" dirty="0">
                <a:solidFill>
                  <a:srgbClr val="000000"/>
                </a:solidFill>
                <a:latin typeface="Tahoma"/>
                <a:ea typeface="ＭＳ Ｐゴシック" charset="-128"/>
                <a:cs typeface="ＭＳ Ｐゴシック" pitchFamily="-106" charset="-128"/>
              </a:rPr>
              <a:t>1) More small cores</a:t>
            </a:r>
          </a:p>
          <a:p>
            <a:pPr marL="800100" lvl="1" indent="-342900" fontAlgn="auto">
              <a:spcBef>
                <a:spcPct val="20000"/>
              </a:spcBef>
              <a:spcAft>
                <a:spcPts val="0"/>
              </a:spcAft>
              <a:buClr>
                <a:srgbClr val="CC9900"/>
              </a:buClr>
              <a:buSzPct val="65000"/>
              <a:buFont typeface="Wingdings" charset="2"/>
              <a:buChar char="n"/>
              <a:defRPr/>
            </a:pPr>
            <a:r>
              <a:rPr lang="en-US" sz="2000" kern="0" dirty="0">
                <a:solidFill>
                  <a:srgbClr val="000000"/>
                </a:solidFill>
                <a:latin typeface="Tahoma"/>
                <a:ea typeface="ＭＳ Ｐゴシック" charset="-128"/>
                <a:cs typeface="ＭＳ Ｐゴシック" pitchFamily="-106" charset="-128"/>
                <a:sym typeface="Wingdings"/>
              </a:rPr>
              <a:t>Contention </a:t>
            </a:r>
            <a:r>
              <a:rPr lang="en-US" sz="2000" kern="0" dirty="0">
                <a:solidFill>
                  <a:srgbClr val="000000"/>
                </a:solidFill>
                <a:latin typeface="Tahoma"/>
                <a:ea typeface="ＭＳ Ｐゴシック" charset="-128"/>
                <a:cs typeface="ＭＳ Ｐゴシック" pitchFamily="-106" charset="-128"/>
              </a:rPr>
              <a:t>due to bottlenecks increases</a:t>
            </a:r>
          </a:p>
          <a:p>
            <a:pPr marL="800100" lvl="1" indent="-342900" fontAlgn="auto">
              <a:spcBef>
                <a:spcPct val="20000"/>
              </a:spcBef>
              <a:spcAft>
                <a:spcPts val="0"/>
              </a:spcAft>
              <a:buClr>
                <a:srgbClr val="CC9900"/>
              </a:buClr>
              <a:buSzPct val="65000"/>
              <a:buFont typeface="Wingdings" charset="2"/>
              <a:buChar char="n"/>
              <a:defRPr/>
            </a:pPr>
            <a:r>
              <a:rPr lang="en-US" sz="2000" kern="0" dirty="0">
                <a:solidFill>
                  <a:srgbClr val="000000"/>
                </a:solidFill>
                <a:latin typeface="Tahoma"/>
                <a:ea typeface="ＭＳ Ｐゴシック" charset="-128"/>
                <a:cs typeface="ＭＳ Ｐゴシック" pitchFamily="-106" charset="-128"/>
              </a:rPr>
              <a:t>Loss of parallel throughput due to large core reduces</a:t>
            </a:r>
          </a:p>
          <a:p>
            <a:pPr lvl="1" fontAlgn="auto">
              <a:spcBef>
                <a:spcPct val="20000"/>
              </a:spcBef>
              <a:spcAft>
                <a:spcPts val="0"/>
              </a:spcAft>
              <a:buClr>
                <a:srgbClr val="CC9900"/>
              </a:buClr>
              <a:buSzPct val="65000"/>
              <a:defRPr/>
            </a:pPr>
            <a:endParaRPr lang="en-US" sz="2000" kern="0" dirty="0">
              <a:solidFill>
                <a:srgbClr val="000000"/>
              </a:solidFill>
              <a:latin typeface="Tahoma"/>
              <a:ea typeface="ＭＳ Ｐゴシック" charset="-128"/>
              <a:cs typeface="ＭＳ Ｐゴシック" pitchFamily="-106" charset="-128"/>
            </a:endParaRPr>
          </a:p>
          <a:p>
            <a:pPr marL="800100" lvl="1" indent="-342900" fontAlgn="auto">
              <a:spcBef>
                <a:spcPct val="20000"/>
              </a:spcBef>
              <a:spcAft>
                <a:spcPts val="0"/>
              </a:spcAft>
              <a:buClr>
                <a:srgbClr val="CC9900"/>
              </a:buClr>
              <a:buSzPct val="65000"/>
              <a:buFont typeface="Wingdings" charset="2"/>
              <a:buChar char="n"/>
              <a:defRPr/>
            </a:pPr>
            <a:endParaRPr lang="en-US" sz="2000" kern="0" dirty="0">
              <a:solidFill>
                <a:srgbClr val="000000"/>
              </a:solidFill>
              <a:latin typeface="Tahoma"/>
              <a:ea typeface="ＭＳ Ｐゴシック" charset="-128"/>
              <a:cs typeface="ＭＳ Ｐゴシック" pitchFamily="-106" charset="-128"/>
            </a:endParaRPr>
          </a:p>
          <a:p>
            <a:pPr marL="342900" indent="-342900" fontAlgn="auto">
              <a:spcBef>
                <a:spcPct val="20000"/>
              </a:spcBef>
              <a:spcAft>
                <a:spcPts val="0"/>
              </a:spcAft>
              <a:buClr>
                <a:srgbClr val="CC9900"/>
              </a:buClr>
              <a:buSzPct val="65000"/>
              <a:defRPr/>
            </a:pPr>
            <a:r>
              <a:rPr lang="en-US" sz="2000" kern="0" dirty="0">
                <a:solidFill>
                  <a:srgbClr val="000000"/>
                </a:solidFill>
                <a:latin typeface="Tahoma"/>
                <a:ea typeface="ＭＳ Ｐゴシック" charset="-128"/>
                <a:cs typeface="ＭＳ Ｐゴシック" pitchFamily="-106" charset="-128"/>
              </a:rPr>
              <a:t>2) More large cores</a:t>
            </a:r>
          </a:p>
          <a:p>
            <a:pPr marL="800100" lvl="1" indent="-342900" fontAlgn="auto">
              <a:spcBef>
                <a:spcPct val="20000"/>
              </a:spcBef>
              <a:spcAft>
                <a:spcPts val="0"/>
              </a:spcAft>
              <a:buClr>
                <a:srgbClr val="CC9900"/>
              </a:buClr>
              <a:buSzPct val="65000"/>
              <a:buFont typeface="Wingdings" charset="2"/>
              <a:buChar char="n"/>
              <a:defRPr/>
            </a:pPr>
            <a:r>
              <a:rPr lang="en-US" sz="2000" kern="0" dirty="0">
                <a:solidFill>
                  <a:srgbClr val="000000"/>
                </a:solidFill>
                <a:latin typeface="Tahoma"/>
                <a:ea typeface="ＭＳ Ｐゴシック" charset="-128"/>
                <a:cs typeface="ＭＳ Ｐゴシック" pitchFamily="-106" charset="-128"/>
              </a:rPr>
              <a:t>Can accelerate </a:t>
            </a:r>
            <a:br>
              <a:rPr lang="en-US" sz="2000" kern="0" dirty="0">
                <a:solidFill>
                  <a:srgbClr val="000000"/>
                </a:solidFill>
                <a:latin typeface="Tahoma"/>
                <a:ea typeface="ＭＳ Ｐゴシック" charset="-128"/>
                <a:cs typeface="ＭＳ Ｐゴシック" pitchFamily="-106" charset="-128"/>
              </a:rPr>
            </a:br>
            <a:r>
              <a:rPr lang="en-US" sz="2000" kern="0" dirty="0">
                <a:solidFill>
                  <a:srgbClr val="000000"/>
                </a:solidFill>
                <a:latin typeface="Tahoma"/>
                <a:ea typeface="ＭＳ Ｐゴシック" charset="-128"/>
                <a:cs typeface="ＭＳ Ｐゴシック" pitchFamily="-106" charset="-128"/>
              </a:rPr>
              <a:t>independent bottlenecks</a:t>
            </a:r>
          </a:p>
          <a:p>
            <a:pPr marL="800100" lvl="1" indent="-342900" fontAlgn="auto">
              <a:spcBef>
                <a:spcPct val="20000"/>
              </a:spcBef>
              <a:spcAft>
                <a:spcPts val="0"/>
              </a:spcAft>
              <a:buClr>
                <a:srgbClr val="CC9900"/>
              </a:buClr>
              <a:buSzPct val="65000"/>
              <a:buFont typeface="Wingdings" charset="2"/>
              <a:buChar char="n"/>
              <a:defRPr/>
            </a:pPr>
            <a:r>
              <a:rPr lang="en-US" sz="2000" i="1" kern="0" dirty="0">
                <a:solidFill>
                  <a:srgbClr val="000000"/>
                </a:solidFill>
                <a:latin typeface="Tahoma"/>
                <a:ea typeface="ＭＳ Ｐゴシック" charset="-128"/>
                <a:cs typeface="ＭＳ Ｐゴシック" pitchFamily="-106" charset="-128"/>
              </a:rPr>
              <a:t>Without reducing parallel throughput (enough cores)</a:t>
            </a:r>
          </a:p>
        </p:txBody>
      </p:sp>
      <p:pic>
        <p:nvPicPr>
          <p:cNvPr id="5" name="Content Placeholder 4" descr="scaleNLC.pn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3470275"/>
            <a:ext cx="4557713" cy="2771775"/>
          </a:xfrm>
        </p:spPr>
      </p:pic>
      <p:cxnSp>
        <p:nvCxnSpPr>
          <p:cNvPr id="9" name="Straight Arrow Connector 8"/>
          <p:cNvCxnSpPr>
            <a:cxnSpLocks noChangeShapeType="1"/>
          </p:cNvCxnSpPr>
          <p:nvPr/>
        </p:nvCxnSpPr>
        <p:spPr bwMode="auto">
          <a:xfrm flipV="1">
            <a:off x="1017588" y="2862263"/>
            <a:ext cx="0" cy="539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flipV="1">
            <a:off x="1954213" y="2447925"/>
            <a:ext cx="0" cy="2667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2914650" y="1519238"/>
            <a:ext cx="0" cy="7651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flipV="1">
            <a:off x="3846513" y="1439863"/>
            <a:ext cx="0" cy="87788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7" name="TextBox 16"/>
          <p:cNvSpPr txBox="1">
            <a:spLocks noChangeArrowheads="1"/>
          </p:cNvSpPr>
          <p:nvPr/>
        </p:nvSpPr>
        <p:spPr bwMode="auto">
          <a:xfrm>
            <a:off x="755650" y="2590800"/>
            <a:ext cx="59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2.4%</a:t>
            </a:r>
          </a:p>
        </p:txBody>
      </p:sp>
      <p:sp>
        <p:nvSpPr>
          <p:cNvPr id="18" name="TextBox 17"/>
          <p:cNvSpPr txBox="1">
            <a:spLocks noChangeArrowheads="1"/>
          </p:cNvSpPr>
          <p:nvPr/>
        </p:nvSpPr>
        <p:spPr bwMode="auto">
          <a:xfrm>
            <a:off x="1384300" y="2427288"/>
            <a:ext cx="592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6.2%</a:t>
            </a:r>
          </a:p>
        </p:txBody>
      </p:sp>
      <p:sp>
        <p:nvSpPr>
          <p:cNvPr id="19" name="TextBox 18"/>
          <p:cNvSpPr txBox="1">
            <a:spLocks noChangeArrowheads="1"/>
          </p:cNvSpPr>
          <p:nvPr/>
        </p:nvSpPr>
        <p:spPr bwMode="auto">
          <a:xfrm>
            <a:off x="2408238" y="1760538"/>
            <a:ext cx="5429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15%</a:t>
            </a:r>
          </a:p>
        </p:txBody>
      </p:sp>
      <p:sp>
        <p:nvSpPr>
          <p:cNvPr id="20" name="TextBox 19"/>
          <p:cNvSpPr txBox="1">
            <a:spLocks noChangeArrowheads="1"/>
          </p:cNvSpPr>
          <p:nvPr/>
        </p:nvSpPr>
        <p:spPr bwMode="auto">
          <a:xfrm>
            <a:off x="3352800" y="1757363"/>
            <a:ext cx="544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000000"/>
                </a:solidFill>
              </a:rPr>
              <a:t>19%</a:t>
            </a:r>
          </a:p>
        </p:txBody>
      </p:sp>
    </p:spTree>
    <p:extLst>
      <p:ext uri="{BB962C8B-B14F-4D97-AF65-F5344CB8AC3E}">
        <p14:creationId xmlns:p14="http://schemas.microsoft.com/office/powerpoint/2010/main" val="38077198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p:cNvSpPr>
            <a:spLocks noGrp="1"/>
          </p:cNvSpPr>
          <p:nvPr>
            <p:ph type="title"/>
          </p:nvPr>
        </p:nvSpPr>
        <p:spPr/>
        <p:txBody>
          <a:bodyPr/>
          <a:lstStyle/>
          <a:p>
            <a:r>
              <a:rPr lang="en-US">
                <a:latin typeface="Garamond" charset="0"/>
              </a:rPr>
              <a:t>BIS Summary</a:t>
            </a:r>
          </a:p>
        </p:txBody>
      </p:sp>
      <p:sp>
        <p:nvSpPr>
          <p:cNvPr id="45059" name="Content Placeholder 2"/>
          <p:cNvSpPr>
            <a:spLocks noGrp="1"/>
          </p:cNvSpPr>
          <p:nvPr>
            <p:ph idx="1"/>
          </p:nvPr>
        </p:nvSpPr>
        <p:spPr>
          <a:xfrm>
            <a:off x="134938" y="993775"/>
            <a:ext cx="8874125" cy="4876800"/>
          </a:xfrm>
        </p:spPr>
        <p:txBody>
          <a:bodyPr/>
          <a:lstStyle/>
          <a:p>
            <a:r>
              <a:rPr lang="en-US">
                <a:solidFill>
                  <a:srgbClr val="FF0000"/>
                </a:solidFill>
                <a:latin typeface="Tahoma" charset="0"/>
              </a:rPr>
              <a:t>Serializing bottlenecks of different types </a:t>
            </a:r>
            <a:r>
              <a:rPr lang="en-US">
                <a:latin typeface="Tahoma" charset="0"/>
              </a:rPr>
              <a:t>limit performance of multithreaded applications: </a:t>
            </a:r>
            <a:r>
              <a:rPr lang="en-US">
                <a:solidFill>
                  <a:srgbClr val="FF0000"/>
                </a:solidFill>
                <a:latin typeface="Tahoma" charset="0"/>
              </a:rPr>
              <a:t>Importance changes over time</a:t>
            </a:r>
          </a:p>
          <a:p>
            <a:endParaRPr lang="en-US" sz="1200">
              <a:latin typeface="Tahoma" charset="0"/>
            </a:endParaRPr>
          </a:p>
          <a:p>
            <a:r>
              <a:rPr lang="en-US">
                <a:latin typeface="Tahoma" charset="0"/>
              </a:rPr>
              <a:t>BIS is a hardware/software cooperative solution: </a:t>
            </a:r>
          </a:p>
          <a:p>
            <a:pPr lvl="1"/>
            <a:r>
              <a:rPr lang="en-US" sz="2000">
                <a:solidFill>
                  <a:srgbClr val="0000FF"/>
                </a:solidFill>
                <a:latin typeface="Tahoma" charset="0"/>
              </a:rPr>
              <a:t>Dynamically identifies</a:t>
            </a:r>
            <a:r>
              <a:rPr lang="en-US" sz="2000">
                <a:latin typeface="Tahoma" charset="0"/>
              </a:rPr>
              <a:t> </a:t>
            </a:r>
            <a:r>
              <a:rPr lang="en-US" sz="2000">
                <a:solidFill>
                  <a:srgbClr val="0000FF"/>
                </a:solidFill>
                <a:latin typeface="Tahoma" charset="0"/>
              </a:rPr>
              <a:t>bottlenecks</a:t>
            </a:r>
            <a:r>
              <a:rPr lang="en-US" sz="2000">
                <a:latin typeface="Tahoma" charset="0"/>
              </a:rPr>
              <a:t> that cause the </a:t>
            </a:r>
            <a:r>
              <a:rPr lang="en-US" sz="2000">
                <a:solidFill>
                  <a:srgbClr val="FF0000"/>
                </a:solidFill>
                <a:latin typeface="Tahoma" charset="0"/>
              </a:rPr>
              <a:t>most thread waiting </a:t>
            </a:r>
            <a:r>
              <a:rPr lang="en-US" sz="2000">
                <a:latin typeface="Tahoma" charset="0"/>
              </a:rPr>
              <a:t>and </a:t>
            </a:r>
            <a:r>
              <a:rPr lang="en-US" sz="2000">
                <a:solidFill>
                  <a:srgbClr val="0000FF"/>
                </a:solidFill>
                <a:latin typeface="Tahoma" charset="0"/>
              </a:rPr>
              <a:t>accelerates</a:t>
            </a:r>
            <a:r>
              <a:rPr lang="en-US" sz="2000">
                <a:latin typeface="Tahoma" charset="0"/>
              </a:rPr>
              <a:t> them on large cores of an ACMP</a:t>
            </a:r>
          </a:p>
          <a:p>
            <a:pPr lvl="1"/>
            <a:r>
              <a:rPr lang="en-US" sz="2000">
                <a:latin typeface="Tahoma" charset="0"/>
              </a:rPr>
              <a:t>Applicable to critical sections, barriers, pipeline stages</a:t>
            </a:r>
          </a:p>
          <a:p>
            <a:endParaRPr lang="en-US" sz="1200">
              <a:latin typeface="Tahoma" charset="0"/>
            </a:endParaRPr>
          </a:p>
          <a:p>
            <a:r>
              <a:rPr lang="en-US">
                <a:latin typeface="Tahoma" charset="0"/>
              </a:rPr>
              <a:t>BIS improves application performance and scalability:</a:t>
            </a:r>
          </a:p>
          <a:p>
            <a:pPr lvl="1"/>
            <a:r>
              <a:rPr lang="en-US" sz="1800">
                <a:latin typeface="Tahoma" charset="0"/>
              </a:rPr>
              <a:t>Performance benefits increase with more cores</a:t>
            </a:r>
          </a:p>
          <a:p>
            <a:endParaRPr lang="en-US" sz="1200">
              <a:latin typeface="Tahoma" charset="0"/>
            </a:endParaRPr>
          </a:p>
          <a:p>
            <a:r>
              <a:rPr lang="en-US">
                <a:latin typeface="Tahoma" charset="0"/>
              </a:rPr>
              <a:t>Provides </a:t>
            </a:r>
            <a:r>
              <a:rPr lang="en-US">
                <a:solidFill>
                  <a:srgbClr val="0000FF"/>
                </a:solidFill>
                <a:latin typeface="Tahoma" charset="0"/>
              </a:rPr>
              <a:t>comprehensive fine-grained bottleneck acceleration </a:t>
            </a:r>
            <a:r>
              <a:rPr lang="en-US">
                <a:latin typeface="Tahoma" charset="0"/>
              </a:rPr>
              <a:t>with no programmer effort</a:t>
            </a:r>
          </a:p>
        </p:txBody>
      </p:sp>
      <p:sp>
        <p:nvSpPr>
          <p:cNvPr id="3348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7617AD-50B2-B04E-BD2C-088A6D072C51}" type="slidenum">
              <a:rPr lang="en-US" sz="1600">
                <a:solidFill>
                  <a:srgbClr val="000000"/>
                </a:solidFill>
                <a:latin typeface="Garamond" charset="0"/>
              </a:rPr>
              <a:pPr eaLnBrk="1" hangingPunct="1"/>
              <a:t>152</a:t>
            </a:fld>
            <a:endParaRPr lang="en-US" sz="1600">
              <a:solidFill>
                <a:srgbClr val="000000"/>
              </a:solidFill>
              <a:latin typeface="Garamond" charset="0"/>
            </a:endParaRPr>
          </a:p>
        </p:txBody>
      </p:sp>
    </p:spTree>
    <p:extLst>
      <p:ext uri="{BB962C8B-B14F-4D97-AF65-F5344CB8AC3E}">
        <p14:creationId xmlns:p14="http://schemas.microsoft.com/office/powerpoint/2010/main" val="19767593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0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4"/>
          <p:cNvSpPr>
            <a:spLocks noGrp="1"/>
          </p:cNvSpPr>
          <p:nvPr>
            <p:ph type="ctrTitle"/>
          </p:nvPr>
        </p:nvSpPr>
        <p:spPr>
          <a:xfrm>
            <a:off x="685800" y="1371600"/>
            <a:ext cx="7924800" cy="1752600"/>
          </a:xfrm>
        </p:spPr>
        <p:txBody>
          <a:bodyPr/>
          <a:lstStyle/>
          <a:p>
            <a:r>
              <a:rPr lang="en-US">
                <a:latin typeface="Garamond" charset="0"/>
              </a:rPr>
              <a:t>Handling Private Data Locality:</a:t>
            </a:r>
            <a:br>
              <a:rPr lang="en-US">
                <a:latin typeface="Garamond" charset="0"/>
              </a:rPr>
            </a:br>
            <a:r>
              <a:rPr lang="en-US">
                <a:latin typeface="Garamond" charset="0"/>
              </a:rPr>
              <a:t>Data Marshaling</a:t>
            </a:r>
          </a:p>
        </p:txBody>
      </p:sp>
      <p:sp>
        <p:nvSpPr>
          <p:cNvPr id="122882" name="Subtitle 5"/>
          <p:cNvSpPr>
            <a:spLocks noGrp="1"/>
          </p:cNvSpPr>
          <p:nvPr>
            <p:ph type="subTitle" idx="1"/>
          </p:nvPr>
        </p:nvSpPr>
        <p:spPr>
          <a:xfrm>
            <a:off x="76200" y="4191000"/>
            <a:ext cx="8991600" cy="1752600"/>
          </a:xfrm>
        </p:spPr>
        <p:txBody>
          <a:bodyPr/>
          <a:lstStyle/>
          <a:p>
            <a:pPr>
              <a:buFont typeface="Wingdings" charset="0"/>
              <a:buNone/>
            </a:pPr>
            <a:r>
              <a:rPr lang="en-US" sz="1800">
                <a:latin typeface="Tahoma" charset="0"/>
              </a:rPr>
              <a:t>M. Aater Suleman, </a:t>
            </a:r>
            <a:r>
              <a:rPr lang="en-US" sz="1800" u="sng">
                <a:latin typeface="Tahoma" charset="0"/>
              </a:rPr>
              <a:t>Onur Mutlu</a:t>
            </a:r>
            <a:r>
              <a:rPr lang="en-US" sz="1800">
                <a:latin typeface="Tahoma" charset="0"/>
              </a:rPr>
              <a:t>, Jose A. Joao, Khubaib, and Yale N. Patt,</a:t>
            </a:r>
            <a:br>
              <a:rPr lang="en-US" sz="1800">
                <a:latin typeface="Tahoma" charset="0"/>
              </a:rPr>
            </a:br>
            <a:r>
              <a:rPr lang="en-US" sz="1800" b="1">
                <a:latin typeface="Tahoma" charset="0"/>
                <a:hlinkClick r:id="rId2"/>
              </a:rPr>
              <a:t>"Data Marshaling for Multi-core Architectures"</a:t>
            </a:r>
            <a:r>
              <a:rPr lang="en-US" sz="1800">
                <a:latin typeface="Tahoma" charset="0"/>
              </a:rPr>
              <a:t/>
            </a:r>
            <a:br>
              <a:rPr lang="en-US" sz="1800">
                <a:latin typeface="Tahoma" charset="0"/>
              </a:rPr>
            </a:br>
            <a:r>
              <a:rPr lang="en-US" sz="1800" i="1">
                <a:latin typeface="Tahoma" charset="0"/>
              </a:rPr>
              <a:t>Proceedings of the </a:t>
            </a:r>
            <a:r>
              <a:rPr lang="en-US" sz="1800" i="1">
                <a:latin typeface="Tahoma" charset="0"/>
                <a:hlinkClick r:id="rId3"/>
              </a:rPr>
              <a:t>37th International Symposium on Computer Architecture</a:t>
            </a:r>
            <a:r>
              <a:rPr lang="en-US" sz="1800" i="1">
                <a:latin typeface="Tahoma" charset="0"/>
              </a:rPr>
              <a:t> (</a:t>
            </a:r>
            <a:r>
              <a:rPr lang="en-US" sz="1800" b="1" i="1">
                <a:latin typeface="Tahoma" charset="0"/>
              </a:rPr>
              <a:t>ISCA</a:t>
            </a:r>
            <a:r>
              <a:rPr lang="en-US" sz="1800" i="1">
                <a:latin typeface="Tahoma" charset="0"/>
              </a:rPr>
              <a:t>)</a:t>
            </a:r>
            <a:r>
              <a:rPr lang="en-US" sz="1800">
                <a:latin typeface="Tahoma" charset="0"/>
              </a:rPr>
              <a:t>, pages 441-450, Saint-Malo, France, June 2010.</a:t>
            </a:r>
          </a:p>
        </p:txBody>
      </p:sp>
      <p:sp>
        <p:nvSpPr>
          <p:cNvPr id="1228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8AB719-49F3-384C-BFCB-52BDEA775184}" type="slidenum">
              <a:rPr lang="en-US" sz="1200">
                <a:solidFill>
                  <a:srgbClr val="000000"/>
                </a:solidFill>
                <a:latin typeface="Garamond" charset="0"/>
              </a:rPr>
              <a:pPr eaLnBrk="1" hangingPunct="1"/>
              <a:t>153</a:t>
            </a:fld>
            <a:endParaRPr lang="en-US" sz="1200">
              <a:solidFill>
                <a:srgbClr val="000000"/>
              </a:solidFill>
              <a:latin typeface="Garamond" charset="0"/>
            </a:endParaRPr>
          </a:p>
        </p:txBody>
      </p:sp>
    </p:spTree>
    <p:extLst>
      <p:ext uri="{BB962C8B-B14F-4D97-AF65-F5344CB8AC3E}">
        <p14:creationId xmlns:p14="http://schemas.microsoft.com/office/powerpoint/2010/main" val="3649106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lstStyle/>
          <a:p>
            <a:pPr eaLnBrk="1" hangingPunct="1"/>
            <a:r>
              <a:rPr lang="en-US">
                <a:latin typeface="Garamond" charset="0"/>
              </a:rPr>
              <a:t>Staged Execution Model (I)</a:t>
            </a:r>
          </a:p>
        </p:txBody>
      </p:sp>
      <p:sp>
        <p:nvSpPr>
          <p:cNvPr id="3" name="Content Placeholder 2"/>
          <p:cNvSpPr>
            <a:spLocks noGrp="1"/>
          </p:cNvSpPr>
          <p:nvPr>
            <p:ph idx="1"/>
          </p:nvPr>
        </p:nvSpPr>
        <p:spPr>
          <a:xfrm>
            <a:off x="228600" y="990600"/>
            <a:ext cx="8915400" cy="5181600"/>
          </a:xfrm>
        </p:spPr>
        <p:txBody>
          <a:bodyPr/>
          <a:lstStyle/>
          <a:p>
            <a:pPr eaLnBrk="1" hangingPunct="1"/>
            <a:r>
              <a:rPr lang="en-US" sz="2200">
                <a:latin typeface="Tahoma" charset="0"/>
              </a:rPr>
              <a:t>Goal: speed up a program by dividing it up into pieces</a:t>
            </a:r>
          </a:p>
          <a:p>
            <a:pPr eaLnBrk="1" hangingPunct="1"/>
            <a:r>
              <a:rPr lang="en-US" sz="2200">
                <a:latin typeface="Tahoma" charset="0"/>
              </a:rPr>
              <a:t>Idea</a:t>
            </a:r>
          </a:p>
          <a:p>
            <a:pPr lvl="1" eaLnBrk="1" hangingPunct="1"/>
            <a:r>
              <a:rPr lang="en-US" sz="1800">
                <a:solidFill>
                  <a:srgbClr val="0000FF"/>
                </a:solidFill>
                <a:latin typeface="Tahoma" charset="0"/>
              </a:rPr>
              <a:t>Split program code into </a:t>
            </a:r>
            <a:r>
              <a:rPr lang="en-US" sz="1800" b="1" i="1">
                <a:solidFill>
                  <a:srgbClr val="0000FF"/>
                </a:solidFill>
                <a:latin typeface="Tahoma" charset="0"/>
              </a:rPr>
              <a:t>segments</a:t>
            </a:r>
          </a:p>
          <a:p>
            <a:pPr lvl="1" eaLnBrk="1" hangingPunct="1"/>
            <a:r>
              <a:rPr lang="en-US" sz="1800">
                <a:solidFill>
                  <a:srgbClr val="0000FF"/>
                </a:solidFill>
                <a:latin typeface="Tahoma" charset="0"/>
              </a:rPr>
              <a:t>Run each segment on the core best-suited to run it</a:t>
            </a:r>
          </a:p>
          <a:p>
            <a:pPr lvl="1" eaLnBrk="1" hangingPunct="1"/>
            <a:r>
              <a:rPr lang="en-US" sz="1800">
                <a:latin typeface="Tahoma" charset="0"/>
              </a:rPr>
              <a:t>Each core assigned a work-queue, storing segments to be run</a:t>
            </a:r>
          </a:p>
          <a:p>
            <a:pPr lvl="1" eaLnBrk="1" hangingPunct="1"/>
            <a:endParaRPr lang="en-US" sz="1000">
              <a:latin typeface="Tahoma" charset="0"/>
            </a:endParaRPr>
          </a:p>
          <a:p>
            <a:pPr eaLnBrk="1" hangingPunct="1"/>
            <a:r>
              <a:rPr lang="en-US" sz="2200">
                <a:latin typeface="Tahoma" charset="0"/>
              </a:rPr>
              <a:t>Benefits</a:t>
            </a:r>
          </a:p>
          <a:p>
            <a:pPr lvl="1" eaLnBrk="1" hangingPunct="1"/>
            <a:r>
              <a:rPr lang="en-US" sz="1800">
                <a:latin typeface="Tahoma" charset="0"/>
              </a:rPr>
              <a:t>Accelerates segments/critical-paths using specialized/heterogeneous cores</a:t>
            </a:r>
          </a:p>
          <a:p>
            <a:pPr lvl="1" eaLnBrk="1" hangingPunct="1"/>
            <a:r>
              <a:rPr lang="en-US" sz="1800">
                <a:latin typeface="Tahoma" charset="0"/>
              </a:rPr>
              <a:t>Exploits inter-segment parallelism</a:t>
            </a:r>
          </a:p>
          <a:p>
            <a:pPr lvl="1" eaLnBrk="1" hangingPunct="1"/>
            <a:r>
              <a:rPr lang="en-US" sz="1800">
                <a:latin typeface="Tahoma" charset="0"/>
              </a:rPr>
              <a:t>Improves locality of within-segment data</a:t>
            </a:r>
          </a:p>
          <a:p>
            <a:pPr eaLnBrk="1" hangingPunct="1"/>
            <a:endParaRPr lang="en-US" sz="1000">
              <a:latin typeface="Tahoma" charset="0"/>
            </a:endParaRPr>
          </a:p>
          <a:p>
            <a:pPr eaLnBrk="1" hangingPunct="1"/>
            <a:r>
              <a:rPr lang="en-US" sz="2200">
                <a:latin typeface="Tahoma" charset="0"/>
              </a:rPr>
              <a:t>Examples</a:t>
            </a:r>
          </a:p>
          <a:p>
            <a:pPr lvl="1" eaLnBrk="1" hangingPunct="1"/>
            <a:r>
              <a:rPr lang="en-US" sz="1800">
                <a:latin typeface="Tahoma" charset="0"/>
              </a:rPr>
              <a:t>Accelerated critical sections, Bottleneck identification and scheduling</a:t>
            </a:r>
          </a:p>
          <a:p>
            <a:pPr lvl="1" eaLnBrk="1" hangingPunct="1"/>
            <a:r>
              <a:rPr lang="en-US" sz="1800">
                <a:latin typeface="Tahoma" charset="0"/>
              </a:rPr>
              <a:t>Producer-consumer pipeline parallelism</a:t>
            </a:r>
          </a:p>
          <a:p>
            <a:pPr lvl="1" eaLnBrk="1" hangingPunct="1"/>
            <a:r>
              <a:rPr lang="en-US" sz="1800">
                <a:latin typeface="Tahoma" charset="0"/>
              </a:rPr>
              <a:t>Task parallelism (Cilk, Intel TBB, Apple Grand Central Dispatch)</a:t>
            </a:r>
          </a:p>
          <a:p>
            <a:pPr lvl="1" eaLnBrk="1" hangingPunct="1"/>
            <a:r>
              <a:rPr lang="en-US" sz="1800">
                <a:latin typeface="Tahoma" charset="0"/>
              </a:rPr>
              <a:t>Special-purpose cores and functional units</a:t>
            </a:r>
            <a:endParaRPr lang="en-US">
              <a:latin typeface="Tahoma" charset="0"/>
            </a:endParaRPr>
          </a:p>
        </p:txBody>
      </p:sp>
      <p:sp>
        <p:nvSpPr>
          <p:cNvPr id="3358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BF5488-5898-1C4E-AED5-32999C2CF7BA}" type="slidenum">
              <a:rPr lang="en-US" sz="1600">
                <a:solidFill>
                  <a:srgbClr val="000000"/>
                </a:solidFill>
                <a:latin typeface="Garamond" charset="0"/>
              </a:rPr>
              <a:pPr eaLnBrk="1" hangingPunct="1"/>
              <a:t>154</a:t>
            </a:fld>
            <a:endParaRPr lang="en-US" sz="1600">
              <a:solidFill>
                <a:srgbClr val="000000"/>
              </a:solidFill>
              <a:latin typeface="Garamond" charset="0"/>
            </a:endParaRPr>
          </a:p>
        </p:txBody>
      </p:sp>
    </p:spTree>
    <p:extLst>
      <p:ext uri="{BB962C8B-B14F-4D97-AF65-F5344CB8AC3E}">
        <p14:creationId xmlns:p14="http://schemas.microsoft.com/office/powerpoint/2010/main" val="2819057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EF0C47-5196-FF4C-B31A-9BCF54C1D95B}" type="slidenum">
              <a:rPr lang="en-US" sz="1600">
                <a:solidFill>
                  <a:srgbClr val="000000"/>
                </a:solidFill>
                <a:latin typeface="Garamond" charset="0"/>
              </a:rPr>
              <a:pPr eaLnBrk="1" hangingPunct="1"/>
              <a:t>155</a:t>
            </a:fld>
            <a:endParaRPr lang="en-US" sz="1600">
              <a:solidFill>
                <a:srgbClr val="000000"/>
              </a:solidFill>
              <a:latin typeface="Garamond" charset="0"/>
            </a:endParaRPr>
          </a:p>
        </p:txBody>
      </p:sp>
      <p:sp>
        <p:nvSpPr>
          <p:cNvPr id="336898" name="Rectangle 2"/>
          <p:cNvSpPr>
            <a:spLocks noGrp="1" noChangeArrowheads="1"/>
          </p:cNvSpPr>
          <p:nvPr>
            <p:ph type="title"/>
          </p:nvPr>
        </p:nvSpPr>
        <p:spPr/>
        <p:txBody>
          <a:bodyPr/>
          <a:lstStyle/>
          <a:p>
            <a:pPr eaLnBrk="1" hangingPunct="1"/>
            <a:r>
              <a:rPr lang="en-US">
                <a:latin typeface="Garamond" charset="0"/>
              </a:rPr>
              <a:t>Staged Execution Model (II)</a:t>
            </a:r>
          </a:p>
        </p:txBody>
      </p:sp>
      <p:sp>
        <p:nvSpPr>
          <p:cNvPr id="29699" name="AutoShape 3"/>
          <p:cNvSpPr>
            <a:spLocks noChangeArrowheads="1"/>
          </p:cNvSpPr>
          <p:nvPr/>
        </p:nvSpPr>
        <p:spPr bwMode="auto">
          <a:xfrm>
            <a:off x="3276600" y="1828800"/>
            <a:ext cx="2133600" cy="3717925"/>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X</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endParaRPr lang="en-US">
              <a:solidFill>
                <a:srgbClr val="000000"/>
              </a:solidFill>
              <a:latin typeface="Tahoma"/>
            </a:endParaRPr>
          </a:p>
          <a:p>
            <a:pPr algn="ctr" fontAlgn="auto">
              <a:spcBef>
                <a:spcPts val="0"/>
              </a:spcBef>
              <a:spcAft>
                <a:spcPts val="0"/>
              </a:spcAft>
              <a:defRPr/>
            </a:pPr>
            <a:r>
              <a:rPr lang="en-US">
                <a:solidFill>
                  <a:srgbClr val="000000"/>
                </a:solidFill>
                <a:latin typeface="Tahoma"/>
              </a:rPr>
              <a:t>LOAD Y</a:t>
            </a:r>
          </a:p>
          <a:p>
            <a:pPr algn="ctr" fontAlgn="auto">
              <a:spcBef>
                <a:spcPts val="0"/>
              </a:spcBef>
              <a:spcAft>
                <a:spcPts val="0"/>
              </a:spcAft>
              <a:defRPr/>
            </a:pPr>
            <a:r>
              <a:rPr lang="en-US">
                <a:solidFill>
                  <a:srgbClr val="000000"/>
                </a:solidFill>
                <a:latin typeface="Tahoma"/>
              </a:rPr>
              <a:t>….</a:t>
            </a:r>
          </a:p>
          <a:p>
            <a:pPr algn="ctr" fontAlgn="auto">
              <a:spcBef>
                <a:spcPts val="0"/>
              </a:spcBef>
              <a:spcAft>
                <a:spcPts val="0"/>
              </a:spcAft>
              <a:defRPr/>
            </a:pPr>
            <a:r>
              <a:rPr lang="en-US">
                <a:solidFill>
                  <a:srgbClr val="000000"/>
                </a:solidFill>
                <a:latin typeface="Tahoma"/>
              </a:rPr>
              <a:t>STORE Z</a:t>
            </a:r>
          </a:p>
          <a:p>
            <a:pPr algn="ctr" fontAlgn="auto">
              <a:spcBef>
                <a:spcPts val="0"/>
              </a:spcBef>
              <a:spcAft>
                <a:spcPts val="0"/>
              </a:spcAft>
              <a:defRPr/>
            </a:pPr>
            <a:endParaRPr lang="en-US">
              <a:solidFill>
                <a:srgbClr val="000000"/>
              </a:solidFill>
              <a:latin typeface="Tahoma"/>
            </a:endParaRPr>
          </a:p>
          <a:p>
            <a:pPr algn="ctr" fontAlgn="auto">
              <a:spcBef>
                <a:spcPts val="0"/>
              </a:spcBef>
              <a:spcAft>
                <a:spcPts val="0"/>
              </a:spcAft>
              <a:defRPr/>
            </a:pPr>
            <a:r>
              <a:rPr lang="en-US">
                <a:solidFill>
                  <a:srgbClr val="000000"/>
                </a:solidFill>
                <a:latin typeface="Tahoma"/>
              </a:rPr>
              <a:t>LOAD Z</a:t>
            </a:r>
          </a:p>
          <a:p>
            <a:pPr algn="ctr" fontAlgn="auto">
              <a:spcBef>
                <a:spcPts val="0"/>
              </a:spcBef>
              <a:spcAft>
                <a:spcPts val="0"/>
              </a:spcAft>
              <a:defRPr/>
            </a:pPr>
            <a:r>
              <a:rPr lang="en-US">
                <a:solidFill>
                  <a:srgbClr val="000000"/>
                </a:solidFill>
                <a:latin typeface="Tahoma"/>
              </a:rPr>
              <a:t>….</a:t>
            </a:r>
          </a:p>
          <a:p>
            <a:pPr algn="ctr" fontAlgn="auto">
              <a:spcBef>
                <a:spcPts val="0"/>
              </a:spcBef>
              <a:spcAft>
                <a:spcPts val="0"/>
              </a:spcAft>
              <a:defRPr/>
            </a:pPr>
            <a:endParaRPr lang="en-US">
              <a:solidFill>
                <a:srgbClr val="000000"/>
              </a:solidFill>
              <a:latin typeface="Tahoma"/>
            </a:endParaRPr>
          </a:p>
        </p:txBody>
      </p:sp>
      <p:sp>
        <p:nvSpPr>
          <p:cNvPr id="55301" name="Comment 12"/>
          <p:cNvSpPr>
            <a:spLocks noRot="1" noChangeAspect="1" noEditPoints="1" noChangeArrowheads="1" noChangeShapeType="1" noTextEdit="1"/>
          </p:cNvSpPr>
          <p:nvPr/>
        </p:nvSpPr>
        <p:spPr bwMode="auto">
          <a:xfrm>
            <a:off x="8215313" y="2882900"/>
            <a:ext cx="22225" cy="6350"/>
          </a:xfrm>
          <a:custGeom>
            <a:avLst/>
            <a:gdLst>
              <a:gd name="T0" fmla="*/ 2147483647 w 59"/>
              <a:gd name="T1" fmla="*/ 0 h 15"/>
              <a:gd name="T2" fmla="*/ 0 w 59"/>
              <a:gd name="T3" fmla="*/ 2147483647 h 15"/>
              <a:gd name="T4" fmla="*/ 0 60000 65536"/>
              <a:gd name="T5" fmla="*/ 0 60000 65536"/>
              <a:gd name="T6" fmla="*/ 0 w 59"/>
              <a:gd name="T7" fmla="*/ 0 h 15"/>
              <a:gd name="T8" fmla="*/ 59 w 59"/>
              <a:gd name="T9" fmla="*/ 15 h 15"/>
            </a:gdLst>
            <a:ahLst/>
            <a:cxnLst>
              <a:cxn ang="T4">
                <a:pos x="T0" y="T1"/>
              </a:cxn>
              <a:cxn ang="T5">
                <a:pos x="T2" y="T3"/>
              </a:cxn>
            </a:cxnLst>
            <a:rect l="T6" t="T7" r="T8" b="T9"/>
            <a:pathLst>
              <a:path w="59" h="15" extrusionOk="0">
                <a:moveTo>
                  <a:pt x="58" y="0"/>
                </a:moveTo>
                <a:cubicBezTo>
                  <a:pt x="32" y="15"/>
                  <a:pt x="22" y="20"/>
                  <a:pt x="0" y="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3466721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8229E5-7D75-EB42-91DC-BD2331D2AADF}" type="slidenum">
              <a:rPr lang="en-US" sz="1600">
                <a:solidFill>
                  <a:srgbClr val="000000"/>
                </a:solidFill>
                <a:latin typeface="Garamond" charset="0"/>
              </a:rPr>
              <a:pPr eaLnBrk="1" hangingPunct="1"/>
              <a:t>156</a:t>
            </a:fld>
            <a:endParaRPr lang="en-US" sz="1600">
              <a:solidFill>
                <a:srgbClr val="000000"/>
              </a:solidFill>
              <a:latin typeface="Garamond" charset="0"/>
            </a:endParaRPr>
          </a:p>
        </p:txBody>
      </p:sp>
      <p:sp>
        <p:nvSpPr>
          <p:cNvPr id="337922" name="Rectangle 2"/>
          <p:cNvSpPr>
            <a:spLocks noGrp="1" noChangeArrowheads="1"/>
          </p:cNvSpPr>
          <p:nvPr>
            <p:ph type="title"/>
          </p:nvPr>
        </p:nvSpPr>
        <p:spPr/>
        <p:txBody>
          <a:bodyPr/>
          <a:lstStyle/>
          <a:p>
            <a:pPr eaLnBrk="1" hangingPunct="1"/>
            <a:r>
              <a:rPr lang="en-US">
                <a:latin typeface="Garamond" charset="0"/>
              </a:rPr>
              <a:t>Staged Execution Model (III)</a:t>
            </a:r>
          </a:p>
        </p:txBody>
      </p:sp>
      <p:sp>
        <p:nvSpPr>
          <p:cNvPr id="12291" name="AutoShape 3"/>
          <p:cNvSpPr>
            <a:spLocks noChangeArrowheads="1"/>
          </p:cNvSpPr>
          <p:nvPr/>
        </p:nvSpPr>
        <p:spPr bwMode="auto">
          <a:xfrm>
            <a:off x="3521075" y="19050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X</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r>
              <a:rPr lang="en-US">
                <a:solidFill>
                  <a:srgbClr val="000000"/>
                </a:solidFill>
                <a:latin typeface="Tahoma"/>
              </a:rPr>
              <a:t>STORE Y</a:t>
            </a:r>
          </a:p>
        </p:txBody>
      </p:sp>
      <p:sp>
        <p:nvSpPr>
          <p:cNvPr id="12292" name="AutoShape 4"/>
          <p:cNvSpPr>
            <a:spLocks noChangeArrowheads="1"/>
          </p:cNvSpPr>
          <p:nvPr/>
        </p:nvSpPr>
        <p:spPr bwMode="auto">
          <a:xfrm>
            <a:off x="3521075" y="34290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Y</a:t>
            </a:r>
          </a:p>
          <a:p>
            <a:pPr algn="ctr" fontAlgn="auto">
              <a:spcBef>
                <a:spcPts val="0"/>
              </a:spcBef>
              <a:spcAft>
                <a:spcPts val="0"/>
              </a:spcAft>
              <a:defRPr/>
            </a:pPr>
            <a:r>
              <a:rPr lang="en-US">
                <a:solidFill>
                  <a:srgbClr val="000000"/>
                </a:solidFill>
                <a:latin typeface="Tahoma"/>
              </a:rPr>
              <a:t>….</a:t>
            </a:r>
          </a:p>
          <a:p>
            <a:pPr algn="ctr" fontAlgn="auto">
              <a:spcBef>
                <a:spcPts val="0"/>
              </a:spcBef>
              <a:spcAft>
                <a:spcPts val="0"/>
              </a:spcAft>
              <a:defRPr/>
            </a:pPr>
            <a:r>
              <a:rPr lang="en-US">
                <a:solidFill>
                  <a:srgbClr val="000000"/>
                </a:solidFill>
                <a:latin typeface="Tahoma"/>
              </a:rPr>
              <a:t>STORE Z</a:t>
            </a:r>
          </a:p>
        </p:txBody>
      </p:sp>
      <p:sp>
        <p:nvSpPr>
          <p:cNvPr id="12293" name="AutoShape 5"/>
          <p:cNvSpPr>
            <a:spLocks noChangeArrowheads="1"/>
          </p:cNvSpPr>
          <p:nvPr/>
        </p:nvSpPr>
        <p:spPr bwMode="auto">
          <a:xfrm>
            <a:off x="3521075" y="49530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Z</a:t>
            </a:r>
          </a:p>
          <a:p>
            <a:pPr algn="ctr" fontAlgn="auto">
              <a:spcBef>
                <a:spcPts val="0"/>
              </a:spcBef>
              <a:spcAft>
                <a:spcPts val="0"/>
              </a:spcAft>
              <a:defRPr/>
            </a:pPr>
            <a:r>
              <a:rPr lang="en-US">
                <a:solidFill>
                  <a:srgbClr val="000000"/>
                </a:solidFill>
                <a:latin typeface="Tahoma"/>
              </a:rPr>
              <a:t>….</a:t>
            </a:r>
          </a:p>
        </p:txBody>
      </p:sp>
      <p:sp>
        <p:nvSpPr>
          <p:cNvPr id="12294" name="Text Box 6"/>
          <p:cNvSpPr txBox="1">
            <a:spLocks noChangeArrowheads="1"/>
          </p:cNvSpPr>
          <p:nvPr/>
        </p:nvSpPr>
        <p:spPr bwMode="auto">
          <a:xfrm>
            <a:off x="1463675" y="1905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Segment S0</a:t>
            </a:r>
          </a:p>
        </p:txBody>
      </p:sp>
      <p:sp>
        <p:nvSpPr>
          <p:cNvPr id="12295" name="Text Box 7"/>
          <p:cNvSpPr txBox="1">
            <a:spLocks noChangeArrowheads="1"/>
          </p:cNvSpPr>
          <p:nvPr/>
        </p:nvSpPr>
        <p:spPr bwMode="auto">
          <a:xfrm>
            <a:off x="1463675" y="34290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Segment S1</a:t>
            </a:r>
          </a:p>
        </p:txBody>
      </p:sp>
      <p:sp>
        <p:nvSpPr>
          <p:cNvPr id="12296" name="Text Box 8"/>
          <p:cNvSpPr txBox="1">
            <a:spLocks noChangeArrowheads="1"/>
          </p:cNvSpPr>
          <p:nvPr/>
        </p:nvSpPr>
        <p:spPr bwMode="auto">
          <a:xfrm>
            <a:off x="1463675" y="4876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Segment S2</a:t>
            </a:r>
          </a:p>
        </p:txBody>
      </p:sp>
      <p:sp>
        <p:nvSpPr>
          <p:cNvPr id="12297" name="Line 9"/>
          <p:cNvSpPr>
            <a:spLocks noChangeShapeType="1"/>
          </p:cNvSpPr>
          <p:nvPr/>
        </p:nvSpPr>
        <p:spPr bwMode="auto">
          <a:xfrm>
            <a:off x="4587875" y="2971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298" name="Line 10"/>
          <p:cNvSpPr>
            <a:spLocks noChangeShapeType="1"/>
          </p:cNvSpPr>
          <p:nvPr/>
        </p:nvSpPr>
        <p:spPr bwMode="auto">
          <a:xfrm>
            <a:off x="4587875" y="4495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37931" name="Text Box 11"/>
          <p:cNvSpPr txBox="1">
            <a:spLocks noChangeArrowheads="1"/>
          </p:cNvSpPr>
          <p:nvPr/>
        </p:nvSpPr>
        <p:spPr bwMode="auto">
          <a:xfrm>
            <a:off x="1189038" y="1279525"/>
            <a:ext cx="7405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i="1">
                <a:solidFill>
                  <a:srgbClr val="000000"/>
                </a:solidFill>
              </a:rPr>
              <a:t>Split code into segments</a:t>
            </a:r>
          </a:p>
        </p:txBody>
      </p:sp>
      <p:sp>
        <p:nvSpPr>
          <p:cNvPr id="57357" name="Comment 14"/>
          <p:cNvSpPr>
            <a:spLocks noRot="1" noChangeAspect="1" noEditPoints="1" noChangeArrowheads="1" noChangeShapeType="1" noTextEdit="1"/>
          </p:cNvSpPr>
          <p:nvPr/>
        </p:nvSpPr>
        <p:spPr bwMode="auto">
          <a:xfrm>
            <a:off x="8215313" y="2882900"/>
            <a:ext cx="22225" cy="6350"/>
          </a:xfrm>
          <a:custGeom>
            <a:avLst/>
            <a:gdLst>
              <a:gd name="T0" fmla="*/ 2147483647 w 59"/>
              <a:gd name="T1" fmla="*/ 0 h 15"/>
              <a:gd name="T2" fmla="*/ 0 w 59"/>
              <a:gd name="T3" fmla="*/ 2147483647 h 15"/>
              <a:gd name="T4" fmla="*/ 0 60000 65536"/>
              <a:gd name="T5" fmla="*/ 0 60000 65536"/>
              <a:gd name="T6" fmla="*/ 0 w 59"/>
              <a:gd name="T7" fmla="*/ 0 h 15"/>
              <a:gd name="T8" fmla="*/ 59 w 59"/>
              <a:gd name="T9" fmla="*/ 15 h 15"/>
            </a:gdLst>
            <a:ahLst/>
            <a:cxnLst>
              <a:cxn ang="T4">
                <a:pos x="T0" y="T1"/>
              </a:cxn>
              <a:cxn ang="T5">
                <a:pos x="T2" y="T3"/>
              </a:cxn>
            </a:cxnLst>
            <a:rect l="T6" t="T7" r="T8" b="T9"/>
            <a:pathLst>
              <a:path w="59" h="15" extrusionOk="0">
                <a:moveTo>
                  <a:pt x="58" y="0"/>
                </a:moveTo>
                <a:cubicBezTo>
                  <a:pt x="32" y="15"/>
                  <a:pt x="22" y="20"/>
                  <a:pt x="0" y="14"/>
                </a:cubicBezTo>
              </a:path>
            </a:pathLst>
          </a:custGeom>
          <a:noFill/>
          <a:ln w="19050"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4136143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P spid="12293" grpId="0" animBg="1"/>
      <p:bldP spid="12294" grpId="0"/>
      <p:bldP spid="12295" grpId="0"/>
      <p:bldP spid="1229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6ACF5F-FCD2-B645-B594-C15257087ED7}" type="slidenum">
              <a:rPr lang="en-US" sz="1600">
                <a:solidFill>
                  <a:srgbClr val="000000"/>
                </a:solidFill>
                <a:latin typeface="Garamond" charset="0"/>
              </a:rPr>
              <a:pPr eaLnBrk="1" hangingPunct="1"/>
              <a:t>157</a:t>
            </a:fld>
            <a:endParaRPr lang="en-US" sz="1600">
              <a:solidFill>
                <a:srgbClr val="000000"/>
              </a:solidFill>
              <a:latin typeface="Garamond" charset="0"/>
            </a:endParaRPr>
          </a:p>
        </p:txBody>
      </p:sp>
      <p:sp>
        <p:nvSpPr>
          <p:cNvPr id="338946" name="Rectangle 2"/>
          <p:cNvSpPr>
            <a:spLocks noGrp="1" noChangeArrowheads="1"/>
          </p:cNvSpPr>
          <p:nvPr>
            <p:ph type="title"/>
          </p:nvPr>
        </p:nvSpPr>
        <p:spPr/>
        <p:txBody>
          <a:bodyPr/>
          <a:lstStyle/>
          <a:p>
            <a:pPr eaLnBrk="1" hangingPunct="1"/>
            <a:r>
              <a:rPr lang="en-US">
                <a:latin typeface="Garamond" charset="0"/>
              </a:rPr>
              <a:t>Staged Execution Model (IV)</a:t>
            </a:r>
          </a:p>
        </p:txBody>
      </p:sp>
      <p:sp>
        <p:nvSpPr>
          <p:cNvPr id="59396" name="AutoShape 4"/>
          <p:cNvSpPr>
            <a:spLocks noChangeArrowheads="1"/>
          </p:cNvSpPr>
          <p:nvPr/>
        </p:nvSpPr>
        <p:spPr bwMode="auto">
          <a:xfrm>
            <a:off x="2286000" y="2057400"/>
            <a:ext cx="914400" cy="914400"/>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Core 0</a:t>
            </a:r>
          </a:p>
        </p:txBody>
      </p:sp>
      <p:sp>
        <p:nvSpPr>
          <p:cNvPr id="59397" name="AutoShape 5"/>
          <p:cNvSpPr>
            <a:spLocks noChangeArrowheads="1"/>
          </p:cNvSpPr>
          <p:nvPr/>
        </p:nvSpPr>
        <p:spPr bwMode="auto">
          <a:xfrm>
            <a:off x="4114800" y="2057400"/>
            <a:ext cx="914400" cy="914400"/>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Core 1</a:t>
            </a:r>
          </a:p>
        </p:txBody>
      </p:sp>
      <p:sp>
        <p:nvSpPr>
          <p:cNvPr id="59398" name="AutoShape 6"/>
          <p:cNvSpPr>
            <a:spLocks noChangeArrowheads="1"/>
          </p:cNvSpPr>
          <p:nvPr/>
        </p:nvSpPr>
        <p:spPr bwMode="auto">
          <a:xfrm>
            <a:off x="5943600" y="2057400"/>
            <a:ext cx="914400" cy="914400"/>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Core 2</a:t>
            </a:r>
          </a:p>
        </p:txBody>
      </p:sp>
      <p:sp>
        <p:nvSpPr>
          <p:cNvPr id="59399" name="Rectangle 8"/>
          <p:cNvSpPr>
            <a:spLocks noChangeArrowheads="1"/>
          </p:cNvSpPr>
          <p:nvPr/>
        </p:nvSpPr>
        <p:spPr bwMode="auto">
          <a:xfrm>
            <a:off x="2438400" y="3429000"/>
            <a:ext cx="609600" cy="76200"/>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0" name="Rectangle 9"/>
          <p:cNvSpPr>
            <a:spLocks noChangeArrowheads="1"/>
          </p:cNvSpPr>
          <p:nvPr/>
        </p:nvSpPr>
        <p:spPr bwMode="auto">
          <a:xfrm>
            <a:off x="2438400" y="3505200"/>
            <a:ext cx="609600" cy="76200"/>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1" name="Rectangle 10"/>
          <p:cNvSpPr>
            <a:spLocks noChangeArrowheads="1"/>
          </p:cNvSpPr>
          <p:nvPr/>
        </p:nvSpPr>
        <p:spPr bwMode="auto">
          <a:xfrm>
            <a:off x="2438400" y="3581400"/>
            <a:ext cx="609600" cy="76200"/>
          </a:xfrm>
          <a:prstGeom prst="rect">
            <a:avLst/>
          </a:prstGeom>
          <a:solidFill>
            <a:srgbClr val="FF00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2" name="Rectangle 11"/>
          <p:cNvSpPr>
            <a:spLocks noChangeArrowheads="1"/>
          </p:cNvSpPr>
          <p:nvPr/>
        </p:nvSpPr>
        <p:spPr bwMode="auto">
          <a:xfrm>
            <a:off x="2438400" y="36576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3" name="Rectangle 12"/>
          <p:cNvSpPr>
            <a:spLocks noChangeArrowheads="1"/>
          </p:cNvSpPr>
          <p:nvPr/>
        </p:nvSpPr>
        <p:spPr bwMode="auto">
          <a:xfrm>
            <a:off x="2438400" y="37338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4" name="Line 13"/>
          <p:cNvSpPr>
            <a:spLocks noChangeShapeType="1"/>
          </p:cNvSpPr>
          <p:nvPr/>
        </p:nvSpPr>
        <p:spPr bwMode="auto">
          <a:xfrm>
            <a:off x="2438400" y="34290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05" name="Line 14"/>
          <p:cNvSpPr>
            <a:spLocks noChangeShapeType="1"/>
          </p:cNvSpPr>
          <p:nvPr/>
        </p:nvSpPr>
        <p:spPr bwMode="auto">
          <a:xfrm>
            <a:off x="3048000" y="34290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06" name="Rectangle 15"/>
          <p:cNvSpPr>
            <a:spLocks noChangeArrowheads="1"/>
          </p:cNvSpPr>
          <p:nvPr/>
        </p:nvSpPr>
        <p:spPr bwMode="auto">
          <a:xfrm>
            <a:off x="4267200" y="3429000"/>
            <a:ext cx="609600" cy="76200"/>
          </a:xfrm>
          <a:prstGeom prst="rect">
            <a:avLst/>
          </a:prstGeom>
          <a:solidFill>
            <a:srgbClr val="00FF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7" name="Rectangle 16"/>
          <p:cNvSpPr>
            <a:spLocks noChangeArrowheads="1"/>
          </p:cNvSpPr>
          <p:nvPr/>
        </p:nvSpPr>
        <p:spPr bwMode="auto">
          <a:xfrm>
            <a:off x="4267200" y="3505200"/>
            <a:ext cx="609600" cy="76200"/>
          </a:xfrm>
          <a:prstGeom prst="rect">
            <a:avLst/>
          </a:prstGeom>
          <a:solidFill>
            <a:srgbClr val="00FF00"/>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8" name="Rectangle 17"/>
          <p:cNvSpPr>
            <a:spLocks noChangeArrowheads="1"/>
          </p:cNvSpPr>
          <p:nvPr/>
        </p:nvSpPr>
        <p:spPr bwMode="auto">
          <a:xfrm>
            <a:off x="4267200" y="35814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09" name="Rectangle 18"/>
          <p:cNvSpPr>
            <a:spLocks noChangeArrowheads="1"/>
          </p:cNvSpPr>
          <p:nvPr/>
        </p:nvSpPr>
        <p:spPr bwMode="auto">
          <a:xfrm>
            <a:off x="4267200" y="36576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0" name="Rectangle 19"/>
          <p:cNvSpPr>
            <a:spLocks noChangeArrowheads="1"/>
          </p:cNvSpPr>
          <p:nvPr/>
        </p:nvSpPr>
        <p:spPr bwMode="auto">
          <a:xfrm>
            <a:off x="4267200" y="37338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1" name="Line 20"/>
          <p:cNvSpPr>
            <a:spLocks noChangeShapeType="1"/>
          </p:cNvSpPr>
          <p:nvPr/>
        </p:nvSpPr>
        <p:spPr bwMode="auto">
          <a:xfrm>
            <a:off x="4267200" y="34290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12" name="Line 21"/>
          <p:cNvSpPr>
            <a:spLocks noChangeShapeType="1"/>
          </p:cNvSpPr>
          <p:nvPr/>
        </p:nvSpPr>
        <p:spPr bwMode="auto">
          <a:xfrm>
            <a:off x="4876800" y="34290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13" name="Rectangle 22"/>
          <p:cNvSpPr>
            <a:spLocks noChangeArrowheads="1"/>
          </p:cNvSpPr>
          <p:nvPr/>
        </p:nvSpPr>
        <p:spPr bwMode="auto">
          <a:xfrm>
            <a:off x="6096000" y="3429000"/>
            <a:ext cx="609600" cy="76200"/>
          </a:xfrm>
          <a:prstGeom prst="rect">
            <a:avLst/>
          </a:prstGeom>
          <a:solidFill>
            <a:srgbClr val="00FF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4" name="Rectangle 23"/>
          <p:cNvSpPr>
            <a:spLocks noChangeArrowheads="1"/>
          </p:cNvSpPr>
          <p:nvPr/>
        </p:nvSpPr>
        <p:spPr bwMode="auto">
          <a:xfrm>
            <a:off x="6096000" y="3505200"/>
            <a:ext cx="609600" cy="76200"/>
          </a:xfrm>
          <a:prstGeom prst="rect">
            <a:avLst/>
          </a:prstGeom>
          <a:solidFill>
            <a:srgbClr val="00FF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5" name="Rectangle 24"/>
          <p:cNvSpPr>
            <a:spLocks noChangeArrowheads="1"/>
          </p:cNvSpPr>
          <p:nvPr/>
        </p:nvSpPr>
        <p:spPr bwMode="auto">
          <a:xfrm>
            <a:off x="6096000" y="3581400"/>
            <a:ext cx="609600" cy="76200"/>
          </a:xfrm>
          <a:prstGeom prst="rect">
            <a:avLst/>
          </a:prstGeom>
          <a:solidFill>
            <a:srgbClr val="00FFFF"/>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6" name="Rectangle 25"/>
          <p:cNvSpPr>
            <a:spLocks noChangeArrowheads="1"/>
          </p:cNvSpPr>
          <p:nvPr/>
        </p:nvSpPr>
        <p:spPr bwMode="auto">
          <a:xfrm>
            <a:off x="6096000" y="36576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7" name="Rectangle 26"/>
          <p:cNvSpPr>
            <a:spLocks noChangeArrowheads="1"/>
          </p:cNvSpPr>
          <p:nvPr/>
        </p:nvSpPr>
        <p:spPr bwMode="auto">
          <a:xfrm>
            <a:off x="6096000" y="3733800"/>
            <a:ext cx="6096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59418" name="Line 27"/>
          <p:cNvSpPr>
            <a:spLocks noChangeShapeType="1"/>
          </p:cNvSpPr>
          <p:nvPr/>
        </p:nvSpPr>
        <p:spPr bwMode="auto">
          <a:xfrm>
            <a:off x="6096000" y="34290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19" name="Line 28"/>
          <p:cNvSpPr>
            <a:spLocks noChangeShapeType="1"/>
          </p:cNvSpPr>
          <p:nvPr/>
        </p:nvSpPr>
        <p:spPr bwMode="auto">
          <a:xfrm>
            <a:off x="6705600" y="34290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20" name="Line 36"/>
          <p:cNvSpPr>
            <a:spLocks noChangeShapeType="1"/>
          </p:cNvSpPr>
          <p:nvPr/>
        </p:nvSpPr>
        <p:spPr bwMode="auto">
          <a:xfrm flipV="1">
            <a:off x="2743200" y="4267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38972" name="Text Box 37"/>
          <p:cNvSpPr txBox="1">
            <a:spLocks noChangeArrowheads="1"/>
          </p:cNvSpPr>
          <p:nvPr/>
        </p:nvSpPr>
        <p:spPr bwMode="auto">
          <a:xfrm>
            <a:off x="609600" y="3519488"/>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000000"/>
                </a:solidFill>
              </a:rPr>
              <a:t>Work-queues</a:t>
            </a:r>
          </a:p>
        </p:txBody>
      </p:sp>
      <p:sp>
        <p:nvSpPr>
          <p:cNvPr id="59422" name="Line 39"/>
          <p:cNvSpPr>
            <a:spLocks noChangeShapeType="1"/>
          </p:cNvSpPr>
          <p:nvPr/>
        </p:nvSpPr>
        <p:spPr bwMode="auto">
          <a:xfrm flipV="1">
            <a:off x="4572000" y="4267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23" name="Line 40"/>
          <p:cNvSpPr>
            <a:spLocks noChangeShapeType="1"/>
          </p:cNvSpPr>
          <p:nvPr/>
        </p:nvSpPr>
        <p:spPr bwMode="auto">
          <a:xfrm flipV="1">
            <a:off x="6400800" y="4267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24" name="Line 43"/>
          <p:cNvSpPr>
            <a:spLocks noChangeShapeType="1"/>
          </p:cNvSpPr>
          <p:nvPr/>
        </p:nvSpPr>
        <p:spPr bwMode="auto">
          <a:xfrm flipV="1">
            <a:off x="6400800" y="2971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25" name="Line 44"/>
          <p:cNvSpPr>
            <a:spLocks noChangeShapeType="1"/>
          </p:cNvSpPr>
          <p:nvPr/>
        </p:nvSpPr>
        <p:spPr bwMode="auto">
          <a:xfrm flipV="1">
            <a:off x="4572000" y="2971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426" name="Line 45"/>
          <p:cNvSpPr>
            <a:spLocks noChangeShapeType="1"/>
          </p:cNvSpPr>
          <p:nvPr/>
        </p:nvSpPr>
        <p:spPr bwMode="auto">
          <a:xfrm flipV="1">
            <a:off x="2743200" y="2971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38978" name="Text Box 46"/>
          <p:cNvSpPr txBox="1">
            <a:spLocks noChangeArrowheads="1"/>
          </p:cNvSpPr>
          <p:nvPr/>
        </p:nvSpPr>
        <p:spPr bwMode="auto">
          <a:xfrm>
            <a:off x="2133600" y="47244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Instances</a:t>
            </a:r>
            <a:br>
              <a:rPr lang="en-US" sz="1800">
                <a:solidFill>
                  <a:srgbClr val="000000"/>
                </a:solidFill>
              </a:rPr>
            </a:br>
            <a:r>
              <a:rPr lang="en-US" sz="1800">
                <a:solidFill>
                  <a:srgbClr val="000000"/>
                </a:solidFill>
              </a:rPr>
              <a:t> of S0</a:t>
            </a:r>
          </a:p>
        </p:txBody>
      </p:sp>
      <p:sp>
        <p:nvSpPr>
          <p:cNvPr id="338979" name="Text Box 47"/>
          <p:cNvSpPr txBox="1">
            <a:spLocks noChangeArrowheads="1"/>
          </p:cNvSpPr>
          <p:nvPr/>
        </p:nvSpPr>
        <p:spPr bwMode="auto">
          <a:xfrm>
            <a:off x="3962400" y="47244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Instances</a:t>
            </a:r>
            <a:br>
              <a:rPr lang="en-US" sz="1800">
                <a:solidFill>
                  <a:srgbClr val="000000"/>
                </a:solidFill>
              </a:rPr>
            </a:br>
            <a:r>
              <a:rPr lang="en-US" sz="1800">
                <a:solidFill>
                  <a:srgbClr val="000000"/>
                </a:solidFill>
              </a:rPr>
              <a:t> of S1</a:t>
            </a:r>
          </a:p>
        </p:txBody>
      </p:sp>
      <p:sp>
        <p:nvSpPr>
          <p:cNvPr id="338980" name="Text Box 48"/>
          <p:cNvSpPr txBox="1">
            <a:spLocks noChangeArrowheads="1"/>
          </p:cNvSpPr>
          <p:nvPr/>
        </p:nvSpPr>
        <p:spPr bwMode="auto">
          <a:xfrm>
            <a:off x="5791200" y="47244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Instances</a:t>
            </a:r>
            <a:br>
              <a:rPr lang="en-US" sz="1800">
                <a:solidFill>
                  <a:srgbClr val="000000"/>
                </a:solidFill>
              </a:rPr>
            </a:br>
            <a:r>
              <a:rPr lang="en-US" sz="1800">
                <a:solidFill>
                  <a:srgbClr val="000000"/>
                </a:solidFill>
              </a:rPr>
              <a:t> of S2</a:t>
            </a:r>
          </a:p>
        </p:txBody>
      </p:sp>
    </p:spTree>
    <p:extLst>
      <p:ext uri="{BB962C8B-B14F-4D97-AF65-F5344CB8AC3E}">
        <p14:creationId xmlns:p14="http://schemas.microsoft.com/office/powerpoint/2010/main" val="4050180428"/>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385335-B9D6-3148-8BE7-AECF52EC2D54}" type="slidenum">
              <a:rPr lang="en-US" sz="1600">
                <a:solidFill>
                  <a:srgbClr val="000000"/>
                </a:solidFill>
                <a:latin typeface="Garamond" charset="0"/>
              </a:rPr>
              <a:pPr eaLnBrk="1" hangingPunct="1"/>
              <a:t>158</a:t>
            </a:fld>
            <a:endParaRPr lang="en-US" sz="1600">
              <a:solidFill>
                <a:srgbClr val="000000"/>
              </a:solidFill>
              <a:latin typeface="Garamond" charset="0"/>
            </a:endParaRPr>
          </a:p>
        </p:txBody>
      </p:sp>
      <p:sp>
        <p:nvSpPr>
          <p:cNvPr id="61443" name="AutoShape 3"/>
          <p:cNvSpPr>
            <a:spLocks noChangeArrowheads="1"/>
          </p:cNvSpPr>
          <p:nvPr/>
        </p:nvSpPr>
        <p:spPr bwMode="auto">
          <a:xfrm>
            <a:off x="639763" y="1905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X</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r>
              <a:rPr lang="en-US">
                <a:solidFill>
                  <a:srgbClr val="000000"/>
                </a:solidFill>
                <a:latin typeface="Tahoma"/>
              </a:rPr>
              <a:t>STORE Y</a:t>
            </a:r>
          </a:p>
        </p:txBody>
      </p:sp>
      <p:sp>
        <p:nvSpPr>
          <p:cNvPr id="31748" name="AutoShape 4"/>
          <p:cNvSpPr>
            <a:spLocks noChangeArrowheads="1"/>
          </p:cNvSpPr>
          <p:nvPr/>
        </p:nvSpPr>
        <p:spPr bwMode="auto">
          <a:xfrm>
            <a:off x="3475038" y="3429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Y</a:t>
            </a:r>
          </a:p>
          <a:p>
            <a:pPr algn="ctr" fontAlgn="auto">
              <a:spcBef>
                <a:spcPts val="0"/>
              </a:spcBef>
              <a:spcAft>
                <a:spcPts val="0"/>
              </a:spcAft>
              <a:defRPr/>
            </a:pPr>
            <a:r>
              <a:rPr lang="en-US">
                <a:solidFill>
                  <a:srgbClr val="000000"/>
                </a:solidFill>
                <a:latin typeface="Tahoma"/>
              </a:rPr>
              <a:t>….</a:t>
            </a:r>
          </a:p>
          <a:p>
            <a:pPr algn="ctr" fontAlgn="auto">
              <a:spcBef>
                <a:spcPts val="0"/>
              </a:spcBef>
              <a:spcAft>
                <a:spcPts val="0"/>
              </a:spcAft>
              <a:defRPr/>
            </a:pPr>
            <a:r>
              <a:rPr lang="en-US">
                <a:solidFill>
                  <a:srgbClr val="000000"/>
                </a:solidFill>
                <a:latin typeface="Tahoma"/>
              </a:rPr>
              <a:t>STORE Z</a:t>
            </a:r>
          </a:p>
        </p:txBody>
      </p:sp>
      <p:sp>
        <p:nvSpPr>
          <p:cNvPr id="31749" name="AutoShape 5"/>
          <p:cNvSpPr>
            <a:spLocks noChangeArrowheads="1"/>
          </p:cNvSpPr>
          <p:nvPr/>
        </p:nvSpPr>
        <p:spPr bwMode="auto">
          <a:xfrm>
            <a:off x="6400800" y="4953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Z</a:t>
            </a:r>
          </a:p>
          <a:p>
            <a:pPr algn="ctr" fontAlgn="auto">
              <a:spcBef>
                <a:spcPts val="0"/>
              </a:spcBef>
              <a:spcAft>
                <a:spcPts val="0"/>
              </a:spcAft>
              <a:defRPr/>
            </a:pPr>
            <a:r>
              <a:rPr lang="en-US">
                <a:solidFill>
                  <a:srgbClr val="000000"/>
                </a:solidFill>
                <a:latin typeface="Tahoma"/>
              </a:rPr>
              <a:t>….</a:t>
            </a:r>
          </a:p>
        </p:txBody>
      </p:sp>
      <p:sp>
        <p:nvSpPr>
          <p:cNvPr id="339973" name="Text Box 6"/>
          <p:cNvSpPr txBox="1">
            <a:spLocks noChangeArrowheads="1"/>
          </p:cNvSpPr>
          <p:nvPr/>
        </p:nvSpPr>
        <p:spPr bwMode="auto">
          <a:xfrm>
            <a:off x="1143000" y="11430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0</a:t>
            </a:r>
          </a:p>
        </p:txBody>
      </p:sp>
      <p:sp>
        <p:nvSpPr>
          <p:cNvPr id="339974" name="Text Box 7"/>
          <p:cNvSpPr txBox="1">
            <a:spLocks noChangeArrowheads="1"/>
          </p:cNvSpPr>
          <p:nvPr/>
        </p:nvSpPr>
        <p:spPr bwMode="auto">
          <a:xfrm>
            <a:off x="3886200" y="1143000"/>
            <a:ext cx="120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1</a:t>
            </a:r>
          </a:p>
        </p:txBody>
      </p:sp>
      <p:sp>
        <p:nvSpPr>
          <p:cNvPr id="339975" name="Text Box 8"/>
          <p:cNvSpPr txBox="1">
            <a:spLocks noChangeArrowheads="1"/>
          </p:cNvSpPr>
          <p:nvPr/>
        </p:nvSpPr>
        <p:spPr bwMode="auto">
          <a:xfrm>
            <a:off x="6781800" y="11430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2</a:t>
            </a:r>
          </a:p>
        </p:txBody>
      </p:sp>
      <p:sp>
        <p:nvSpPr>
          <p:cNvPr id="31753" name="Freeform 9"/>
          <p:cNvSpPr>
            <a:spLocks/>
          </p:cNvSpPr>
          <p:nvPr/>
        </p:nvSpPr>
        <p:spPr bwMode="auto">
          <a:xfrm>
            <a:off x="1752600" y="2971800"/>
            <a:ext cx="2819400" cy="457200"/>
          </a:xfrm>
          <a:custGeom>
            <a:avLst/>
            <a:gdLst>
              <a:gd name="T0" fmla="*/ 0 w 1584"/>
              <a:gd name="T1" fmla="*/ 0 h 288"/>
              <a:gd name="T2" fmla="*/ 2147483647 w 1584"/>
              <a:gd name="T3" fmla="*/ 2147483647 h 288"/>
              <a:gd name="T4" fmla="*/ 2147483647 w 1584"/>
              <a:gd name="T5" fmla="*/ 2147483647 h 288"/>
              <a:gd name="T6" fmla="*/ 2147483647 w 1584"/>
              <a:gd name="T7" fmla="*/ 2147483647 h 288"/>
              <a:gd name="T8" fmla="*/ 0 60000 65536"/>
              <a:gd name="T9" fmla="*/ 0 60000 65536"/>
              <a:gd name="T10" fmla="*/ 0 60000 65536"/>
              <a:gd name="T11" fmla="*/ 0 60000 65536"/>
              <a:gd name="T12" fmla="*/ 0 w 1584"/>
              <a:gd name="T13" fmla="*/ 0 h 288"/>
              <a:gd name="T14" fmla="*/ 1584 w 1584"/>
              <a:gd name="T15" fmla="*/ 288 h 288"/>
            </a:gdLst>
            <a:ahLst/>
            <a:cxnLst>
              <a:cxn ang="T8">
                <a:pos x="T0" y="T1"/>
              </a:cxn>
              <a:cxn ang="T9">
                <a:pos x="T2" y="T3"/>
              </a:cxn>
              <a:cxn ang="T10">
                <a:pos x="T4" y="T5"/>
              </a:cxn>
              <a:cxn ang="T11">
                <a:pos x="T6" y="T7"/>
              </a:cxn>
            </a:cxnLst>
            <a:rect l="T12" t="T13" r="T14" b="T15"/>
            <a:pathLst>
              <a:path w="1584" h="288">
                <a:moveTo>
                  <a:pt x="0" y="0"/>
                </a:moveTo>
                <a:cubicBezTo>
                  <a:pt x="32" y="64"/>
                  <a:pt x="64" y="128"/>
                  <a:pt x="288" y="144"/>
                </a:cubicBezTo>
                <a:cubicBezTo>
                  <a:pt x="512" y="160"/>
                  <a:pt x="1128" y="72"/>
                  <a:pt x="1344" y="96"/>
                </a:cubicBezTo>
                <a:cubicBezTo>
                  <a:pt x="1560" y="120"/>
                  <a:pt x="1544" y="256"/>
                  <a:pt x="1584" y="2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1754" name="Freeform 10"/>
          <p:cNvSpPr>
            <a:spLocks/>
          </p:cNvSpPr>
          <p:nvPr/>
        </p:nvSpPr>
        <p:spPr bwMode="auto">
          <a:xfrm>
            <a:off x="4572000" y="4495800"/>
            <a:ext cx="2819400" cy="457200"/>
          </a:xfrm>
          <a:custGeom>
            <a:avLst/>
            <a:gdLst>
              <a:gd name="T0" fmla="*/ 0 w 1584"/>
              <a:gd name="T1" fmla="*/ 0 h 288"/>
              <a:gd name="T2" fmla="*/ 2147483647 w 1584"/>
              <a:gd name="T3" fmla="*/ 2147483647 h 288"/>
              <a:gd name="T4" fmla="*/ 2147483647 w 1584"/>
              <a:gd name="T5" fmla="*/ 2147483647 h 288"/>
              <a:gd name="T6" fmla="*/ 2147483647 w 1584"/>
              <a:gd name="T7" fmla="*/ 2147483647 h 288"/>
              <a:gd name="T8" fmla="*/ 0 60000 65536"/>
              <a:gd name="T9" fmla="*/ 0 60000 65536"/>
              <a:gd name="T10" fmla="*/ 0 60000 65536"/>
              <a:gd name="T11" fmla="*/ 0 60000 65536"/>
              <a:gd name="T12" fmla="*/ 0 w 1584"/>
              <a:gd name="T13" fmla="*/ 0 h 288"/>
              <a:gd name="T14" fmla="*/ 1584 w 1584"/>
              <a:gd name="T15" fmla="*/ 288 h 288"/>
            </a:gdLst>
            <a:ahLst/>
            <a:cxnLst>
              <a:cxn ang="T8">
                <a:pos x="T0" y="T1"/>
              </a:cxn>
              <a:cxn ang="T9">
                <a:pos x="T2" y="T3"/>
              </a:cxn>
              <a:cxn ang="T10">
                <a:pos x="T4" y="T5"/>
              </a:cxn>
              <a:cxn ang="T11">
                <a:pos x="T6" y="T7"/>
              </a:cxn>
            </a:cxnLst>
            <a:rect l="T12" t="T13" r="T14" b="T15"/>
            <a:pathLst>
              <a:path w="1584" h="288">
                <a:moveTo>
                  <a:pt x="0" y="0"/>
                </a:moveTo>
                <a:cubicBezTo>
                  <a:pt x="32" y="64"/>
                  <a:pt x="64" y="128"/>
                  <a:pt x="288" y="144"/>
                </a:cubicBezTo>
                <a:cubicBezTo>
                  <a:pt x="512" y="160"/>
                  <a:pt x="1128" y="72"/>
                  <a:pt x="1344" y="96"/>
                </a:cubicBezTo>
                <a:cubicBezTo>
                  <a:pt x="1560" y="120"/>
                  <a:pt x="1544" y="256"/>
                  <a:pt x="1584" y="2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39978" name="Text Box 13"/>
          <p:cNvSpPr txBox="1">
            <a:spLocks noChangeArrowheads="1"/>
          </p:cNvSpPr>
          <p:nvPr/>
        </p:nvSpPr>
        <p:spPr bwMode="auto">
          <a:xfrm>
            <a:off x="76200" y="2209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S0</a:t>
            </a:r>
          </a:p>
        </p:txBody>
      </p:sp>
      <p:sp>
        <p:nvSpPr>
          <p:cNvPr id="31758" name="Text Box 14"/>
          <p:cNvSpPr txBox="1">
            <a:spLocks noChangeArrowheads="1"/>
          </p:cNvSpPr>
          <p:nvPr/>
        </p:nvSpPr>
        <p:spPr bwMode="auto">
          <a:xfrm>
            <a:off x="2590800" y="38100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S1</a:t>
            </a:r>
          </a:p>
        </p:txBody>
      </p:sp>
      <p:sp>
        <p:nvSpPr>
          <p:cNvPr id="31759" name="Text Box 15"/>
          <p:cNvSpPr txBox="1">
            <a:spLocks noChangeArrowheads="1"/>
          </p:cNvSpPr>
          <p:nvPr/>
        </p:nvSpPr>
        <p:spPr bwMode="auto">
          <a:xfrm>
            <a:off x="5791200" y="5257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S2</a:t>
            </a:r>
          </a:p>
        </p:txBody>
      </p:sp>
      <p:sp>
        <p:nvSpPr>
          <p:cNvPr id="339981" name="Rectangle 2"/>
          <p:cNvSpPr txBox="1">
            <a:spLocks noChangeArrowheads="1"/>
          </p:cNvSpPr>
          <p:nvPr/>
        </p:nvSpPr>
        <p:spPr bwMode="auto">
          <a:xfrm>
            <a:off x="228600" y="15240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800">
                <a:solidFill>
                  <a:srgbClr val="006633"/>
                </a:solidFill>
                <a:latin typeface="Garamond" charset="0"/>
              </a:rPr>
              <a:t>Staged Execution Model: Segment Spawning</a:t>
            </a:r>
          </a:p>
        </p:txBody>
      </p:sp>
    </p:spTree>
    <p:extLst>
      <p:ext uri="{BB962C8B-B14F-4D97-AF65-F5344CB8AC3E}">
        <p14:creationId xmlns:p14="http://schemas.microsoft.com/office/powerpoint/2010/main" val="457991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p:bldP spid="31749" grpId="0" animBg="1"/>
      <p:bldP spid="31758" grpId="0"/>
      <p:bldP spid="3175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1"/>
          <p:cNvSpPr>
            <a:spLocks noGrp="1"/>
          </p:cNvSpPr>
          <p:nvPr>
            <p:ph type="title"/>
          </p:nvPr>
        </p:nvSpPr>
        <p:spPr/>
        <p:txBody>
          <a:bodyPr/>
          <a:lstStyle/>
          <a:p>
            <a:pPr eaLnBrk="1" hangingPunct="1"/>
            <a:r>
              <a:rPr lang="en-US">
                <a:latin typeface="Garamond" charset="0"/>
              </a:rPr>
              <a:t>Staged Execution Model: Two Examples</a:t>
            </a:r>
          </a:p>
        </p:txBody>
      </p:sp>
      <p:sp>
        <p:nvSpPr>
          <p:cNvPr id="3" name="Content Placeholder 2"/>
          <p:cNvSpPr>
            <a:spLocks noGrp="1"/>
          </p:cNvSpPr>
          <p:nvPr>
            <p:ph idx="1"/>
          </p:nvPr>
        </p:nvSpPr>
        <p:spPr>
          <a:xfrm>
            <a:off x="0" y="1143000"/>
            <a:ext cx="9144000" cy="5105400"/>
          </a:xfrm>
        </p:spPr>
        <p:txBody>
          <a:bodyPr/>
          <a:lstStyle/>
          <a:p>
            <a:pPr eaLnBrk="1" hangingPunct="1"/>
            <a:r>
              <a:rPr lang="en-US">
                <a:solidFill>
                  <a:srgbClr val="FF0000"/>
                </a:solidFill>
                <a:latin typeface="Tahoma" charset="0"/>
              </a:rPr>
              <a:t>Accelerated Critical Sections </a:t>
            </a:r>
            <a:r>
              <a:rPr lang="en-US">
                <a:latin typeface="Tahoma" charset="0"/>
              </a:rPr>
              <a:t>[Suleman et al., ASPLOS 2009]</a:t>
            </a:r>
          </a:p>
          <a:p>
            <a:pPr lvl="1" eaLnBrk="1" hangingPunct="1"/>
            <a:r>
              <a:rPr lang="en-US">
                <a:latin typeface="Tahoma" charset="0"/>
              </a:rPr>
              <a:t>Idea: </a:t>
            </a:r>
            <a:r>
              <a:rPr lang="en-US">
                <a:solidFill>
                  <a:srgbClr val="0000FF"/>
                </a:solidFill>
                <a:latin typeface="Tahoma" charset="0"/>
              </a:rPr>
              <a:t>Ship critical sections to a large core in an asymmetric CMP</a:t>
            </a:r>
          </a:p>
          <a:p>
            <a:pPr lvl="2" eaLnBrk="1" hangingPunct="1"/>
            <a:r>
              <a:rPr lang="en-US">
                <a:solidFill>
                  <a:srgbClr val="000000"/>
                </a:solidFill>
                <a:latin typeface="Tahoma" charset="0"/>
              </a:rPr>
              <a:t>Segment 0: Non-critical section</a:t>
            </a:r>
          </a:p>
          <a:p>
            <a:pPr lvl="2" eaLnBrk="1" hangingPunct="1"/>
            <a:r>
              <a:rPr lang="en-US">
                <a:solidFill>
                  <a:srgbClr val="000000"/>
                </a:solidFill>
                <a:latin typeface="Tahoma" charset="0"/>
              </a:rPr>
              <a:t>Segment 1: Critical section</a:t>
            </a:r>
          </a:p>
          <a:p>
            <a:pPr lvl="1" eaLnBrk="1" hangingPunct="1"/>
            <a:r>
              <a:rPr lang="en-US">
                <a:solidFill>
                  <a:srgbClr val="000000"/>
                </a:solidFill>
                <a:latin typeface="Tahoma" charset="0"/>
              </a:rPr>
              <a:t>Be</a:t>
            </a:r>
            <a:r>
              <a:rPr lang="en-US">
                <a:latin typeface="Tahoma" charset="0"/>
              </a:rPr>
              <a:t>nefit: Faster execution of critical section, reduced serialization, improved lock and shared data locality</a:t>
            </a:r>
          </a:p>
          <a:p>
            <a:pPr lvl="1" eaLnBrk="1" hangingPunct="1"/>
            <a:endParaRPr lang="en-US">
              <a:solidFill>
                <a:srgbClr val="0000FF"/>
              </a:solidFill>
              <a:latin typeface="Tahoma" charset="0"/>
            </a:endParaRPr>
          </a:p>
          <a:p>
            <a:pPr eaLnBrk="1" hangingPunct="1"/>
            <a:r>
              <a:rPr lang="en-US">
                <a:solidFill>
                  <a:srgbClr val="FF0000"/>
                </a:solidFill>
                <a:latin typeface="Tahoma" charset="0"/>
              </a:rPr>
              <a:t>Producer-Consumer Pipeline Parallelism</a:t>
            </a:r>
          </a:p>
          <a:p>
            <a:pPr lvl="1" eaLnBrk="1" hangingPunct="1"/>
            <a:r>
              <a:rPr lang="en-US">
                <a:solidFill>
                  <a:srgbClr val="000000"/>
                </a:solidFill>
                <a:latin typeface="Tahoma" charset="0"/>
              </a:rPr>
              <a:t>Idea: </a:t>
            </a:r>
            <a:r>
              <a:rPr lang="en-US">
                <a:solidFill>
                  <a:srgbClr val="0000FF"/>
                </a:solidFill>
                <a:latin typeface="Tahoma" charset="0"/>
              </a:rPr>
              <a:t>Split a loop iteration into multiple </a:t>
            </a:r>
            <a:r>
              <a:rPr lang="ja-JP" altLang="en-US">
                <a:solidFill>
                  <a:srgbClr val="0000FF"/>
                </a:solidFill>
                <a:latin typeface="Tahoma" charset="0"/>
              </a:rPr>
              <a:t>“</a:t>
            </a:r>
            <a:r>
              <a:rPr lang="en-US" altLang="ja-JP">
                <a:solidFill>
                  <a:srgbClr val="0000FF"/>
                </a:solidFill>
                <a:latin typeface="Tahoma" charset="0"/>
              </a:rPr>
              <a:t>pipeline stages</a:t>
            </a:r>
            <a:r>
              <a:rPr lang="ja-JP" altLang="en-US">
                <a:solidFill>
                  <a:srgbClr val="0000FF"/>
                </a:solidFill>
                <a:latin typeface="Tahoma" charset="0"/>
              </a:rPr>
              <a:t>”</a:t>
            </a:r>
            <a:r>
              <a:rPr lang="en-US" altLang="ja-JP">
                <a:solidFill>
                  <a:srgbClr val="0000FF"/>
                </a:solidFill>
                <a:latin typeface="Tahoma" charset="0"/>
              </a:rPr>
              <a:t> where one stage consumes data produced by the next stage </a:t>
            </a:r>
            <a:r>
              <a:rPr lang="en-US" altLang="ja-JP">
                <a:solidFill>
                  <a:srgbClr val="0000FF"/>
                </a:solidFill>
                <a:latin typeface="Tahoma" charset="0"/>
                <a:sym typeface="Wingdings" charset="0"/>
              </a:rPr>
              <a:t> each stage runs on a different core</a:t>
            </a:r>
          </a:p>
          <a:p>
            <a:pPr lvl="2" eaLnBrk="1" hangingPunct="1"/>
            <a:r>
              <a:rPr lang="en-US">
                <a:latin typeface="Tahoma" charset="0"/>
                <a:sym typeface="Wingdings" charset="0"/>
              </a:rPr>
              <a:t>Segment N: Stage N</a:t>
            </a:r>
          </a:p>
          <a:p>
            <a:pPr lvl="1" eaLnBrk="1" hangingPunct="1"/>
            <a:r>
              <a:rPr lang="en-US">
                <a:latin typeface="Tahoma" charset="0"/>
                <a:sym typeface="Wingdings" charset="0"/>
              </a:rPr>
              <a:t>Benefit: Stage-level parallelism, better locality  faster execution</a:t>
            </a:r>
            <a:endParaRPr lang="en-US">
              <a:latin typeface="Tahoma" charset="0"/>
            </a:endParaRPr>
          </a:p>
        </p:txBody>
      </p:sp>
      <p:sp>
        <p:nvSpPr>
          <p:cNvPr id="3409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F1F01E-72F3-E64A-A1BD-7F6D75F72137}" type="slidenum">
              <a:rPr lang="en-US" sz="1600">
                <a:solidFill>
                  <a:srgbClr val="000000"/>
                </a:solidFill>
                <a:latin typeface="Garamond" charset="0"/>
              </a:rPr>
              <a:pPr eaLnBrk="1" hangingPunct="1"/>
              <a:t>159</a:t>
            </a:fld>
            <a:endParaRPr lang="en-US" sz="1600">
              <a:solidFill>
                <a:srgbClr val="000000"/>
              </a:solidFill>
              <a:latin typeface="Garamond" charset="0"/>
            </a:endParaRPr>
          </a:p>
        </p:txBody>
      </p:sp>
    </p:spTree>
    <p:extLst>
      <p:ext uri="{BB962C8B-B14F-4D97-AF65-F5344CB8AC3E}">
        <p14:creationId xmlns:p14="http://schemas.microsoft.com/office/powerpoint/2010/main" val="21618928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Garamond" charset="0"/>
                <a:ea typeface="ＭＳ Ｐゴシック" charset="0"/>
                <a:cs typeface="ＭＳ Ｐゴシック" charset="0"/>
              </a:rPr>
              <a:t>Homework 0</a:t>
            </a:r>
          </a:p>
        </p:txBody>
      </p:sp>
      <p:sp>
        <p:nvSpPr>
          <p:cNvPr id="18435"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Due tonight at midnight </a:t>
            </a:r>
            <a:r>
              <a:rPr lang="en-US" dirty="0" smtClean="0">
                <a:latin typeface="Tahoma" charset="0"/>
                <a:ea typeface="ＭＳ Ｐゴシック" charset="0"/>
                <a:cs typeface="ＭＳ Ｐゴシック" charset="0"/>
              </a:rPr>
              <a:t>Istanbul time</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Send me (</a:t>
            </a:r>
            <a:r>
              <a:rPr lang="en-US" dirty="0">
                <a:latin typeface="Tahoma" charset="0"/>
                <a:ea typeface="ＭＳ Ｐゴシック" charset="0"/>
                <a:cs typeface="ＭＳ Ｐゴシック" charset="0"/>
                <a:hlinkClick r:id="rId2"/>
              </a:rPr>
              <a:t>onur@cmu.edu</a:t>
            </a:r>
            <a:r>
              <a:rPr lang="en-US" dirty="0">
                <a:latin typeface="Tahoma" charset="0"/>
                <a:ea typeface="ＭＳ Ｐゴシック" charset="0"/>
                <a:cs typeface="ＭＳ Ｐゴシック" charset="0"/>
              </a:rPr>
              <a:t>) an email with</a:t>
            </a:r>
          </a:p>
          <a:p>
            <a:pPr lvl="1"/>
            <a:r>
              <a:rPr lang="en-US" dirty="0">
                <a:latin typeface="Tahoma" charset="0"/>
                <a:ea typeface="ＭＳ Ｐゴシック" charset="0"/>
                <a:cs typeface="ＭＳ Ｐゴシック" charset="0"/>
              </a:rPr>
              <a:t>Your name</a:t>
            </a:r>
          </a:p>
          <a:p>
            <a:pPr lvl="1"/>
            <a:r>
              <a:rPr lang="en-US" dirty="0">
                <a:latin typeface="Tahoma" charset="0"/>
                <a:ea typeface="ＭＳ Ｐゴシック" charset="0"/>
                <a:cs typeface="ＭＳ Ｐゴシック" charset="0"/>
              </a:rPr>
              <a:t>Your picture </a:t>
            </a:r>
          </a:p>
          <a:p>
            <a:pPr lvl="1"/>
            <a:r>
              <a:rPr lang="en-US" dirty="0">
                <a:latin typeface="Tahoma" charset="0"/>
                <a:ea typeface="ＭＳ Ｐゴシック" charset="0"/>
                <a:cs typeface="ＭＳ Ｐゴシック" charset="0"/>
              </a:rPr>
              <a:t>An interesting fact about something personal to </a:t>
            </a:r>
            <a:r>
              <a:rPr lang="en-US" dirty="0" smtClean="0">
                <a:latin typeface="Tahoma" charset="0"/>
                <a:ea typeface="ＭＳ Ｐゴシック" charset="0"/>
                <a:cs typeface="ＭＳ Ｐゴシック" charset="0"/>
              </a:rPr>
              <a:t>you</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Why are you interested in these lectures?</a:t>
            </a:r>
          </a:p>
          <a:p>
            <a:pPr lvl="1"/>
            <a:r>
              <a:rPr lang="en-US" dirty="0">
                <a:latin typeface="Tahoma" charset="0"/>
                <a:ea typeface="ＭＳ Ｐゴシック" charset="0"/>
                <a:cs typeface="ＭＳ Ｐゴシック" charset="0"/>
              </a:rPr>
              <a:t>What do you expect to </a:t>
            </a:r>
            <a:r>
              <a:rPr lang="en-US" dirty="0" smtClean="0">
                <a:latin typeface="Tahoma" charset="0"/>
                <a:ea typeface="ＭＳ Ｐゴシック" charset="0"/>
                <a:cs typeface="ＭＳ Ｐゴシック" charset="0"/>
              </a:rPr>
              <a:t>learn?</a:t>
            </a:r>
            <a:endParaRPr lang="en-US" dirty="0">
              <a:latin typeface="Tahoma" charset="0"/>
              <a:ea typeface="ＭＳ Ｐゴシック" charset="0"/>
              <a:cs typeface="ＭＳ Ｐゴシック" charset="0"/>
            </a:endParaRPr>
          </a:p>
          <a:p>
            <a:pPr lvl="1"/>
            <a:r>
              <a:rPr lang="en-US" dirty="0" smtClean="0">
                <a:latin typeface="Tahoma" charset="0"/>
                <a:ea typeface="ＭＳ Ｐゴシック" charset="0"/>
                <a:cs typeface="ＭＳ Ｐゴシック" charset="0"/>
              </a:rPr>
              <a:t>Anything </a:t>
            </a:r>
            <a:r>
              <a:rPr lang="en-US" dirty="0">
                <a:latin typeface="Tahoma" charset="0"/>
                <a:ea typeface="ＭＳ Ｐゴシック" charset="0"/>
                <a:cs typeface="ＭＳ Ｐゴシック" charset="0"/>
              </a:rPr>
              <a:t>else you would like to share or ask</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30DEBF-D75D-4B46-BE16-E0B7821F1752}" type="slidenum">
              <a:rPr lang="en-US" sz="1600">
                <a:solidFill>
                  <a:srgbClr val="000000"/>
                </a:solidFill>
                <a:latin typeface="Garamond" charset="0"/>
              </a:rPr>
              <a:pPr eaLnBrk="1" hangingPunct="1"/>
              <a:t>16</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3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E06037-569F-0B4D-B1E6-93787287AB18}" type="slidenum">
              <a:rPr lang="en-US" sz="1600">
                <a:solidFill>
                  <a:srgbClr val="000000"/>
                </a:solidFill>
                <a:latin typeface="Garamond" charset="0"/>
              </a:rPr>
              <a:pPr eaLnBrk="1" hangingPunct="1"/>
              <a:t>160</a:t>
            </a:fld>
            <a:endParaRPr lang="en-US" sz="1600">
              <a:solidFill>
                <a:srgbClr val="000000"/>
              </a:solidFill>
              <a:latin typeface="Garamond" charset="0"/>
            </a:endParaRPr>
          </a:p>
        </p:txBody>
      </p:sp>
      <p:sp>
        <p:nvSpPr>
          <p:cNvPr id="342018" name="Rectangle 2"/>
          <p:cNvSpPr>
            <a:spLocks noGrp="1" noChangeArrowheads="1"/>
          </p:cNvSpPr>
          <p:nvPr>
            <p:ph type="title"/>
          </p:nvPr>
        </p:nvSpPr>
        <p:spPr>
          <a:xfrm>
            <a:off x="228600" y="152400"/>
            <a:ext cx="8686800" cy="1139825"/>
          </a:xfrm>
        </p:spPr>
        <p:txBody>
          <a:bodyPr/>
          <a:lstStyle/>
          <a:p>
            <a:pPr eaLnBrk="1" hangingPunct="1"/>
            <a:r>
              <a:rPr lang="en-US">
                <a:latin typeface="Garamond" charset="0"/>
              </a:rPr>
              <a:t>Problem: Locality of Inter-segment Data</a:t>
            </a:r>
          </a:p>
        </p:txBody>
      </p:sp>
      <p:sp>
        <p:nvSpPr>
          <p:cNvPr id="66564" name="AutoShape 3"/>
          <p:cNvSpPr>
            <a:spLocks noChangeArrowheads="1"/>
          </p:cNvSpPr>
          <p:nvPr/>
        </p:nvSpPr>
        <p:spPr bwMode="auto">
          <a:xfrm>
            <a:off x="639763" y="1905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X</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r>
              <a:rPr lang="en-US">
                <a:solidFill>
                  <a:srgbClr val="000000"/>
                </a:solidFill>
                <a:latin typeface="Tahoma"/>
              </a:rPr>
              <a:t>STORE Y</a:t>
            </a:r>
          </a:p>
        </p:txBody>
      </p:sp>
      <p:sp>
        <p:nvSpPr>
          <p:cNvPr id="14340" name="AutoShape 4"/>
          <p:cNvSpPr>
            <a:spLocks noChangeArrowheads="1"/>
          </p:cNvSpPr>
          <p:nvPr/>
        </p:nvSpPr>
        <p:spPr bwMode="auto">
          <a:xfrm>
            <a:off x="3475038" y="3429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Y</a:t>
            </a:r>
          </a:p>
          <a:p>
            <a:pPr algn="ctr" fontAlgn="auto">
              <a:spcBef>
                <a:spcPts val="0"/>
              </a:spcBef>
              <a:spcAft>
                <a:spcPts val="0"/>
              </a:spcAft>
              <a:defRPr/>
            </a:pPr>
            <a:r>
              <a:rPr lang="en-US">
                <a:solidFill>
                  <a:srgbClr val="000000"/>
                </a:solidFill>
                <a:latin typeface="Tahoma"/>
              </a:rPr>
              <a:t>….</a:t>
            </a:r>
          </a:p>
          <a:p>
            <a:pPr algn="ctr" fontAlgn="auto">
              <a:spcBef>
                <a:spcPts val="0"/>
              </a:spcBef>
              <a:spcAft>
                <a:spcPts val="0"/>
              </a:spcAft>
              <a:defRPr/>
            </a:pPr>
            <a:r>
              <a:rPr lang="en-US">
                <a:solidFill>
                  <a:srgbClr val="000000"/>
                </a:solidFill>
                <a:latin typeface="Tahoma"/>
              </a:rPr>
              <a:t>STORE Z</a:t>
            </a:r>
          </a:p>
        </p:txBody>
      </p:sp>
      <p:sp>
        <p:nvSpPr>
          <p:cNvPr id="66566" name="AutoShape 5"/>
          <p:cNvSpPr>
            <a:spLocks noChangeArrowheads="1"/>
          </p:cNvSpPr>
          <p:nvPr/>
        </p:nvSpPr>
        <p:spPr bwMode="auto">
          <a:xfrm>
            <a:off x="6400800" y="4953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Z</a:t>
            </a:r>
          </a:p>
          <a:p>
            <a:pPr algn="ctr" fontAlgn="auto">
              <a:spcBef>
                <a:spcPts val="0"/>
              </a:spcBef>
              <a:spcAft>
                <a:spcPts val="0"/>
              </a:spcAft>
              <a:defRPr/>
            </a:pPr>
            <a:r>
              <a:rPr lang="en-US">
                <a:solidFill>
                  <a:srgbClr val="000000"/>
                </a:solidFill>
                <a:latin typeface="Tahoma"/>
              </a:rPr>
              <a:t>….</a:t>
            </a:r>
          </a:p>
        </p:txBody>
      </p:sp>
      <p:sp>
        <p:nvSpPr>
          <p:cNvPr id="14345" name="Freeform 9"/>
          <p:cNvSpPr>
            <a:spLocks/>
          </p:cNvSpPr>
          <p:nvPr/>
        </p:nvSpPr>
        <p:spPr bwMode="auto">
          <a:xfrm>
            <a:off x="1752600" y="2971800"/>
            <a:ext cx="2819400" cy="457200"/>
          </a:xfrm>
          <a:custGeom>
            <a:avLst/>
            <a:gdLst>
              <a:gd name="T0" fmla="*/ 0 w 1584"/>
              <a:gd name="T1" fmla="*/ 0 h 288"/>
              <a:gd name="T2" fmla="*/ 2147483647 w 1584"/>
              <a:gd name="T3" fmla="*/ 2147483647 h 288"/>
              <a:gd name="T4" fmla="*/ 2147483647 w 1584"/>
              <a:gd name="T5" fmla="*/ 2147483647 h 288"/>
              <a:gd name="T6" fmla="*/ 2147483647 w 1584"/>
              <a:gd name="T7" fmla="*/ 2147483647 h 288"/>
              <a:gd name="T8" fmla="*/ 0 60000 65536"/>
              <a:gd name="T9" fmla="*/ 0 60000 65536"/>
              <a:gd name="T10" fmla="*/ 0 60000 65536"/>
              <a:gd name="T11" fmla="*/ 0 60000 65536"/>
              <a:gd name="T12" fmla="*/ 0 w 1584"/>
              <a:gd name="T13" fmla="*/ 0 h 288"/>
              <a:gd name="T14" fmla="*/ 1584 w 1584"/>
              <a:gd name="T15" fmla="*/ 288 h 288"/>
            </a:gdLst>
            <a:ahLst/>
            <a:cxnLst>
              <a:cxn ang="T8">
                <a:pos x="T0" y="T1"/>
              </a:cxn>
              <a:cxn ang="T9">
                <a:pos x="T2" y="T3"/>
              </a:cxn>
              <a:cxn ang="T10">
                <a:pos x="T4" y="T5"/>
              </a:cxn>
              <a:cxn ang="T11">
                <a:pos x="T6" y="T7"/>
              </a:cxn>
            </a:cxnLst>
            <a:rect l="T12" t="T13" r="T14" b="T15"/>
            <a:pathLst>
              <a:path w="1584" h="288">
                <a:moveTo>
                  <a:pt x="0" y="0"/>
                </a:moveTo>
                <a:cubicBezTo>
                  <a:pt x="32" y="64"/>
                  <a:pt x="64" y="128"/>
                  <a:pt x="288" y="144"/>
                </a:cubicBezTo>
                <a:cubicBezTo>
                  <a:pt x="512" y="160"/>
                  <a:pt x="1128" y="72"/>
                  <a:pt x="1344" y="96"/>
                </a:cubicBezTo>
                <a:cubicBezTo>
                  <a:pt x="1560" y="120"/>
                  <a:pt x="1544" y="256"/>
                  <a:pt x="1584" y="2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4346" name="Freeform 10"/>
          <p:cNvSpPr>
            <a:spLocks/>
          </p:cNvSpPr>
          <p:nvPr/>
        </p:nvSpPr>
        <p:spPr bwMode="auto">
          <a:xfrm>
            <a:off x="4572000" y="4495800"/>
            <a:ext cx="2819400" cy="457200"/>
          </a:xfrm>
          <a:custGeom>
            <a:avLst/>
            <a:gdLst>
              <a:gd name="T0" fmla="*/ 0 w 1584"/>
              <a:gd name="T1" fmla="*/ 0 h 288"/>
              <a:gd name="T2" fmla="*/ 2147483647 w 1584"/>
              <a:gd name="T3" fmla="*/ 2147483647 h 288"/>
              <a:gd name="T4" fmla="*/ 2147483647 w 1584"/>
              <a:gd name="T5" fmla="*/ 2147483647 h 288"/>
              <a:gd name="T6" fmla="*/ 2147483647 w 1584"/>
              <a:gd name="T7" fmla="*/ 2147483647 h 288"/>
              <a:gd name="T8" fmla="*/ 0 60000 65536"/>
              <a:gd name="T9" fmla="*/ 0 60000 65536"/>
              <a:gd name="T10" fmla="*/ 0 60000 65536"/>
              <a:gd name="T11" fmla="*/ 0 60000 65536"/>
              <a:gd name="T12" fmla="*/ 0 w 1584"/>
              <a:gd name="T13" fmla="*/ 0 h 288"/>
              <a:gd name="T14" fmla="*/ 1584 w 1584"/>
              <a:gd name="T15" fmla="*/ 288 h 288"/>
            </a:gdLst>
            <a:ahLst/>
            <a:cxnLst>
              <a:cxn ang="T8">
                <a:pos x="T0" y="T1"/>
              </a:cxn>
              <a:cxn ang="T9">
                <a:pos x="T2" y="T3"/>
              </a:cxn>
              <a:cxn ang="T10">
                <a:pos x="T4" y="T5"/>
              </a:cxn>
              <a:cxn ang="T11">
                <a:pos x="T6" y="T7"/>
              </a:cxn>
            </a:cxnLst>
            <a:rect l="T12" t="T13" r="T14" b="T15"/>
            <a:pathLst>
              <a:path w="1584" h="288">
                <a:moveTo>
                  <a:pt x="0" y="0"/>
                </a:moveTo>
                <a:cubicBezTo>
                  <a:pt x="32" y="64"/>
                  <a:pt x="64" y="128"/>
                  <a:pt x="288" y="144"/>
                </a:cubicBezTo>
                <a:cubicBezTo>
                  <a:pt x="512" y="160"/>
                  <a:pt x="1128" y="72"/>
                  <a:pt x="1344" y="96"/>
                </a:cubicBezTo>
                <a:cubicBezTo>
                  <a:pt x="1560" y="120"/>
                  <a:pt x="1544" y="256"/>
                  <a:pt x="1584" y="2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4347" name="Text Box 11"/>
          <p:cNvSpPr txBox="1">
            <a:spLocks noChangeArrowheads="1"/>
          </p:cNvSpPr>
          <p:nvPr/>
        </p:nvSpPr>
        <p:spPr bwMode="auto">
          <a:xfrm>
            <a:off x="3276600" y="268128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FF0000"/>
                </a:solidFill>
              </a:rPr>
              <a:t>Transfer Y</a:t>
            </a:r>
          </a:p>
        </p:txBody>
      </p:sp>
      <p:sp>
        <p:nvSpPr>
          <p:cNvPr id="14348" name="Text Box 12"/>
          <p:cNvSpPr txBox="1">
            <a:spLocks noChangeArrowheads="1"/>
          </p:cNvSpPr>
          <p:nvPr/>
        </p:nvSpPr>
        <p:spPr bwMode="auto">
          <a:xfrm>
            <a:off x="5867400" y="420528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FF0000"/>
                </a:solidFill>
              </a:rPr>
              <a:t>Transfer Z</a:t>
            </a:r>
          </a:p>
        </p:txBody>
      </p:sp>
      <p:sp>
        <p:nvSpPr>
          <p:cNvPr id="342026" name="Text Box 13"/>
          <p:cNvSpPr txBox="1">
            <a:spLocks noChangeArrowheads="1"/>
          </p:cNvSpPr>
          <p:nvPr/>
        </p:nvSpPr>
        <p:spPr bwMode="auto">
          <a:xfrm>
            <a:off x="76200" y="2209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S0</a:t>
            </a:r>
          </a:p>
        </p:txBody>
      </p:sp>
      <p:sp>
        <p:nvSpPr>
          <p:cNvPr id="14350" name="Text Box 14"/>
          <p:cNvSpPr txBox="1">
            <a:spLocks noChangeArrowheads="1"/>
          </p:cNvSpPr>
          <p:nvPr/>
        </p:nvSpPr>
        <p:spPr bwMode="auto">
          <a:xfrm>
            <a:off x="2895600" y="38100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S1</a:t>
            </a:r>
          </a:p>
        </p:txBody>
      </p:sp>
      <p:sp>
        <p:nvSpPr>
          <p:cNvPr id="342028" name="Text Box 15"/>
          <p:cNvSpPr txBox="1">
            <a:spLocks noChangeArrowheads="1"/>
          </p:cNvSpPr>
          <p:nvPr/>
        </p:nvSpPr>
        <p:spPr bwMode="auto">
          <a:xfrm>
            <a:off x="5791200" y="5257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S2</a:t>
            </a:r>
          </a:p>
        </p:txBody>
      </p:sp>
      <p:sp>
        <p:nvSpPr>
          <p:cNvPr id="342029" name="Text Box 6"/>
          <p:cNvSpPr txBox="1">
            <a:spLocks noChangeArrowheads="1"/>
          </p:cNvSpPr>
          <p:nvPr/>
        </p:nvSpPr>
        <p:spPr bwMode="auto">
          <a:xfrm>
            <a:off x="1143000" y="11430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0</a:t>
            </a:r>
          </a:p>
        </p:txBody>
      </p:sp>
      <p:sp>
        <p:nvSpPr>
          <p:cNvPr id="342030" name="Text Box 7"/>
          <p:cNvSpPr txBox="1">
            <a:spLocks noChangeArrowheads="1"/>
          </p:cNvSpPr>
          <p:nvPr/>
        </p:nvSpPr>
        <p:spPr bwMode="auto">
          <a:xfrm>
            <a:off x="3886200" y="1143000"/>
            <a:ext cx="120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1</a:t>
            </a:r>
          </a:p>
        </p:txBody>
      </p:sp>
      <p:sp>
        <p:nvSpPr>
          <p:cNvPr id="342031" name="Text Box 8"/>
          <p:cNvSpPr txBox="1">
            <a:spLocks noChangeArrowheads="1"/>
          </p:cNvSpPr>
          <p:nvPr/>
        </p:nvSpPr>
        <p:spPr bwMode="auto">
          <a:xfrm>
            <a:off x="6781800" y="11430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2</a:t>
            </a:r>
          </a:p>
        </p:txBody>
      </p:sp>
      <p:sp>
        <p:nvSpPr>
          <p:cNvPr id="20" name="Oval 24"/>
          <p:cNvSpPr>
            <a:spLocks noChangeArrowheads="1"/>
          </p:cNvSpPr>
          <p:nvPr/>
        </p:nvSpPr>
        <p:spPr bwMode="auto">
          <a:xfrm>
            <a:off x="3733800" y="3454400"/>
            <a:ext cx="1524000" cy="4572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1" name="Text Box 11"/>
          <p:cNvSpPr txBox="1">
            <a:spLocks noChangeArrowheads="1"/>
          </p:cNvSpPr>
          <p:nvPr/>
        </p:nvSpPr>
        <p:spPr bwMode="auto">
          <a:xfrm>
            <a:off x="4724400" y="3048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FF0000"/>
                </a:solidFill>
              </a:rPr>
              <a:t>Cache Miss</a:t>
            </a:r>
          </a:p>
        </p:txBody>
      </p:sp>
      <p:sp>
        <p:nvSpPr>
          <p:cNvPr id="22" name="Text Box 11"/>
          <p:cNvSpPr txBox="1">
            <a:spLocks noChangeArrowheads="1"/>
          </p:cNvSpPr>
          <p:nvPr/>
        </p:nvSpPr>
        <p:spPr bwMode="auto">
          <a:xfrm>
            <a:off x="7543800" y="45720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FF0000"/>
                </a:solidFill>
              </a:rPr>
              <a:t>Cache Miss</a:t>
            </a:r>
          </a:p>
        </p:txBody>
      </p:sp>
      <p:sp>
        <p:nvSpPr>
          <p:cNvPr id="23" name="Oval 24"/>
          <p:cNvSpPr>
            <a:spLocks noChangeArrowheads="1"/>
          </p:cNvSpPr>
          <p:nvPr/>
        </p:nvSpPr>
        <p:spPr bwMode="auto">
          <a:xfrm>
            <a:off x="6705600" y="5105400"/>
            <a:ext cx="1524000" cy="4572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4" name="Oval 24"/>
          <p:cNvSpPr>
            <a:spLocks noChangeArrowheads="1"/>
          </p:cNvSpPr>
          <p:nvPr/>
        </p:nvSpPr>
        <p:spPr bwMode="auto">
          <a:xfrm>
            <a:off x="914400" y="2514600"/>
            <a:ext cx="1524000" cy="457200"/>
          </a:xfrm>
          <a:prstGeom prst="ellipse">
            <a:avLst/>
          </a:prstGeom>
          <a:noFill/>
          <a:ln w="25400">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6" name="Oval 24"/>
          <p:cNvSpPr>
            <a:spLocks noChangeArrowheads="1"/>
          </p:cNvSpPr>
          <p:nvPr/>
        </p:nvSpPr>
        <p:spPr bwMode="auto">
          <a:xfrm>
            <a:off x="3746500" y="3987800"/>
            <a:ext cx="1524000" cy="457200"/>
          </a:xfrm>
          <a:prstGeom prst="ellipse">
            <a:avLst/>
          </a:prstGeom>
          <a:noFill/>
          <a:ln w="25400">
            <a:solidFill>
              <a:srgbClr val="00009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4029458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4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p:bldP spid="14347" grpId="0"/>
      <p:bldP spid="14348" grpId="0"/>
      <p:bldP spid="14350" grpId="0"/>
      <p:bldP spid="20" grpId="0" animBg="1"/>
      <p:bldP spid="21" grpId="0"/>
      <p:bldP spid="22" grpId="0"/>
      <p:bldP spid="23" grpId="0" animBg="1"/>
      <p:bldP spid="24" grpId="0" animBg="1"/>
      <p:bldP spid="2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p:txBody>
          <a:bodyPr/>
          <a:lstStyle/>
          <a:p>
            <a:pPr eaLnBrk="1" hangingPunct="1"/>
            <a:r>
              <a:rPr lang="en-US">
                <a:latin typeface="Garamond" charset="0"/>
              </a:rPr>
              <a:t>Problem: Locality of Inter-segment Data</a:t>
            </a:r>
          </a:p>
        </p:txBody>
      </p:sp>
      <p:sp>
        <p:nvSpPr>
          <p:cNvPr id="3" name="Content Placeholder 2"/>
          <p:cNvSpPr>
            <a:spLocks noGrp="1"/>
          </p:cNvSpPr>
          <p:nvPr>
            <p:ph idx="1"/>
          </p:nvPr>
        </p:nvSpPr>
        <p:spPr>
          <a:xfrm>
            <a:off x="0" y="990600"/>
            <a:ext cx="9144000" cy="5257800"/>
          </a:xfrm>
        </p:spPr>
        <p:txBody>
          <a:bodyPr/>
          <a:lstStyle/>
          <a:p>
            <a:pPr eaLnBrk="1" hangingPunct="1"/>
            <a:r>
              <a:rPr lang="en-US">
                <a:solidFill>
                  <a:srgbClr val="000000"/>
                </a:solidFill>
                <a:latin typeface="Tahoma" charset="0"/>
              </a:rPr>
              <a:t>Accelerated Critical Sections [Suleman et al., ASPLOS 2010]</a:t>
            </a:r>
          </a:p>
          <a:p>
            <a:pPr lvl="1" eaLnBrk="1" hangingPunct="1"/>
            <a:r>
              <a:rPr lang="en-US">
                <a:solidFill>
                  <a:srgbClr val="7F7F7F"/>
                </a:solidFill>
                <a:latin typeface="Tahoma" charset="0"/>
              </a:rPr>
              <a:t>Idea: Ship critical sections to a large core in an ACMP</a:t>
            </a:r>
          </a:p>
          <a:p>
            <a:pPr lvl="1" eaLnBrk="1" hangingPunct="1"/>
            <a:r>
              <a:rPr lang="en-US">
                <a:solidFill>
                  <a:srgbClr val="000000"/>
                </a:solidFill>
                <a:latin typeface="Tahoma" charset="0"/>
              </a:rPr>
              <a:t>Problem: </a:t>
            </a:r>
            <a:r>
              <a:rPr lang="en-US">
                <a:solidFill>
                  <a:srgbClr val="FF0000"/>
                </a:solidFill>
                <a:latin typeface="Tahoma" charset="0"/>
              </a:rPr>
              <a:t>Critical section incurs a cache miss when it touches data produced in the non-critical section (i.e., thread private data)</a:t>
            </a:r>
          </a:p>
          <a:p>
            <a:pPr lvl="1" eaLnBrk="1" hangingPunct="1"/>
            <a:endParaRPr lang="en-US" sz="1600">
              <a:solidFill>
                <a:srgbClr val="0000FF"/>
              </a:solidFill>
              <a:latin typeface="Tahoma" charset="0"/>
            </a:endParaRPr>
          </a:p>
          <a:p>
            <a:pPr eaLnBrk="1" hangingPunct="1"/>
            <a:r>
              <a:rPr lang="en-US">
                <a:solidFill>
                  <a:srgbClr val="000000"/>
                </a:solidFill>
                <a:latin typeface="Tahoma" charset="0"/>
              </a:rPr>
              <a:t>Producer-Consumer Pipeline Parallelism</a:t>
            </a:r>
          </a:p>
          <a:p>
            <a:pPr lvl="1" eaLnBrk="1" hangingPunct="1"/>
            <a:r>
              <a:rPr lang="en-US">
                <a:solidFill>
                  <a:srgbClr val="7F7F7F"/>
                </a:solidFill>
                <a:latin typeface="Tahoma" charset="0"/>
              </a:rPr>
              <a:t>Idea: Split a loop iteration into multiple </a:t>
            </a:r>
            <a:r>
              <a:rPr lang="ja-JP" altLang="en-US">
                <a:solidFill>
                  <a:srgbClr val="7F7F7F"/>
                </a:solidFill>
                <a:latin typeface="Tahoma" charset="0"/>
              </a:rPr>
              <a:t>“</a:t>
            </a:r>
            <a:r>
              <a:rPr lang="en-US" altLang="ja-JP">
                <a:solidFill>
                  <a:srgbClr val="7F7F7F"/>
                </a:solidFill>
                <a:latin typeface="Tahoma" charset="0"/>
              </a:rPr>
              <a:t>pipeline stages</a:t>
            </a:r>
            <a:r>
              <a:rPr lang="ja-JP" altLang="en-US">
                <a:solidFill>
                  <a:srgbClr val="7F7F7F"/>
                </a:solidFill>
                <a:latin typeface="Tahoma" charset="0"/>
              </a:rPr>
              <a:t>”</a:t>
            </a:r>
            <a:r>
              <a:rPr lang="en-US" altLang="ja-JP">
                <a:solidFill>
                  <a:srgbClr val="7F7F7F"/>
                </a:solidFill>
                <a:latin typeface="Tahoma" charset="0"/>
              </a:rPr>
              <a:t> </a:t>
            </a:r>
            <a:r>
              <a:rPr lang="en-US" altLang="ja-JP">
                <a:solidFill>
                  <a:srgbClr val="7F7F7F"/>
                </a:solidFill>
                <a:latin typeface="Tahoma" charset="0"/>
                <a:sym typeface="Wingdings" charset="0"/>
              </a:rPr>
              <a:t> each stage runs on a different core</a:t>
            </a:r>
          </a:p>
          <a:p>
            <a:pPr lvl="1" eaLnBrk="1" hangingPunct="1"/>
            <a:r>
              <a:rPr lang="en-US">
                <a:latin typeface="Tahoma" charset="0"/>
                <a:sym typeface="Wingdings" charset="0"/>
              </a:rPr>
              <a:t>Problem: </a:t>
            </a:r>
            <a:r>
              <a:rPr lang="en-US">
                <a:solidFill>
                  <a:srgbClr val="FF0000"/>
                </a:solidFill>
                <a:latin typeface="Tahoma" charset="0"/>
                <a:sym typeface="Wingdings" charset="0"/>
              </a:rPr>
              <a:t>A stage incurs a cache miss when it touches data produced by the previous stage</a:t>
            </a:r>
          </a:p>
          <a:p>
            <a:pPr lvl="1" eaLnBrk="1" hangingPunct="1"/>
            <a:endParaRPr lang="en-US" sz="1600">
              <a:solidFill>
                <a:srgbClr val="FF0000"/>
              </a:solidFill>
              <a:latin typeface="Tahoma" charset="0"/>
              <a:sym typeface="Wingdings" charset="0"/>
            </a:endParaRPr>
          </a:p>
          <a:p>
            <a:pPr eaLnBrk="1" hangingPunct="1"/>
            <a:r>
              <a:rPr lang="en-US">
                <a:solidFill>
                  <a:srgbClr val="0000FF"/>
                </a:solidFill>
                <a:latin typeface="Tahoma" charset="0"/>
                <a:sym typeface="Wingdings" charset="0"/>
              </a:rPr>
              <a:t>Performance of Staged Execution limited by inter-segment cache misses</a:t>
            </a:r>
            <a:endParaRPr lang="en-US">
              <a:solidFill>
                <a:srgbClr val="0000FF"/>
              </a:solidFill>
              <a:latin typeface="Tahoma" charset="0"/>
            </a:endParaRPr>
          </a:p>
        </p:txBody>
      </p:sp>
      <p:sp>
        <p:nvSpPr>
          <p:cNvPr id="3430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0B43E-770B-EA41-B524-472792DF79E6}" type="slidenum">
              <a:rPr lang="en-US" sz="1600">
                <a:solidFill>
                  <a:srgbClr val="000000"/>
                </a:solidFill>
                <a:latin typeface="Garamond" charset="0"/>
              </a:rPr>
              <a:pPr eaLnBrk="1" hangingPunct="1"/>
              <a:t>161</a:t>
            </a:fld>
            <a:endParaRPr lang="en-US" sz="1600">
              <a:solidFill>
                <a:srgbClr val="000000"/>
              </a:solidFill>
              <a:latin typeface="Garamond" charset="0"/>
            </a:endParaRPr>
          </a:p>
        </p:txBody>
      </p:sp>
    </p:spTree>
    <p:extLst>
      <p:ext uri="{BB962C8B-B14F-4D97-AF65-F5344CB8AC3E}">
        <p14:creationId xmlns:p14="http://schemas.microsoft.com/office/powerpoint/2010/main" val="25834626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D0A426-F692-D84B-8C16-C655CB5984FD}" type="slidenum">
              <a:rPr lang="en-US" sz="1600">
                <a:solidFill>
                  <a:srgbClr val="000000"/>
                </a:solidFill>
                <a:latin typeface="Garamond" charset="0"/>
              </a:rPr>
              <a:pPr eaLnBrk="1" hangingPunct="1"/>
              <a:t>162</a:t>
            </a:fld>
            <a:endParaRPr lang="en-US" sz="1600">
              <a:solidFill>
                <a:srgbClr val="000000"/>
              </a:solidFill>
              <a:latin typeface="Garamond" charset="0"/>
            </a:endParaRPr>
          </a:p>
        </p:txBody>
      </p:sp>
      <p:sp>
        <p:nvSpPr>
          <p:cNvPr id="123906" name="Rectangle 2"/>
          <p:cNvSpPr>
            <a:spLocks noGrp="1" noChangeArrowheads="1"/>
          </p:cNvSpPr>
          <p:nvPr>
            <p:ph type="title"/>
          </p:nvPr>
        </p:nvSpPr>
        <p:spPr/>
        <p:txBody>
          <a:bodyPr/>
          <a:lstStyle/>
          <a:p>
            <a:pPr eaLnBrk="1" hangingPunct="1"/>
            <a:r>
              <a:rPr lang="en-US" sz="3400">
                <a:latin typeface="Garamond" charset="0"/>
              </a:rPr>
              <a:t>What if We Eliminated All Inter-segment Misses?</a:t>
            </a:r>
          </a:p>
        </p:txBody>
      </p:sp>
      <p:graphicFrame>
        <p:nvGraphicFramePr>
          <p:cNvPr id="123907" name="Object 2"/>
          <p:cNvGraphicFramePr>
            <a:graphicFrameLocks noGrp="1" noChangeAspect="1"/>
          </p:cNvGraphicFramePr>
          <p:nvPr>
            <p:ph idx="1"/>
          </p:nvPr>
        </p:nvGraphicFramePr>
        <p:xfrm>
          <a:off x="865188" y="1600200"/>
          <a:ext cx="7337425" cy="4006850"/>
        </p:xfrm>
        <a:graphic>
          <a:graphicData uri="http://schemas.openxmlformats.org/presentationml/2006/ole">
            <mc:AlternateContent xmlns:mc="http://schemas.openxmlformats.org/markup-compatibility/2006">
              <mc:Choice xmlns:v="urn:schemas-microsoft-com:vml" Requires="v">
                <p:oleObj spid="_x0000_s1205251" name="Worksheet" r:id="rId4" imgW="29485714" imgH="16101587" progId="Excel.Sheet.8">
                  <p:embed/>
                </p:oleObj>
              </mc:Choice>
              <mc:Fallback>
                <p:oleObj name="Worksheet" r:id="rId4" imgW="29485714" imgH="16101587"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188" y="1600200"/>
                        <a:ext cx="7337425" cy="40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1" name="Line 7"/>
          <p:cNvSpPr>
            <a:spLocks noChangeShapeType="1"/>
          </p:cNvSpPr>
          <p:nvPr/>
        </p:nvSpPr>
        <p:spPr bwMode="auto">
          <a:xfrm>
            <a:off x="1597025" y="3714750"/>
            <a:ext cx="65500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170120519"/>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C0EA80-6B15-0648-A9D7-B4293DBAC001}" type="slidenum">
              <a:rPr lang="en-US" sz="1600">
                <a:solidFill>
                  <a:srgbClr val="000000"/>
                </a:solidFill>
                <a:latin typeface="Garamond" charset="0"/>
              </a:rPr>
              <a:pPr eaLnBrk="1" hangingPunct="1"/>
              <a:t>163</a:t>
            </a:fld>
            <a:endParaRPr lang="en-US" sz="1600">
              <a:solidFill>
                <a:srgbClr val="000000"/>
              </a:solidFill>
              <a:latin typeface="Garamond" charset="0"/>
            </a:endParaRPr>
          </a:p>
        </p:txBody>
      </p:sp>
      <p:sp>
        <p:nvSpPr>
          <p:cNvPr id="345090" name="Rectangle 2"/>
          <p:cNvSpPr>
            <a:spLocks noGrp="1" noChangeArrowheads="1"/>
          </p:cNvSpPr>
          <p:nvPr>
            <p:ph type="title"/>
          </p:nvPr>
        </p:nvSpPr>
        <p:spPr/>
        <p:txBody>
          <a:bodyPr/>
          <a:lstStyle/>
          <a:p>
            <a:pPr eaLnBrk="1" hangingPunct="1"/>
            <a:r>
              <a:rPr lang="en-US">
                <a:latin typeface="Garamond" charset="0"/>
              </a:rPr>
              <a:t>Terminology</a:t>
            </a:r>
          </a:p>
        </p:txBody>
      </p:sp>
      <p:sp>
        <p:nvSpPr>
          <p:cNvPr id="16387" name="AutoShape 3"/>
          <p:cNvSpPr>
            <a:spLocks noChangeArrowheads="1"/>
          </p:cNvSpPr>
          <p:nvPr/>
        </p:nvSpPr>
        <p:spPr bwMode="auto">
          <a:xfrm>
            <a:off x="639763" y="1905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X</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r>
              <a:rPr lang="en-US">
                <a:solidFill>
                  <a:srgbClr val="000000"/>
                </a:solidFill>
                <a:latin typeface="Tahoma"/>
              </a:rPr>
              <a:t>STORE Y</a:t>
            </a:r>
          </a:p>
        </p:txBody>
      </p:sp>
      <p:sp>
        <p:nvSpPr>
          <p:cNvPr id="16388" name="AutoShape 4"/>
          <p:cNvSpPr>
            <a:spLocks noChangeArrowheads="1"/>
          </p:cNvSpPr>
          <p:nvPr/>
        </p:nvSpPr>
        <p:spPr bwMode="auto">
          <a:xfrm>
            <a:off x="3475038" y="3429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Y</a:t>
            </a:r>
          </a:p>
          <a:p>
            <a:pPr algn="ctr" fontAlgn="auto">
              <a:spcBef>
                <a:spcPts val="0"/>
              </a:spcBef>
              <a:spcAft>
                <a:spcPts val="0"/>
              </a:spcAft>
              <a:defRPr/>
            </a:pPr>
            <a:r>
              <a:rPr lang="en-US">
                <a:solidFill>
                  <a:srgbClr val="000000"/>
                </a:solidFill>
                <a:latin typeface="Tahoma"/>
              </a:rPr>
              <a:t>….</a:t>
            </a:r>
          </a:p>
          <a:p>
            <a:pPr algn="ctr" fontAlgn="auto">
              <a:spcBef>
                <a:spcPts val="0"/>
              </a:spcBef>
              <a:spcAft>
                <a:spcPts val="0"/>
              </a:spcAft>
              <a:defRPr/>
            </a:pPr>
            <a:r>
              <a:rPr lang="en-US">
                <a:solidFill>
                  <a:srgbClr val="000000"/>
                </a:solidFill>
                <a:latin typeface="Tahoma"/>
              </a:rPr>
              <a:t>STORE Z</a:t>
            </a:r>
          </a:p>
        </p:txBody>
      </p:sp>
      <p:sp>
        <p:nvSpPr>
          <p:cNvPr id="16389" name="AutoShape 5"/>
          <p:cNvSpPr>
            <a:spLocks noChangeArrowheads="1"/>
          </p:cNvSpPr>
          <p:nvPr/>
        </p:nvSpPr>
        <p:spPr bwMode="auto">
          <a:xfrm>
            <a:off x="6400800" y="4953000"/>
            <a:ext cx="2133600" cy="1066800"/>
          </a:xfrm>
          <a:prstGeom prst="roundRect">
            <a:avLst>
              <a:gd name="adj" fmla="val 16667"/>
            </a:avLst>
          </a:prstGeom>
          <a:solidFill>
            <a:srgbClr val="99CC00"/>
          </a:solidFill>
          <a:ln w="19050">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Z</a:t>
            </a:r>
          </a:p>
          <a:p>
            <a:pPr algn="ctr" fontAlgn="auto">
              <a:spcBef>
                <a:spcPts val="0"/>
              </a:spcBef>
              <a:spcAft>
                <a:spcPts val="0"/>
              </a:spcAft>
              <a:defRPr/>
            </a:pPr>
            <a:r>
              <a:rPr lang="en-US">
                <a:solidFill>
                  <a:srgbClr val="000000"/>
                </a:solidFill>
                <a:latin typeface="Tahoma"/>
              </a:rPr>
              <a:t>….</a:t>
            </a:r>
          </a:p>
        </p:txBody>
      </p:sp>
      <p:sp>
        <p:nvSpPr>
          <p:cNvPr id="16393" name="Freeform 9"/>
          <p:cNvSpPr>
            <a:spLocks/>
          </p:cNvSpPr>
          <p:nvPr/>
        </p:nvSpPr>
        <p:spPr bwMode="auto">
          <a:xfrm>
            <a:off x="1752600" y="2971800"/>
            <a:ext cx="2819400" cy="457200"/>
          </a:xfrm>
          <a:custGeom>
            <a:avLst/>
            <a:gdLst>
              <a:gd name="T0" fmla="*/ 0 w 1584"/>
              <a:gd name="T1" fmla="*/ 0 h 288"/>
              <a:gd name="T2" fmla="*/ 2147483647 w 1584"/>
              <a:gd name="T3" fmla="*/ 2147483647 h 288"/>
              <a:gd name="T4" fmla="*/ 2147483647 w 1584"/>
              <a:gd name="T5" fmla="*/ 2147483647 h 288"/>
              <a:gd name="T6" fmla="*/ 2147483647 w 1584"/>
              <a:gd name="T7" fmla="*/ 2147483647 h 288"/>
              <a:gd name="T8" fmla="*/ 0 60000 65536"/>
              <a:gd name="T9" fmla="*/ 0 60000 65536"/>
              <a:gd name="T10" fmla="*/ 0 60000 65536"/>
              <a:gd name="T11" fmla="*/ 0 60000 65536"/>
              <a:gd name="T12" fmla="*/ 0 w 1584"/>
              <a:gd name="T13" fmla="*/ 0 h 288"/>
              <a:gd name="T14" fmla="*/ 1584 w 1584"/>
              <a:gd name="T15" fmla="*/ 288 h 288"/>
            </a:gdLst>
            <a:ahLst/>
            <a:cxnLst>
              <a:cxn ang="T8">
                <a:pos x="T0" y="T1"/>
              </a:cxn>
              <a:cxn ang="T9">
                <a:pos x="T2" y="T3"/>
              </a:cxn>
              <a:cxn ang="T10">
                <a:pos x="T4" y="T5"/>
              </a:cxn>
              <a:cxn ang="T11">
                <a:pos x="T6" y="T7"/>
              </a:cxn>
            </a:cxnLst>
            <a:rect l="T12" t="T13" r="T14" b="T15"/>
            <a:pathLst>
              <a:path w="1584" h="288">
                <a:moveTo>
                  <a:pt x="0" y="0"/>
                </a:moveTo>
                <a:cubicBezTo>
                  <a:pt x="32" y="64"/>
                  <a:pt x="64" y="128"/>
                  <a:pt x="288" y="144"/>
                </a:cubicBezTo>
                <a:cubicBezTo>
                  <a:pt x="512" y="160"/>
                  <a:pt x="1128" y="72"/>
                  <a:pt x="1344" y="96"/>
                </a:cubicBezTo>
                <a:cubicBezTo>
                  <a:pt x="1560" y="120"/>
                  <a:pt x="1544" y="256"/>
                  <a:pt x="1584" y="2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6394" name="Freeform 10"/>
          <p:cNvSpPr>
            <a:spLocks/>
          </p:cNvSpPr>
          <p:nvPr/>
        </p:nvSpPr>
        <p:spPr bwMode="auto">
          <a:xfrm>
            <a:off x="4572000" y="4495800"/>
            <a:ext cx="2819400" cy="457200"/>
          </a:xfrm>
          <a:custGeom>
            <a:avLst/>
            <a:gdLst>
              <a:gd name="T0" fmla="*/ 0 w 1584"/>
              <a:gd name="T1" fmla="*/ 0 h 288"/>
              <a:gd name="T2" fmla="*/ 2147483647 w 1584"/>
              <a:gd name="T3" fmla="*/ 2147483647 h 288"/>
              <a:gd name="T4" fmla="*/ 2147483647 w 1584"/>
              <a:gd name="T5" fmla="*/ 2147483647 h 288"/>
              <a:gd name="T6" fmla="*/ 2147483647 w 1584"/>
              <a:gd name="T7" fmla="*/ 2147483647 h 288"/>
              <a:gd name="T8" fmla="*/ 0 60000 65536"/>
              <a:gd name="T9" fmla="*/ 0 60000 65536"/>
              <a:gd name="T10" fmla="*/ 0 60000 65536"/>
              <a:gd name="T11" fmla="*/ 0 60000 65536"/>
              <a:gd name="T12" fmla="*/ 0 w 1584"/>
              <a:gd name="T13" fmla="*/ 0 h 288"/>
              <a:gd name="T14" fmla="*/ 1584 w 1584"/>
              <a:gd name="T15" fmla="*/ 288 h 288"/>
            </a:gdLst>
            <a:ahLst/>
            <a:cxnLst>
              <a:cxn ang="T8">
                <a:pos x="T0" y="T1"/>
              </a:cxn>
              <a:cxn ang="T9">
                <a:pos x="T2" y="T3"/>
              </a:cxn>
              <a:cxn ang="T10">
                <a:pos x="T4" y="T5"/>
              </a:cxn>
              <a:cxn ang="T11">
                <a:pos x="T6" y="T7"/>
              </a:cxn>
            </a:cxnLst>
            <a:rect l="T12" t="T13" r="T14" b="T15"/>
            <a:pathLst>
              <a:path w="1584" h="288">
                <a:moveTo>
                  <a:pt x="0" y="0"/>
                </a:moveTo>
                <a:cubicBezTo>
                  <a:pt x="32" y="64"/>
                  <a:pt x="64" y="128"/>
                  <a:pt x="288" y="144"/>
                </a:cubicBezTo>
                <a:cubicBezTo>
                  <a:pt x="512" y="160"/>
                  <a:pt x="1128" y="72"/>
                  <a:pt x="1344" y="96"/>
                </a:cubicBezTo>
                <a:cubicBezTo>
                  <a:pt x="1560" y="120"/>
                  <a:pt x="1544" y="256"/>
                  <a:pt x="1584" y="28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6395" name="Text Box 11"/>
          <p:cNvSpPr txBox="1">
            <a:spLocks noChangeArrowheads="1"/>
          </p:cNvSpPr>
          <p:nvPr/>
        </p:nvSpPr>
        <p:spPr bwMode="auto">
          <a:xfrm>
            <a:off x="3276600" y="268128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Transfer Y</a:t>
            </a:r>
          </a:p>
        </p:txBody>
      </p:sp>
      <p:sp>
        <p:nvSpPr>
          <p:cNvPr id="16396" name="Text Box 12"/>
          <p:cNvSpPr txBox="1">
            <a:spLocks noChangeArrowheads="1"/>
          </p:cNvSpPr>
          <p:nvPr/>
        </p:nvSpPr>
        <p:spPr bwMode="auto">
          <a:xfrm>
            <a:off x="5867400" y="420528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Transfer Z</a:t>
            </a:r>
          </a:p>
        </p:txBody>
      </p:sp>
      <p:sp>
        <p:nvSpPr>
          <p:cNvPr id="16397" name="Text Box 13"/>
          <p:cNvSpPr txBox="1">
            <a:spLocks noChangeArrowheads="1"/>
          </p:cNvSpPr>
          <p:nvPr/>
        </p:nvSpPr>
        <p:spPr bwMode="auto">
          <a:xfrm>
            <a:off x="76200" y="2209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S0</a:t>
            </a:r>
          </a:p>
        </p:txBody>
      </p:sp>
      <p:sp>
        <p:nvSpPr>
          <p:cNvPr id="16398" name="Text Box 14"/>
          <p:cNvSpPr txBox="1">
            <a:spLocks noChangeArrowheads="1"/>
          </p:cNvSpPr>
          <p:nvPr/>
        </p:nvSpPr>
        <p:spPr bwMode="auto">
          <a:xfrm>
            <a:off x="2590800" y="38100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S1</a:t>
            </a:r>
          </a:p>
        </p:txBody>
      </p:sp>
      <p:sp>
        <p:nvSpPr>
          <p:cNvPr id="16399" name="Text Box 15"/>
          <p:cNvSpPr txBox="1">
            <a:spLocks noChangeArrowheads="1"/>
          </p:cNvSpPr>
          <p:nvPr/>
        </p:nvSpPr>
        <p:spPr bwMode="auto">
          <a:xfrm>
            <a:off x="5791200" y="5257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S2</a:t>
            </a:r>
          </a:p>
        </p:txBody>
      </p:sp>
      <p:sp>
        <p:nvSpPr>
          <p:cNvPr id="16400" name="Text Box 16"/>
          <p:cNvSpPr txBox="1">
            <a:spLocks noChangeArrowheads="1"/>
          </p:cNvSpPr>
          <p:nvPr/>
        </p:nvSpPr>
        <p:spPr bwMode="auto">
          <a:xfrm>
            <a:off x="5761038" y="2149475"/>
            <a:ext cx="31702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FF0000"/>
                </a:solidFill>
              </a:rPr>
              <a:t>Inter-segment data:</a:t>
            </a:r>
            <a:r>
              <a:rPr lang="en-US" sz="1800" i="1">
                <a:solidFill>
                  <a:srgbClr val="FF0000"/>
                </a:solidFill>
              </a:rPr>
              <a:t> Cache block written by one segment and consumed by the next segment</a:t>
            </a:r>
          </a:p>
        </p:txBody>
      </p:sp>
      <p:sp>
        <p:nvSpPr>
          <p:cNvPr id="16403" name="Text Box 19"/>
          <p:cNvSpPr txBox="1">
            <a:spLocks noChangeArrowheads="1"/>
          </p:cNvSpPr>
          <p:nvPr/>
        </p:nvSpPr>
        <p:spPr bwMode="auto">
          <a:xfrm>
            <a:off x="212725" y="5165725"/>
            <a:ext cx="4892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i="1">
                <a:solidFill>
                  <a:srgbClr val="FF0000"/>
                </a:solidFill>
              </a:rPr>
              <a:t>Generator instruction:</a:t>
            </a:r>
            <a:br>
              <a:rPr lang="en-US" sz="2000" b="1" i="1">
                <a:solidFill>
                  <a:srgbClr val="FF0000"/>
                </a:solidFill>
              </a:rPr>
            </a:br>
            <a:r>
              <a:rPr lang="en-US" sz="2000" i="1">
                <a:solidFill>
                  <a:srgbClr val="FF0000"/>
                </a:solidFill>
              </a:rPr>
              <a:t>The last instruction to write to an       inter-segment cache block in a segment</a:t>
            </a:r>
          </a:p>
        </p:txBody>
      </p:sp>
      <p:sp>
        <p:nvSpPr>
          <p:cNvPr id="16406" name="Oval 22"/>
          <p:cNvSpPr>
            <a:spLocks noChangeArrowheads="1"/>
          </p:cNvSpPr>
          <p:nvPr/>
        </p:nvSpPr>
        <p:spPr bwMode="auto">
          <a:xfrm>
            <a:off x="4191000" y="2667000"/>
            <a:ext cx="457200" cy="4572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16407" name="Oval 23"/>
          <p:cNvSpPr>
            <a:spLocks noChangeArrowheads="1"/>
          </p:cNvSpPr>
          <p:nvPr/>
        </p:nvSpPr>
        <p:spPr bwMode="auto">
          <a:xfrm>
            <a:off x="6781800" y="4191000"/>
            <a:ext cx="457200" cy="4572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16408" name="Oval 24"/>
          <p:cNvSpPr>
            <a:spLocks noChangeArrowheads="1"/>
          </p:cNvSpPr>
          <p:nvPr/>
        </p:nvSpPr>
        <p:spPr bwMode="auto">
          <a:xfrm>
            <a:off x="914400" y="2514600"/>
            <a:ext cx="1524000" cy="4572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16409" name="Oval 25"/>
          <p:cNvSpPr>
            <a:spLocks noChangeArrowheads="1"/>
          </p:cNvSpPr>
          <p:nvPr/>
        </p:nvSpPr>
        <p:spPr bwMode="auto">
          <a:xfrm>
            <a:off x="3810000" y="4038600"/>
            <a:ext cx="1524000" cy="4572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345107" name="Text Box 6"/>
          <p:cNvSpPr txBox="1">
            <a:spLocks noChangeArrowheads="1"/>
          </p:cNvSpPr>
          <p:nvPr/>
        </p:nvSpPr>
        <p:spPr bwMode="auto">
          <a:xfrm>
            <a:off x="1143000" y="11430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0</a:t>
            </a:r>
          </a:p>
        </p:txBody>
      </p:sp>
      <p:sp>
        <p:nvSpPr>
          <p:cNvPr id="345108" name="Text Box 7"/>
          <p:cNvSpPr txBox="1">
            <a:spLocks noChangeArrowheads="1"/>
          </p:cNvSpPr>
          <p:nvPr/>
        </p:nvSpPr>
        <p:spPr bwMode="auto">
          <a:xfrm>
            <a:off x="3886200" y="1143000"/>
            <a:ext cx="120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1</a:t>
            </a:r>
          </a:p>
        </p:txBody>
      </p:sp>
      <p:sp>
        <p:nvSpPr>
          <p:cNvPr id="345109" name="Text Box 8"/>
          <p:cNvSpPr txBox="1">
            <a:spLocks noChangeArrowheads="1"/>
          </p:cNvSpPr>
          <p:nvPr/>
        </p:nvSpPr>
        <p:spPr bwMode="auto">
          <a:xfrm>
            <a:off x="6781800" y="11430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i="1">
                <a:solidFill>
                  <a:srgbClr val="000000"/>
                </a:solidFill>
              </a:rPr>
              <a:t>Core 2</a:t>
            </a:r>
          </a:p>
        </p:txBody>
      </p:sp>
    </p:spTree>
    <p:extLst>
      <p:ext uri="{BB962C8B-B14F-4D97-AF65-F5344CB8AC3E}">
        <p14:creationId xmlns:p14="http://schemas.microsoft.com/office/powerpoint/2010/main" val="3105785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9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40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4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40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40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640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640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40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40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5" grpId="0"/>
      <p:bldP spid="16396" grpId="0"/>
      <p:bldP spid="16397" grpId="0"/>
      <p:bldP spid="16398" grpId="0"/>
      <p:bldP spid="16399" grpId="0"/>
      <p:bldP spid="16400" grpId="0"/>
      <p:bldP spid="16400" grpId="1"/>
      <p:bldP spid="16403" grpId="0"/>
      <p:bldP spid="16406" grpId="0" animBg="1"/>
      <p:bldP spid="16406" grpId="1" animBg="1"/>
      <p:bldP spid="16407" grpId="0" animBg="1"/>
      <p:bldP spid="16407" grpId="1" animBg="1"/>
      <p:bldP spid="16408" grpId="0" animBg="1"/>
      <p:bldP spid="1640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p:nvPr>
        </p:nvSpPr>
        <p:spPr/>
        <p:txBody>
          <a:bodyPr/>
          <a:lstStyle/>
          <a:p>
            <a:pPr eaLnBrk="1" hangingPunct="1"/>
            <a:r>
              <a:rPr lang="en-US">
                <a:latin typeface="Garamond" charset="0"/>
              </a:rPr>
              <a:t>Key Observation and Idea</a:t>
            </a:r>
          </a:p>
        </p:txBody>
      </p:sp>
      <p:sp>
        <p:nvSpPr>
          <p:cNvPr id="3" name="Content Placeholder 2"/>
          <p:cNvSpPr>
            <a:spLocks noGrp="1"/>
          </p:cNvSpPr>
          <p:nvPr>
            <p:ph idx="1"/>
          </p:nvPr>
        </p:nvSpPr>
        <p:spPr/>
        <p:txBody>
          <a:bodyPr/>
          <a:lstStyle/>
          <a:p>
            <a:pPr eaLnBrk="1" hangingPunct="1"/>
            <a:r>
              <a:rPr lang="en-US">
                <a:latin typeface="Tahoma" charset="0"/>
              </a:rPr>
              <a:t>Observation: </a:t>
            </a:r>
            <a:r>
              <a:rPr lang="en-US">
                <a:solidFill>
                  <a:srgbClr val="0000FF"/>
                </a:solidFill>
                <a:latin typeface="Tahoma" charset="0"/>
              </a:rPr>
              <a:t>Set of generator instructions is stable over execution time and across input sets</a:t>
            </a:r>
          </a:p>
          <a:p>
            <a:pPr eaLnBrk="1" hangingPunct="1"/>
            <a:endParaRPr lang="en-US">
              <a:latin typeface="Tahoma" charset="0"/>
            </a:endParaRPr>
          </a:p>
          <a:p>
            <a:pPr eaLnBrk="1" hangingPunct="1"/>
            <a:r>
              <a:rPr lang="en-US">
                <a:latin typeface="Tahoma" charset="0"/>
              </a:rPr>
              <a:t>Idea: </a:t>
            </a:r>
          </a:p>
          <a:p>
            <a:pPr lvl="1" eaLnBrk="1" hangingPunct="1"/>
            <a:r>
              <a:rPr lang="en-US">
                <a:latin typeface="Tahoma" charset="0"/>
              </a:rPr>
              <a:t>Identify the generator instructions </a:t>
            </a:r>
          </a:p>
          <a:p>
            <a:pPr lvl="1" eaLnBrk="1" hangingPunct="1"/>
            <a:r>
              <a:rPr lang="en-US">
                <a:latin typeface="Tahoma" charset="0"/>
              </a:rPr>
              <a:t>Record cache blocks produced by generator instructions</a:t>
            </a:r>
          </a:p>
          <a:p>
            <a:pPr lvl="1" eaLnBrk="1" hangingPunct="1"/>
            <a:r>
              <a:rPr lang="en-US">
                <a:latin typeface="Tahoma" charset="0"/>
              </a:rPr>
              <a:t>Proactively send such cache blocks to the next segment</a:t>
            </a:r>
            <a:r>
              <a:rPr lang="ja-JP" altLang="en-US">
                <a:latin typeface="Tahoma" charset="0"/>
              </a:rPr>
              <a:t>’</a:t>
            </a:r>
            <a:r>
              <a:rPr lang="en-US" altLang="ja-JP">
                <a:latin typeface="Tahoma" charset="0"/>
              </a:rPr>
              <a:t>s core before initiating the next segment</a:t>
            </a:r>
          </a:p>
          <a:p>
            <a:pPr lvl="1" eaLnBrk="1" hangingPunct="1"/>
            <a:endParaRPr lang="en-US">
              <a:latin typeface="Tahoma" charset="0"/>
            </a:endParaRPr>
          </a:p>
          <a:p>
            <a:pPr lvl="1" eaLnBrk="1" hangingPunct="1"/>
            <a:endParaRPr lang="en-US">
              <a:latin typeface="Tahoma" charset="0"/>
            </a:endParaRPr>
          </a:p>
          <a:p>
            <a:pPr eaLnBrk="1" hangingPunct="1">
              <a:buClr>
                <a:srgbClr val="CC9900"/>
              </a:buClr>
            </a:pPr>
            <a:r>
              <a:rPr lang="en-US">
                <a:solidFill>
                  <a:srgbClr val="000000"/>
                </a:solidFill>
                <a:latin typeface="Tahoma" charset="0"/>
              </a:rPr>
              <a:t>Suleman et al., </a:t>
            </a:r>
            <a:r>
              <a:rPr lang="ja-JP" altLang="en-US">
                <a:solidFill>
                  <a:srgbClr val="000000"/>
                </a:solidFill>
                <a:latin typeface="Tahoma" charset="0"/>
              </a:rPr>
              <a:t>“</a:t>
            </a:r>
            <a:r>
              <a:rPr lang="en-US" altLang="ja-JP">
                <a:solidFill>
                  <a:srgbClr val="0000FF"/>
                </a:solidFill>
                <a:latin typeface="Tahoma" charset="0"/>
              </a:rPr>
              <a:t>Data Marshaling for Multi-Core Architectures</a:t>
            </a:r>
            <a:r>
              <a:rPr lang="en-US" altLang="ja-JP">
                <a:solidFill>
                  <a:srgbClr val="000000"/>
                </a:solidFill>
                <a:latin typeface="Tahoma" charset="0"/>
              </a:rPr>
              <a:t>,</a:t>
            </a:r>
            <a:r>
              <a:rPr lang="ja-JP" altLang="en-US">
                <a:solidFill>
                  <a:srgbClr val="000000"/>
                </a:solidFill>
                <a:latin typeface="Tahoma" charset="0"/>
              </a:rPr>
              <a:t>”</a:t>
            </a:r>
            <a:r>
              <a:rPr lang="en-US" altLang="ja-JP">
                <a:solidFill>
                  <a:srgbClr val="000000"/>
                </a:solidFill>
                <a:latin typeface="Tahoma" charset="0"/>
              </a:rPr>
              <a:t> ISCA 2010, IEEE Micro Top Picks 2011.</a:t>
            </a:r>
          </a:p>
          <a:p>
            <a:pPr lvl="1" eaLnBrk="1" hangingPunct="1"/>
            <a:endParaRPr lang="en-US">
              <a:latin typeface="Tahoma" charset="0"/>
            </a:endParaRPr>
          </a:p>
        </p:txBody>
      </p:sp>
      <p:sp>
        <p:nvSpPr>
          <p:cNvPr id="3461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6D515E-EC2A-EA42-939D-274249695D9C}" type="slidenum">
              <a:rPr lang="en-US" sz="1600">
                <a:solidFill>
                  <a:srgbClr val="000000"/>
                </a:solidFill>
                <a:latin typeface="Garamond" charset="0"/>
              </a:rPr>
              <a:pPr eaLnBrk="1" hangingPunct="1"/>
              <a:t>164</a:t>
            </a:fld>
            <a:endParaRPr lang="en-US" sz="1600">
              <a:solidFill>
                <a:srgbClr val="000000"/>
              </a:solidFill>
              <a:latin typeface="Garamond" charset="0"/>
            </a:endParaRPr>
          </a:p>
        </p:txBody>
      </p:sp>
    </p:spTree>
    <p:extLst>
      <p:ext uri="{BB962C8B-B14F-4D97-AF65-F5344CB8AC3E}">
        <p14:creationId xmlns:p14="http://schemas.microsoft.com/office/powerpoint/2010/main" val="34825486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itle 1"/>
          <p:cNvSpPr>
            <a:spLocks noGrp="1"/>
          </p:cNvSpPr>
          <p:nvPr>
            <p:ph type="title"/>
          </p:nvPr>
        </p:nvSpPr>
        <p:spPr/>
        <p:txBody>
          <a:bodyPr/>
          <a:lstStyle/>
          <a:p>
            <a:r>
              <a:rPr lang="en-US">
                <a:latin typeface="Garamond" charset="0"/>
              </a:rPr>
              <a:t>Data Marshaling</a:t>
            </a:r>
          </a:p>
        </p:txBody>
      </p:sp>
      <p:sp>
        <p:nvSpPr>
          <p:cNvPr id="69636" name="AutoShape 3"/>
          <p:cNvSpPr>
            <a:spLocks noChangeArrowheads="1"/>
          </p:cNvSpPr>
          <p:nvPr/>
        </p:nvSpPr>
        <p:spPr bwMode="auto">
          <a:xfrm>
            <a:off x="381000" y="2514600"/>
            <a:ext cx="2682875"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Identify </a:t>
            </a:r>
            <a:r>
              <a:rPr lang="en-US" sz="2000" i="1" dirty="0">
                <a:solidFill>
                  <a:srgbClr val="000000"/>
                </a:solidFill>
                <a:latin typeface="Arial" pitchFamily="-106" charset="0"/>
                <a:ea typeface="ＭＳ Ｐゴシック" pitchFamily="-106" charset="-128"/>
                <a:cs typeface="ＭＳ Ｐゴシック" pitchFamily="-106" charset="-128"/>
              </a:rPr>
              <a:t>generator</a:t>
            </a:r>
            <a:r>
              <a:rPr lang="en-US" sz="2000" dirty="0">
                <a:solidFill>
                  <a:srgbClr val="000000"/>
                </a:solidFill>
                <a:latin typeface="Arial" pitchFamily="-106" charset="0"/>
                <a:ea typeface="ＭＳ Ｐゴシック" pitchFamily="-106" charset="-128"/>
                <a:cs typeface="ＭＳ Ｐゴシック" pitchFamily="-106" charset="-128"/>
              </a:rPr>
              <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instructions</a:t>
            </a:r>
          </a:p>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Insert </a:t>
            </a:r>
            <a:r>
              <a:rPr lang="en-US" sz="2000" i="1" dirty="0">
                <a:solidFill>
                  <a:srgbClr val="000000"/>
                </a:solidFill>
                <a:latin typeface="Arial" pitchFamily="-106" charset="0"/>
                <a:ea typeface="ＭＳ Ｐゴシック" pitchFamily="-106" charset="-128"/>
                <a:cs typeface="ＭＳ Ｐゴシック" pitchFamily="-106" charset="-128"/>
              </a:rPr>
              <a:t>marshal</a:t>
            </a:r>
            <a:r>
              <a:rPr lang="en-US" sz="2000" dirty="0">
                <a:solidFill>
                  <a:srgbClr val="000000"/>
                </a:solidFill>
                <a:latin typeface="Arial" pitchFamily="-106" charset="0"/>
                <a:ea typeface="ＭＳ Ｐゴシック" pitchFamily="-106" charset="-128"/>
                <a:cs typeface="ＭＳ Ｐゴシック" pitchFamily="-106" charset="-128"/>
              </a:rPr>
              <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instructions</a:t>
            </a:r>
          </a:p>
        </p:txBody>
      </p:sp>
      <p:sp>
        <p:nvSpPr>
          <p:cNvPr id="69637" name="AutoShape 4"/>
          <p:cNvSpPr>
            <a:spLocks noChangeArrowheads="1"/>
          </p:cNvSpPr>
          <p:nvPr/>
        </p:nvSpPr>
        <p:spPr bwMode="auto">
          <a:xfrm>
            <a:off x="5715000" y="2514600"/>
            <a:ext cx="297180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Record </a:t>
            </a:r>
            <a:r>
              <a:rPr lang="en-US" sz="2000" i="1" dirty="0">
                <a:solidFill>
                  <a:srgbClr val="000000"/>
                </a:solidFill>
                <a:latin typeface="Arial" pitchFamily="-106" charset="0"/>
                <a:ea typeface="ＭＳ Ｐゴシック" pitchFamily="-106" charset="-128"/>
                <a:cs typeface="ＭＳ Ｐゴシック" pitchFamily="-106" charset="-128"/>
              </a:rPr>
              <a:t>generator</a:t>
            </a:r>
            <a:r>
              <a:rPr lang="en-US" sz="2000" dirty="0">
                <a:solidFill>
                  <a:srgbClr val="000000"/>
                </a:solidFill>
                <a:latin typeface="Arial" pitchFamily="-106" charset="0"/>
                <a:ea typeface="ＭＳ Ｐゴシック" pitchFamily="-106" charset="-128"/>
                <a:cs typeface="ＭＳ Ｐゴシック" pitchFamily="-106" charset="-128"/>
              </a:rPr>
              <a:t>-                    </a:t>
            </a:r>
          </a:p>
          <a:p>
            <a:pPr marL="342900" indent="-342900" fontAlgn="auto">
              <a:spcBef>
                <a:spcPts val="0"/>
              </a:spcBef>
              <a:spcAft>
                <a:spcPts val="0"/>
              </a:spcAft>
              <a:defRPr/>
            </a:pPr>
            <a:r>
              <a:rPr lang="en-US" sz="2000" dirty="0">
                <a:solidFill>
                  <a:srgbClr val="000000"/>
                </a:solidFill>
                <a:latin typeface="Arial" pitchFamily="-106" charset="0"/>
                <a:ea typeface="ＭＳ Ｐゴシック" pitchFamily="-106" charset="-128"/>
                <a:cs typeface="ＭＳ Ｐゴシック" pitchFamily="-106" charset="-128"/>
              </a:rPr>
              <a:t>     produced addresses</a:t>
            </a:r>
          </a:p>
          <a:p>
            <a:pPr marL="342900" indent="-342900" fontAlgn="auto">
              <a:spcBef>
                <a:spcPts val="0"/>
              </a:spcBef>
              <a:spcAft>
                <a:spcPts val="0"/>
              </a:spcAft>
              <a:buFontTx/>
              <a:buAutoNum type="arabicPeriod" startAt="2"/>
              <a:defRPr/>
            </a:pPr>
            <a:r>
              <a:rPr lang="en-US" sz="2000" i="1" dirty="0">
                <a:solidFill>
                  <a:srgbClr val="000000"/>
                </a:solidFill>
                <a:latin typeface="Arial" pitchFamily="-106" charset="0"/>
                <a:ea typeface="ＭＳ Ｐゴシック" pitchFamily="-106" charset="-128"/>
                <a:cs typeface="ＭＳ Ｐゴシック" pitchFamily="-106" charset="-128"/>
              </a:rPr>
              <a:t> Marshal </a:t>
            </a:r>
            <a:r>
              <a:rPr lang="en-US" sz="2000" dirty="0">
                <a:solidFill>
                  <a:srgbClr val="000000"/>
                </a:solidFill>
                <a:latin typeface="Arial" pitchFamily="-106" charset="0"/>
                <a:ea typeface="ＭＳ Ｐゴシック" pitchFamily="-106" charset="-128"/>
                <a:cs typeface="ＭＳ Ｐゴシック" pitchFamily="-106" charset="-128"/>
              </a:rPr>
              <a:t>recorded </a:t>
            </a:r>
          </a:p>
          <a:p>
            <a:pPr marL="342900" indent="-342900" fontAlgn="auto">
              <a:spcBef>
                <a:spcPts val="0"/>
              </a:spcBef>
              <a:spcAft>
                <a:spcPts val="0"/>
              </a:spcAft>
              <a:defRPr/>
            </a:pPr>
            <a:r>
              <a:rPr lang="en-US" sz="2000" dirty="0">
                <a:solidFill>
                  <a:srgbClr val="000000"/>
                </a:solidFill>
                <a:latin typeface="Arial" pitchFamily="-106" charset="0"/>
                <a:ea typeface="ＭＳ Ｐゴシック" pitchFamily="-106" charset="-128"/>
                <a:cs typeface="ＭＳ Ｐゴシック" pitchFamily="-106" charset="-128"/>
              </a:rPr>
              <a:t>     blocks to next core</a:t>
            </a:r>
          </a:p>
        </p:txBody>
      </p:sp>
      <p:sp>
        <p:nvSpPr>
          <p:cNvPr id="77829" name="Line 5"/>
          <p:cNvSpPr>
            <a:spLocks noChangeShapeType="1"/>
          </p:cNvSpPr>
          <p:nvPr/>
        </p:nvSpPr>
        <p:spPr bwMode="auto">
          <a:xfrm>
            <a:off x="3063875" y="3429000"/>
            <a:ext cx="26511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47141" name="Text Box 6"/>
          <p:cNvSpPr txBox="1">
            <a:spLocks noChangeArrowheads="1"/>
          </p:cNvSpPr>
          <p:nvPr/>
        </p:nvSpPr>
        <p:spPr bwMode="auto">
          <a:xfrm>
            <a:off x="3063875" y="3611563"/>
            <a:ext cx="25749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Binary containing </a:t>
            </a:r>
            <a:br>
              <a:rPr lang="en-US" sz="1800">
                <a:solidFill>
                  <a:srgbClr val="000000"/>
                </a:solidFill>
              </a:rPr>
            </a:br>
            <a:r>
              <a:rPr lang="en-US" sz="1800" b="1" i="1">
                <a:solidFill>
                  <a:srgbClr val="000000"/>
                </a:solidFill>
              </a:rPr>
              <a:t>generator </a:t>
            </a:r>
            <a:r>
              <a:rPr lang="en-US" sz="1800" b="1">
                <a:solidFill>
                  <a:srgbClr val="000000"/>
                </a:solidFill>
              </a:rPr>
              <a:t>prefixes</a:t>
            </a:r>
            <a:r>
              <a:rPr lang="en-US" sz="1800">
                <a:solidFill>
                  <a:srgbClr val="000000"/>
                </a:solidFill>
              </a:rPr>
              <a:t> &amp; </a:t>
            </a:r>
            <a:r>
              <a:rPr lang="en-US" sz="1800" b="1" i="1">
                <a:solidFill>
                  <a:srgbClr val="000000"/>
                </a:solidFill>
              </a:rPr>
              <a:t>marshal</a:t>
            </a:r>
            <a:r>
              <a:rPr lang="en-US" sz="1800" b="1">
                <a:solidFill>
                  <a:srgbClr val="000000"/>
                </a:solidFill>
              </a:rPr>
              <a:t> Instructions</a:t>
            </a:r>
          </a:p>
        </p:txBody>
      </p:sp>
      <p:sp>
        <p:nvSpPr>
          <p:cNvPr id="347142" name="Text Box 7"/>
          <p:cNvSpPr txBox="1">
            <a:spLocks noChangeArrowheads="1"/>
          </p:cNvSpPr>
          <p:nvPr/>
        </p:nvSpPr>
        <p:spPr bwMode="auto">
          <a:xfrm>
            <a:off x="762000" y="2103438"/>
            <a:ext cx="207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Compiler/Profiler</a:t>
            </a:r>
          </a:p>
        </p:txBody>
      </p:sp>
      <p:sp>
        <p:nvSpPr>
          <p:cNvPr id="347143" name="Text Box 8"/>
          <p:cNvSpPr txBox="1">
            <a:spLocks noChangeArrowheads="1"/>
          </p:cNvSpPr>
          <p:nvPr/>
        </p:nvSpPr>
        <p:spPr bwMode="auto">
          <a:xfrm>
            <a:off x="6080125" y="2101850"/>
            <a:ext cx="1738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Hardware</a:t>
            </a:r>
          </a:p>
        </p:txBody>
      </p:sp>
      <p:sp>
        <p:nvSpPr>
          <p:cNvPr id="34714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808F5A-918B-7F4C-9D08-49C68189FAB0}" type="slidenum">
              <a:rPr lang="en-US" sz="1600">
                <a:solidFill>
                  <a:srgbClr val="000000"/>
                </a:solidFill>
                <a:latin typeface="Garamond" charset="0"/>
              </a:rPr>
              <a:pPr eaLnBrk="1" hangingPunct="1"/>
              <a:t>165</a:t>
            </a:fld>
            <a:endParaRPr lang="en-US" sz="1600">
              <a:solidFill>
                <a:srgbClr val="000000"/>
              </a:solidFill>
              <a:latin typeface="Garamond" charset="0"/>
            </a:endParaRPr>
          </a:p>
        </p:txBody>
      </p:sp>
    </p:spTree>
    <p:extLst>
      <p:ext uri="{BB962C8B-B14F-4D97-AF65-F5344CB8AC3E}">
        <p14:creationId xmlns:p14="http://schemas.microsoft.com/office/powerpoint/2010/main" val="3064742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1"/>
          <p:cNvSpPr>
            <a:spLocks noGrp="1"/>
          </p:cNvSpPr>
          <p:nvPr>
            <p:ph type="title"/>
          </p:nvPr>
        </p:nvSpPr>
        <p:spPr/>
        <p:txBody>
          <a:bodyPr/>
          <a:lstStyle/>
          <a:p>
            <a:r>
              <a:rPr lang="en-US">
                <a:latin typeface="Garamond" charset="0"/>
              </a:rPr>
              <a:t>Data Marshaling</a:t>
            </a:r>
          </a:p>
        </p:txBody>
      </p:sp>
      <p:sp>
        <p:nvSpPr>
          <p:cNvPr id="70660" name="AutoShape 3"/>
          <p:cNvSpPr>
            <a:spLocks noChangeArrowheads="1"/>
          </p:cNvSpPr>
          <p:nvPr/>
        </p:nvSpPr>
        <p:spPr bwMode="auto">
          <a:xfrm>
            <a:off x="381000" y="2514600"/>
            <a:ext cx="2682875"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Identify </a:t>
            </a:r>
            <a:r>
              <a:rPr lang="en-US" sz="2000" i="1" dirty="0">
                <a:solidFill>
                  <a:srgbClr val="000000"/>
                </a:solidFill>
                <a:latin typeface="Arial" pitchFamily="-106" charset="0"/>
                <a:ea typeface="ＭＳ Ｐゴシック" pitchFamily="-106" charset="-128"/>
                <a:cs typeface="ＭＳ Ｐゴシック" pitchFamily="-106" charset="-128"/>
              </a:rPr>
              <a:t>generator</a:t>
            </a:r>
            <a:r>
              <a:rPr lang="en-US" sz="2000" dirty="0">
                <a:solidFill>
                  <a:srgbClr val="000000"/>
                </a:solidFill>
                <a:latin typeface="Arial" pitchFamily="-106" charset="0"/>
                <a:ea typeface="ＭＳ Ｐゴシック" pitchFamily="-106" charset="-128"/>
                <a:cs typeface="ＭＳ Ｐゴシック" pitchFamily="-106" charset="-128"/>
              </a:rPr>
              <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instructions</a:t>
            </a:r>
          </a:p>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Insert </a:t>
            </a:r>
            <a:r>
              <a:rPr lang="en-US" sz="2000" i="1" dirty="0">
                <a:solidFill>
                  <a:srgbClr val="000000"/>
                </a:solidFill>
                <a:latin typeface="Arial" pitchFamily="-106" charset="0"/>
                <a:ea typeface="ＭＳ Ｐゴシック" pitchFamily="-106" charset="-128"/>
                <a:cs typeface="ＭＳ Ｐゴシック" pitchFamily="-106" charset="-128"/>
              </a:rPr>
              <a:t>marshal</a:t>
            </a:r>
            <a:r>
              <a:rPr lang="en-US" sz="2000" dirty="0">
                <a:solidFill>
                  <a:srgbClr val="000000"/>
                </a:solidFill>
                <a:latin typeface="Arial" pitchFamily="-106" charset="0"/>
                <a:ea typeface="ＭＳ Ｐゴシック" pitchFamily="-106" charset="-128"/>
                <a:cs typeface="ＭＳ Ｐゴシック" pitchFamily="-106" charset="-128"/>
              </a:rPr>
              <a:t/>
            </a:r>
            <a:br>
              <a:rPr lang="en-US" sz="2000" dirty="0">
                <a:solidFill>
                  <a:srgbClr val="000000"/>
                </a:solidFill>
                <a:latin typeface="Arial" pitchFamily="-106" charset="0"/>
                <a:ea typeface="ＭＳ Ｐゴシック" pitchFamily="-106" charset="-128"/>
                <a:cs typeface="ＭＳ Ｐゴシック" pitchFamily="-106" charset="-128"/>
              </a:rPr>
            </a:br>
            <a:r>
              <a:rPr lang="en-US" sz="2000" dirty="0">
                <a:solidFill>
                  <a:srgbClr val="000000"/>
                </a:solidFill>
                <a:latin typeface="Arial" pitchFamily="-106" charset="0"/>
                <a:ea typeface="ＭＳ Ｐゴシック" pitchFamily="-106" charset="-128"/>
                <a:cs typeface="ＭＳ Ｐゴシック" pitchFamily="-106" charset="-128"/>
              </a:rPr>
              <a:t>instructions</a:t>
            </a:r>
          </a:p>
        </p:txBody>
      </p:sp>
      <p:sp>
        <p:nvSpPr>
          <p:cNvPr id="70661" name="AutoShape 4"/>
          <p:cNvSpPr>
            <a:spLocks noChangeArrowheads="1"/>
          </p:cNvSpPr>
          <p:nvPr/>
        </p:nvSpPr>
        <p:spPr bwMode="auto">
          <a:xfrm>
            <a:off x="5715000" y="2514600"/>
            <a:ext cx="2971800" cy="1828800"/>
          </a:xfrm>
          <a:prstGeom prst="roundRect">
            <a:avLst>
              <a:gd name="adj" fmla="val 16667"/>
            </a:avLst>
          </a:prstGeom>
          <a:solidFill>
            <a:schemeClr val="accent6">
              <a:lumMod val="40000"/>
              <a:lumOff val="60000"/>
            </a:schemeClr>
          </a:solidFill>
          <a:ln w="25400">
            <a:solidFill>
              <a:schemeClr val="tx1"/>
            </a:solidFill>
            <a:round/>
            <a:headEnd/>
            <a:tailEnd/>
          </a:ln>
        </p:spPr>
        <p:txBody>
          <a:bodyPr wrap="none" anchor="ctr"/>
          <a:lstStyle/>
          <a:p>
            <a:pPr marL="342900" indent="-342900" fontAlgn="auto">
              <a:spcBef>
                <a:spcPts val="0"/>
              </a:spcBef>
              <a:spcAft>
                <a:spcPts val="0"/>
              </a:spcAft>
              <a:buFontTx/>
              <a:buAutoNum type="arabicPeriod"/>
              <a:defRPr/>
            </a:pPr>
            <a:r>
              <a:rPr lang="en-US" sz="2000" dirty="0">
                <a:solidFill>
                  <a:srgbClr val="000000"/>
                </a:solidFill>
                <a:latin typeface="Arial" pitchFamily="-106" charset="0"/>
                <a:ea typeface="ＭＳ Ｐゴシック" pitchFamily="-106" charset="-128"/>
                <a:cs typeface="ＭＳ Ｐゴシック" pitchFamily="-106" charset="-128"/>
              </a:rPr>
              <a:t>Record </a:t>
            </a:r>
            <a:r>
              <a:rPr lang="en-US" sz="2000" i="1" dirty="0">
                <a:solidFill>
                  <a:srgbClr val="000000"/>
                </a:solidFill>
                <a:latin typeface="Arial" pitchFamily="-106" charset="0"/>
                <a:ea typeface="ＭＳ Ｐゴシック" pitchFamily="-106" charset="-128"/>
                <a:cs typeface="ＭＳ Ｐゴシック" pitchFamily="-106" charset="-128"/>
              </a:rPr>
              <a:t>generator</a:t>
            </a:r>
            <a:r>
              <a:rPr lang="en-US" sz="2000" dirty="0">
                <a:solidFill>
                  <a:srgbClr val="000000"/>
                </a:solidFill>
                <a:latin typeface="Arial" pitchFamily="-106" charset="0"/>
                <a:ea typeface="ＭＳ Ｐゴシック" pitchFamily="-106" charset="-128"/>
                <a:cs typeface="ＭＳ Ｐゴシック" pitchFamily="-106" charset="-128"/>
              </a:rPr>
              <a:t>-                    </a:t>
            </a:r>
          </a:p>
          <a:p>
            <a:pPr marL="342900" indent="-342900" fontAlgn="auto">
              <a:spcBef>
                <a:spcPts val="0"/>
              </a:spcBef>
              <a:spcAft>
                <a:spcPts val="0"/>
              </a:spcAft>
              <a:defRPr/>
            </a:pPr>
            <a:r>
              <a:rPr lang="en-US" sz="2000" dirty="0">
                <a:solidFill>
                  <a:srgbClr val="000000"/>
                </a:solidFill>
                <a:latin typeface="Arial" pitchFamily="-106" charset="0"/>
                <a:ea typeface="ＭＳ Ｐゴシック" pitchFamily="-106" charset="-128"/>
                <a:cs typeface="ＭＳ Ｐゴシック" pitchFamily="-106" charset="-128"/>
              </a:rPr>
              <a:t>     produced addresses</a:t>
            </a:r>
          </a:p>
          <a:p>
            <a:pPr marL="342900" indent="-342900" fontAlgn="auto">
              <a:spcBef>
                <a:spcPts val="0"/>
              </a:spcBef>
              <a:spcAft>
                <a:spcPts val="0"/>
              </a:spcAft>
              <a:buFontTx/>
              <a:buAutoNum type="arabicPeriod" startAt="2"/>
              <a:defRPr/>
            </a:pPr>
            <a:r>
              <a:rPr lang="en-US" sz="2000" i="1" dirty="0">
                <a:solidFill>
                  <a:srgbClr val="000000"/>
                </a:solidFill>
                <a:latin typeface="Arial" pitchFamily="-106" charset="0"/>
                <a:ea typeface="ＭＳ Ｐゴシック" pitchFamily="-106" charset="-128"/>
                <a:cs typeface="ＭＳ Ｐゴシック" pitchFamily="-106" charset="-128"/>
              </a:rPr>
              <a:t> Marshal </a:t>
            </a:r>
            <a:r>
              <a:rPr lang="en-US" sz="2000" dirty="0">
                <a:solidFill>
                  <a:srgbClr val="000000"/>
                </a:solidFill>
                <a:latin typeface="Arial" pitchFamily="-106" charset="0"/>
                <a:ea typeface="ＭＳ Ｐゴシック" pitchFamily="-106" charset="-128"/>
                <a:cs typeface="ＭＳ Ｐゴシック" pitchFamily="-106" charset="-128"/>
              </a:rPr>
              <a:t>recorded </a:t>
            </a:r>
          </a:p>
          <a:p>
            <a:pPr marL="342900" indent="-342900" fontAlgn="auto">
              <a:spcBef>
                <a:spcPts val="0"/>
              </a:spcBef>
              <a:spcAft>
                <a:spcPts val="0"/>
              </a:spcAft>
              <a:defRPr/>
            </a:pPr>
            <a:r>
              <a:rPr lang="en-US" sz="2000" dirty="0">
                <a:solidFill>
                  <a:srgbClr val="000000"/>
                </a:solidFill>
                <a:latin typeface="Arial" pitchFamily="-106" charset="0"/>
                <a:ea typeface="ＭＳ Ｐゴシック" pitchFamily="-106" charset="-128"/>
                <a:cs typeface="ＭＳ Ｐゴシック" pitchFamily="-106" charset="-128"/>
              </a:rPr>
              <a:t>     blocks to next core</a:t>
            </a:r>
          </a:p>
        </p:txBody>
      </p:sp>
      <p:sp>
        <p:nvSpPr>
          <p:cNvPr id="79877" name="Line 5"/>
          <p:cNvSpPr>
            <a:spLocks noChangeShapeType="1"/>
          </p:cNvSpPr>
          <p:nvPr/>
        </p:nvSpPr>
        <p:spPr bwMode="auto">
          <a:xfrm>
            <a:off x="3063875" y="3429000"/>
            <a:ext cx="26511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48165" name="Text Box 6"/>
          <p:cNvSpPr txBox="1">
            <a:spLocks noChangeArrowheads="1"/>
          </p:cNvSpPr>
          <p:nvPr/>
        </p:nvSpPr>
        <p:spPr bwMode="auto">
          <a:xfrm>
            <a:off x="3063875" y="3611563"/>
            <a:ext cx="25749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rPr>
              <a:t>Binary containing </a:t>
            </a:r>
            <a:br>
              <a:rPr lang="en-US" sz="1800">
                <a:solidFill>
                  <a:srgbClr val="000000"/>
                </a:solidFill>
              </a:rPr>
            </a:br>
            <a:r>
              <a:rPr lang="en-US" sz="1800" b="1" i="1">
                <a:solidFill>
                  <a:srgbClr val="000000"/>
                </a:solidFill>
              </a:rPr>
              <a:t>generator </a:t>
            </a:r>
            <a:r>
              <a:rPr lang="en-US" sz="1800" b="1">
                <a:solidFill>
                  <a:srgbClr val="000000"/>
                </a:solidFill>
              </a:rPr>
              <a:t>prefixes</a:t>
            </a:r>
            <a:r>
              <a:rPr lang="en-US" sz="1800">
                <a:solidFill>
                  <a:srgbClr val="000000"/>
                </a:solidFill>
              </a:rPr>
              <a:t> &amp; </a:t>
            </a:r>
            <a:r>
              <a:rPr lang="en-US" sz="1800" b="1" i="1">
                <a:solidFill>
                  <a:srgbClr val="000000"/>
                </a:solidFill>
              </a:rPr>
              <a:t>marshal</a:t>
            </a:r>
            <a:r>
              <a:rPr lang="en-US" sz="1800" b="1">
                <a:solidFill>
                  <a:srgbClr val="000000"/>
                </a:solidFill>
              </a:rPr>
              <a:t> Instructions</a:t>
            </a:r>
          </a:p>
        </p:txBody>
      </p:sp>
      <p:sp>
        <p:nvSpPr>
          <p:cNvPr id="348166" name="Text Box 8"/>
          <p:cNvSpPr txBox="1">
            <a:spLocks noChangeArrowheads="1"/>
          </p:cNvSpPr>
          <p:nvPr/>
        </p:nvSpPr>
        <p:spPr bwMode="auto">
          <a:xfrm>
            <a:off x="6080125" y="2101850"/>
            <a:ext cx="1738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Hardware</a:t>
            </a:r>
          </a:p>
        </p:txBody>
      </p:sp>
      <p:sp>
        <p:nvSpPr>
          <p:cNvPr id="79880" name="Rectangle 9"/>
          <p:cNvSpPr>
            <a:spLocks noChangeArrowheads="1"/>
          </p:cNvSpPr>
          <p:nvPr/>
        </p:nvSpPr>
        <p:spPr bwMode="auto">
          <a:xfrm>
            <a:off x="227013" y="2438400"/>
            <a:ext cx="2971800" cy="205740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34816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7BB2C2-A79B-B146-BCC8-35A59B2C9884}" type="slidenum">
              <a:rPr lang="en-US" sz="1600">
                <a:solidFill>
                  <a:srgbClr val="000000"/>
                </a:solidFill>
                <a:latin typeface="Garamond" charset="0"/>
              </a:rPr>
              <a:pPr eaLnBrk="1" hangingPunct="1"/>
              <a:t>166</a:t>
            </a:fld>
            <a:endParaRPr lang="en-US" sz="1600">
              <a:solidFill>
                <a:srgbClr val="000000"/>
              </a:solidFill>
              <a:latin typeface="Garamond" charset="0"/>
            </a:endParaRPr>
          </a:p>
        </p:txBody>
      </p:sp>
      <p:sp>
        <p:nvSpPr>
          <p:cNvPr id="348169" name="Text Box 7"/>
          <p:cNvSpPr txBox="1">
            <a:spLocks noChangeArrowheads="1"/>
          </p:cNvSpPr>
          <p:nvPr/>
        </p:nvSpPr>
        <p:spPr bwMode="auto">
          <a:xfrm>
            <a:off x="762000" y="2103438"/>
            <a:ext cx="207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Compiler/Profiler</a:t>
            </a:r>
          </a:p>
        </p:txBody>
      </p:sp>
    </p:spTree>
    <p:extLst>
      <p:ext uri="{BB962C8B-B14F-4D97-AF65-F5344CB8AC3E}">
        <p14:creationId xmlns:p14="http://schemas.microsoft.com/office/powerpoint/2010/main" val="1235662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BE388F-8E6B-2742-923C-C1F014218B70}" type="slidenum">
              <a:rPr lang="en-US" sz="1600">
                <a:solidFill>
                  <a:srgbClr val="000000"/>
                </a:solidFill>
                <a:latin typeface="Garamond" charset="0"/>
              </a:rPr>
              <a:pPr eaLnBrk="1" hangingPunct="1"/>
              <a:t>167</a:t>
            </a:fld>
            <a:endParaRPr lang="en-US" sz="1600">
              <a:solidFill>
                <a:srgbClr val="000000"/>
              </a:solidFill>
              <a:latin typeface="Garamond" charset="0"/>
            </a:endParaRPr>
          </a:p>
        </p:txBody>
      </p:sp>
      <p:sp>
        <p:nvSpPr>
          <p:cNvPr id="349186" name="Rectangle 2"/>
          <p:cNvSpPr>
            <a:spLocks noGrp="1" noChangeArrowheads="1"/>
          </p:cNvSpPr>
          <p:nvPr>
            <p:ph type="title"/>
          </p:nvPr>
        </p:nvSpPr>
        <p:spPr/>
        <p:txBody>
          <a:bodyPr/>
          <a:lstStyle/>
          <a:p>
            <a:pPr eaLnBrk="1" hangingPunct="1"/>
            <a:r>
              <a:rPr lang="en-US">
                <a:latin typeface="Garamond" charset="0"/>
              </a:rPr>
              <a:t>Profiling Algorithm</a:t>
            </a:r>
          </a:p>
        </p:txBody>
      </p:sp>
      <p:sp>
        <p:nvSpPr>
          <p:cNvPr id="81924" name="AutoShape 3"/>
          <p:cNvSpPr>
            <a:spLocks noChangeArrowheads="1"/>
          </p:cNvSpPr>
          <p:nvPr/>
        </p:nvSpPr>
        <p:spPr bwMode="auto">
          <a:xfrm>
            <a:off x="3505200" y="1539875"/>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X</a:t>
            </a:r>
          </a:p>
          <a:p>
            <a:pPr algn="ctr" fontAlgn="auto">
              <a:spcBef>
                <a:spcPts val="0"/>
              </a:spcBef>
              <a:spcAft>
                <a:spcPts val="0"/>
              </a:spcAft>
              <a:defRPr/>
            </a:pPr>
            <a:r>
              <a:rPr lang="en-US">
                <a:solidFill>
                  <a:srgbClr val="000000"/>
                </a:solidFill>
                <a:latin typeface="Tahoma"/>
              </a:rPr>
              <a:t>STORE Y</a:t>
            </a:r>
          </a:p>
          <a:p>
            <a:pPr algn="ctr" fontAlgn="auto">
              <a:spcBef>
                <a:spcPts val="0"/>
              </a:spcBef>
              <a:spcAft>
                <a:spcPts val="0"/>
              </a:spcAft>
              <a:defRPr/>
            </a:pPr>
            <a:r>
              <a:rPr lang="en-US">
                <a:solidFill>
                  <a:srgbClr val="000000"/>
                </a:solidFill>
                <a:latin typeface="Tahoma"/>
              </a:rPr>
              <a:t>STORE Y</a:t>
            </a:r>
          </a:p>
        </p:txBody>
      </p:sp>
      <p:sp>
        <p:nvSpPr>
          <p:cNvPr id="81925" name="AutoShape 4"/>
          <p:cNvSpPr>
            <a:spLocks noChangeArrowheads="1"/>
          </p:cNvSpPr>
          <p:nvPr/>
        </p:nvSpPr>
        <p:spPr bwMode="auto">
          <a:xfrm>
            <a:off x="3505200" y="3063875"/>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Y</a:t>
            </a:r>
          </a:p>
          <a:p>
            <a:pPr algn="ctr" fontAlgn="auto">
              <a:spcBef>
                <a:spcPts val="0"/>
              </a:spcBef>
              <a:spcAft>
                <a:spcPts val="0"/>
              </a:spcAft>
              <a:defRPr/>
            </a:pPr>
            <a:r>
              <a:rPr lang="en-US">
                <a:solidFill>
                  <a:srgbClr val="000000"/>
                </a:solidFill>
                <a:latin typeface="Tahoma"/>
              </a:rPr>
              <a:t>             ….</a:t>
            </a:r>
          </a:p>
          <a:p>
            <a:pPr algn="ctr" fontAlgn="auto">
              <a:spcBef>
                <a:spcPts val="0"/>
              </a:spcBef>
              <a:spcAft>
                <a:spcPts val="0"/>
              </a:spcAft>
              <a:defRPr/>
            </a:pPr>
            <a:r>
              <a:rPr lang="en-US">
                <a:solidFill>
                  <a:srgbClr val="000000"/>
                </a:solidFill>
                <a:latin typeface="Tahoma"/>
              </a:rPr>
              <a:t>STORE Z</a:t>
            </a:r>
          </a:p>
        </p:txBody>
      </p:sp>
      <p:sp>
        <p:nvSpPr>
          <p:cNvPr id="81926" name="AutoShape 5"/>
          <p:cNvSpPr>
            <a:spLocks noChangeArrowheads="1"/>
          </p:cNvSpPr>
          <p:nvPr/>
        </p:nvSpPr>
        <p:spPr bwMode="auto">
          <a:xfrm>
            <a:off x="3505200" y="4587875"/>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LOAD Z</a:t>
            </a:r>
          </a:p>
          <a:p>
            <a:pPr algn="ctr" fontAlgn="auto">
              <a:spcBef>
                <a:spcPts val="0"/>
              </a:spcBef>
              <a:spcAft>
                <a:spcPts val="0"/>
              </a:spcAft>
              <a:defRPr/>
            </a:pPr>
            <a:r>
              <a:rPr lang="en-US">
                <a:solidFill>
                  <a:srgbClr val="000000"/>
                </a:solidFill>
                <a:latin typeface="Tahoma"/>
              </a:rPr>
              <a:t>            ….</a:t>
            </a:r>
          </a:p>
        </p:txBody>
      </p:sp>
      <p:sp>
        <p:nvSpPr>
          <p:cNvPr id="81927" name="Line 6"/>
          <p:cNvSpPr>
            <a:spLocks noChangeShapeType="1"/>
          </p:cNvSpPr>
          <p:nvPr/>
        </p:nvSpPr>
        <p:spPr bwMode="auto">
          <a:xfrm>
            <a:off x="4572000" y="260667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81928" name="Line 7"/>
          <p:cNvSpPr>
            <a:spLocks noChangeShapeType="1"/>
          </p:cNvSpPr>
          <p:nvPr/>
        </p:nvSpPr>
        <p:spPr bwMode="auto">
          <a:xfrm>
            <a:off x="4572000" y="413067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4584" name="Line 8"/>
          <p:cNvSpPr>
            <a:spLocks noChangeShapeType="1"/>
          </p:cNvSpPr>
          <p:nvPr/>
        </p:nvSpPr>
        <p:spPr bwMode="auto">
          <a:xfrm flipH="1">
            <a:off x="5287963" y="1814513"/>
            <a:ext cx="1004887"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4585" name="Line 9"/>
          <p:cNvSpPr>
            <a:spLocks noChangeShapeType="1"/>
          </p:cNvSpPr>
          <p:nvPr/>
        </p:nvSpPr>
        <p:spPr bwMode="auto">
          <a:xfrm flipH="1">
            <a:off x="5286375" y="2087563"/>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4586" name="Line 10"/>
          <p:cNvSpPr>
            <a:spLocks noChangeShapeType="1"/>
          </p:cNvSpPr>
          <p:nvPr/>
        </p:nvSpPr>
        <p:spPr bwMode="auto">
          <a:xfrm flipH="1">
            <a:off x="5286375" y="23622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4587" name="Line 11"/>
          <p:cNvSpPr>
            <a:spLocks noChangeShapeType="1"/>
          </p:cNvSpPr>
          <p:nvPr/>
        </p:nvSpPr>
        <p:spPr bwMode="auto">
          <a:xfrm flipH="1">
            <a:off x="5286375" y="3278188"/>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24609" name="Oval 33"/>
          <p:cNvSpPr>
            <a:spLocks noChangeArrowheads="1"/>
          </p:cNvSpPr>
          <p:nvPr/>
        </p:nvSpPr>
        <p:spPr bwMode="auto">
          <a:xfrm>
            <a:off x="3733800" y="2209800"/>
            <a:ext cx="17526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4610" name="Text Box 34"/>
          <p:cNvSpPr txBox="1">
            <a:spLocks noChangeArrowheads="1"/>
          </p:cNvSpPr>
          <p:nvPr/>
        </p:nvSpPr>
        <p:spPr bwMode="auto">
          <a:xfrm>
            <a:off x="1066800" y="2057400"/>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i="1">
                <a:solidFill>
                  <a:srgbClr val="000000"/>
                </a:solidFill>
              </a:rPr>
              <a:t>Mark as Generator Instruction</a:t>
            </a:r>
          </a:p>
        </p:txBody>
      </p:sp>
      <p:sp>
        <p:nvSpPr>
          <p:cNvPr id="24611" name="Oval 35"/>
          <p:cNvSpPr>
            <a:spLocks noChangeArrowheads="1"/>
          </p:cNvSpPr>
          <p:nvPr/>
        </p:nvSpPr>
        <p:spPr bwMode="auto">
          <a:xfrm>
            <a:off x="4724400" y="2133600"/>
            <a:ext cx="5334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4612" name="Oval 36"/>
          <p:cNvSpPr>
            <a:spLocks noChangeArrowheads="1"/>
          </p:cNvSpPr>
          <p:nvPr/>
        </p:nvSpPr>
        <p:spPr bwMode="auto">
          <a:xfrm>
            <a:off x="4648200" y="3124200"/>
            <a:ext cx="5334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auto">
              <a:spcBef>
                <a:spcPts val="0"/>
              </a:spcBef>
              <a:spcAft>
                <a:spcPts val="0"/>
              </a:spcAft>
              <a:defRPr/>
            </a:pPr>
            <a:endParaRPr lang="en-US">
              <a:solidFill>
                <a:srgbClr val="000000"/>
              </a:solidFill>
              <a:latin typeface="Tahoma"/>
            </a:endParaRPr>
          </a:p>
        </p:txBody>
      </p:sp>
      <p:sp>
        <p:nvSpPr>
          <p:cNvPr id="24613" name="Text Box 37"/>
          <p:cNvSpPr txBox="1">
            <a:spLocks noChangeArrowheads="1"/>
          </p:cNvSpPr>
          <p:nvPr/>
        </p:nvSpPr>
        <p:spPr bwMode="auto">
          <a:xfrm>
            <a:off x="1066800" y="12954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Inter-segment data</a:t>
            </a:r>
          </a:p>
        </p:txBody>
      </p:sp>
    </p:spTree>
    <p:extLst>
      <p:ext uri="{BB962C8B-B14F-4D97-AF65-F5344CB8AC3E}">
        <p14:creationId xmlns:p14="http://schemas.microsoft.com/office/powerpoint/2010/main" val="4181959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5.55112E-17 -9.89824E-7 L 5.55112E-17 0.03978 " pathEditMode="relative" rAng="0" ptsTypes="AA">
                                      <p:cBhvr>
                                        <p:cTn id="10" dur="500" fill="hold"/>
                                        <p:tgtEl>
                                          <p:spTgt spid="24584"/>
                                        </p:tgtEl>
                                        <p:attrNameLst>
                                          <p:attrName>ppt_x</p:attrName>
                                          <p:attrName>ppt_y</p:attrName>
                                        </p:attrNameLst>
                                      </p:cBhvr>
                                      <p:rCtr x="0" y="1989"/>
                                    </p:animMotion>
                                  </p:childTnLst>
                                </p:cTn>
                              </p:par>
                            </p:childTnLst>
                          </p:cTn>
                        </p:par>
                        <p:par>
                          <p:cTn id="11" fill="hold" nodeType="afterGroup">
                            <p:stCondLst>
                              <p:cond delay="500"/>
                            </p:stCondLst>
                            <p:childTnLst>
                              <p:par>
                                <p:cTn id="12" presetID="1" presetClass="exit" presetSubtype="0" fill="hold" nodeType="afterEffect">
                                  <p:stCondLst>
                                    <p:cond delay="0"/>
                                  </p:stCondLst>
                                  <p:childTnLst>
                                    <p:set>
                                      <p:cBhvr>
                                        <p:cTn id="13" dur="1" fill="hold">
                                          <p:stCondLst>
                                            <p:cond delay="0"/>
                                          </p:stCondLst>
                                        </p:cTn>
                                        <p:tgtEl>
                                          <p:spTgt spid="2458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458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path" presetSubtype="0" accel="50000" decel="50000" fill="hold" nodeType="clickEffect">
                                  <p:stCondLst>
                                    <p:cond delay="0"/>
                                  </p:stCondLst>
                                  <p:childTnLst>
                                    <p:animMotion origin="layout" path="M 5.55112E-17 -9.89824E-7 L 5.55112E-17 0.03978 " pathEditMode="relative" rAng="0" ptsTypes="AA">
                                      <p:cBhvr>
                                        <p:cTn id="19" dur="500" fill="hold"/>
                                        <p:tgtEl>
                                          <p:spTgt spid="24585"/>
                                        </p:tgtEl>
                                        <p:attrNameLst>
                                          <p:attrName>ppt_x</p:attrName>
                                          <p:attrName>ppt_y</p:attrName>
                                        </p:attrNameLst>
                                      </p:cBhvr>
                                      <p:rCtr x="0" y="1989"/>
                                    </p:animMotion>
                                  </p:childTnLst>
                                </p:cTn>
                              </p:par>
                            </p:childTnLst>
                          </p:cTn>
                        </p:par>
                        <p:par>
                          <p:cTn id="20" fill="hold" nodeType="afterGroup">
                            <p:stCondLst>
                              <p:cond delay="500"/>
                            </p:stCondLst>
                            <p:childTnLst>
                              <p:par>
                                <p:cTn id="21" presetID="1" presetClass="exit" presetSubtype="0" fill="hold" nodeType="afterEffect">
                                  <p:stCondLst>
                                    <p:cond delay="0"/>
                                  </p:stCondLst>
                                  <p:childTnLst>
                                    <p:set>
                                      <p:cBhvr>
                                        <p:cTn id="22" dur="1" fill="hold">
                                          <p:stCondLst>
                                            <p:cond delay="0"/>
                                          </p:stCondLst>
                                        </p:cTn>
                                        <p:tgtEl>
                                          <p:spTgt spid="2458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58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path" presetSubtype="0" accel="50000" decel="50000" fill="hold" nodeType="clickEffect">
                                  <p:stCondLst>
                                    <p:cond delay="0"/>
                                  </p:stCondLst>
                                  <p:childTnLst>
                                    <p:animMotion origin="layout" path="M -3.61111E-6 3.79278E-6 L -0.00017 0.13321 " pathEditMode="relative" rAng="0" ptsTypes="AA">
                                      <p:cBhvr>
                                        <p:cTn id="28" dur="2000" fill="hold"/>
                                        <p:tgtEl>
                                          <p:spTgt spid="24586"/>
                                        </p:tgtEl>
                                        <p:attrNameLst>
                                          <p:attrName>ppt_x</p:attrName>
                                          <p:attrName>ppt_y</p:attrName>
                                        </p:attrNameLst>
                                      </p:cBhvr>
                                      <p:rCtr x="-17" y="6660"/>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6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6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61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46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46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61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458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6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9" grpId="0" animBg="1"/>
      <p:bldP spid="24610" grpId="0"/>
      <p:bldP spid="24611" grpId="0" animBg="1"/>
      <p:bldP spid="24611" grpId="1" animBg="1"/>
      <p:bldP spid="24612" grpId="0" animBg="1"/>
      <p:bldP spid="24612" grpId="1" animBg="1"/>
      <p:bldP spid="24613" grpId="0"/>
      <p:bldP spid="24613" grpId="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AEA4C4-5C44-544D-9D8A-BEB0F739B384}" type="slidenum">
              <a:rPr lang="en-US" sz="1600">
                <a:solidFill>
                  <a:srgbClr val="000000"/>
                </a:solidFill>
                <a:latin typeface="Garamond" charset="0"/>
              </a:rPr>
              <a:pPr eaLnBrk="1" hangingPunct="1"/>
              <a:t>168</a:t>
            </a:fld>
            <a:endParaRPr lang="en-US" sz="1600">
              <a:solidFill>
                <a:srgbClr val="000000"/>
              </a:solidFill>
              <a:latin typeface="Garamond" charset="0"/>
            </a:endParaRPr>
          </a:p>
        </p:txBody>
      </p:sp>
      <p:sp>
        <p:nvSpPr>
          <p:cNvPr id="350210" name="Rectangle 2"/>
          <p:cNvSpPr>
            <a:spLocks noGrp="1" noChangeArrowheads="1"/>
          </p:cNvSpPr>
          <p:nvPr>
            <p:ph type="title"/>
          </p:nvPr>
        </p:nvSpPr>
        <p:spPr/>
        <p:txBody>
          <a:bodyPr/>
          <a:lstStyle/>
          <a:p>
            <a:pPr eaLnBrk="1" hangingPunct="1"/>
            <a:r>
              <a:rPr lang="en-US">
                <a:latin typeface="Garamond" charset="0"/>
              </a:rPr>
              <a:t>Marshal Instructions</a:t>
            </a:r>
          </a:p>
        </p:txBody>
      </p:sp>
      <p:sp>
        <p:nvSpPr>
          <p:cNvPr id="83972" name="AutoShape 8"/>
          <p:cNvSpPr>
            <a:spLocks noChangeArrowheads="1"/>
          </p:cNvSpPr>
          <p:nvPr/>
        </p:nvSpPr>
        <p:spPr bwMode="auto">
          <a:xfrm>
            <a:off x="3505200" y="1524000"/>
            <a:ext cx="2133600" cy="11430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     LOAD X</a:t>
            </a:r>
          </a:p>
          <a:p>
            <a:pPr fontAlgn="auto">
              <a:spcBef>
                <a:spcPts val="0"/>
              </a:spcBef>
              <a:spcAft>
                <a:spcPts val="0"/>
              </a:spcAft>
              <a:defRPr/>
            </a:pPr>
            <a:r>
              <a:rPr lang="en-US">
                <a:solidFill>
                  <a:srgbClr val="000000"/>
                </a:solidFill>
                <a:latin typeface="Tahoma"/>
              </a:rPr>
              <a:t>     STORE Y</a:t>
            </a:r>
          </a:p>
          <a:p>
            <a:pPr fontAlgn="auto">
              <a:spcBef>
                <a:spcPts val="0"/>
              </a:spcBef>
              <a:spcAft>
                <a:spcPts val="0"/>
              </a:spcAft>
              <a:defRPr/>
            </a:pPr>
            <a:r>
              <a:rPr lang="en-US" b="1">
                <a:solidFill>
                  <a:srgbClr val="000000"/>
                </a:solidFill>
                <a:latin typeface="Tahoma"/>
              </a:rPr>
              <a:t>G</a:t>
            </a:r>
            <a:r>
              <a:rPr lang="en-US">
                <a:solidFill>
                  <a:srgbClr val="000000"/>
                </a:solidFill>
                <a:latin typeface="Tahoma"/>
              </a:rPr>
              <a:t>: STORE Y</a:t>
            </a:r>
          </a:p>
          <a:p>
            <a:pPr fontAlgn="auto">
              <a:spcBef>
                <a:spcPts val="0"/>
              </a:spcBef>
              <a:spcAft>
                <a:spcPts val="0"/>
              </a:spcAft>
              <a:defRPr/>
            </a:pPr>
            <a:r>
              <a:rPr lang="en-US">
                <a:solidFill>
                  <a:srgbClr val="FF0000"/>
                </a:solidFill>
                <a:latin typeface="Tahoma"/>
              </a:rPr>
              <a:t>     </a:t>
            </a:r>
            <a:r>
              <a:rPr lang="en-US" b="1">
                <a:solidFill>
                  <a:srgbClr val="FF0000"/>
                </a:solidFill>
                <a:latin typeface="Tahoma"/>
              </a:rPr>
              <a:t>MARSHAL C1</a:t>
            </a:r>
          </a:p>
        </p:txBody>
      </p:sp>
      <p:sp>
        <p:nvSpPr>
          <p:cNvPr id="83973" name="AutoShape 9"/>
          <p:cNvSpPr>
            <a:spLocks noChangeArrowheads="1"/>
          </p:cNvSpPr>
          <p:nvPr/>
        </p:nvSpPr>
        <p:spPr bwMode="auto">
          <a:xfrm>
            <a:off x="3505200" y="31242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    LOAD Y</a:t>
            </a:r>
          </a:p>
          <a:p>
            <a:pPr fontAlgn="auto">
              <a:spcBef>
                <a:spcPts val="0"/>
              </a:spcBef>
              <a:spcAft>
                <a:spcPts val="0"/>
              </a:spcAft>
              <a:defRPr/>
            </a:pPr>
            <a:r>
              <a:rPr lang="en-US">
                <a:solidFill>
                  <a:srgbClr val="000000"/>
                </a:solidFill>
                <a:latin typeface="Tahoma"/>
              </a:rPr>
              <a:t>         ….</a:t>
            </a:r>
          </a:p>
          <a:p>
            <a:pPr fontAlgn="auto">
              <a:spcBef>
                <a:spcPts val="0"/>
              </a:spcBef>
              <a:spcAft>
                <a:spcPts val="0"/>
              </a:spcAft>
              <a:defRPr/>
            </a:pPr>
            <a:r>
              <a:rPr lang="en-US" b="1">
                <a:solidFill>
                  <a:srgbClr val="000000"/>
                </a:solidFill>
                <a:latin typeface="Tahoma"/>
              </a:rPr>
              <a:t>G</a:t>
            </a:r>
            <a:r>
              <a:rPr lang="en-US">
                <a:solidFill>
                  <a:srgbClr val="000000"/>
                </a:solidFill>
                <a:latin typeface="Tahoma"/>
              </a:rPr>
              <a:t>:STORE Z</a:t>
            </a:r>
          </a:p>
          <a:p>
            <a:pPr fontAlgn="auto">
              <a:spcBef>
                <a:spcPts val="0"/>
              </a:spcBef>
              <a:spcAft>
                <a:spcPts val="0"/>
              </a:spcAft>
              <a:defRPr/>
            </a:pPr>
            <a:r>
              <a:rPr lang="en-US">
                <a:solidFill>
                  <a:srgbClr val="000000"/>
                </a:solidFill>
                <a:latin typeface="Tahoma"/>
              </a:rPr>
              <a:t>    </a:t>
            </a:r>
            <a:r>
              <a:rPr lang="en-US" b="1">
                <a:solidFill>
                  <a:srgbClr val="FF0000"/>
                </a:solidFill>
                <a:latin typeface="Tahoma"/>
              </a:rPr>
              <a:t>MARSHAL C2</a:t>
            </a:r>
          </a:p>
        </p:txBody>
      </p:sp>
      <p:sp>
        <p:nvSpPr>
          <p:cNvPr id="83974" name="AutoShape 10"/>
          <p:cNvSpPr>
            <a:spLocks noChangeArrowheads="1"/>
          </p:cNvSpPr>
          <p:nvPr/>
        </p:nvSpPr>
        <p:spPr bwMode="auto">
          <a:xfrm>
            <a:off x="3505200" y="46482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0x5: LOAD Z</a:t>
            </a:r>
          </a:p>
          <a:p>
            <a:pPr fontAlgn="auto">
              <a:spcBef>
                <a:spcPts val="0"/>
              </a:spcBef>
              <a:spcAft>
                <a:spcPts val="0"/>
              </a:spcAft>
              <a:defRPr/>
            </a:pPr>
            <a:r>
              <a:rPr lang="en-US">
                <a:solidFill>
                  <a:srgbClr val="000000"/>
                </a:solidFill>
                <a:latin typeface="Tahoma"/>
              </a:rPr>
              <a:t>            ….</a:t>
            </a:r>
          </a:p>
        </p:txBody>
      </p:sp>
      <p:sp>
        <p:nvSpPr>
          <p:cNvPr id="83975" name="Line 11"/>
          <p:cNvSpPr>
            <a:spLocks noChangeShapeType="1"/>
          </p:cNvSpPr>
          <p:nvPr/>
        </p:nvSpPr>
        <p:spPr bwMode="auto">
          <a:xfrm>
            <a:off x="4572000" y="2667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83976" name="Line 12"/>
          <p:cNvSpPr>
            <a:spLocks noChangeShapeType="1"/>
          </p:cNvSpPr>
          <p:nvPr/>
        </p:nvSpPr>
        <p:spPr bwMode="auto">
          <a:xfrm>
            <a:off x="4572000" y="4191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50216" name="Text Box 37"/>
          <p:cNvSpPr txBox="1">
            <a:spLocks noChangeArrowheads="1"/>
          </p:cNvSpPr>
          <p:nvPr/>
        </p:nvSpPr>
        <p:spPr bwMode="auto">
          <a:xfrm>
            <a:off x="5949950" y="2211388"/>
            <a:ext cx="29797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When to send (Marshal)</a:t>
            </a:r>
          </a:p>
          <a:p>
            <a:pPr eaLnBrk="1" hangingPunct="1">
              <a:spcBef>
                <a:spcPct val="50000"/>
              </a:spcBef>
            </a:pPr>
            <a:r>
              <a:rPr lang="en-US" sz="1800" b="1" i="1">
                <a:solidFill>
                  <a:srgbClr val="000000"/>
                </a:solidFill>
              </a:rPr>
              <a:t>Where to send (C1)</a:t>
            </a:r>
          </a:p>
        </p:txBody>
      </p:sp>
    </p:spTree>
    <p:extLst>
      <p:ext uri="{BB962C8B-B14F-4D97-AF65-F5344CB8AC3E}">
        <p14:creationId xmlns:p14="http://schemas.microsoft.com/office/powerpoint/2010/main" val="1562832134"/>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p:cNvSpPr>
            <a:spLocks noGrp="1"/>
          </p:cNvSpPr>
          <p:nvPr>
            <p:ph type="title"/>
          </p:nvPr>
        </p:nvSpPr>
        <p:spPr/>
        <p:txBody>
          <a:bodyPr/>
          <a:lstStyle/>
          <a:p>
            <a:pPr eaLnBrk="1" hangingPunct="1"/>
            <a:r>
              <a:rPr lang="en-US">
                <a:latin typeface="Garamond" charset="0"/>
              </a:rPr>
              <a:t>DM Support/Cost</a:t>
            </a:r>
          </a:p>
        </p:txBody>
      </p:sp>
      <p:sp>
        <p:nvSpPr>
          <p:cNvPr id="351234" name="Content Placeholder 2"/>
          <p:cNvSpPr>
            <a:spLocks noGrp="1"/>
          </p:cNvSpPr>
          <p:nvPr>
            <p:ph idx="1"/>
          </p:nvPr>
        </p:nvSpPr>
        <p:spPr/>
        <p:txBody>
          <a:bodyPr/>
          <a:lstStyle/>
          <a:p>
            <a:pPr eaLnBrk="1" hangingPunct="1"/>
            <a:r>
              <a:rPr lang="en-US">
                <a:latin typeface="Tahoma" charset="0"/>
              </a:rPr>
              <a:t>Profiler/Compiler: Generators, marshal instructions</a:t>
            </a:r>
          </a:p>
          <a:p>
            <a:pPr eaLnBrk="1" hangingPunct="1"/>
            <a:r>
              <a:rPr lang="en-US">
                <a:latin typeface="Tahoma" charset="0"/>
              </a:rPr>
              <a:t>ISA: Generator prefix, marshal instructions</a:t>
            </a:r>
          </a:p>
          <a:p>
            <a:pPr eaLnBrk="1" hangingPunct="1"/>
            <a:r>
              <a:rPr lang="en-US">
                <a:latin typeface="Tahoma" charset="0"/>
              </a:rPr>
              <a:t>Library/Hardware: Bind next segment ID to a physical core</a:t>
            </a:r>
          </a:p>
          <a:p>
            <a:pPr eaLnBrk="1" hangingPunct="1"/>
            <a:endParaRPr lang="en-US">
              <a:latin typeface="Tahoma" charset="0"/>
            </a:endParaRPr>
          </a:p>
          <a:p>
            <a:pPr eaLnBrk="1" hangingPunct="1"/>
            <a:r>
              <a:rPr lang="en-US">
                <a:latin typeface="Tahoma" charset="0"/>
              </a:rPr>
              <a:t>Hardware</a:t>
            </a:r>
          </a:p>
          <a:p>
            <a:pPr lvl="1" eaLnBrk="1" hangingPunct="1"/>
            <a:r>
              <a:rPr lang="en-US">
                <a:solidFill>
                  <a:srgbClr val="0000FF"/>
                </a:solidFill>
                <a:latin typeface="Tahoma" charset="0"/>
              </a:rPr>
              <a:t>Marshal Buffer</a:t>
            </a:r>
          </a:p>
          <a:p>
            <a:pPr lvl="2" eaLnBrk="1" hangingPunct="1"/>
            <a:r>
              <a:rPr lang="en-US">
                <a:latin typeface="Tahoma" charset="0"/>
              </a:rPr>
              <a:t>Stores physical addresses of cache blocks to be marshaled</a:t>
            </a:r>
          </a:p>
          <a:p>
            <a:pPr lvl="2" eaLnBrk="1" hangingPunct="1"/>
            <a:r>
              <a:rPr lang="en-US">
                <a:solidFill>
                  <a:srgbClr val="0000FF"/>
                </a:solidFill>
                <a:latin typeface="Tahoma" charset="0"/>
              </a:rPr>
              <a:t>16 entries enough for almost all workloads </a:t>
            </a:r>
            <a:r>
              <a:rPr lang="en-US">
                <a:solidFill>
                  <a:srgbClr val="0000FF"/>
                </a:solidFill>
                <a:latin typeface="Tahoma" charset="0"/>
                <a:sym typeface="Wingdings" charset="0"/>
              </a:rPr>
              <a:t> 96 bytes per core</a:t>
            </a:r>
          </a:p>
          <a:p>
            <a:pPr lvl="1" eaLnBrk="1" hangingPunct="1"/>
            <a:r>
              <a:rPr lang="en-US">
                <a:latin typeface="Tahoma" charset="0"/>
                <a:sym typeface="Wingdings" charset="0"/>
              </a:rPr>
              <a:t>Ability to execute generator prefixes and marshal instructions</a:t>
            </a:r>
            <a:endParaRPr lang="en-US">
              <a:latin typeface="Tahoma" charset="0"/>
            </a:endParaRPr>
          </a:p>
          <a:p>
            <a:pPr lvl="1" eaLnBrk="1" hangingPunct="1"/>
            <a:r>
              <a:rPr lang="en-US">
                <a:latin typeface="Tahoma" charset="0"/>
              </a:rPr>
              <a:t>Ability to push data to another cache</a:t>
            </a:r>
          </a:p>
        </p:txBody>
      </p:sp>
      <p:sp>
        <p:nvSpPr>
          <p:cNvPr id="351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C956D6-BC9F-7E4A-8DAC-15AAD474EB4C}" type="slidenum">
              <a:rPr lang="en-US" sz="1600">
                <a:solidFill>
                  <a:srgbClr val="000000"/>
                </a:solidFill>
                <a:latin typeface="Garamond" charset="0"/>
              </a:rPr>
              <a:pPr eaLnBrk="1" hangingPunct="1"/>
              <a:t>169</a:t>
            </a:fld>
            <a:endParaRPr lang="en-US" sz="1600">
              <a:solidFill>
                <a:srgbClr val="000000"/>
              </a:solidFill>
              <a:latin typeface="Garamond" charset="0"/>
            </a:endParaRPr>
          </a:p>
        </p:txBody>
      </p:sp>
    </p:spTree>
    <p:extLst>
      <p:ext uri="{BB962C8B-B14F-4D97-AF65-F5344CB8AC3E}">
        <p14:creationId xmlns:p14="http://schemas.microsoft.com/office/powerpoint/2010/main" val="1600881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Garamond" charset="0"/>
                <a:ea typeface="ＭＳ Ｐゴシック" charset="0"/>
                <a:cs typeface="ＭＳ Ｐゴシック" charset="0"/>
              </a:rPr>
              <a:t>What Will You Learn?</a:t>
            </a:r>
          </a:p>
        </p:txBody>
      </p:sp>
      <p:sp>
        <p:nvSpPr>
          <p:cNvPr id="3" name="Content Placeholder 2"/>
          <p:cNvSpPr>
            <a:spLocks noGrp="1"/>
          </p:cNvSpPr>
          <p:nvPr>
            <p:ph idx="1"/>
          </p:nvPr>
        </p:nvSpPr>
        <p:spPr>
          <a:xfrm>
            <a:off x="228600" y="996950"/>
            <a:ext cx="8763000" cy="5194300"/>
          </a:xfrm>
        </p:spPr>
        <p:txBody>
          <a:bodyPr/>
          <a:lstStyle/>
          <a:p>
            <a:r>
              <a:rPr lang="en-US" dirty="0" smtClean="0">
                <a:latin typeface="Tahoma" charset="0"/>
                <a:ea typeface="ＭＳ Ｐゴシック" charset="0"/>
                <a:cs typeface="ＭＳ Ｐゴシック" charset="0"/>
              </a:rPr>
              <a:t>Tentative, Aggressive </a:t>
            </a:r>
            <a:r>
              <a:rPr lang="en-US" dirty="0">
                <a:latin typeface="Tahoma" charset="0"/>
                <a:ea typeface="ＭＳ Ｐゴシック" charset="0"/>
                <a:cs typeface="ＭＳ Ｐゴシック" charset="0"/>
              </a:rPr>
              <a:t>Schedule</a:t>
            </a:r>
          </a:p>
          <a:p>
            <a:pPr lvl="1"/>
            <a:r>
              <a:rPr lang="en-US" sz="2100" dirty="0">
                <a:latin typeface="Tahoma" charset="0"/>
                <a:ea typeface="ＭＳ Ｐゴシック" charset="0"/>
              </a:rPr>
              <a:t>Lecture 1: Why multi-core? </a:t>
            </a:r>
            <a:r>
              <a:rPr lang="en-US" sz="2100" dirty="0" smtClean="0">
                <a:latin typeface="Tahoma" charset="0"/>
                <a:ea typeface="ＭＳ Ｐゴシック" charset="0"/>
              </a:rPr>
              <a:t>Basics, alternatives, tradeoffs</a:t>
            </a:r>
          </a:p>
          <a:p>
            <a:pPr marL="344487" lvl="1" indent="0">
              <a:buNone/>
            </a:pPr>
            <a:r>
              <a:rPr lang="en-US" sz="2100" dirty="0" smtClean="0">
                <a:latin typeface="Tahoma" charset="0"/>
                <a:ea typeface="ＭＳ Ｐゴシック" charset="0"/>
              </a:rPr>
              <a:t>                   Symmetric </a:t>
            </a:r>
            <a:r>
              <a:rPr lang="en-US" sz="2100" dirty="0">
                <a:latin typeface="Tahoma" charset="0"/>
                <a:ea typeface="ＭＳ Ｐゴシック" charset="0"/>
              </a:rPr>
              <a:t>versus asymmetric multi-core systems</a:t>
            </a:r>
          </a:p>
          <a:p>
            <a:pPr lvl="1"/>
            <a:r>
              <a:rPr lang="en-US" sz="2100" dirty="0">
                <a:latin typeface="Tahoma" charset="0"/>
                <a:ea typeface="ＭＳ Ｐゴシック" charset="0"/>
              </a:rPr>
              <a:t>Lecture </a:t>
            </a:r>
            <a:r>
              <a:rPr lang="en-US" sz="2100" dirty="0" smtClean="0">
                <a:latin typeface="Tahoma" charset="0"/>
                <a:ea typeface="ＭＳ Ｐゴシック" charset="0"/>
              </a:rPr>
              <a:t>2: Shared cache design for multi-cores</a:t>
            </a:r>
            <a:endParaRPr lang="en-US" sz="2100" dirty="0">
              <a:latin typeface="Tahoma" charset="0"/>
              <a:ea typeface="ＭＳ Ｐゴシック" charset="0"/>
            </a:endParaRPr>
          </a:p>
          <a:p>
            <a:pPr marL="344487" lvl="1" indent="0">
              <a:buNone/>
            </a:pPr>
            <a:r>
              <a:rPr lang="en-US" sz="2100" dirty="0" smtClean="0">
                <a:latin typeface="Tahoma" charset="0"/>
                <a:ea typeface="ＭＳ Ｐゴシック" charset="0"/>
              </a:rPr>
              <a:t>                   (if time permits) Interconnect design </a:t>
            </a:r>
            <a:r>
              <a:rPr lang="en-US" sz="2100" dirty="0">
                <a:latin typeface="Tahoma" charset="0"/>
                <a:ea typeface="ＭＳ Ｐゴシック" charset="0"/>
              </a:rPr>
              <a:t>for multi-cores</a:t>
            </a:r>
          </a:p>
          <a:p>
            <a:pPr lvl="1"/>
            <a:r>
              <a:rPr lang="en-US" sz="2100" dirty="0">
                <a:latin typeface="Tahoma" charset="0"/>
                <a:ea typeface="ＭＳ Ｐゴシック" charset="0"/>
              </a:rPr>
              <a:t>Lecture </a:t>
            </a:r>
            <a:r>
              <a:rPr lang="en-US" sz="2100" dirty="0" smtClean="0">
                <a:latin typeface="Tahoma" charset="0"/>
                <a:ea typeface="ＭＳ Ｐゴシック" charset="0"/>
              </a:rPr>
              <a:t>3: </a:t>
            </a:r>
            <a:r>
              <a:rPr lang="en-US" sz="2100" dirty="0">
                <a:latin typeface="Tahoma" charset="0"/>
                <a:ea typeface="ＭＳ Ｐゴシック" charset="0"/>
              </a:rPr>
              <a:t>Data parallelism and GPUs (if time permits)</a:t>
            </a:r>
          </a:p>
          <a:p>
            <a:pPr marL="344487" lvl="1" indent="0">
              <a:buNone/>
            </a:pPr>
            <a:r>
              <a:rPr lang="en-US" sz="2100" dirty="0" smtClean="0">
                <a:latin typeface="Tahoma" charset="0"/>
                <a:ea typeface="ＭＳ Ｐゴシック" charset="0"/>
                <a:cs typeface="ＭＳ Ｐゴシック" charset="0"/>
              </a:rPr>
              <a:t>                   (if time permits) Prefetcher design and management</a:t>
            </a:r>
            <a:endParaRPr lang="en-US" sz="2100" dirty="0">
              <a:latin typeface="Tahoma" charset="0"/>
              <a:ea typeface="ＭＳ Ｐゴシック" charset="0"/>
            </a:endParaRPr>
          </a:p>
          <a:p>
            <a:pPr lvl="1"/>
            <a:endParaRPr lang="en-US" sz="2000" dirty="0">
              <a:latin typeface="Tahoma" charset="0"/>
              <a:ea typeface="ＭＳ Ｐゴシック" charset="0"/>
            </a:endParaRPr>
          </a:p>
          <a:p>
            <a:r>
              <a:rPr lang="en-US" dirty="0">
                <a:latin typeface="Tahoma" charset="0"/>
                <a:ea typeface="ＭＳ Ｐゴシック" charset="0"/>
                <a:cs typeface="ＭＳ Ｐゴシック" charset="0"/>
              </a:rPr>
              <a:t>But, do not believe all of this tentative schedule</a:t>
            </a:r>
          </a:p>
          <a:p>
            <a:pPr lvl="1"/>
            <a:r>
              <a:rPr lang="en-US" dirty="0">
                <a:latin typeface="Tahoma" charset="0"/>
                <a:ea typeface="ＭＳ Ｐゴシック" charset="0"/>
              </a:rPr>
              <a:t>Why?</a:t>
            </a:r>
          </a:p>
          <a:p>
            <a:pPr lvl="1"/>
            <a:endParaRPr lang="en-US" sz="1500" dirty="0">
              <a:latin typeface="Tahoma" charset="0"/>
              <a:ea typeface="ＭＳ Ｐゴシック" charset="0"/>
            </a:endParaRPr>
          </a:p>
          <a:p>
            <a:r>
              <a:rPr lang="en-US" dirty="0">
                <a:latin typeface="Tahoma" charset="0"/>
                <a:ea typeface="ＭＳ Ｐゴシック" charset="0"/>
                <a:cs typeface="ＭＳ Ｐゴシック" charset="0"/>
              </a:rPr>
              <a:t>Systems that perform best are usually dynamically scheduled</a:t>
            </a:r>
          </a:p>
          <a:p>
            <a:pPr lvl="1"/>
            <a:r>
              <a:rPr lang="en-US" dirty="0">
                <a:latin typeface="Tahoma" charset="0"/>
                <a:ea typeface="ＭＳ Ｐゴシック" charset="0"/>
              </a:rPr>
              <a:t>Static vs. Dynamic Scheduling	</a:t>
            </a:r>
          </a:p>
          <a:p>
            <a:pPr lvl="1"/>
            <a:r>
              <a:rPr lang="en-US" dirty="0">
                <a:solidFill>
                  <a:srgbClr val="0000FF"/>
                </a:solidFill>
                <a:latin typeface="Tahoma" charset="0"/>
                <a:ea typeface="ＭＳ Ｐゴシック" charset="0"/>
              </a:rPr>
              <a:t>Why do you *really* need dynamic scheduling?</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05D8E9-3515-384F-BC08-C68409BEE2A1}" type="slidenum">
              <a:rPr lang="en-US" sz="1600">
                <a:solidFill>
                  <a:srgbClr val="000000"/>
                </a:solidFill>
                <a:latin typeface="Garamond" charset="0"/>
              </a:rPr>
              <a:pPr eaLnBrk="1" hangingPunct="1"/>
              <a:t>17</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p:cNvSpPr>
            <a:spLocks noGrp="1"/>
          </p:cNvSpPr>
          <p:nvPr>
            <p:ph type="title"/>
          </p:nvPr>
        </p:nvSpPr>
        <p:spPr/>
        <p:txBody>
          <a:bodyPr/>
          <a:lstStyle/>
          <a:p>
            <a:pPr eaLnBrk="1" hangingPunct="1"/>
            <a:r>
              <a:rPr lang="en-US">
                <a:latin typeface="Garamond" charset="0"/>
              </a:rPr>
              <a:t>DM: Advantages, Disadvantages</a:t>
            </a:r>
          </a:p>
        </p:txBody>
      </p:sp>
      <p:sp>
        <p:nvSpPr>
          <p:cNvPr id="79875" name="Content Placeholder 2"/>
          <p:cNvSpPr>
            <a:spLocks noGrp="1"/>
          </p:cNvSpPr>
          <p:nvPr>
            <p:ph idx="1"/>
          </p:nvPr>
        </p:nvSpPr>
        <p:spPr/>
        <p:txBody>
          <a:bodyPr/>
          <a:lstStyle/>
          <a:p>
            <a:pPr eaLnBrk="1" hangingPunct="1"/>
            <a:r>
              <a:rPr lang="en-US">
                <a:latin typeface="Tahoma" charset="0"/>
              </a:rPr>
              <a:t>Advantages</a:t>
            </a:r>
          </a:p>
          <a:p>
            <a:pPr lvl="1" eaLnBrk="1" hangingPunct="1"/>
            <a:r>
              <a:rPr lang="en-US">
                <a:solidFill>
                  <a:srgbClr val="0000FF"/>
                </a:solidFill>
                <a:latin typeface="Tahoma" charset="0"/>
              </a:rPr>
              <a:t>Timely data transfer</a:t>
            </a:r>
            <a:r>
              <a:rPr lang="en-US">
                <a:latin typeface="Tahoma" charset="0"/>
              </a:rPr>
              <a:t>: Push data to core before needed</a:t>
            </a:r>
          </a:p>
          <a:p>
            <a:pPr lvl="1" eaLnBrk="1" hangingPunct="1"/>
            <a:r>
              <a:rPr lang="en-US">
                <a:solidFill>
                  <a:srgbClr val="0000FF"/>
                </a:solidFill>
                <a:latin typeface="Tahoma" charset="0"/>
              </a:rPr>
              <a:t>Can marshal any arbitrary sequence of lines</a:t>
            </a:r>
            <a:r>
              <a:rPr lang="en-US">
                <a:latin typeface="Tahoma" charset="0"/>
              </a:rPr>
              <a:t>: Identifies generators, not patterns</a:t>
            </a:r>
          </a:p>
          <a:p>
            <a:pPr lvl="1" eaLnBrk="1" hangingPunct="1"/>
            <a:r>
              <a:rPr lang="en-US">
                <a:solidFill>
                  <a:srgbClr val="0000FF"/>
                </a:solidFill>
                <a:latin typeface="Tahoma" charset="0"/>
              </a:rPr>
              <a:t>Low hardware cost</a:t>
            </a:r>
            <a:r>
              <a:rPr lang="en-US">
                <a:latin typeface="Tahoma" charset="0"/>
              </a:rPr>
              <a:t>: Profiler marks generators, no need for hardware to find them</a:t>
            </a:r>
          </a:p>
          <a:p>
            <a:pPr eaLnBrk="1" hangingPunct="1"/>
            <a:endParaRPr lang="en-US">
              <a:latin typeface="Tahoma" charset="0"/>
            </a:endParaRPr>
          </a:p>
          <a:p>
            <a:pPr eaLnBrk="1" hangingPunct="1"/>
            <a:r>
              <a:rPr lang="en-US">
                <a:latin typeface="Tahoma" charset="0"/>
              </a:rPr>
              <a:t>Disadvantages</a:t>
            </a:r>
          </a:p>
          <a:p>
            <a:pPr lvl="1" eaLnBrk="1" hangingPunct="1"/>
            <a:r>
              <a:rPr lang="en-US">
                <a:solidFill>
                  <a:srgbClr val="0000FF"/>
                </a:solidFill>
                <a:latin typeface="Tahoma" charset="0"/>
              </a:rPr>
              <a:t>Requires profiler and ISA support</a:t>
            </a:r>
            <a:endParaRPr lang="en-US">
              <a:latin typeface="Tahoma" charset="0"/>
            </a:endParaRPr>
          </a:p>
          <a:p>
            <a:pPr lvl="1" eaLnBrk="1" hangingPunct="1"/>
            <a:r>
              <a:rPr lang="en-US">
                <a:solidFill>
                  <a:srgbClr val="0000FF"/>
                </a:solidFill>
                <a:latin typeface="Tahoma" charset="0"/>
              </a:rPr>
              <a:t>Not always accurate (generator set is conservative)</a:t>
            </a:r>
            <a:r>
              <a:rPr lang="en-US">
                <a:latin typeface="Tahoma" charset="0"/>
              </a:rPr>
              <a:t>: Pollution at remote core, wasted bandwidth on interconnect</a:t>
            </a:r>
          </a:p>
          <a:p>
            <a:pPr lvl="2" eaLnBrk="1" hangingPunct="1"/>
            <a:r>
              <a:rPr lang="en-US">
                <a:latin typeface="Tahoma" charset="0"/>
              </a:rPr>
              <a:t>Not a large problem as number of inter-segment blocks is small </a:t>
            </a:r>
          </a:p>
          <a:p>
            <a:pPr lvl="1" eaLnBrk="1" hangingPunct="1"/>
            <a:endParaRPr lang="en-US">
              <a:latin typeface="Tahoma" charset="0"/>
            </a:endParaRPr>
          </a:p>
        </p:txBody>
      </p:sp>
      <p:sp>
        <p:nvSpPr>
          <p:cNvPr id="3522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54F77D-73EB-3D46-ACED-72B70FB0AC92}" type="slidenum">
              <a:rPr lang="en-US" sz="1600">
                <a:solidFill>
                  <a:srgbClr val="000000"/>
                </a:solidFill>
                <a:latin typeface="Garamond" charset="0"/>
              </a:rPr>
              <a:pPr eaLnBrk="1" hangingPunct="1"/>
              <a:t>170</a:t>
            </a:fld>
            <a:endParaRPr lang="en-US" sz="1600">
              <a:solidFill>
                <a:srgbClr val="000000"/>
              </a:solidFill>
              <a:latin typeface="Garamond" charset="0"/>
            </a:endParaRPr>
          </a:p>
        </p:txBody>
      </p:sp>
    </p:spTree>
    <p:extLst>
      <p:ext uri="{BB962C8B-B14F-4D97-AF65-F5344CB8AC3E}">
        <p14:creationId xmlns:p14="http://schemas.microsoft.com/office/powerpoint/2010/main" val="42055571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8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87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8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Number Placeholder 4"/>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FE5F368-9538-3B4F-892A-C84B0FD32835}" type="slidenum">
              <a:rPr lang="en-US" sz="1600">
                <a:solidFill>
                  <a:srgbClr val="000000"/>
                </a:solidFill>
                <a:latin typeface="Garamond" charset="0"/>
                <a:cs typeface="Arial" charset="0"/>
              </a:rPr>
              <a:pPr algn="r" eaLnBrk="1" hangingPunct="1"/>
              <a:t>171</a:t>
            </a:fld>
            <a:endParaRPr lang="en-US" sz="1600">
              <a:solidFill>
                <a:srgbClr val="000000"/>
              </a:solidFill>
              <a:latin typeface="Garamond" charset="0"/>
              <a:cs typeface="Arial" charset="0"/>
            </a:endParaRPr>
          </a:p>
        </p:txBody>
      </p:sp>
      <p:sp>
        <p:nvSpPr>
          <p:cNvPr id="353282" name="Rectangle 2"/>
          <p:cNvSpPr>
            <a:spLocks noGrp="1" noChangeArrowheads="1"/>
          </p:cNvSpPr>
          <p:nvPr>
            <p:ph type="title" idx="4294967295"/>
          </p:nvPr>
        </p:nvSpPr>
        <p:spPr/>
        <p:txBody>
          <a:bodyPr/>
          <a:lstStyle/>
          <a:p>
            <a:pPr eaLnBrk="1" hangingPunct="1"/>
            <a:r>
              <a:rPr lang="en-US">
                <a:latin typeface="Garamond" charset="0"/>
              </a:rPr>
              <a:t>Accelerated Critical Sections with DM</a:t>
            </a:r>
          </a:p>
        </p:txBody>
      </p:sp>
      <p:sp>
        <p:nvSpPr>
          <p:cNvPr id="63491" name="AutoShape 3"/>
          <p:cNvSpPr>
            <a:spLocks noChangeArrowheads="1"/>
          </p:cNvSpPr>
          <p:nvPr/>
        </p:nvSpPr>
        <p:spPr bwMode="auto">
          <a:xfrm>
            <a:off x="990600" y="1920875"/>
            <a:ext cx="1508125" cy="1508125"/>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Small Core 0</a:t>
            </a:r>
          </a:p>
        </p:txBody>
      </p:sp>
      <p:sp>
        <p:nvSpPr>
          <p:cNvPr id="63492" name="Line 8"/>
          <p:cNvSpPr>
            <a:spLocks noChangeShapeType="1"/>
          </p:cNvSpPr>
          <p:nvPr/>
        </p:nvSpPr>
        <p:spPr bwMode="auto">
          <a:xfrm flipV="1">
            <a:off x="814388" y="5257800"/>
            <a:ext cx="4138612"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5" name="Text Box 12"/>
          <p:cNvSpPr txBox="1">
            <a:spLocks noChangeArrowheads="1"/>
          </p:cNvSpPr>
          <p:nvPr/>
        </p:nvSpPr>
        <p:spPr bwMode="auto">
          <a:xfrm>
            <a:off x="-12700" y="4826000"/>
            <a:ext cx="1096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cs typeface="Arial" charset="0"/>
              </a:rPr>
              <a:t>Marshal</a:t>
            </a:r>
            <a:br>
              <a:rPr lang="en-US" sz="1800">
                <a:solidFill>
                  <a:srgbClr val="000000"/>
                </a:solidFill>
                <a:cs typeface="Arial" charset="0"/>
              </a:rPr>
            </a:br>
            <a:r>
              <a:rPr lang="en-US" sz="1800">
                <a:solidFill>
                  <a:srgbClr val="000000"/>
                </a:solidFill>
                <a:cs typeface="Arial" charset="0"/>
              </a:rPr>
              <a:t>Buffer</a:t>
            </a:r>
          </a:p>
        </p:txBody>
      </p:sp>
      <p:sp>
        <p:nvSpPr>
          <p:cNvPr id="63494" name="Line 28"/>
          <p:cNvSpPr>
            <a:spLocks noChangeShapeType="1"/>
          </p:cNvSpPr>
          <p:nvPr/>
        </p:nvSpPr>
        <p:spPr bwMode="auto">
          <a:xfrm>
            <a:off x="1754188" y="3429000"/>
            <a:ext cx="0" cy="1860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3495" name="AutoShape 42"/>
          <p:cNvSpPr>
            <a:spLocks noChangeArrowheads="1"/>
          </p:cNvSpPr>
          <p:nvPr/>
        </p:nvSpPr>
        <p:spPr bwMode="auto">
          <a:xfrm>
            <a:off x="2819400" y="1219200"/>
            <a:ext cx="2270125" cy="2193925"/>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Large Core</a:t>
            </a:r>
          </a:p>
        </p:txBody>
      </p:sp>
      <p:sp>
        <p:nvSpPr>
          <p:cNvPr id="63496" name="Line 43"/>
          <p:cNvSpPr>
            <a:spLocks noChangeShapeType="1"/>
          </p:cNvSpPr>
          <p:nvPr/>
        </p:nvSpPr>
        <p:spPr bwMode="auto">
          <a:xfrm>
            <a:off x="3962400" y="3429000"/>
            <a:ext cx="0" cy="1860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3497" name="AutoShape 59"/>
          <p:cNvSpPr>
            <a:spLocks noChangeArrowheads="1"/>
          </p:cNvSpPr>
          <p:nvPr/>
        </p:nvSpPr>
        <p:spPr bwMode="auto">
          <a:xfrm>
            <a:off x="5791200" y="1524000"/>
            <a:ext cx="2133600" cy="11430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     LOAD X</a:t>
            </a:r>
          </a:p>
          <a:p>
            <a:pPr fontAlgn="auto">
              <a:spcBef>
                <a:spcPts val="0"/>
              </a:spcBef>
              <a:spcAft>
                <a:spcPts val="0"/>
              </a:spcAft>
              <a:defRPr/>
            </a:pPr>
            <a:r>
              <a:rPr lang="en-US">
                <a:solidFill>
                  <a:srgbClr val="000000"/>
                </a:solidFill>
                <a:latin typeface="Tahoma"/>
              </a:rPr>
              <a:t>     STORE Y</a:t>
            </a:r>
          </a:p>
          <a:p>
            <a:pPr fontAlgn="auto">
              <a:spcBef>
                <a:spcPts val="0"/>
              </a:spcBef>
              <a:spcAft>
                <a:spcPts val="0"/>
              </a:spcAft>
              <a:defRPr/>
            </a:pPr>
            <a:r>
              <a:rPr lang="en-US" b="1">
                <a:solidFill>
                  <a:srgbClr val="000000"/>
                </a:solidFill>
                <a:latin typeface="Tahoma"/>
              </a:rPr>
              <a:t>G</a:t>
            </a:r>
            <a:r>
              <a:rPr lang="en-US">
                <a:solidFill>
                  <a:srgbClr val="000000"/>
                </a:solidFill>
                <a:latin typeface="Tahoma"/>
              </a:rPr>
              <a:t>: STORE Y</a:t>
            </a:r>
          </a:p>
          <a:p>
            <a:pPr fontAlgn="auto">
              <a:spcBef>
                <a:spcPts val="0"/>
              </a:spcBef>
              <a:spcAft>
                <a:spcPts val="0"/>
              </a:spcAft>
              <a:defRPr/>
            </a:pPr>
            <a:r>
              <a:rPr lang="en-US">
                <a:solidFill>
                  <a:srgbClr val="FF0000"/>
                </a:solidFill>
                <a:latin typeface="Tahoma"/>
              </a:rPr>
              <a:t>     CSCALL</a:t>
            </a:r>
            <a:endParaRPr lang="en-US">
              <a:solidFill>
                <a:srgbClr val="000000"/>
              </a:solidFill>
              <a:latin typeface="Tahoma"/>
            </a:endParaRPr>
          </a:p>
        </p:txBody>
      </p:sp>
      <p:sp>
        <p:nvSpPr>
          <p:cNvPr id="63498" name="AutoShape 60"/>
          <p:cNvSpPr>
            <a:spLocks noChangeArrowheads="1"/>
          </p:cNvSpPr>
          <p:nvPr/>
        </p:nvSpPr>
        <p:spPr bwMode="auto">
          <a:xfrm>
            <a:off x="5791200" y="3124200"/>
            <a:ext cx="2133600" cy="1371600"/>
          </a:xfrm>
          <a:prstGeom prst="roundRect">
            <a:avLst>
              <a:gd name="adj" fmla="val 16667"/>
            </a:avLst>
          </a:prstGeom>
          <a:solidFill>
            <a:srgbClr val="99CC00"/>
          </a:solidFill>
          <a:ln w="25400">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    LOAD Y</a:t>
            </a:r>
          </a:p>
          <a:p>
            <a:pPr fontAlgn="auto">
              <a:spcBef>
                <a:spcPts val="0"/>
              </a:spcBef>
              <a:spcAft>
                <a:spcPts val="0"/>
              </a:spcAft>
              <a:defRPr/>
            </a:pPr>
            <a:r>
              <a:rPr lang="en-US">
                <a:solidFill>
                  <a:srgbClr val="000000"/>
                </a:solidFill>
                <a:latin typeface="Tahoma"/>
              </a:rPr>
              <a:t>         ….</a:t>
            </a:r>
          </a:p>
          <a:p>
            <a:pPr fontAlgn="auto">
              <a:spcBef>
                <a:spcPts val="0"/>
              </a:spcBef>
              <a:spcAft>
                <a:spcPts val="0"/>
              </a:spcAft>
              <a:defRPr/>
            </a:pPr>
            <a:r>
              <a:rPr lang="en-US" b="1">
                <a:solidFill>
                  <a:srgbClr val="000000"/>
                </a:solidFill>
                <a:latin typeface="Tahoma"/>
              </a:rPr>
              <a:t>G</a:t>
            </a:r>
            <a:r>
              <a:rPr lang="en-US">
                <a:solidFill>
                  <a:srgbClr val="000000"/>
                </a:solidFill>
                <a:latin typeface="Tahoma"/>
              </a:rPr>
              <a:t>:STORE Z</a:t>
            </a:r>
          </a:p>
          <a:p>
            <a:pPr fontAlgn="auto">
              <a:spcBef>
                <a:spcPts val="0"/>
              </a:spcBef>
              <a:spcAft>
                <a:spcPts val="0"/>
              </a:spcAft>
              <a:defRPr/>
            </a:pPr>
            <a:r>
              <a:rPr lang="en-US">
                <a:solidFill>
                  <a:srgbClr val="000000"/>
                </a:solidFill>
                <a:latin typeface="Tahoma"/>
              </a:rPr>
              <a:t>    CSRET</a:t>
            </a:r>
          </a:p>
        </p:txBody>
      </p:sp>
      <p:sp>
        <p:nvSpPr>
          <p:cNvPr id="63499" name="Line 62"/>
          <p:cNvSpPr>
            <a:spLocks noChangeShapeType="1"/>
          </p:cNvSpPr>
          <p:nvPr/>
        </p:nvSpPr>
        <p:spPr bwMode="auto">
          <a:xfrm>
            <a:off x="6858000" y="2667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6" name="Line 64"/>
          <p:cNvSpPr>
            <a:spLocks noChangeShapeType="1"/>
          </p:cNvSpPr>
          <p:nvPr/>
        </p:nvSpPr>
        <p:spPr bwMode="auto">
          <a:xfrm flipH="1">
            <a:off x="7772400" y="22098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7" name="Line 67"/>
          <p:cNvSpPr>
            <a:spLocks noChangeShapeType="1"/>
          </p:cNvSpPr>
          <p:nvPr/>
        </p:nvSpPr>
        <p:spPr bwMode="auto">
          <a:xfrm flipH="1">
            <a:off x="7772400" y="16764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8" name="Line 68"/>
          <p:cNvSpPr>
            <a:spLocks noChangeShapeType="1"/>
          </p:cNvSpPr>
          <p:nvPr/>
        </p:nvSpPr>
        <p:spPr bwMode="auto">
          <a:xfrm flipH="1">
            <a:off x="7772400" y="19812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9" name="Line 69"/>
          <p:cNvSpPr>
            <a:spLocks noChangeShapeType="1"/>
          </p:cNvSpPr>
          <p:nvPr/>
        </p:nvSpPr>
        <p:spPr bwMode="auto">
          <a:xfrm flipH="1">
            <a:off x="7772400" y="25146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0" name="Line 70"/>
          <p:cNvSpPr>
            <a:spLocks noChangeShapeType="1"/>
          </p:cNvSpPr>
          <p:nvPr/>
        </p:nvSpPr>
        <p:spPr bwMode="auto">
          <a:xfrm flipH="1">
            <a:off x="7772400" y="32766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1" name="Text Box 71"/>
          <p:cNvSpPr txBox="1">
            <a:spLocks noChangeArrowheads="1"/>
          </p:cNvSpPr>
          <p:nvPr/>
        </p:nvSpPr>
        <p:spPr bwMode="auto">
          <a:xfrm>
            <a:off x="3505200" y="5410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cs typeface="Arial" charset="0"/>
              </a:rPr>
              <a:t>Cache Hit!</a:t>
            </a:r>
          </a:p>
        </p:txBody>
      </p:sp>
      <p:sp>
        <p:nvSpPr>
          <p:cNvPr id="63506" name="AutoShape 29"/>
          <p:cNvSpPr>
            <a:spLocks noChangeArrowheads="1"/>
          </p:cNvSpPr>
          <p:nvPr/>
        </p:nvSpPr>
        <p:spPr bwMode="auto">
          <a:xfrm>
            <a:off x="3429000" y="3733800"/>
            <a:ext cx="1066800" cy="1219200"/>
          </a:xfrm>
          <a:prstGeom prst="roundRect">
            <a:avLst>
              <a:gd name="adj" fmla="val 16667"/>
            </a:avLst>
          </a:prstGeom>
          <a:solidFill>
            <a:schemeClr val="accent1"/>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L2 </a:t>
            </a:r>
            <a:br>
              <a:rPr lang="en-US">
                <a:solidFill>
                  <a:srgbClr val="000000"/>
                </a:solidFill>
                <a:latin typeface="Tahoma"/>
              </a:rPr>
            </a:br>
            <a:r>
              <a:rPr lang="en-US">
                <a:solidFill>
                  <a:srgbClr val="000000"/>
                </a:solidFill>
                <a:latin typeface="Tahoma"/>
              </a:rPr>
              <a:t>Cache</a:t>
            </a:r>
          </a:p>
        </p:txBody>
      </p:sp>
      <p:sp>
        <p:nvSpPr>
          <p:cNvPr id="63507" name="AutoShape 30"/>
          <p:cNvSpPr>
            <a:spLocks noChangeArrowheads="1"/>
          </p:cNvSpPr>
          <p:nvPr/>
        </p:nvSpPr>
        <p:spPr bwMode="auto">
          <a:xfrm>
            <a:off x="1219200" y="3657600"/>
            <a:ext cx="1066800" cy="1219200"/>
          </a:xfrm>
          <a:prstGeom prst="roundRect">
            <a:avLst>
              <a:gd name="adj" fmla="val 16667"/>
            </a:avLst>
          </a:prstGeom>
          <a:solidFill>
            <a:schemeClr val="accent1"/>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L2 </a:t>
            </a:r>
            <a:br>
              <a:rPr lang="en-US">
                <a:solidFill>
                  <a:srgbClr val="000000"/>
                </a:solidFill>
                <a:latin typeface="Tahoma"/>
              </a:rPr>
            </a:br>
            <a:r>
              <a:rPr lang="en-US">
                <a:solidFill>
                  <a:srgbClr val="000000"/>
                </a:solidFill>
                <a:latin typeface="Tahoma"/>
              </a:rPr>
              <a:t>Cache</a:t>
            </a:r>
          </a:p>
        </p:txBody>
      </p:sp>
      <p:sp>
        <p:nvSpPr>
          <p:cNvPr id="54" name="Rectangle 66" descr="Wide upward diagonal"/>
          <p:cNvSpPr>
            <a:spLocks noChangeArrowheads="1"/>
          </p:cNvSpPr>
          <p:nvPr/>
        </p:nvSpPr>
        <p:spPr bwMode="auto">
          <a:xfrm>
            <a:off x="1295400" y="4343400"/>
            <a:ext cx="914400" cy="307975"/>
          </a:xfrm>
          <a:prstGeom prst="rect">
            <a:avLst/>
          </a:prstGeom>
          <a:pattFill prst="wdUpDiag">
            <a:fgClr>
              <a:srgbClr val="00FFFF"/>
            </a:fgClr>
            <a:bgClr>
              <a:srgbClr val="FFFFFF"/>
            </a:bgClr>
          </a:pattFill>
          <a:ln w="9525">
            <a:solidFill>
              <a:schemeClr val="tx1"/>
            </a:solidFill>
            <a:miter lim="800000"/>
            <a:headEnd/>
            <a:tailEnd/>
          </a:ln>
        </p:spPr>
        <p:txBody>
          <a:bodyPr wrap="none" anchor="ctr"/>
          <a:lstStyle/>
          <a:p>
            <a:pPr algn="ctr" fontAlgn="auto">
              <a:spcBef>
                <a:spcPts val="0"/>
              </a:spcBef>
              <a:spcAft>
                <a:spcPts val="0"/>
              </a:spcAft>
              <a:defRPr/>
            </a:pPr>
            <a:r>
              <a:rPr lang="en-US" b="1" i="1">
                <a:solidFill>
                  <a:srgbClr val="000000"/>
                </a:solidFill>
                <a:latin typeface="Tahoma"/>
              </a:rPr>
              <a:t>Data Y</a:t>
            </a:r>
          </a:p>
        </p:txBody>
      </p:sp>
      <p:sp>
        <p:nvSpPr>
          <p:cNvPr id="41" name="Rectangle 29"/>
          <p:cNvSpPr>
            <a:spLocks noChangeArrowheads="1"/>
          </p:cNvSpPr>
          <p:nvPr/>
        </p:nvSpPr>
        <p:spPr bwMode="auto">
          <a:xfrm>
            <a:off x="76200" y="3687763"/>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2" name="Rectangle 30"/>
          <p:cNvSpPr>
            <a:spLocks noChangeArrowheads="1"/>
          </p:cNvSpPr>
          <p:nvPr/>
        </p:nvSpPr>
        <p:spPr bwMode="auto">
          <a:xfrm>
            <a:off x="76200" y="4264025"/>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3" name="Rectangle 31"/>
          <p:cNvSpPr>
            <a:spLocks noChangeArrowheads="1"/>
          </p:cNvSpPr>
          <p:nvPr/>
        </p:nvSpPr>
        <p:spPr bwMode="auto">
          <a:xfrm>
            <a:off x="76200" y="4568825"/>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4" name="Rectangle 32"/>
          <p:cNvSpPr>
            <a:spLocks noChangeArrowheads="1"/>
          </p:cNvSpPr>
          <p:nvPr/>
        </p:nvSpPr>
        <p:spPr bwMode="auto">
          <a:xfrm>
            <a:off x="76200" y="3962400"/>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5" name="Rectangle 66"/>
          <p:cNvSpPr>
            <a:spLocks noChangeArrowheads="1"/>
          </p:cNvSpPr>
          <p:nvPr/>
        </p:nvSpPr>
        <p:spPr bwMode="auto">
          <a:xfrm>
            <a:off x="1295400" y="2819400"/>
            <a:ext cx="914400" cy="307975"/>
          </a:xfrm>
          <a:prstGeom prst="rect">
            <a:avLst/>
          </a:prstGeom>
          <a:solidFill>
            <a:srgbClr val="00CCFF"/>
          </a:solidFill>
          <a:ln w="9525">
            <a:solidFill>
              <a:schemeClr val="tx1"/>
            </a:solidFill>
            <a:miter lim="800000"/>
            <a:headEnd/>
            <a:tailEnd/>
          </a:ln>
        </p:spPr>
        <p:txBody>
          <a:bodyPr wrap="none" anchor="ctr"/>
          <a:lstStyle/>
          <a:p>
            <a:pPr algn="ctr" fontAlgn="auto">
              <a:spcBef>
                <a:spcPts val="0"/>
              </a:spcBef>
              <a:spcAft>
                <a:spcPts val="0"/>
              </a:spcAft>
              <a:defRPr/>
            </a:pPr>
            <a:r>
              <a:rPr lang="en-US" b="1" i="1">
                <a:solidFill>
                  <a:srgbClr val="000000"/>
                </a:solidFill>
                <a:latin typeface="Tahoma"/>
              </a:rPr>
              <a:t>Addr Y</a:t>
            </a:r>
          </a:p>
        </p:txBody>
      </p:sp>
      <p:sp>
        <p:nvSpPr>
          <p:cNvPr id="353306" name="Text Box 8"/>
          <p:cNvSpPr txBox="1">
            <a:spLocks noChangeArrowheads="1"/>
          </p:cNvSpPr>
          <p:nvPr/>
        </p:nvSpPr>
        <p:spPr bwMode="auto">
          <a:xfrm>
            <a:off x="7772400" y="35052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a:solidFill>
                  <a:srgbClr val="000000"/>
                </a:solidFill>
                <a:cs typeface="Arial" charset="0"/>
              </a:rPr>
              <a:t>Critical Section</a:t>
            </a:r>
          </a:p>
        </p:txBody>
      </p:sp>
    </p:spTree>
    <p:extLst>
      <p:ext uri="{BB962C8B-B14F-4D97-AF65-F5344CB8AC3E}">
        <p14:creationId xmlns:p14="http://schemas.microsoft.com/office/powerpoint/2010/main" val="2457563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7"/>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6" presetClass="path" presetSubtype="0" accel="50000" decel="50000" fill="hold" grpId="3" nodeType="clickEffect">
                                  <p:stCondLst>
                                    <p:cond delay="0"/>
                                  </p:stCondLst>
                                  <p:childTnLst>
                                    <p:animMotion origin="layout" path="M 3.33333E-6 0.00347 L -0.13334 0.12547 " pathEditMode="relative" rAng="0" ptsTypes="AA">
                                      <p:cBhvr>
                                        <p:cTn id="36" dur="1000" fill="hold"/>
                                        <p:tgtEl>
                                          <p:spTgt spid="55"/>
                                        </p:tgtEl>
                                        <p:attrNameLst>
                                          <p:attrName>ppt_x</p:attrName>
                                          <p:attrName>ppt_y</p:attrName>
                                        </p:attrNameLst>
                                      </p:cBhvr>
                                      <p:rCtr x="-6667" y="6088"/>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grpId="1" nodeType="clickEffect">
                                  <p:stCondLst>
                                    <p:cond delay="0"/>
                                  </p:stCondLst>
                                  <p:childTnLst>
                                    <p:animMotion origin="layout" path="M -0.13334 0.12547 C -0.13334 0.1257 -0.06684 0.14375 3.33333E-6 0.16227 " pathEditMode="relative" rAng="0" ptsTypes="aA">
                                      <p:cBhvr>
                                        <p:cTn id="46" dur="1000" fill="hold"/>
                                        <p:tgtEl>
                                          <p:spTgt spid="55"/>
                                        </p:tgtEl>
                                        <p:attrNameLst>
                                          <p:attrName>ppt_x</p:attrName>
                                          <p:attrName>ppt_y</p:attrName>
                                        </p:attrNameLst>
                                      </p:cBhvr>
                                      <p:rCtr x="6667" y="1829"/>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xit" presetSubtype="0" fill="hold" grpId="2" nodeType="withEffect">
                                  <p:stCondLst>
                                    <p:cond delay="0"/>
                                  </p:stCondLst>
                                  <p:childTnLst>
                                    <p:set>
                                      <p:cBhvr>
                                        <p:cTn id="52" dur="1" fill="hold">
                                          <p:stCondLst>
                                            <p:cond delay="0"/>
                                          </p:stCondLst>
                                        </p:cTn>
                                        <p:tgtEl>
                                          <p:spTgt spid="55"/>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grpId="1" nodeType="clickEffect">
                                  <p:stCondLst>
                                    <p:cond delay="0"/>
                                  </p:stCondLst>
                                  <p:childTnLst>
                                    <p:animMotion origin="layout" path="M 0 0 L 0 0.11111 " pathEditMode="relative" ptsTypes="AA">
                                      <p:cBhvr>
                                        <p:cTn id="56" dur="500" fill="hold"/>
                                        <p:tgtEl>
                                          <p:spTgt spid="54"/>
                                        </p:tgtEl>
                                        <p:attrNameLst>
                                          <p:attrName>ppt_x</p:attrName>
                                          <p:attrName>ppt_y</p:attrName>
                                        </p:attrNameLst>
                                      </p:cBhvr>
                                    </p:animMotion>
                                  </p:childTnLst>
                                </p:cTn>
                              </p:par>
                            </p:childTnLst>
                          </p:cTn>
                        </p:par>
                        <p:par>
                          <p:cTn id="57" fill="hold" nodeType="afterGroup">
                            <p:stCondLst>
                              <p:cond delay="500"/>
                            </p:stCondLst>
                            <p:childTnLst>
                              <p:par>
                                <p:cTn id="58" presetID="63" presetClass="path" presetSubtype="0" accel="50000" decel="50000" fill="hold" grpId="2" nodeType="afterEffect">
                                  <p:stCondLst>
                                    <p:cond delay="0"/>
                                  </p:stCondLst>
                                  <p:childTnLst>
                                    <p:animMotion origin="layout" path="M 3.33333E-6 0.11111 L 0.24166 0.11088 " pathEditMode="relative" rAng="0" ptsTypes="AA">
                                      <p:cBhvr>
                                        <p:cTn id="59" dur="500" fill="hold"/>
                                        <p:tgtEl>
                                          <p:spTgt spid="54"/>
                                        </p:tgtEl>
                                        <p:attrNameLst>
                                          <p:attrName>ppt_x</p:attrName>
                                          <p:attrName>ppt_y</p:attrName>
                                        </p:attrNameLst>
                                      </p:cBhvr>
                                      <p:rCtr x="12083" y="-23"/>
                                    </p:animMotion>
                                  </p:childTnLst>
                                </p:cTn>
                              </p:par>
                            </p:childTnLst>
                          </p:cTn>
                        </p:par>
                        <p:par>
                          <p:cTn id="60" fill="hold" nodeType="afterGroup">
                            <p:stCondLst>
                              <p:cond delay="1000"/>
                            </p:stCondLst>
                            <p:childTnLst>
                              <p:par>
                                <p:cTn id="61" presetID="64" presetClass="path" presetSubtype="0" accel="50000" decel="50000" fill="hold" grpId="3" nodeType="afterEffect">
                                  <p:stCondLst>
                                    <p:cond delay="0"/>
                                  </p:stCondLst>
                                  <p:childTnLst>
                                    <p:animMotion origin="layout" path="M 0.24166 0.11088 L 0.24166 0.01088 " pathEditMode="relative" rAng="0" ptsTypes="AA">
                                      <p:cBhvr>
                                        <p:cTn id="62" dur="500" fill="hold"/>
                                        <p:tgtEl>
                                          <p:spTgt spid="54"/>
                                        </p:tgtEl>
                                        <p:attrNameLst>
                                          <p:attrName>ppt_x</p:attrName>
                                          <p:attrName>ppt_y</p:attrName>
                                        </p:attrNameLst>
                                      </p:cBhvr>
                                      <p:rCtr x="0" y="-5000"/>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4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1" grpId="0"/>
      <p:bldP spid="54" grpId="0" animBg="1"/>
      <p:bldP spid="54" grpId="1" animBg="1"/>
      <p:bldP spid="54" grpId="2" animBg="1"/>
      <p:bldP spid="54" grpId="3" animBg="1"/>
      <p:bldP spid="41" grpId="0" animBg="1"/>
      <p:bldP spid="42" grpId="0" animBg="1"/>
      <p:bldP spid="43" grpId="0" animBg="1"/>
      <p:bldP spid="44" grpId="0" animBg="1"/>
      <p:bldP spid="55" grpId="0" animBg="1"/>
      <p:bldP spid="55" grpId="1" animBg="1"/>
      <p:bldP spid="55" grpId="2" animBg="1"/>
      <p:bldP spid="55" grpId="3"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a:xfrm>
            <a:off x="228600" y="152400"/>
            <a:ext cx="8915400" cy="914400"/>
          </a:xfrm>
        </p:spPr>
        <p:txBody>
          <a:bodyPr/>
          <a:lstStyle/>
          <a:p>
            <a:pPr eaLnBrk="1" hangingPunct="1"/>
            <a:r>
              <a:rPr lang="en-US">
                <a:latin typeface="Garamond" charset="0"/>
              </a:rPr>
              <a:t>Accelerated Critical Sections: Methodology</a:t>
            </a:r>
          </a:p>
        </p:txBody>
      </p:sp>
      <p:sp>
        <p:nvSpPr>
          <p:cNvPr id="354306" name="Content Placeholder 2"/>
          <p:cNvSpPr>
            <a:spLocks noGrp="1"/>
          </p:cNvSpPr>
          <p:nvPr>
            <p:ph idx="1"/>
          </p:nvPr>
        </p:nvSpPr>
        <p:spPr>
          <a:xfrm>
            <a:off x="228600" y="1219200"/>
            <a:ext cx="8610600" cy="5029200"/>
          </a:xfrm>
        </p:spPr>
        <p:txBody>
          <a:bodyPr/>
          <a:lstStyle/>
          <a:p>
            <a:pPr eaLnBrk="1" hangingPunct="1"/>
            <a:r>
              <a:rPr lang="en-US">
                <a:latin typeface="Tahoma" charset="0"/>
              </a:rPr>
              <a:t>Workloads: </a:t>
            </a:r>
            <a:r>
              <a:rPr lang="en-US">
                <a:solidFill>
                  <a:srgbClr val="0000FF"/>
                </a:solidFill>
                <a:latin typeface="Tahoma" charset="0"/>
              </a:rPr>
              <a:t>12 critical section intensive applications</a:t>
            </a:r>
          </a:p>
          <a:p>
            <a:pPr lvl="1" eaLnBrk="1" hangingPunct="1"/>
            <a:r>
              <a:rPr lang="en-US" sz="2000">
                <a:latin typeface="Tahoma" charset="0"/>
              </a:rPr>
              <a:t>Data mining kernels, sorting, database, web, networking</a:t>
            </a:r>
          </a:p>
          <a:p>
            <a:pPr lvl="1" eaLnBrk="1" hangingPunct="1"/>
            <a:r>
              <a:rPr lang="en-US" sz="2000">
                <a:latin typeface="Tahoma" charset="0"/>
              </a:rPr>
              <a:t>Different training and simulation input sets</a:t>
            </a:r>
            <a:endParaRPr lang="en-US">
              <a:latin typeface="Tahoma" charset="0"/>
            </a:endParaRPr>
          </a:p>
          <a:p>
            <a:pPr eaLnBrk="1" hangingPunct="1"/>
            <a:endParaRPr lang="en-US" sz="1200">
              <a:latin typeface="Tahoma" charset="0"/>
            </a:endParaRPr>
          </a:p>
          <a:p>
            <a:pPr eaLnBrk="1" hangingPunct="1"/>
            <a:r>
              <a:rPr lang="en-US">
                <a:latin typeface="Tahoma" charset="0"/>
              </a:rPr>
              <a:t>Multi-core x86 simulator</a:t>
            </a:r>
          </a:p>
          <a:p>
            <a:pPr lvl="1" eaLnBrk="1" hangingPunct="1"/>
            <a:r>
              <a:rPr lang="en-US" sz="2000">
                <a:solidFill>
                  <a:srgbClr val="0000FF"/>
                </a:solidFill>
                <a:latin typeface="Tahoma" charset="0"/>
              </a:rPr>
              <a:t>1 large and 28 small cores </a:t>
            </a:r>
          </a:p>
          <a:p>
            <a:pPr lvl="1" eaLnBrk="1" hangingPunct="1"/>
            <a:r>
              <a:rPr lang="en-US" sz="2000">
                <a:solidFill>
                  <a:srgbClr val="0000FF"/>
                </a:solidFill>
                <a:latin typeface="Tahoma" charset="0"/>
              </a:rPr>
              <a:t>Aggressive stream prefetcher </a:t>
            </a:r>
            <a:r>
              <a:rPr lang="en-US" sz="2000">
                <a:latin typeface="Tahoma" charset="0"/>
              </a:rPr>
              <a:t>employed at each core</a:t>
            </a:r>
          </a:p>
          <a:p>
            <a:pPr eaLnBrk="1" hangingPunct="1"/>
            <a:endParaRPr lang="en-US" sz="1200">
              <a:latin typeface="Tahoma" charset="0"/>
            </a:endParaRPr>
          </a:p>
          <a:p>
            <a:pPr eaLnBrk="1" hangingPunct="1"/>
            <a:r>
              <a:rPr lang="en-US">
                <a:latin typeface="Tahoma" charset="0"/>
              </a:rPr>
              <a:t>Details:</a:t>
            </a:r>
          </a:p>
          <a:p>
            <a:pPr lvl="1" eaLnBrk="1" hangingPunct="1"/>
            <a:r>
              <a:rPr lang="en-US" sz="2000">
                <a:latin typeface="Tahoma" charset="0"/>
              </a:rPr>
              <a:t>Large core: 2GHz, out-of-order, 128-entry ROB, 4-wide, 12-stage</a:t>
            </a:r>
          </a:p>
          <a:p>
            <a:pPr lvl="1" eaLnBrk="1" hangingPunct="1"/>
            <a:r>
              <a:rPr lang="en-US" sz="2000">
                <a:latin typeface="Tahoma" charset="0"/>
              </a:rPr>
              <a:t>Small core: 2GHz, in-order, 2-wide, 5-stage</a:t>
            </a:r>
          </a:p>
          <a:p>
            <a:pPr lvl="1" eaLnBrk="1" hangingPunct="1"/>
            <a:r>
              <a:rPr lang="en-US" sz="2000">
                <a:latin typeface="Tahoma" charset="0"/>
              </a:rPr>
              <a:t>Private 32 KB L1, private 256KB L2, 8MB shared L3</a:t>
            </a:r>
          </a:p>
          <a:p>
            <a:pPr lvl="1" eaLnBrk="1" hangingPunct="1"/>
            <a:r>
              <a:rPr lang="en-US" sz="2000">
                <a:latin typeface="Tahoma" charset="0"/>
              </a:rPr>
              <a:t>On-chip interconnect: Bi-directional ring, 5-cycle hop latency</a:t>
            </a:r>
          </a:p>
        </p:txBody>
      </p:sp>
      <p:sp>
        <p:nvSpPr>
          <p:cNvPr id="3543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D7178F-E7E4-B74A-BF03-CE14FCC73A67}" type="slidenum">
              <a:rPr lang="en-US" sz="1600">
                <a:solidFill>
                  <a:srgbClr val="000000"/>
                </a:solidFill>
                <a:latin typeface="Garamond" charset="0"/>
              </a:rPr>
              <a:pPr eaLnBrk="1" hangingPunct="1"/>
              <a:t>172</a:t>
            </a:fld>
            <a:endParaRPr lang="en-US" sz="1600">
              <a:solidFill>
                <a:srgbClr val="000000"/>
              </a:solidFill>
              <a:latin typeface="Garamond" charset="0"/>
            </a:endParaRPr>
          </a:p>
        </p:txBody>
      </p:sp>
    </p:spTree>
    <p:extLst>
      <p:ext uri="{BB962C8B-B14F-4D97-AF65-F5344CB8AC3E}">
        <p14:creationId xmlns:p14="http://schemas.microsoft.com/office/powerpoint/2010/main" val="77995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B55049-19DE-5D47-A4EE-D6E2841D2422}" type="slidenum">
              <a:rPr lang="en-US" sz="1600">
                <a:solidFill>
                  <a:srgbClr val="000000"/>
                </a:solidFill>
                <a:latin typeface="Garamond" charset="0"/>
              </a:rPr>
              <a:pPr eaLnBrk="1" hangingPunct="1"/>
              <a:t>173</a:t>
            </a:fld>
            <a:endParaRPr lang="en-US" sz="1600">
              <a:solidFill>
                <a:srgbClr val="000000"/>
              </a:solidFill>
              <a:latin typeface="Garamond" charset="0"/>
            </a:endParaRPr>
          </a:p>
        </p:txBody>
      </p:sp>
      <p:sp>
        <p:nvSpPr>
          <p:cNvPr id="124930" name="Rectangle 2"/>
          <p:cNvSpPr>
            <a:spLocks noGrp="1" noChangeArrowheads="1"/>
          </p:cNvSpPr>
          <p:nvPr>
            <p:ph type="title"/>
          </p:nvPr>
        </p:nvSpPr>
        <p:spPr>
          <a:xfrm>
            <a:off x="228600" y="152400"/>
            <a:ext cx="8915400" cy="1066800"/>
          </a:xfrm>
        </p:spPr>
        <p:txBody>
          <a:bodyPr/>
          <a:lstStyle/>
          <a:p>
            <a:pPr eaLnBrk="1" hangingPunct="1"/>
            <a:r>
              <a:rPr lang="en-US" sz="3800">
                <a:latin typeface="Garamond" charset="0"/>
              </a:rPr>
              <a:t>DM on Accelerated Critical Sections: Results</a:t>
            </a:r>
          </a:p>
        </p:txBody>
      </p:sp>
      <p:graphicFrame>
        <p:nvGraphicFramePr>
          <p:cNvPr id="124931" name="Object 2"/>
          <p:cNvGraphicFramePr>
            <a:graphicFrameLocks noChangeAspect="1"/>
          </p:cNvGraphicFramePr>
          <p:nvPr/>
        </p:nvGraphicFramePr>
        <p:xfrm>
          <a:off x="315913" y="1558925"/>
          <a:ext cx="8588375" cy="5041900"/>
        </p:xfrm>
        <a:graphic>
          <a:graphicData uri="http://schemas.openxmlformats.org/presentationml/2006/ole">
            <mc:AlternateContent xmlns:mc="http://schemas.openxmlformats.org/markup-compatibility/2006">
              <mc:Choice xmlns:v="urn:schemas-microsoft-com:vml" Requires="v">
                <p:oleObj spid="_x0000_s1226755" name="Worksheet" r:id="rId4" imgW="6096000" imgH="3644900" progId="Excel.Sheet.8">
                  <p:embed/>
                </p:oleObj>
              </mc:Choice>
              <mc:Fallback>
                <p:oleObj name="Worksheet" r:id="rId4" imgW="6096000" imgH="36449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3" y="1558925"/>
                        <a:ext cx="8588375"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4932" name="Text Box 9"/>
          <p:cNvSpPr txBox="1">
            <a:spLocks noChangeArrowheads="1"/>
          </p:cNvSpPr>
          <p:nvPr/>
        </p:nvSpPr>
        <p:spPr bwMode="auto">
          <a:xfrm>
            <a:off x="1250950" y="1565275"/>
            <a:ext cx="4562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00"/>
                </a:solidFill>
              </a:rPr>
              <a:t>         168 170</a:t>
            </a:r>
          </a:p>
        </p:txBody>
      </p:sp>
      <p:sp>
        <p:nvSpPr>
          <p:cNvPr id="9" name="Text Box 5"/>
          <p:cNvSpPr txBox="1">
            <a:spLocks noChangeArrowheads="1"/>
          </p:cNvSpPr>
          <p:nvPr/>
        </p:nvSpPr>
        <p:spPr bwMode="auto">
          <a:xfrm>
            <a:off x="8104188" y="194310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8.7%</a:t>
            </a:r>
          </a:p>
        </p:txBody>
      </p:sp>
      <p:sp>
        <p:nvSpPr>
          <p:cNvPr id="98311" name="Line 7"/>
          <p:cNvSpPr>
            <a:spLocks noChangeShapeType="1"/>
          </p:cNvSpPr>
          <p:nvPr/>
        </p:nvSpPr>
        <p:spPr bwMode="auto">
          <a:xfrm flipV="1">
            <a:off x="1382713" y="2709863"/>
            <a:ext cx="7337425" cy="2222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 name="Oval 20"/>
          <p:cNvSpPr>
            <a:spLocks noChangeArrowheads="1"/>
          </p:cNvSpPr>
          <p:nvPr/>
        </p:nvSpPr>
        <p:spPr bwMode="auto">
          <a:xfrm>
            <a:off x="8039100" y="1387475"/>
            <a:ext cx="839788" cy="3975100"/>
          </a:xfrm>
          <a:prstGeom prst="ellipse">
            <a:avLst/>
          </a:prstGeom>
          <a:noFill/>
          <a:ln w="31750">
            <a:solidFill>
              <a:schemeClr val="tx2">
                <a:lumMod val="75000"/>
              </a:schemeClr>
            </a:solidFill>
            <a:round/>
            <a:headEnd/>
            <a:tailEnd/>
          </a:ln>
        </p:spPr>
        <p:txBody>
          <a:bodyPr wrap="none" anchor="ctr"/>
          <a:lstStyle/>
          <a:p>
            <a:pPr fontAlgn="auto">
              <a:spcBef>
                <a:spcPts val="0"/>
              </a:spcBef>
              <a:spcAft>
                <a:spcPts val="0"/>
              </a:spcAft>
              <a:defRPr/>
            </a:pPr>
            <a:endParaRPr lang="en-US" b="1">
              <a:solidFill>
                <a:srgbClr val="000000"/>
              </a:solidFill>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13695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Number Placeholder 4"/>
          <p:cNvSpPr txBox="1">
            <a:spLocks noGrp="1"/>
          </p:cNvSpPr>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AB57695-ABD9-7340-8C95-8A77252C0444}" type="slidenum">
              <a:rPr lang="en-US" sz="1600">
                <a:solidFill>
                  <a:srgbClr val="000000"/>
                </a:solidFill>
                <a:latin typeface="Garamond" charset="0"/>
              </a:rPr>
              <a:pPr algn="r" eaLnBrk="1" hangingPunct="1"/>
              <a:t>174</a:t>
            </a:fld>
            <a:endParaRPr lang="en-US" sz="1600">
              <a:solidFill>
                <a:srgbClr val="000000"/>
              </a:solidFill>
              <a:latin typeface="Garamond" charset="0"/>
            </a:endParaRPr>
          </a:p>
        </p:txBody>
      </p:sp>
      <p:sp>
        <p:nvSpPr>
          <p:cNvPr id="355330" name="Rectangle 2"/>
          <p:cNvSpPr>
            <a:spLocks noGrp="1" noChangeArrowheads="1"/>
          </p:cNvSpPr>
          <p:nvPr>
            <p:ph type="title" idx="4294967295"/>
          </p:nvPr>
        </p:nvSpPr>
        <p:spPr/>
        <p:txBody>
          <a:bodyPr/>
          <a:lstStyle/>
          <a:p>
            <a:pPr eaLnBrk="1" hangingPunct="1"/>
            <a:r>
              <a:rPr lang="en-US">
                <a:latin typeface="Garamond" charset="0"/>
              </a:rPr>
              <a:t>Pipeline Parallelism</a:t>
            </a:r>
          </a:p>
        </p:txBody>
      </p:sp>
      <p:sp>
        <p:nvSpPr>
          <p:cNvPr id="101380" name="AutoShape 3"/>
          <p:cNvSpPr>
            <a:spLocks noChangeArrowheads="1"/>
          </p:cNvSpPr>
          <p:nvPr/>
        </p:nvSpPr>
        <p:spPr bwMode="auto">
          <a:xfrm>
            <a:off x="990600" y="1920875"/>
            <a:ext cx="1508125" cy="1508125"/>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Core 0</a:t>
            </a:r>
          </a:p>
        </p:txBody>
      </p:sp>
      <p:sp>
        <p:nvSpPr>
          <p:cNvPr id="101381" name="Line 8"/>
          <p:cNvSpPr>
            <a:spLocks noChangeShapeType="1"/>
          </p:cNvSpPr>
          <p:nvPr/>
        </p:nvSpPr>
        <p:spPr bwMode="auto">
          <a:xfrm flipV="1">
            <a:off x="814388" y="5257800"/>
            <a:ext cx="4138612"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1" name="Text Box 12"/>
          <p:cNvSpPr txBox="1">
            <a:spLocks noChangeArrowheads="1"/>
          </p:cNvSpPr>
          <p:nvPr/>
        </p:nvSpPr>
        <p:spPr bwMode="auto">
          <a:xfrm>
            <a:off x="0" y="4876800"/>
            <a:ext cx="1096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Marshal</a:t>
            </a:r>
            <a:br>
              <a:rPr lang="en-US" sz="1800">
                <a:solidFill>
                  <a:srgbClr val="000000"/>
                </a:solidFill>
              </a:rPr>
            </a:br>
            <a:r>
              <a:rPr lang="en-US" sz="1800">
                <a:solidFill>
                  <a:srgbClr val="000000"/>
                </a:solidFill>
              </a:rPr>
              <a:t>Buffer</a:t>
            </a:r>
          </a:p>
        </p:txBody>
      </p:sp>
      <p:sp>
        <p:nvSpPr>
          <p:cNvPr id="101383" name="Line 28"/>
          <p:cNvSpPr>
            <a:spLocks noChangeShapeType="1"/>
          </p:cNvSpPr>
          <p:nvPr/>
        </p:nvSpPr>
        <p:spPr bwMode="auto">
          <a:xfrm>
            <a:off x="1754188" y="3429000"/>
            <a:ext cx="0" cy="1860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3" name="Rectangle 29"/>
          <p:cNvSpPr>
            <a:spLocks noChangeArrowheads="1"/>
          </p:cNvSpPr>
          <p:nvPr/>
        </p:nvSpPr>
        <p:spPr bwMode="auto">
          <a:xfrm>
            <a:off x="76200" y="3687763"/>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4" name="Rectangle 30"/>
          <p:cNvSpPr>
            <a:spLocks noChangeArrowheads="1"/>
          </p:cNvSpPr>
          <p:nvPr/>
        </p:nvSpPr>
        <p:spPr bwMode="auto">
          <a:xfrm>
            <a:off x="76200" y="4264025"/>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5" name="Rectangle 31"/>
          <p:cNvSpPr>
            <a:spLocks noChangeArrowheads="1"/>
          </p:cNvSpPr>
          <p:nvPr/>
        </p:nvSpPr>
        <p:spPr bwMode="auto">
          <a:xfrm>
            <a:off x="76200" y="4568825"/>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46" name="Rectangle 32"/>
          <p:cNvSpPr>
            <a:spLocks noChangeArrowheads="1"/>
          </p:cNvSpPr>
          <p:nvPr/>
        </p:nvSpPr>
        <p:spPr bwMode="auto">
          <a:xfrm>
            <a:off x="76200" y="3962400"/>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1388" name="AutoShape 42"/>
          <p:cNvSpPr>
            <a:spLocks noChangeArrowheads="1"/>
          </p:cNvSpPr>
          <p:nvPr/>
        </p:nvSpPr>
        <p:spPr bwMode="auto">
          <a:xfrm>
            <a:off x="3581400" y="1905000"/>
            <a:ext cx="1508125" cy="1508125"/>
          </a:xfrm>
          <a:prstGeom prst="roundRect">
            <a:avLst>
              <a:gd name="adj" fmla="val 16667"/>
            </a:avLst>
          </a:prstGeom>
          <a:solidFill>
            <a:srgbClr val="C0C0C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Core 1</a:t>
            </a:r>
          </a:p>
        </p:txBody>
      </p:sp>
      <p:sp>
        <p:nvSpPr>
          <p:cNvPr id="101389" name="Line 43"/>
          <p:cNvSpPr>
            <a:spLocks noChangeShapeType="1"/>
          </p:cNvSpPr>
          <p:nvPr/>
        </p:nvSpPr>
        <p:spPr bwMode="auto">
          <a:xfrm>
            <a:off x="4419600" y="3429000"/>
            <a:ext cx="0" cy="1860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49" name="Rectangle 44"/>
          <p:cNvSpPr>
            <a:spLocks noChangeArrowheads="1"/>
          </p:cNvSpPr>
          <p:nvPr/>
        </p:nvSpPr>
        <p:spPr bwMode="auto">
          <a:xfrm>
            <a:off x="2743200" y="3657600"/>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0" name="Rectangle 45"/>
          <p:cNvSpPr>
            <a:spLocks noChangeArrowheads="1"/>
          </p:cNvSpPr>
          <p:nvPr/>
        </p:nvSpPr>
        <p:spPr bwMode="auto">
          <a:xfrm>
            <a:off x="2743200" y="4249738"/>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1" name="Rectangle 46"/>
          <p:cNvSpPr>
            <a:spLocks noChangeArrowheads="1"/>
          </p:cNvSpPr>
          <p:nvPr/>
        </p:nvSpPr>
        <p:spPr bwMode="auto">
          <a:xfrm>
            <a:off x="2743200" y="4554538"/>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52" name="Rectangle 47"/>
          <p:cNvSpPr>
            <a:spLocks noChangeArrowheads="1"/>
          </p:cNvSpPr>
          <p:nvPr/>
        </p:nvSpPr>
        <p:spPr bwMode="auto">
          <a:xfrm>
            <a:off x="2743200" y="3944938"/>
            <a:ext cx="914400" cy="307975"/>
          </a:xfrm>
          <a:prstGeom prst="rect">
            <a:avLst/>
          </a:prstGeom>
          <a:solidFill>
            <a:schemeClr val="bg1"/>
          </a:solidFill>
          <a:ln w="9525">
            <a:solidFill>
              <a:schemeClr val="tx1"/>
            </a:solidFill>
            <a:miter lim="800000"/>
            <a:headEnd/>
            <a:tailEnd/>
          </a:ln>
        </p:spPr>
        <p:txBody>
          <a:bodyPr wrap="none" anchor="ctr"/>
          <a:lstStyle/>
          <a:p>
            <a:pPr fontAlgn="auto">
              <a:spcBef>
                <a:spcPts val="0"/>
              </a:spcBef>
              <a:spcAft>
                <a:spcPts val="0"/>
              </a:spcAft>
              <a:defRPr/>
            </a:pPr>
            <a:endParaRPr lang="en-US">
              <a:solidFill>
                <a:srgbClr val="000000"/>
              </a:solidFill>
              <a:latin typeface="Tahoma"/>
            </a:endParaRPr>
          </a:p>
        </p:txBody>
      </p:sp>
      <p:sp>
        <p:nvSpPr>
          <p:cNvPr id="101394" name="AutoShape 59"/>
          <p:cNvSpPr>
            <a:spLocks noChangeArrowheads="1"/>
          </p:cNvSpPr>
          <p:nvPr/>
        </p:nvSpPr>
        <p:spPr bwMode="auto">
          <a:xfrm>
            <a:off x="5791200" y="1524000"/>
            <a:ext cx="2133600" cy="11430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     LOAD X</a:t>
            </a:r>
          </a:p>
          <a:p>
            <a:pPr fontAlgn="auto">
              <a:spcBef>
                <a:spcPts val="0"/>
              </a:spcBef>
              <a:spcAft>
                <a:spcPts val="0"/>
              </a:spcAft>
              <a:defRPr/>
            </a:pPr>
            <a:r>
              <a:rPr lang="en-US">
                <a:solidFill>
                  <a:srgbClr val="000000"/>
                </a:solidFill>
                <a:latin typeface="Tahoma"/>
              </a:rPr>
              <a:t>     STORE Y</a:t>
            </a:r>
          </a:p>
          <a:p>
            <a:pPr fontAlgn="auto">
              <a:spcBef>
                <a:spcPts val="0"/>
              </a:spcBef>
              <a:spcAft>
                <a:spcPts val="0"/>
              </a:spcAft>
              <a:defRPr/>
            </a:pPr>
            <a:r>
              <a:rPr lang="en-US" b="1">
                <a:solidFill>
                  <a:srgbClr val="000000"/>
                </a:solidFill>
                <a:latin typeface="Tahoma"/>
              </a:rPr>
              <a:t>G</a:t>
            </a:r>
            <a:r>
              <a:rPr lang="en-US">
                <a:solidFill>
                  <a:srgbClr val="000000"/>
                </a:solidFill>
                <a:latin typeface="Tahoma"/>
              </a:rPr>
              <a:t>: STORE Y</a:t>
            </a:r>
          </a:p>
          <a:p>
            <a:pPr fontAlgn="auto">
              <a:spcBef>
                <a:spcPts val="0"/>
              </a:spcBef>
              <a:spcAft>
                <a:spcPts val="0"/>
              </a:spcAft>
              <a:defRPr/>
            </a:pPr>
            <a:r>
              <a:rPr lang="en-US">
                <a:solidFill>
                  <a:srgbClr val="FF0000"/>
                </a:solidFill>
                <a:latin typeface="Tahoma"/>
              </a:rPr>
              <a:t>     </a:t>
            </a:r>
            <a:r>
              <a:rPr lang="en-US">
                <a:solidFill>
                  <a:srgbClr val="000000"/>
                </a:solidFill>
                <a:latin typeface="Tahoma"/>
              </a:rPr>
              <a:t>MARSHAL C1</a:t>
            </a:r>
          </a:p>
        </p:txBody>
      </p:sp>
      <p:sp>
        <p:nvSpPr>
          <p:cNvPr id="101395" name="AutoShape 60"/>
          <p:cNvSpPr>
            <a:spLocks noChangeArrowheads="1"/>
          </p:cNvSpPr>
          <p:nvPr/>
        </p:nvSpPr>
        <p:spPr bwMode="auto">
          <a:xfrm>
            <a:off x="5791200" y="31242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    LOAD Y</a:t>
            </a:r>
          </a:p>
          <a:p>
            <a:pPr fontAlgn="auto">
              <a:spcBef>
                <a:spcPts val="0"/>
              </a:spcBef>
              <a:spcAft>
                <a:spcPts val="0"/>
              </a:spcAft>
              <a:defRPr/>
            </a:pPr>
            <a:r>
              <a:rPr lang="en-US">
                <a:solidFill>
                  <a:srgbClr val="000000"/>
                </a:solidFill>
                <a:latin typeface="Tahoma"/>
              </a:rPr>
              <a:t>         ….</a:t>
            </a:r>
          </a:p>
          <a:p>
            <a:pPr fontAlgn="auto">
              <a:spcBef>
                <a:spcPts val="0"/>
              </a:spcBef>
              <a:spcAft>
                <a:spcPts val="0"/>
              </a:spcAft>
              <a:defRPr/>
            </a:pPr>
            <a:r>
              <a:rPr lang="en-US" b="1">
                <a:solidFill>
                  <a:srgbClr val="000000"/>
                </a:solidFill>
                <a:latin typeface="Tahoma"/>
              </a:rPr>
              <a:t>G</a:t>
            </a:r>
            <a:r>
              <a:rPr lang="en-US">
                <a:solidFill>
                  <a:srgbClr val="000000"/>
                </a:solidFill>
                <a:latin typeface="Tahoma"/>
              </a:rPr>
              <a:t>:STORE Z</a:t>
            </a:r>
          </a:p>
          <a:p>
            <a:pPr fontAlgn="auto">
              <a:spcBef>
                <a:spcPts val="0"/>
              </a:spcBef>
              <a:spcAft>
                <a:spcPts val="0"/>
              </a:spcAft>
              <a:defRPr/>
            </a:pPr>
            <a:r>
              <a:rPr lang="en-US">
                <a:solidFill>
                  <a:srgbClr val="000000"/>
                </a:solidFill>
                <a:latin typeface="Tahoma"/>
              </a:rPr>
              <a:t>    MARSHAL C2</a:t>
            </a:r>
          </a:p>
        </p:txBody>
      </p:sp>
      <p:sp>
        <p:nvSpPr>
          <p:cNvPr id="101396" name="AutoShape 61"/>
          <p:cNvSpPr>
            <a:spLocks noChangeArrowheads="1"/>
          </p:cNvSpPr>
          <p:nvPr/>
        </p:nvSpPr>
        <p:spPr bwMode="auto">
          <a:xfrm>
            <a:off x="5791200" y="4648200"/>
            <a:ext cx="2133600" cy="1066800"/>
          </a:xfrm>
          <a:prstGeom prst="roundRect">
            <a:avLst>
              <a:gd name="adj" fmla="val 16667"/>
            </a:avLst>
          </a:prstGeom>
          <a:solidFill>
            <a:srgbClr val="99CC00"/>
          </a:solidFill>
          <a:ln w="9525">
            <a:solidFill>
              <a:schemeClr val="tx1"/>
            </a:solidFill>
            <a:round/>
            <a:headEnd/>
            <a:tailEnd/>
          </a:ln>
        </p:spPr>
        <p:txBody>
          <a:bodyPr wrap="none" anchor="ctr"/>
          <a:lstStyle/>
          <a:p>
            <a:pPr fontAlgn="auto">
              <a:spcBef>
                <a:spcPts val="0"/>
              </a:spcBef>
              <a:spcAft>
                <a:spcPts val="0"/>
              </a:spcAft>
              <a:defRPr/>
            </a:pPr>
            <a:r>
              <a:rPr lang="en-US">
                <a:solidFill>
                  <a:srgbClr val="000000"/>
                </a:solidFill>
                <a:latin typeface="Tahoma"/>
              </a:rPr>
              <a:t>0x5: LOAD Z</a:t>
            </a:r>
          </a:p>
          <a:p>
            <a:pPr fontAlgn="auto">
              <a:spcBef>
                <a:spcPts val="0"/>
              </a:spcBef>
              <a:spcAft>
                <a:spcPts val="0"/>
              </a:spcAft>
              <a:defRPr/>
            </a:pPr>
            <a:r>
              <a:rPr lang="en-US">
                <a:solidFill>
                  <a:srgbClr val="000000"/>
                </a:solidFill>
                <a:latin typeface="Tahoma"/>
              </a:rPr>
              <a:t>            ….</a:t>
            </a:r>
          </a:p>
        </p:txBody>
      </p:sp>
      <p:sp>
        <p:nvSpPr>
          <p:cNvPr id="101397" name="Line 62"/>
          <p:cNvSpPr>
            <a:spLocks noChangeShapeType="1"/>
          </p:cNvSpPr>
          <p:nvPr/>
        </p:nvSpPr>
        <p:spPr bwMode="auto">
          <a:xfrm>
            <a:off x="6858000" y="2667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01398" name="Line 63"/>
          <p:cNvSpPr>
            <a:spLocks noChangeShapeType="1"/>
          </p:cNvSpPr>
          <p:nvPr/>
        </p:nvSpPr>
        <p:spPr bwMode="auto">
          <a:xfrm>
            <a:off x="6858000" y="41910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8" name="Line 64"/>
          <p:cNvSpPr>
            <a:spLocks noChangeShapeType="1"/>
          </p:cNvSpPr>
          <p:nvPr/>
        </p:nvSpPr>
        <p:spPr bwMode="auto">
          <a:xfrm flipH="1">
            <a:off x="7772400" y="22098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59" name="Line 67"/>
          <p:cNvSpPr>
            <a:spLocks noChangeShapeType="1"/>
          </p:cNvSpPr>
          <p:nvPr/>
        </p:nvSpPr>
        <p:spPr bwMode="auto">
          <a:xfrm flipH="1">
            <a:off x="7772400" y="16764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0" name="Line 68"/>
          <p:cNvSpPr>
            <a:spLocks noChangeShapeType="1"/>
          </p:cNvSpPr>
          <p:nvPr/>
        </p:nvSpPr>
        <p:spPr bwMode="auto">
          <a:xfrm flipH="1">
            <a:off x="7772400" y="19812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1" name="Line 69"/>
          <p:cNvSpPr>
            <a:spLocks noChangeShapeType="1"/>
          </p:cNvSpPr>
          <p:nvPr/>
        </p:nvSpPr>
        <p:spPr bwMode="auto">
          <a:xfrm flipH="1">
            <a:off x="7772400" y="25146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2" name="Line 70"/>
          <p:cNvSpPr>
            <a:spLocks noChangeShapeType="1"/>
          </p:cNvSpPr>
          <p:nvPr/>
        </p:nvSpPr>
        <p:spPr bwMode="auto">
          <a:xfrm flipH="1">
            <a:off x="7772400" y="3276600"/>
            <a:ext cx="1004888" cy="0"/>
          </a:xfrm>
          <a:prstGeom prst="line">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63" name="Text Box 71"/>
          <p:cNvSpPr txBox="1">
            <a:spLocks noChangeArrowheads="1"/>
          </p:cNvSpPr>
          <p:nvPr/>
        </p:nvSpPr>
        <p:spPr bwMode="auto">
          <a:xfrm>
            <a:off x="2667000" y="14478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i="1">
                <a:solidFill>
                  <a:srgbClr val="000000"/>
                </a:solidFill>
              </a:rPr>
              <a:t>Cache Hit!</a:t>
            </a:r>
          </a:p>
        </p:txBody>
      </p:sp>
      <p:sp>
        <p:nvSpPr>
          <p:cNvPr id="101405" name="AutoShape 29"/>
          <p:cNvSpPr>
            <a:spLocks noChangeArrowheads="1"/>
          </p:cNvSpPr>
          <p:nvPr/>
        </p:nvSpPr>
        <p:spPr bwMode="auto">
          <a:xfrm>
            <a:off x="3886200" y="3733800"/>
            <a:ext cx="1066800" cy="1219200"/>
          </a:xfrm>
          <a:prstGeom prst="roundRect">
            <a:avLst>
              <a:gd name="adj" fmla="val 16667"/>
            </a:avLst>
          </a:prstGeom>
          <a:solidFill>
            <a:schemeClr val="accent1"/>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L2 </a:t>
            </a:r>
            <a:br>
              <a:rPr lang="en-US">
                <a:solidFill>
                  <a:srgbClr val="000000"/>
                </a:solidFill>
                <a:latin typeface="Tahoma"/>
              </a:rPr>
            </a:br>
            <a:r>
              <a:rPr lang="en-US">
                <a:solidFill>
                  <a:srgbClr val="000000"/>
                </a:solidFill>
                <a:latin typeface="Tahoma"/>
              </a:rPr>
              <a:t>Cache</a:t>
            </a:r>
          </a:p>
        </p:txBody>
      </p:sp>
      <p:sp>
        <p:nvSpPr>
          <p:cNvPr id="101406" name="AutoShape 30"/>
          <p:cNvSpPr>
            <a:spLocks noChangeArrowheads="1"/>
          </p:cNvSpPr>
          <p:nvPr/>
        </p:nvSpPr>
        <p:spPr bwMode="auto">
          <a:xfrm>
            <a:off x="1219200" y="3657600"/>
            <a:ext cx="1066800" cy="1219200"/>
          </a:xfrm>
          <a:prstGeom prst="roundRect">
            <a:avLst>
              <a:gd name="adj" fmla="val 16667"/>
            </a:avLst>
          </a:prstGeom>
          <a:solidFill>
            <a:schemeClr val="accent1"/>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L2 </a:t>
            </a:r>
            <a:br>
              <a:rPr lang="en-US">
                <a:solidFill>
                  <a:srgbClr val="000000"/>
                </a:solidFill>
                <a:latin typeface="Tahoma"/>
              </a:rPr>
            </a:br>
            <a:r>
              <a:rPr lang="en-US">
                <a:solidFill>
                  <a:srgbClr val="000000"/>
                </a:solidFill>
                <a:latin typeface="Tahoma"/>
              </a:rPr>
              <a:t>Cache</a:t>
            </a:r>
          </a:p>
        </p:txBody>
      </p:sp>
      <p:sp>
        <p:nvSpPr>
          <p:cNvPr id="66" name="Rectangle 66" descr="Wide upward diagonal"/>
          <p:cNvSpPr>
            <a:spLocks noChangeArrowheads="1"/>
          </p:cNvSpPr>
          <p:nvPr/>
        </p:nvSpPr>
        <p:spPr bwMode="auto">
          <a:xfrm>
            <a:off x="1295400" y="4343400"/>
            <a:ext cx="914400" cy="307975"/>
          </a:xfrm>
          <a:prstGeom prst="rect">
            <a:avLst/>
          </a:prstGeom>
          <a:pattFill prst="wdUpDiag">
            <a:fgClr>
              <a:srgbClr val="00FFFF"/>
            </a:fgClr>
            <a:bgClr>
              <a:srgbClr val="FFFFFF"/>
            </a:bgClr>
          </a:pattFill>
          <a:ln w="9525">
            <a:solidFill>
              <a:schemeClr val="tx1"/>
            </a:solidFill>
            <a:miter lim="800000"/>
            <a:headEnd/>
            <a:tailEnd/>
          </a:ln>
        </p:spPr>
        <p:txBody>
          <a:bodyPr wrap="none" anchor="ctr"/>
          <a:lstStyle/>
          <a:p>
            <a:pPr algn="ctr" fontAlgn="auto">
              <a:spcBef>
                <a:spcPts val="0"/>
              </a:spcBef>
              <a:spcAft>
                <a:spcPts val="0"/>
              </a:spcAft>
              <a:defRPr/>
            </a:pPr>
            <a:r>
              <a:rPr lang="en-US" b="1" i="1">
                <a:solidFill>
                  <a:srgbClr val="000000"/>
                </a:solidFill>
                <a:latin typeface="Tahoma"/>
              </a:rPr>
              <a:t>Data Y</a:t>
            </a:r>
          </a:p>
        </p:txBody>
      </p:sp>
      <p:sp>
        <p:nvSpPr>
          <p:cNvPr id="67" name="Rectangle 66"/>
          <p:cNvSpPr>
            <a:spLocks noChangeArrowheads="1"/>
          </p:cNvSpPr>
          <p:nvPr/>
        </p:nvSpPr>
        <p:spPr bwMode="auto">
          <a:xfrm>
            <a:off x="1295400" y="2819400"/>
            <a:ext cx="914400" cy="307975"/>
          </a:xfrm>
          <a:prstGeom prst="rect">
            <a:avLst/>
          </a:prstGeom>
          <a:solidFill>
            <a:srgbClr val="00CCFF"/>
          </a:solidFill>
          <a:ln w="9525">
            <a:solidFill>
              <a:schemeClr val="tx1"/>
            </a:solidFill>
            <a:miter lim="800000"/>
            <a:headEnd/>
            <a:tailEnd/>
          </a:ln>
        </p:spPr>
        <p:txBody>
          <a:bodyPr wrap="none" anchor="ctr"/>
          <a:lstStyle/>
          <a:p>
            <a:pPr algn="ctr" fontAlgn="auto">
              <a:spcBef>
                <a:spcPts val="0"/>
              </a:spcBef>
              <a:spcAft>
                <a:spcPts val="0"/>
              </a:spcAft>
              <a:defRPr/>
            </a:pPr>
            <a:r>
              <a:rPr lang="en-US" b="1" i="1">
                <a:solidFill>
                  <a:srgbClr val="000000"/>
                </a:solidFill>
                <a:latin typeface="Tahoma"/>
              </a:rPr>
              <a:t>Addr Y</a:t>
            </a:r>
          </a:p>
        </p:txBody>
      </p:sp>
      <p:sp>
        <p:nvSpPr>
          <p:cNvPr id="355360" name="Text Box 35"/>
          <p:cNvSpPr txBox="1">
            <a:spLocks noChangeArrowheads="1"/>
          </p:cNvSpPr>
          <p:nvPr/>
        </p:nvSpPr>
        <p:spPr bwMode="auto">
          <a:xfrm>
            <a:off x="5334000" y="19050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S0</a:t>
            </a:r>
          </a:p>
        </p:txBody>
      </p:sp>
      <p:sp>
        <p:nvSpPr>
          <p:cNvPr id="355361" name="Text Box 36"/>
          <p:cNvSpPr txBox="1">
            <a:spLocks noChangeArrowheads="1"/>
          </p:cNvSpPr>
          <p:nvPr/>
        </p:nvSpPr>
        <p:spPr bwMode="auto">
          <a:xfrm>
            <a:off x="5334000" y="350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S1</a:t>
            </a:r>
          </a:p>
        </p:txBody>
      </p:sp>
      <p:sp>
        <p:nvSpPr>
          <p:cNvPr id="355362" name="Text Box 37"/>
          <p:cNvSpPr txBox="1">
            <a:spLocks noChangeArrowheads="1"/>
          </p:cNvSpPr>
          <p:nvPr/>
        </p:nvSpPr>
        <p:spPr bwMode="auto">
          <a:xfrm>
            <a:off x="5334000" y="5029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i="1">
                <a:solidFill>
                  <a:srgbClr val="000000"/>
                </a:solidFill>
              </a:rPr>
              <a:t>S2</a:t>
            </a:r>
          </a:p>
        </p:txBody>
      </p:sp>
    </p:spTree>
    <p:extLst>
      <p:ext uri="{BB962C8B-B14F-4D97-AF65-F5344CB8AC3E}">
        <p14:creationId xmlns:p14="http://schemas.microsoft.com/office/powerpoint/2010/main" val="2448877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56" presetClass="path" presetSubtype="0" accel="50000" decel="50000" fill="hold" grpId="3" nodeType="clickEffect">
                                  <p:stCondLst>
                                    <p:cond delay="0"/>
                                  </p:stCondLst>
                                  <p:childTnLst>
                                    <p:animMotion origin="layout" path="M 3.33333E-6 0.00347 L -0.13334 0.12547 " pathEditMode="relative" rAng="0" ptsTypes="AA">
                                      <p:cBhvr>
                                        <p:cTn id="44" dur="1000" fill="hold"/>
                                        <p:tgtEl>
                                          <p:spTgt spid="67"/>
                                        </p:tgtEl>
                                        <p:attrNameLst>
                                          <p:attrName>ppt_x</p:attrName>
                                          <p:attrName>ppt_y</p:attrName>
                                        </p:attrNameLst>
                                      </p:cBhvr>
                                      <p:rCtr x="-6667" y="6088"/>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grpId="1" nodeType="clickEffect">
                                  <p:stCondLst>
                                    <p:cond delay="0"/>
                                  </p:stCondLst>
                                  <p:childTnLst>
                                    <p:animMotion origin="layout" path="M -0.13334 0.12547 C -0.13334 0.1257 -0.06684 0.14375 3.33333E-6 0.16227 " pathEditMode="relative" rAng="0" ptsTypes="aA">
                                      <p:cBhvr>
                                        <p:cTn id="54" dur="1000" fill="hold"/>
                                        <p:tgtEl>
                                          <p:spTgt spid="67"/>
                                        </p:tgtEl>
                                        <p:attrNameLst>
                                          <p:attrName>ppt_x</p:attrName>
                                          <p:attrName>ppt_y</p:attrName>
                                        </p:attrNameLst>
                                      </p:cBhvr>
                                      <p:rCtr x="6667" y="1829"/>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xit" presetSubtype="0" fill="hold" grpId="2" nodeType="withEffect">
                                  <p:stCondLst>
                                    <p:cond delay="0"/>
                                  </p:stCondLst>
                                  <p:childTnLst>
                                    <p:set>
                                      <p:cBhvr>
                                        <p:cTn id="60" dur="1" fill="hold">
                                          <p:stCondLst>
                                            <p:cond delay="0"/>
                                          </p:stCondLst>
                                        </p:cTn>
                                        <p:tgtEl>
                                          <p:spTgt spid="67"/>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6" presetClass="path" presetSubtype="0" accel="50000" decel="50000" fill="hold" grpId="1" nodeType="clickEffect">
                                  <p:stCondLst>
                                    <p:cond delay="0"/>
                                  </p:stCondLst>
                                  <p:childTnLst>
                                    <p:animMotion origin="layout" path="M 3.33333E-6 2.96296E-6 L 3.33333E-6 0.05532 C 3.33333E-6 0.08009 0.06892 0.11088 0.125 0.11088 L 0.25 0.11088 " pathEditMode="relative" rAng="0" ptsTypes="FfFF">
                                      <p:cBhvr>
                                        <p:cTn id="64" dur="500" fill="hold"/>
                                        <p:tgtEl>
                                          <p:spTgt spid="66"/>
                                        </p:tgtEl>
                                        <p:attrNameLst>
                                          <p:attrName>ppt_x</p:attrName>
                                          <p:attrName>ppt_y</p:attrName>
                                        </p:attrNameLst>
                                      </p:cBhvr>
                                      <p:rCtr x="12500" y="5532"/>
                                    </p:animMotion>
                                  </p:childTnLst>
                                </p:cTn>
                              </p:par>
                            </p:childTnLst>
                          </p:cTn>
                        </p:par>
                        <p:par>
                          <p:cTn id="65" fill="hold" nodeType="afterGroup">
                            <p:stCondLst>
                              <p:cond delay="500"/>
                            </p:stCondLst>
                            <p:childTnLst>
                              <p:par>
                                <p:cTn id="66" presetID="43" presetClass="path" presetSubtype="0" accel="50000" decel="50000" fill="hold" grpId="2" nodeType="afterEffect">
                                  <p:stCondLst>
                                    <p:cond delay="0"/>
                                  </p:stCondLst>
                                  <p:childTnLst>
                                    <p:animMotion origin="layout" path="M 0.25 0.11088 L 0.27083 0.11088 C 0.28003 0.11088 0.29166 0.0831 0.29166 0.06088 L 0.29166 0.01088 " pathEditMode="relative" rAng="0" ptsTypes="FfFF">
                                      <p:cBhvr>
                                        <p:cTn id="67" dur="500" fill="hold"/>
                                        <p:tgtEl>
                                          <p:spTgt spid="66"/>
                                        </p:tgtEl>
                                        <p:attrNameLst>
                                          <p:attrName>ppt_x</p:attrName>
                                          <p:attrName>ppt_y</p:attrName>
                                        </p:attrNameLst>
                                      </p:cBhvr>
                                      <p:rCtr x="2083" y="-5000"/>
                                    </p:animMotion>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62"/>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0"/>
                                          </p:stCondLst>
                                        </p:cTn>
                                        <p:tgtEl>
                                          <p:spTgt spid="61"/>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animBg="1"/>
      <p:bldP spid="45" grpId="0" animBg="1"/>
      <p:bldP spid="46" grpId="0" animBg="1"/>
      <p:bldP spid="49" grpId="0" animBg="1"/>
      <p:bldP spid="50" grpId="0" animBg="1"/>
      <p:bldP spid="51" grpId="0" animBg="1"/>
      <p:bldP spid="52" grpId="0" animBg="1"/>
      <p:bldP spid="63" grpId="0"/>
      <p:bldP spid="66" grpId="0" animBg="1"/>
      <p:bldP spid="66" grpId="1" animBg="1"/>
      <p:bldP spid="66" grpId="2" animBg="1"/>
      <p:bldP spid="67" grpId="0" animBg="1"/>
      <p:bldP spid="67" grpId="1" animBg="1"/>
      <p:bldP spid="67" grpId="2" animBg="1"/>
      <p:bldP spid="67" grpId="3"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Title 1"/>
          <p:cNvSpPr>
            <a:spLocks noGrp="1"/>
          </p:cNvSpPr>
          <p:nvPr>
            <p:ph type="title"/>
          </p:nvPr>
        </p:nvSpPr>
        <p:spPr>
          <a:xfrm>
            <a:off x="228600" y="152400"/>
            <a:ext cx="8610600" cy="914400"/>
          </a:xfrm>
        </p:spPr>
        <p:txBody>
          <a:bodyPr/>
          <a:lstStyle/>
          <a:p>
            <a:pPr eaLnBrk="1" hangingPunct="1"/>
            <a:r>
              <a:rPr lang="en-US">
                <a:latin typeface="Garamond" charset="0"/>
              </a:rPr>
              <a:t>Pipeline Parallelism: Methodology</a:t>
            </a:r>
          </a:p>
        </p:txBody>
      </p:sp>
      <p:sp>
        <p:nvSpPr>
          <p:cNvPr id="356354" name="Content Placeholder 2"/>
          <p:cNvSpPr>
            <a:spLocks noGrp="1"/>
          </p:cNvSpPr>
          <p:nvPr>
            <p:ph idx="1"/>
          </p:nvPr>
        </p:nvSpPr>
        <p:spPr>
          <a:xfrm>
            <a:off x="228600" y="1219200"/>
            <a:ext cx="8610600" cy="5029200"/>
          </a:xfrm>
        </p:spPr>
        <p:txBody>
          <a:bodyPr/>
          <a:lstStyle/>
          <a:p>
            <a:pPr eaLnBrk="1" hangingPunct="1"/>
            <a:r>
              <a:rPr lang="en-US">
                <a:latin typeface="Tahoma" charset="0"/>
              </a:rPr>
              <a:t>Workloads: </a:t>
            </a:r>
            <a:r>
              <a:rPr lang="en-US">
                <a:solidFill>
                  <a:srgbClr val="0000FF"/>
                </a:solidFill>
                <a:latin typeface="Tahoma" charset="0"/>
              </a:rPr>
              <a:t>9 applications with pipeline parallelism </a:t>
            </a:r>
            <a:endParaRPr lang="en-US">
              <a:latin typeface="Tahoma" charset="0"/>
            </a:endParaRPr>
          </a:p>
          <a:p>
            <a:pPr lvl="1" eaLnBrk="1" hangingPunct="1"/>
            <a:r>
              <a:rPr lang="en-US" sz="2000">
                <a:latin typeface="Tahoma" charset="0"/>
              </a:rPr>
              <a:t>Financial, compression, multimedia, encoding/decoding</a:t>
            </a:r>
          </a:p>
          <a:p>
            <a:pPr lvl="1" eaLnBrk="1" hangingPunct="1"/>
            <a:r>
              <a:rPr lang="en-US" sz="2000">
                <a:latin typeface="Tahoma" charset="0"/>
              </a:rPr>
              <a:t>Different training and simulation input sets</a:t>
            </a:r>
            <a:endParaRPr lang="en-US">
              <a:latin typeface="Tahoma" charset="0"/>
            </a:endParaRPr>
          </a:p>
          <a:p>
            <a:pPr eaLnBrk="1" hangingPunct="1"/>
            <a:endParaRPr lang="en-US" sz="1200">
              <a:latin typeface="Tahoma" charset="0"/>
            </a:endParaRPr>
          </a:p>
          <a:p>
            <a:pPr eaLnBrk="1" hangingPunct="1"/>
            <a:endParaRPr lang="en-US" sz="1200">
              <a:latin typeface="Tahoma" charset="0"/>
            </a:endParaRPr>
          </a:p>
          <a:p>
            <a:pPr eaLnBrk="1" hangingPunct="1"/>
            <a:r>
              <a:rPr lang="en-US">
                <a:latin typeface="Tahoma" charset="0"/>
              </a:rPr>
              <a:t>Multi-core x86 simulator</a:t>
            </a:r>
          </a:p>
          <a:p>
            <a:pPr lvl="1" eaLnBrk="1" hangingPunct="1"/>
            <a:r>
              <a:rPr lang="en-US" sz="2000">
                <a:solidFill>
                  <a:srgbClr val="0000FF"/>
                </a:solidFill>
                <a:latin typeface="Tahoma" charset="0"/>
              </a:rPr>
              <a:t>32-core CMP: </a:t>
            </a:r>
            <a:r>
              <a:rPr lang="en-US" sz="2000">
                <a:latin typeface="Tahoma" charset="0"/>
              </a:rPr>
              <a:t>2GHz, in-order, 2-wide, 5-stage</a:t>
            </a:r>
            <a:endParaRPr lang="en-US" sz="2000">
              <a:solidFill>
                <a:srgbClr val="0000FF"/>
              </a:solidFill>
              <a:latin typeface="Tahoma" charset="0"/>
            </a:endParaRPr>
          </a:p>
          <a:p>
            <a:pPr lvl="1" eaLnBrk="1" hangingPunct="1"/>
            <a:r>
              <a:rPr lang="en-US" sz="2000">
                <a:solidFill>
                  <a:srgbClr val="0000FF"/>
                </a:solidFill>
                <a:latin typeface="Tahoma" charset="0"/>
              </a:rPr>
              <a:t>Aggressive stream prefetcher </a:t>
            </a:r>
            <a:r>
              <a:rPr lang="en-US" sz="2000">
                <a:latin typeface="Tahoma" charset="0"/>
              </a:rPr>
              <a:t>employed at each core</a:t>
            </a:r>
            <a:endParaRPr lang="en-US" sz="1200">
              <a:latin typeface="Tahoma" charset="0"/>
            </a:endParaRPr>
          </a:p>
          <a:p>
            <a:pPr lvl="1" eaLnBrk="1" hangingPunct="1"/>
            <a:r>
              <a:rPr lang="en-US" sz="2000">
                <a:latin typeface="Tahoma" charset="0"/>
              </a:rPr>
              <a:t>Private 32 KB L1, private 256KB L2, 8MB shared L3</a:t>
            </a:r>
          </a:p>
          <a:p>
            <a:pPr lvl="1" eaLnBrk="1" hangingPunct="1"/>
            <a:r>
              <a:rPr lang="en-US" sz="2000">
                <a:latin typeface="Tahoma" charset="0"/>
              </a:rPr>
              <a:t>On-chip interconnect: Bi-directional ring, 5-cycle hop latency</a:t>
            </a:r>
          </a:p>
        </p:txBody>
      </p:sp>
      <p:sp>
        <p:nvSpPr>
          <p:cNvPr id="3563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72F7BE-4DA4-D94D-A796-9F44E001F912}" type="slidenum">
              <a:rPr lang="en-US" sz="1600">
                <a:solidFill>
                  <a:srgbClr val="000000"/>
                </a:solidFill>
                <a:latin typeface="Garamond" charset="0"/>
              </a:rPr>
              <a:pPr eaLnBrk="1" hangingPunct="1"/>
              <a:t>175</a:t>
            </a:fld>
            <a:endParaRPr lang="en-US" sz="1600">
              <a:solidFill>
                <a:srgbClr val="000000"/>
              </a:solidFill>
              <a:latin typeface="Garamond" charset="0"/>
            </a:endParaRPr>
          </a:p>
        </p:txBody>
      </p:sp>
    </p:spTree>
    <p:extLst>
      <p:ext uri="{BB962C8B-B14F-4D97-AF65-F5344CB8AC3E}">
        <p14:creationId xmlns:p14="http://schemas.microsoft.com/office/powerpoint/2010/main" val="1599978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C6DB19-7557-BA43-909E-526E11D6C62A}" type="slidenum">
              <a:rPr lang="en-US" sz="1600">
                <a:solidFill>
                  <a:srgbClr val="000000"/>
                </a:solidFill>
                <a:latin typeface="Garamond" charset="0"/>
              </a:rPr>
              <a:pPr eaLnBrk="1" hangingPunct="1"/>
              <a:t>176</a:t>
            </a:fld>
            <a:endParaRPr lang="en-US" sz="1600">
              <a:solidFill>
                <a:srgbClr val="000000"/>
              </a:solidFill>
              <a:latin typeface="Garamond" charset="0"/>
            </a:endParaRPr>
          </a:p>
        </p:txBody>
      </p:sp>
      <p:sp>
        <p:nvSpPr>
          <p:cNvPr id="125954" name="Rectangle 2"/>
          <p:cNvSpPr>
            <a:spLocks noGrp="1" noChangeArrowheads="1"/>
          </p:cNvSpPr>
          <p:nvPr>
            <p:ph type="title"/>
          </p:nvPr>
        </p:nvSpPr>
        <p:spPr/>
        <p:txBody>
          <a:bodyPr/>
          <a:lstStyle/>
          <a:p>
            <a:pPr eaLnBrk="1" hangingPunct="1"/>
            <a:r>
              <a:rPr lang="en-US">
                <a:latin typeface="Garamond" charset="0"/>
              </a:rPr>
              <a:t>DM on Pipeline Parallelism: Results</a:t>
            </a:r>
          </a:p>
        </p:txBody>
      </p:sp>
      <p:graphicFrame>
        <p:nvGraphicFramePr>
          <p:cNvPr id="125955" name="Object 2"/>
          <p:cNvGraphicFramePr>
            <a:graphicFrameLocks noChangeAspect="1"/>
          </p:cNvGraphicFramePr>
          <p:nvPr/>
        </p:nvGraphicFramePr>
        <p:xfrm>
          <a:off x="41275" y="2058988"/>
          <a:ext cx="9026525" cy="3856037"/>
        </p:xfrm>
        <a:graphic>
          <a:graphicData uri="http://schemas.openxmlformats.org/presentationml/2006/ole">
            <mc:AlternateContent xmlns:mc="http://schemas.openxmlformats.org/markup-compatibility/2006">
              <mc:Choice xmlns:v="urn:schemas-microsoft-com:vml" Requires="v">
                <p:oleObj spid="_x0000_s1231875" name="Worksheet" r:id="rId4" imgW="6121400" imgH="2616200" progId="Excel.Sheet.8">
                  <p:embed/>
                </p:oleObj>
              </mc:Choice>
              <mc:Fallback>
                <p:oleObj name="Worksheet" r:id="rId4" imgW="6121400" imgH="2616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2058988"/>
                        <a:ext cx="9026525" cy="385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1383" name="Oval 20"/>
          <p:cNvSpPr>
            <a:spLocks noChangeArrowheads="1"/>
          </p:cNvSpPr>
          <p:nvPr/>
        </p:nvSpPr>
        <p:spPr bwMode="auto">
          <a:xfrm>
            <a:off x="8153400" y="1828800"/>
            <a:ext cx="685800" cy="3533775"/>
          </a:xfrm>
          <a:prstGeom prst="ellipse">
            <a:avLst/>
          </a:prstGeom>
          <a:noFill/>
          <a:ln w="31750">
            <a:solidFill>
              <a:schemeClr val="tx2">
                <a:lumMod val="75000"/>
              </a:schemeClr>
            </a:solidFill>
            <a:round/>
            <a:headEnd/>
            <a:tailEnd/>
          </a:ln>
        </p:spPr>
        <p:txBody>
          <a:bodyPr wrap="none" anchor="ctr"/>
          <a:lstStyle/>
          <a:p>
            <a:pPr fontAlgn="auto">
              <a:spcBef>
                <a:spcPts val="0"/>
              </a:spcBef>
              <a:spcAft>
                <a:spcPts val="0"/>
              </a:spcAft>
              <a:defRPr/>
            </a:pPr>
            <a:endParaRPr lang="en-US" b="1">
              <a:solidFill>
                <a:srgbClr val="000000"/>
              </a:solidFill>
              <a:latin typeface="Arial" pitchFamily="-106" charset="0"/>
              <a:ea typeface="ＭＳ Ｐゴシック" pitchFamily="-106" charset="-128"/>
              <a:cs typeface="ＭＳ Ｐゴシック" pitchFamily="-106" charset="-128"/>
            </a:endParaRPr>
          </a:p>
        </p:txBody>
      </p:sp>
      <p:sp>
        <p:nvSpPr>
          <p:cNvPr id="8" name="Text Box 5"/>
          <p:cNvSpPr txBox="1">
            <a:spLocks noChangeArrowheads="1"/>
          </p:cNvSpPr>
          <p:nvPr/>
        </p:nvSpPr>
        <p:spPr bwMode="auto">
          <a:xfrm>
            <a:off x="8164513" y="2611438"/>
            <a:ext cx="64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16%</a:t>
            </a:r>
          </a:p>
        </p:txBody>
      </p:sp>
      <p:sp>
        <p:nvSpPr>
          <p:cNvPr id="104455" name="Line 7"/>
          <p:cNvSpPr>
            <a:spLocks noChangeShapeType="1"/>
          </p:cNvSpPr>
          <p:nvPr/>
        </p:nvSpPr>
        <p:spPr bwMode="auto">
          <a:xfrm>
            <a:off x="1030288" y="3221038"/>
            <a:ext cx="7874000"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Tree>
    <p:extLst>
      <p:ext uri="{BB962C8B-B14F-4D97-AF65-F5344CB8AC3E}">
        <p14:creationId xmlns:p14="http://schemas.microsoft.com/office/powerpoint/2010/main" val="2439358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r>
              <a:rPr lang="en-US">
                <a:latin typeface="Garamond" charset="0"/>
              </a:rPr>
              <a:t>DM Coverage, Accuracy, Timeliness</a:t>
            </a:r>
          </a:p>
        </p:txBody>
      </p:sp>
      <p:sp>
        <p:nvSpPr>
          <p:cNvPr id="126978" name="Content Placeholder 2"/>
          <p:cNvSpPr>
            <a:spLocks noGrp="1"/>
          </p:cNvSpPr>
          <p:nvPr>
            <p:ph idx="1"/>
          </p:nvPr>
        </p:nvSpPr>
        <p:spPr>
          <a:xfrm>
            <a:off x="239713" y="4903788"/>
            <a:ext cx="8610600" cy="1400175"/>
          </a:xfrm>
        </p:spPr>
        <p:txBody>
          <a:bodyPr/>
          <a:lstStyle/>
          <a:p>
            <a:r>
              <a:rPr lang="en-US">
                <a:solidFill>
                  <a:srgbClr val="0000FF"/>
                </a:solidFill>
                <a:latin typeface="Tahoma" charset="0"/>
              </a:rPr>
              <a:t>High coverage</a:t>
            </a:r>
            <a:r>
              <a:rPr lang="en-US">
                <a:latin typeface="Tahoma" charset="0"/>
              </a:rPr>
              <a:t> of inter-segment misses in a </a:t>
            </a:r>
            <a:r>
              <a:rPr lang="en-US">
                <a:solidFill>
                  <a:srgbClr val="0000FF"/>
                </a:solidFill>
                <a:latin typeface="Tahoma" charset="0"/>
              </a:rPr>
              <a:t>timely </a:t>
            </a:r>
            <a:r>
              <a:rPr lang="en-US">
                <a:latin typeface="Tahoma" charset="0"/>
              </a:rPr>
              <a:t>manner</a:t>
            </a:r>
          </a:p>
          <a:p>
            <a:r>
              <a:rPr lang="en-US">
                <a:solidFill>
                  <a:srgbClr val="0000FF"/>
                </a:solidFill>
                <a:latin typeface="Tahoma" charset="0"/>
              </a:rPr>
              <a:t>Medium accuracy does not impact performance</a:t>
            </a:r>
          </a:p>
          <a:p>
            <a:pPr lvl="1"/>
            <a:r>
              <a:rPr lang="en-US">
                <a:latin typeface="Tahoma" charset="0"/>
              </a:rPr>
              <a:t>Only 5.0 and 6.8 cache blocks marshaled for average segment</a:t>
            </a:r>
          </a:p>
          <a:p>
            <a:endParaRPr lang="en-US">
              <a:solidFill>
                <a:srgbClr val="0000FF"/>
              </a:solidFill>
              <a:latin typeface="Tahoma" charset="0"/>
            </a:endParaRPr>
          </a:p>
          <a:p>
            <a:endParaRPr lang="en-US">
              <a:latin typeface="Tahoma" charset="0"/>
            </a:endParaRPr>
          </a:p>
        </p:txBody>
      </p:sp>
      <p:sp>
        <p:nvSpPr>
          <p:cNvPr id="1269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66B3D1-498A-D247-B04F-2B2E877816F2}" type="slidenum">
              <a:rPr lang="en-US" sz="1600">
                <a:solidFill>
                  <a:srgbClr val="000000"/>
                </a:solidFill>
                <a:latin typeface="Garamond" charset="0"/>
              </a:rPr>
              <a:pPr eaLnBrk="1" hangingPunct="1"/>
              <a:t>177</a:t>
            </a:fld>
            <a:endParaRPr lang="en-US" sz="1600">
              <a:solidFill>
                <a:srgbClr val="000000"/>
              </a:solidFill>
              <a:latin typeface="Garamond" charset="0"/>
            </a:endParaRPr>
          </a:p>
        </p:txBody>
      </p:sp>
      <p:graphicFrame>
        <p:nvGraphicFramePr>
          <p:cNvPr id="126980" name="Object 2"/>
          <p:cNvGraphicFramePr>
            <a:graphicFrameLocks noChangeAspect="1"/>
          </p:cNvGraphicFramePr>
          <p:nvPr/>
        </p:nvGraphicFramePr>
        <p:xfrm>
          <a:off x="914400" y="1116013"/>
          <a:ext cx="7010400" cy="3863975"/>
        </p:xfrm>
        <a:graphic>
          <a:graphicData uri="http://schemas.openxmlformats.org/presentationml/2006/ole">
            <mc:AlternateContent xmlns:mc="http://schemas.openxmlformats.org/markup-compatibility/2006">
              <mc:Choice xmlns:v="urn:schemas-microsoft-com:vml" Requires="v">
                <p:oleObj spid="_x0000_s1233923" name="Worksheet" r:id="rId3" imgW="5321300" imgH="2933700" progId="Excel.Sheet.8">
                  <p:embed/>
                </p:oleObj>
              </mc:Choice>
              <mc:Fallback>
                <p:oleObj name="Worksheet" r:id="rId3" imgW="5321300" imgH="29337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16013"/>
                        <a:ext cx="7010400"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2456247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p:txBody>
          <a:bodyPr/>
          <a:lstStyle/>
          <a:p>
            <a:pPr eaLnBrk="1" hangingPunct="1"/>
            <a:r>
              <a:rPr lang="en-US">
                <a:latin typeface="Garamond" charset="0"/>
              </a:rPr>
              <a:t>Scaling Results</a:t>
            </a:r>
          </a:p>
        </p:txBody>
      </p:sp>
      <p:sp>
        <p:nvSpPr>
          <p:cNvPr id="357378" name="Content Placeholder 2"/>
          <p:cNvSpPr>
            <a:spLocks noGrp="1"/>
          </p:cNvSpPr>
          <p:nvPr>
            <p:ph idx="1"/>
          </p:nvPr>
        </p:nvSpPr>
        <p:spPr>
          <a:xfrm>
            <a:off x="228600" y="1371600"/>
            <a:ext cx="8915400" cy="4876800"/>
          </a:xfrm>
        </p:spPr>
        <p:txBody>
          <a:bodyPr/>
          <a:lstStyle/>
          <a:p>
            <a:pPr eaLnBrk="1" hangingPunct="1"/>
            <a:r>
              <a:rPr lang="en-US">
                <a:solidFill>
                  <a:srgbClr val="000000"/>
                </a:solidFill>
                <a:latin typeface="Tahoma" charset="0"/>
              </a:rPr>
              <a:t>DM </a:t>
            </a:r>
            <a:r>
              <a:rPr lang="en-US">
                <a:solidFill>
                  <a:srgbClr val="0000FF"/>
                </a:solidFill>
                <a:latin typeface="Tahoma" charset="0"/>
              </a:rPr>
              <a:t>performance improvement increases </a:t>
            </a:r>
            <a:r>
              <a:rPr lang="en-US">
                <a:solidFill>
                  <a:srgbClr val="000000"/>
                </a:solidFill>
                <a:latin typeface="Tahoma" charset="0"/>
              </a:rPr>
              <a:t>with</a:t>
            </a:r>
          </a:p>
          <a:p>
            <a:pPr lvl="1" eaLnBrk="1" hangingPunct="1"/>
            <a:r>
              <a:rPr lang="en-US">
                <a:solidFill>
                  <a:srgbClr val="0000FF"/>
                </a:solidFill>
                <a:latin typeface="Tahoma" charset="0"/>
              </a:rPr>
              <a:t>More cores</a:t>
            </a:r>
          </a:p>
          <a:p>
            <a:pPr lvl="1" eaLnBrk="1" hangingPunct="1"/>
            <a:r>
              <a:rPr lang="en-US">
                <a:solidFill>
                  <a:srgbClr val="0000FF"/>
                </a:solidFill>
                <a:latin typeface="Tahoma" charset="0"/>
              </a:rPr>
              <a:t>Higher interconnect latency</a:t>
            </a:r>
          </a:p>
          <a:p>
            <a:pPr lvl="1" eaLnBrk="1" hangingPunct="1"/>
            <a:r>
              <a:rPr lang="en-US">
                <a:solidFill>
                  <a:srgbClr val="0000FF"/>
                </a:solidFill>
                <a:latin typeface="Tahoma" charset="0"/>
              </a:rPr>
              <a:t>Larger private L2 caches</a:t>
            </a:r>
          </a:p>
          <a:p>
            <a:pPr lvl="1" eaLnBrk="1" hangingPunct="1"/>
            <a:endParaRPr lang="en-US">
              <a:solidFill>
                <a:srgbClr val="000000"/>
              </a:solidFill>
              <a:latin typeface="Tahoma" charset="0"/>
            </a:endParaRPr>
          </a:p>
          <a:p>
            <a:pPr eaLnBrk="1" hangingPunct="1"/>
            <a:r>
              <a:rPr lang="en-US">
                <a:solidFill>
                  <a:srgbClr val="000000"/>
                </a:solidFill>
                <a:latin typeface="Tahoma" charset="0"/>
              </a:rPr>
              <a:t>Why? </a:t>
            </a:r>
            <a:r>
              <a:rPr lang="en-US">
                <a:solidFill>
                  <a:srgbClr val="FF0000"/>
                </a:solidFill>
                <a:latin typeface="Tahoma" charset="0"/>
              </a:rPr>
              <a:t>Inter-segment data misses become a larger bottleneck</a:t>
            </a:r>
          </a:p>
          <a:p>
            <a:pPr lvl="1" eaLnBrk="1" hangingPunct="1"/>
            <a:r>
              <a:rPr lang="en-US">
                <a:solidFill>
                  <a:srgbClr val="000000"/>
                </a:solidFill>
                <a:latin typeface="Tahoma" charset="0"/>
              </a:rPr>
              <a:t>More cores </a:t>
            </a:r>
            <a:r>
              <a:rPr lang="en-US">
                <a:solidFill>
                  <a:srgbClr val="000000"/>
                </a:solidFill>
                <a:latin typeface="Tahoma" charset="0"/>
                <a:sym typeface="Wingdings" charset="0"/>
              </a:rPr>
              <a:t> More communication</a:t>
            </a:r>
          </a:p>
          <a:p>
            <a:pPr lvl="1" eaLnBrk="1" hangingPunct="1"/>
            <a:r>
              <a:rPr lang="en-US">
                <a:solidFill>
                  <a:srgbClr val="000000"/>
                </a:solidFill>
                <a:latin typeface="Tahoma" charset="0"/>
                <a:sym typeface="Wingdings" charset="0"/>
              </a:rPr>
              <a:t>Higher latency  Longer stalls due to communication</a:t>
            </a:r>
          </a:p>
          <a:p>
            <a:pPr lvl="1" eaLnBrk="1" hangingPunct="1"/>
            <a:r>
              <a:rPr lang="en-US">
                <a:solidFill>
                  <a:srgbClr val="000000"/>
                </a:solidFill>
                <a:latin typeface="Tahoma" charset="0"/>
                <a:sym typeface="Wingdings" charset="0"/>
              </a:rPr>
              <a:t>Larger L2 cache  Communication misses remain</a:t>
            </a:r>
            <a:r>
              <a:rPr lang="en-US">
                <a:solidFill>
                  <a:srgbClr val="000000"/>
                </a:solidFill>
                <a:latin typeface="Tahoma" charset="0"/>
              </a:rPr>
              <a:t> </a:t>
            </a:r>
            <a:endParaRPr lang="en-US">
              <a:latin typeface="Tahoma" charset="0"/>
            </a:endParaRPr>
          </a:p>
          <a:p>
            <a:pPr eaLnBrk="1" hangingPunct="1"/>
            <a:endParaRPr lang="en-US">
              <a:latin typeface="Tahoma" charset="0"/>
            </a:endParaRPr>
          </a:p>
        </p:txBody>
      </p:sp>
      <p:sp>
        <p:nvSpPr>
          <p:cNvPr id="357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149902-6C87-3C46-A76A-8D349EBDFD4B}" type="slidenum">
              <a:rPr lang="en-US" sz="1600">
                <a:solidFill>
                  <a:srgbClr val="000000"/>
                </a:solidFill>
                <a:latin typeface="Garamond" charset="0"/>
              </a:rPr>
              <a:pPr eaLnBrk="1" hangingPunct="1"/>
              <a:t>178</a:t>
            </a:fld>
            <a:endParaRPr lang="en-US" sz="1600">
              <a:solidFill>
                <a:srgbClr val="000000"/>
              </a:solidFill>
              <a:latin typeface="Garamond" charset="0"/>
            </a:endParaRPr>
          </a:p>
        </p:txBody>
      </p:sp>
    </p:spTree>
    <p:extLst>
      <p:ext uri="{BB962C8B-B14F-4D97-AF65-F5344CB8AC3E}">
        <p14:creationId xmlns:p14="http://schemas.microsoft.com/office/powerpoint/2010/main" val="12757885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3122CE-F1C1-2E44-AC41-8F068497A418}" type="slidenum">
              <a:rPr lang="en-US" sz="1600">
                <a:solidFill>
                  <a:srgbClr val="000000"/>
                </a:solidFill>
                <a:latin typeface="Garamond" charset="0"/>
              </a:rPr>
              <a:pPr eaLnBrk="1" hangingPunct="1"/>
              <a:t>179</a:t>
            </a:fld>
            <a:endParaRPr lang="en-US" sz="1600">
              <a:solidFill>
                <a:srgbClr val="000000"/>
              </a:solidFill>
              <a:latin typeface="Garamond" charset="0"/>
            </a:endParaRPr>
          </a:p>
        </p:txBody>
      </p:sp>
      <p:sp>
        <p:nvSpPr>
          <p:cNvPr id="358402" name="Rectangle 2"/>
          <p:cNvSpPr>
            <a:spLocks noGrp="1" noChangeArrowheads="1"/>
          </p:cNvSpPr>
          <p:nvPr>
            <p:ph type="title"/>
          </p:nvPr>
        </p:nvSpPr>
        <p:spPr/>
        <p:txBody>
          <a:bodyPr/>
          <a:lstStyle/>
          <a:p>
            <a:pPr eaLnBrk="1" hangingPunct="1"/>
            <a:r>
              <a:rPr lang="en-US">
                <a:latin typeface="Garamond" charset="0"/>
              </a:rPr>
              <a:t>Other Applications of Data Marshaling</a:t>
            </a:r>
          </a:p>
        </p:txBody>
      </p:sp>
      <p:sp>
        <p:nvSpPr>
          <p:cNvPr id="96260" name="Rectangle 3"/>
          <p:cNvSpPr>
            <a:spLocks noGrp="1" noChangeArrowheads="1"/>
          </p:cNvSpPr>
          <p:nvPr>
            <p:ph type="body" idx="1"/>
          </p:nvPr>
        </p:nvSpPr>
        <p:spPr>
          <a:xfrm>
            <a:off x="228600" y="1371600"/>
            <a:ext cx="8915400" cy="4876800"/>
          </a:xfrm>
        </p:spPr>
        <p:txBody>
          <a:bodyPr/>
          <a:lstStyle/>
          <a:p>
            <a:pPr eaLnBrk="1" hangingPunct="1">
              <a:lnSpc>
                <a:spcPct val="90000"/>
              </a:lnSpc>
            </a:pPr>
            <a:r>
              <a:rPr lang="en-US">
                <a:solidFill>
                  <a:srgbClr val="0000FF"/>
                </a:solidFill>
                <a:latin typeface="Tahoma" charset="0"/>
              </a:rPr>
              <a:t>Can be applied to other Staged Execution models</a:t>
            </a:r>
          </a:p>
          <a:p>
            <a:pPr lvl="1" eaLnBrk="1" hangingPunct="1">
              <a:lnSpc>
                <a:spcPct val="90000"/>
              </a:lnSpc>
            </a:pPr>
            <a:r>
              <a:rPr lang="en-US">
                <a:latin typeface="Tahoma" charset="0"/>
              </a:rPr>
              <a:t>Task parallelism models</a:t>
            </a:r>
          </a:p>
          <a:p>
            <a:pPr lvl="2" eaLnBrk="1" hangingPunct="1">
              <a:lnSpc>
                <a:spcPct val="90000"/>
              </a:lnSpc>
            </a:pPr>
            <a:r>
              <a:rPr lang="en-US">
                <a:latin typeface="Tahoma" charset="0"/>
              </a:rPr>
              <a:t>Cilk, Intel TBB, Apple Grand Central Dispatch</a:t>
            </a:r>
          </a:p>
          <a:p>
            <a:pPr lvl="1" eaLnBrk="1" hangingPunct="1">
              <a:lnSpc>
                <a:spcPct val="90000"/>
              </a:lnSpc>
            </a:pPr>
            <a:r>
              <a:rPr lang="en-US">
                <a:latin typeface="Tahoma" charset="0"/>
              </a:rPr>
              <a:t>Special-purpose remote functional units</a:t>
            </a:r>
          </a:p>
          <a:p>
            <a:pPr lvl="1" eaLnBrk="1" hangingPunct="1">
              <a:lnSpc>
                <a:spcPct val="90000"/>
              </a:lnSpc>
            </a:pPr>
            <a:r>
              <a:rPr lang="en-US">
                <a:latin typeface="Tahoma" charset="0"/>
              </a:rPr>
              <a:t>Computation spreading </a:t>
            </a:r>
            <a:r>
              <a:rPr lang="en-US" sz="1600">
                <a:latin typeface="Tahoma" charset="0"/>
              </a:rPr>
              <a:t>[Chakraborty et al., ASPLOS</a:t>
            </a:r>
            <a:r>
              <a:rPr lang="ja-JP" altLang="en-US" sz="1600">
                <a:latin typeface="Tahoma" charset="0"/>
              </a:rPr>
              <a:t>’</a:t>
            </a:r>
            <a:r>
              <a:rPr lang="en-US" altLang="ja-JP" sz="1600">
                <a:latin typeface="Tahoma" charset="0"/>
              </a:rPr>
              <a:t>06]</a:t>
            </a:r>
          </a:p>
          <a:p>
            <a:pPr lvl="1" eaLnBrk="1" hangingPunct="1">
              <a:lnSpc>
                <a:spcPct val="90000"/>
              </a:lnSpc>
            </a:pPr>
            <a:r>
              <a:rPr lang="en-US">
                <a:latin typeface="Tahoma" charset="0"/>
              </a:rPr>
              <a:t>Thread motion/migration </a:t>
            </a:r>
            <a:r>
              <a:rPr lang="en-US" sz="1600">
                <a:latin typeface="Tahoma" charset="0"/>
              </a:rPr>
              <a:t>[e.g., Rangan et al., ISCA</a:t>
            </a:r>
            <a:r>
              <a:rPr lang="ja-JP" altLang="en-US" sz="1600">
                <a:latin typeface="Tahoma" charset="0"/>
              </a:rPr>
              <a:t>’</a:t>
            </a:r>
            <a:r>
              <a:rPr lang="en-US" altLang="ja-JP" sz="1600">
                <a:latin typeface="Tahoma" charset="0"/>
              </a:rPr>
              <a:t>09]</a:t>
            </a:r>
          </a:p>
          <a:p>
            <a:pPr lvl="1" eaLnBrk="1" hangingPunct="1">
              <a:lnSpc>
                <a:spcPct val="90000"/>
              </a:lnSpc>
              <a:buFont typeface="Wingdings" charset="0"/>
              <a:buNone/>
            </a:pPr>
            <a:endParaRPr lang="en-US">
              <a:latin typeface="Tahoma" charset="0"/>
            </a:endParaRPr>
          </a:p>
          <a:p>
            <a:pPr eaLnBrk="1" hangingPunct="1">
              <a:lnSpc>
                <a:spcPct val="90000"/>
              </a:lnSpc>
            </a:pPr>
            <a:r>
              <a:rPr lang="en-US">
                <a:solidFill>
                  <a:srgbClr val="0000FF"/>
                </a:solidFill>
                <a:latin typeface="Tahoma" charset="0"/>
              </a:rPr>
              <a:t>Can be an enabler for more aggressive SE models</a:t>
            </a:r>
          </a:p>
          <a:p>
            <a:pPr lvl="1" eaLnBrk="1" hangingPunct="1">
              <a:lnSpc>
                <a:spcPct val="90000"/>
              </a:lnSpc>
            </a:pPr>
            <a:r>
              <a:rPr lang="en-US">
                <a:solidFill>
                  <a:srgbClr val="FF0000"/>
                </a:solidFill>
                <a:latin typeface="Tahoma" charset="0"/>
              </a:rPr>
              <a:t>Lowers the cost of data migration</a:t>
            </a:r>
          </a:p>
          <a:p>
            <a:pPr lvl="2" eaLnBrk="1" hangingPunct="1">
              <a:lnSpc>
                <a:spcPct val="90000"/>
              </a:lnSpc>
            </a:pPr>
            <a:r>
              <a:rPr lang="en-US">
                <a:latin typeface="Tahoma" charset="0"/>
              </a:rPr>
              <a:t>an important overhead in remote execution of code segments</a:t>
            </a:r>
          </a:p>
          <a:p>
            <a:pPr lvl="1" eaLnBrk="1" hangingPunct="1">
              <a:lnSpc>
                <a:spcPct val="90000"/>
              </a:lnSpc>
            </a:pPr>
            <a:r>
              <a:rPr lang="en-US">
                <a:solidFill>
                  <a:srgbClr val="FF0000"/>
                </a:solidFill>
                <a:latin typeface="Tahoma" charset="0"/>
              </a:rPr>
              <a:t>Remote execution of finer-grained tasks can become more feasible </a:t>
            </a:r>
            <a:r>
              <a:rPr lang="en-US">
                <a:latin typeface="Tahoma" charset="0"/>
                <a:sym typeface="Wingdings" charset="0"/>
              </a:rPr>
              <a:t> finer-grained parallelization in multi-cores</a:t>
            </a:r>
            <a:endParaRPr lang="en-US">
              <a:latin typeface="Tahoma" charset="0"/>
            </a:endParaRPr>
          </a:p>
        </p:txBody>
      </p:sp>
    </p:spTree>
    <p:extLst>
      <p:ext uri="{BB962C8B-B14F-4D97-AF65-F5344CB8AC3E}">
        <p14:creationId xmlns:p14="http://schemas.microsoft.com/office/powerpoint/2010/main" val="3726135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6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26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26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26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260">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26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260">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6260">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26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Garamond" charset="0"/>
                <a:ea typeface="ＭＳ Ｐゴシック" charset="0"/>
                <a:cs typeface="ＭＳ Ｐゴシック" charset="0"/>
              </a:rPr>
              <a:t>Static versus Dynamic Scheduling</a:t>
            </a:r>
          </a:p>
        </p:txBody>
      </p:sp>
      <p:sp>
        <p:nvSpPr>
          <p:cNvPr id="25603"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Static: </a:t>
            </a:r>
            <a:r>
              <a:rPr lang="en-US" dirty="0">
                <a:solidFill>
                  <a:srgbClr val="0000FF"/>
                </a:solidFill>
                <a:latin typeface="Tahoma" charset="0"/>
                <a:ea typeface="ＭＳ Ｐゴシック" charset="0"/>
                <a:cs typeface="ＭＳ Ｐゴシック" charset="0"/>
              </a:rPr>
              <a:t>Done at compile time or parallel task creation time</a:t>
            </a:r>
          </a:p>
          <a:p>
            <a:pPr lvl="1"/>
            <a:r>
              <a:rPr lang="en-US" dirty="0">
                <a:latin typeface="Tahoma" charset="0"/>
                <a:ea typeface="ＭＳ Ｐゴシック" charset="0"/>
              </a:rPr>
              <a:t>Schedule does not change based on runtime information</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Dynamic: </a:t>
            </a:r>
            <a:r>
              <a:rPr lang="en-US" dirty="0">
                <a:solidFill>
                  <a:srgbClr val="0000FF"/>
                </a:solidFill>
                <a:latin typeface="Tahoma" charset="0"/>
                <a:ea typeface="ＭＳ Ｐゴシック" charset="0"/>
                <a:cs typeface="ＭＳ Ｐゴシック" charset="0"/>
              </a:rPr>
              <a:t>Done at run time</a:t>
            </a:r>
            <a:r>
              <a:rPr lang="en-US" dirty="0">
                <a:latin typeface="Tahoma" charset="0"/>
                <a:ea typeface="ＭＳ Ｐゴシック" charset="0"/>
                <a:cs typeface="ＭＳ Ｐゴシック" charset="0"/>
              </a:rPr>
              <a:t> (e.g., after tasks are created)</a:t>
            </a:r>
          </a:p>
          <a:p>
            <a:pPr lvl="1"/>
            <a:r>
              <a:rPr lang="en-US" dirty="0">
                <a:latin typeface="Tahoma" charset="0"/>
                <a:ea typeface="ＭＳ Ｐゴシック" charset="0"/>
                <a:cs typeface="ＭＳ Ｐゴシック" charset="0"/>
              </a:rPr>
              <a:t>Schedule changes based on runtime information</a:t>
            </a:r>
          </a:p>
          <a:p>
            <a:pPr lvl="1"/>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Example: </a:t>
            </a:r>
            <a:r>
              <a:rPr lang="en-US" dirty="0" smtClean="0">
                <a:latin typeface="Tahoma" charset="0"/>
                <a:ea typeface="ＭＳ Ｐゴシック" charset="0"/>
                <a:cs typeface="ＭＳ Ｐゴシック" charset="0"/>
              </a:rPr>
              <a:t>Parallel Task Assignment</a:t>
            </a: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F98864-74BA-0946-8129-0110B9F82E93}" type="slidenum">
              <a:rPr lang="en-US" sz="1600">
                <a:solidFill>
                  <a:srgbClr val="000000"/>
                </a:solidFill>
                <a:latin typeface="Garamond" charset="0"/>
              </a:rPr>
              <a:pPr eaLnBrk="1" hangingPunct="1"/>
              <a:t>18</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60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itle 1"/>
          <p:cNvSpPr>
            <a:spLocks noGrp="1"/>
          </p:cNvSpPr>
          <p:nvPr>
            <p:ph type="title"/>
          </p:nvPr>
        </p:nvSpPr>
        <p:spPr/>
        <p:txBody>
          <a:bodyPr/>
          <a:lstStyle/>
          <a:p>
            <a:pPr eaLnBrk="1" hangingPunct="1"/>
            <a:r>
              <a:rPr lang="en-US">
                <a:latin typeface="Garamond" charset="0"/>
              </a:rPr>
              <a:t>Data Marshaling Summary</a:t>
            </a:r>
          </a:p>
        </p:txBody>
      </p:sp>
      <p:sp>
        <p:nvSpPr>
          <p:cNvPr id="101379" name="Content Placeholder 2"/>
          <p:cNvSpPr>
            <a:spLocks noGrp="1"/>
          </p:cNvSpPr>
          <p:nvPr>
            <p:ph idx="1"/>
          </p:nvPr>
        </p:nvSpPr>
        <p:spPr>
          <a:xfrm>
            <a:off x="152400" y="1066800"/>
            <a:ext cx="8915400" cy="5029200"/>
          </a:xfrm>
        </p:spPr>
        <p:txBody>
          <a:bodyPr/>
          <a:lstStyle/>
          <a:p>
            <a:pPr eaLnBrk="1" hangingPunct="1"/>
            <a:r>
              <a:rPr lang="en-US">
                <a:solidFill>
                  <a:srgbClr val="FF0000"/>
                </a:solidFill>
                <a:latin typeface="Tahoma" charset="0"/>
              </a:rPr>
              <a:t>Inter-segment data transfers between cores </a:t>
            </a:r>
            <a:r>
              <a:rPr lang="en-US">
                <a:solidFill>
                  <a:srgbClr val="000000"/>
                </a:solidFill>
                <a:latin typeface="Tahoma" charset="0"/>
              </a:rPr>
              <a:t>limit the benefit of promising Staged Execution (SE) models</a:t>
            </a:r>
          </a:p>
          <a:p>
            <a:pPr eaLnBrk="1" hangingPunct="1"/>
            <a:endParaRPr lang="en-US" sz="1100">
              <a:solidFill>
                <a:srgbClr val="000000"/>
              </a:solidFill>
              <a:latin typeface="Tahoma" charset="0"/>
            </a:endParaRPr>
          </a:p>
          <a:p>
            <a:pPr eaLnBrk="1" hangingPunct="1"/>
            <a:r>
              <a:rPr lang="en-US">
                <a:solidFill>
                  <a:srgbClr val="000000"/>
                </a:solidFill>
                <a:latin typeface="Tahoma" charset="0"/>
              </a:rPr>
              <a:t>Data Marshaling is a hardware/software cooperative solution: </a:t>
            </a:r>
            <a:r>
              <a:rPr lang="en-US">
                <a:solidFill>
                  <a:srgbClr val="0000FF"/>
                </a:solidFill>
                <a:latin typeface="Tahoma" charset="0"/>
              </a:rPr>
              <a:t>detect inter-segment data generator instructions and push their data to next segment</a:t>
            </a:r>
            <a:r>
              <a:rPr lang="ja-JP" altLang="en-US">
                <a:solidFill>
                  <a:srgbClr val="0000FF"/>
                </a:solidFill>
                <a:latin typeface="Tahoma" charset="0"/>
              </a:rPr>
              <a:t>’</a:t>
            </a:r>
            <a:r>
              <a:rPr lang="en-US" altLang="ja-JP">
                <a:solidFill>
                  <a:srgbClr val="0000FF"/>
                </a:solidFill>
                <a:latin typeface="Tahoma" charset="0"/>
              </a:rPr>
              <a:t>s core</a:t>
            </a:r>
          </a:p>
          <a:p>
            <a:pPr lvl="1" eaLnBrk="1" hangingPunct="1"/>
            <a:r>
              <a:rPr lang="en-US" sz="2000">
                <a:solidFill>
                  <a:srgbClr val="000000"/>
                </a:solidFill>
                <a:latin typeface="Tahoma" charset="0"/>
              </a:rPr>
              <a:t>Significantly reduces cache misses for inter-segment data</a:t>
            </a:r>
          </a:p>
          <a:p>
            <a:pPr lvl="1" eaLnBrk="1" hangingPunct="1"/>
            <a:r>
              <a:rPr lang="en-US" sz="2000">
                <a:solidFill>
                  <a:srgbClr val="000000"/>
                </a:solidFill>
                <a:latin typeface="Tahoma" charset="0"/>
              </a:rPr>
              <a:t>Low cost, high-coverage, timely for arbitrary address sequences</a:t>
            </a:r>
          </a:p>
          <a:p>
            <a:pPr lvl="1" eaLnBrk="1" hangingPunct="1"/>
            <a:r>
              <a:rPr lang="en-US" sz="2000">
                <a:solidFill>
                  <a:srgbClr val="000000"/>
                </a:solidFill>
                <a:latin typeface="Tahoma" charset="0"/>
              </a:rPr>
              <a:t>Achieves most of the potential of eliminating such misses</a:t>
            </a:r>
          </a:p>
          <a:p>
            <a:pPr eaLnBrk="1" hangingPunct="1"/>
            <a:endParaRPr lang="en-US" sz="1100">
              <a:solidFill>
                <a:srgbClr val="000000"/>
              </a:solidFill>
              <a:latin typeface="Tahoma" charset="0"/>
            </a:endParaRPr>
          </a:p>
          <a:p>
            <a:pPr eaLnBrk="1" hangingPunct="1"/>
            <a:r>
              <a:rPr lang="en-US">
                <a:solidFill>
                  <a:srgbClr val="000000"/>
                </a:solidFill>
                <a:latin typeface="Tahoma" charset="0"/>
              </a:rPr>
              <a:t>Applicable to several existing Staged Execution models</a:t>
            </a:r>
          </a:p>
          <a:p>
            <a:pPr lvl="1" eaLnBrk="1" hangingPunct="1"/>
            <a:r>
              <a:rPr lang="en-US" sz="2000">
                <a:solidFill>
                  <a:srgbClr val="000000"/>
                </a:solidFill>
                <a:latin typeface="Tahoma" charset="0"/>
              </a:rPr>
              <a:t>Accelerated Critical Sections: 9% performance benefit</a:t>
            </a:r>
          </a:p>
          <a:p>
            <a:pPr lvl="1" eaLnBrk="1" hangingPunct="1"/>
            <a:r>
              <a:rPr lang="en-US" sz="2000">
                <a:solidFill>
                  <a:srgbClr val="000000"/>
                </a:solidFill>
                <a:latin typeface="Tahoma" charset="0"/>
              </a:rPr>
              <a:t>Pipeline Parallelism: 16% performance benefit</a:t>
            </a:r>
          </a:p>
          <a:p>
            <a:pPr eaLnBrk="1" hangingPunct="1"/>
            <a:r>
              <a:rPr lang="en-US">
                <a:solidFill>
                  <a:srgbClr val="000000"/>
                </a:solidFill>
                <a:latin typeface="Tahoma" charset="0"/>
              </a:rPr>
              <a:t>Can enable new models</a:t>
            </a:r>
            <a:r>
              <a:rPr lang="en-US">
                <a:solidFill>
                  <a:srgbClr val="000000"/>
                </a:solidFill>
                <a:latin typeface="Tahoma" charset="0"/>
                <a:sym typeface="Wingdings" charset="0"/>
              </a:rPr>
              <a:t> </a:t>
            </a:r>
            <a:r>
              <a:rPr lang="en-US">
                <a:solidFill>
                  <a:srgbClr val="0000FF"/>
                </a:solidFill>
                <a:latin typeface="Tahoma" charset="0"/>
                <a:sym typeface="Wingdings" charset="0"/>
              </a:rPr>
              <a:t>very fine-grained remote execution</a:t>
            </a:r>
            <a:endParaRPr lang="en-US">
              <a:solidFill>
                <a:srgbClr val="000000"/>
              </a:solidFill>
              <a:latin typeface="Tahoma" charset="0"/>
            </a:endParaRPr>
          </a:p>
          <a:p>
            <a:pPr eaLnBrk="1" hangingPunct="1"/>
            <a:endParaRPr lang="en-US">
              <a:latin typeface="Tahoma" charset="0"/>
            </a:endParaRPr>
          </a:p>
        </p:txBody>
      </p:sp>
      <p:sp>
        <p:nvSpPr>
          <p:cNvPr id="3594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6265BA-7B97-5849-8F0E-4BB41F69B2A5}" type="slidenum">
              <a:rPr lang="en-US" sz="1600">
                <a:solidFill>
                  <a:srgbClr val="000000"/>
                </a:solidFill>
                <a:latin typeface="Garamond" charset="0"/>
              </a:rPr>
              <a:pPr eaLnBrk="1" hangingPunct="1"/>
              <a:t>180</a:t>
            </a:fld>
            <a:endParaRPr lang="en-US" sz="1600">
              <a:solidFill>
                <a:srgbClr val="000000"/>
              </a:solidFill>
              <a:latin typeface="Garamond" charset="0"/>
            </a:endParaRPr>
          </a:p>
        </p:txBody>
      </p:sp>
    </p:spTree>
    <p:extLst>
      <p:ext uri="{BB962C8B-B14F-4D97-AF65-F5344CB8AC3E}">
        <p14:creationId xmlns:p14="http://schemas.microsoft.com/office/powerpoint/2010/main" val="5582251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37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137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379">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3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4"/>
          <p:cNvSpPr>
            <a:spLocks noGrp="1"/>
          </p:cNvSpPr>
          <p:nvPr>
            <p:ph type="ctrTitle"/>
          </p:nvPr>
        </p:nvSpPr>
        <p:spPr>
          <a:xfrm>
            <a:off x="685800" y="1371600"/>
            <a:ext cx="7924800" cy="1752600"/>
          </a:xfrm>
        </p:spPr>
        <p:txBody>
          <a:bodyPr/>
          <a:lstStyle/>
          <a:p>
            <a:r>
              <a:rPr lang="en-US">
                <a:latin typeface="Garamond" charset="0"/>
              </a:rPr>
              <a:t>A Case for </a:t>
            </a:r>
            <a:br>
              <a:rPr lang="en-US">
                <a:latin typeface="Garamond" charset="0"/>
              </a:rPr>
            </a:br>
            <a:r>
              <a:rPr lang="en-US">
                <a:latin typeface="Garamond" charset="0"/>
              </a:rPr>
              <a:t>	Asymmetry Everywhere</a:t>
            </a:r>
          </a:p>
        </p:txBody>
      </p:sp>
      <p:sp>
        <p:nvSpPr>
          <p:cNvPr id="128002" name="Subtitle 5"/>
          <p:cNvSpPr>
            <a:spLocks noGrp="1"/>
          </p:cNvSpPr>
          <p:nvPr>
            <p:ph type="subTitle" idx="1"/>
          </p:nvPr>
        </p:nvSpPr>
        <p:spPr>
          <a:xfrm>
            <a:off x="76200" y="4191000"/>
            <a:ext cx="8991600" cy="1752600"/>
          </a:xfrm>
        </p:spPr>
        <p:txBody>
          <a:bodyPr/>
          <a:lstStyle/>
          <a:p>
            <a:pPr>
              <a:buFont typeface="Wingdings" charset="0"/>
              <a:buNone/>
            </a:pPr>
            <a:r>
              <a:rPr lang="en-US" sz="2000" u="sng">
                <a:latin typeface="Tahoma" charset="0"/>
              </a:rPr>
              <a:t>Onur Mutlu</a:t>
            </a:r>
            <a:r>
              <a:rPr lang="en-US" sz="2000">
                <a:latin typeface="Tahoma" charset="0"/>
              </a:rPr>
              <a:t>, </a:t>
            </a:r>
            <a:br>
              <a:rPr lang="en-US" sz="2000">
                <a:latin typeface="Tahoma" charset="0"/>
              </a:rPr>
            </a:br>
            <a:r>
              <a:rPr lang="en-US" sz="2000" b="1">
                <a:latin typeface="Tahoma" charset="0"/>
                <a:hlinkClick r:id="rId2"/>
              </a:rPr>
              <a:t>"Asymmetry Everywhere (with Automatic Resource Management)"</a:t>
            </a:r>
            <a:r>
              <a:rPr lang="en-US" sz="2000">
                <a:latin typeface="Tahoma" charset="0"/>
              </a:rPr>
              <a:t/>
            </a:r>
            <a:br>
              <a:rPr lang="en-US" sz="2000">
                <a:latin typeface="Tahoma" charset="0"/>
              </a:rPr>
            </a:br>
            <a:r>
              <a:rPr lang="en-US" sz="2000" i="1">
                <a:latin typeface="Tahoma" charset="0"/>
                <a:hlinkClick r:id="rId3"/>
              </a:rPr>
              <a:t>CRA Workshop on Advancing Computer Architecture Research: Popular Parallel Programming</a:t>
            </a:r>
            <a:r>
              <a:rPr lang="en-US" sz="2000">
                <a:latin typeface="Tahoma" charset="0"/>
              </a:rPr>
              <a:t>, San Diego, CA, February 2010. </a:t>
            </a:r>
            <a:br>
              <a:rPr lang="en-US" sz="2000">
                <a:latin typeface="Tahoma" charset="0"/>
              </a:rPr>
            </a:br>
            <a:r>
              <a:rPr lang="en-US" sz="2000">
                <a:latin typeface="Tahoma" charset="0"/>
                <a:hlinkClick r:id="rId4"/>
              </a:rPr>
              <a:t>Position paper</a:t>
            </a:r>
            <a:r>
              <a:rPr lang="en-US" sz="2000">
                <a:latin typeface="Tahoma" charset="0"/>
              </a:rPr>
              <a:t> </a:t>
            </a:r>
          </a:p>
        </p:txBody>
      </p:sp>
      <p:sp>
        <p:nvSpPr>
          <p:cNvPr id="1280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0C67FF-6E4F-F04B-BFA3-6A2B19DDE550}" type="slidenum">
              <a:rPr lang="en-US" sz="1200">
                <a:solidFill>
                  <a:srgbClr val="000000"/>
                </a:solidFill>
                <a:latin typeface="Garamond" charset="0"/>
              </a:rPr>
              <a:pPr eaLnBrk="1" hangingPunct="1"/>
              <a:t>181</a:t>
            </a:fld>
            <a:endParaRPr lang="en-US" sz="1200">
              <a:solidFill>
                <a:srgbClr val="000000"/>
              </a:solidFill>
              <a:latin typeface="Garamond" charset="0"/>
            </a:endParaRPr>
          </a:p>
        </p:txBody>
      </p:sp>
    </p:spTree>
    <p:extLst>
      <p:ext uri="{BB962C8B-B14F-4D97-AF65-F5344CB8AC3E}">
        <p14:creationId xmlns:p14="http://schemas.microsoft.com/office/powerpoint/2010/main" val="908783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lstStyle/>
          <a:p>
            <a:r>
              <a:rPr lang="en-US">
                <a:latin typeface="Garamond" charset="0"/>
              </a:rPr>
              <a:t>The Setting</a:t>
            </a:r>
          </a:p>
        </p:txBody>
      </p:sp>
      <p:sp>
        <p:nvSpPr>
          <p:cNvPr id="3" name="Content Placeholder 2"/>
          <p:cNvSpPr>
            <a:spLocks noGrp="1"/>
          </p:cNvSpPr>
          <p:nvPr>
            <p:ph idx="1"/>
          </p:nvPr>
        </p:nvSpPr>
        <p:spPr>
          <a:xfrm>
            <a:off x="228600" y="1066800"/>
            <a:ext cx="8686800" cy="4876800"/>
          </a:xfrm>
        </p:spPr>
        <p:txBody>
          <a:bodyPr/>
          <a:lstStyle/>
          <a:p>
            <a:r>
              <a:rPr lang="en-US">
                <a:solidFill>
                  <a:srgbClr val="0000FF"/>
                </a:solidFill>
                <a:latin typeface="Tahoma" charset="0"/>
              </a:rPr>
              <a:t>Hardware resources are shared among many threads/apps in a many-core based system</a:t>
            </a:r>
          </a:p>
          <a:p>
            <a:pPr lvl="1"/>
            <a:r>
              <a:rPr lang="en-US">
                <a:latin typeface="Tahoma" charset="0"/>
              </a:rPr>
              <a:t>Cores, caches, interconnects, memory, disks, power, lifetime, …</a:t>
            </a:r>
          </a:p>
          <a:p>
            <a:endParaRPr lang="en-US">
              <a:latin typeface="Tahoma" charset="0"/>
            </a:endParaRPr>
          </a:p>
          <a:p>
            <a:r>
              <a:rPr lang="en-US">
                <a:latin typeface="Tahoma" charset="0"/>
              </a:rPr>
              <a:t>Management of these resources is a very difficult task</a:t>
            </a:r>
          </a:p>
          <a:p>
            <a:pPr lvl="1"/>
            <a:r>
              <a:rPr lang="en-US">
                <a:latin typeface="Tahoma" charset="0"/>
              </a:rPr>
              <a:t>When optimizing parallel/multiprogrammed workloads</a:t>
            </a:r>
          </a:p>
          <a:p>
            <a:pPr lvl="1"/>
            <a:r>
              <a:rPr lang="en-US">
                <a:latin typeface="Tahoma" charset="0"/>
              </a:rPr>
              <a:t>Threads interact unpredictably/unfairly in shared resources</a:t>
            </a:r>
            <a:endParaRPr lang="en-US">
              <a:solidFill>
                <a:srgbClr val="0000FF"/>
              </a:solidFill>
              <a:latin typeface="Tahoma" charset="0"/>
            </a:endParaRPr>
          </a:p>
          <a:p>
            <a:pPr lvl="1"/>
            <a:endParaRPr lang="en-US">
              <a:latin typeface="Tahoma" charset="0"/>
            </a:endParaRPr>
          </a:p>
          <a:p>
            <a:r>
              <a:rPr lang="en-US">
                <a:solidFill>
                  <a:srgbClr val="0000FF"/>
                </a:solidFill>
                <a:latin typeface="Tahoma" charset="0"/>
              </a:rPr>
              <a:t>Power/energy </a:t>
            </a:r>
            <a:r>
              <a:rPr lang="en-US">
                <a:latin typeface="Tahoma" charset="0"/>
              </a:rPr>
              <a:t>is arguably the most valuable shared resource</a:t>
            </a:r>
          </a:p>
          <a:p>
            <a:pPr lvl="1"/>
            <a:r>
              <a:rPr lang="en-US">
                <a:latin typeface="Tahoma" charset="0"/>
              </a:rPr>
              <a:t>Main limiter to efficiency and performance</a:t>
            </a:r>
          </a:p>
          <a:p>
            <a:pPr lvl="1"/>
            <a:endParaRPr lang="en-US">
              <a:latin typeface="Tahoma" charset="0"/>
            </a:endParaRPr>
          </a:p>
        </p:txBody>
      </p:sp>
      <p:sp>
        <p:nvSpPr>
          <p:cNvPr id="3604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681E32-23F7-9F40-94BF-A9BDA38EE12F}" type="slidenum">
              <a:rPr lang="en-US" sz="1600">
                <a:solidFill>
                  <a:srgbClr val="000000"/>
                </a:solidFill>
                <a:latin typeface="Garamond" charset="0"/>
              </a:rPr>
              <a:pPr eaLnBrk="1" hangingPunct="1"/>
              <a:t>182</a:t>
            </a:fld>
            <a:endParaRPr lang="en-US" sz="1600">
              <a:solidFill>
                <a:srgbClr val="000000"/>
              </a:solidFill>
              <a:latin typeface="Garamond" charset="0"/>
            </a:endParaRPr>
          </a:p>
        </p:txBody>
      </p:sp>
    </p:spTree>
    <p:extLst>
      <p:ext uri="{BB962C8B-B14F-4D97-AF65-F5344CB8AC3E}">
        <p14:creationId xmlns:p14="http://schemas.microsoft.com/office/powerpoint/2010/main" val="20609621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itle 1"/>
          <p:cNvSpPr>
            <a:spLocks noGrp="1"/>
          </p:cNvSpPr>
          <p:nvPr>
            <p:ph type="title"/>
          </p:nvPr>
        </p:nvSpPr>
        <p:spPr/>
        <p:txBody>
          <a:bodyPr/>
          <a:lstStyle/>
          <a:p>
            <a:r>
              <a:rPr lang="en-US" sz="3600">
                <a:latin typeface="Garamond" charset="0"/>
              </a:rPr>
              <a:t>Shield the Programmer from Shared Resources</a:t>
            </a:r>
          </a:p>
        </p:txBody>
      </p:sp>
      <p:sp>
        <p:nvSpPr>
          <p:cNvPr id="19459" name="Content Placeholder 2"/>
          <p:cNvSpPr>
            <a:spLocks noGrp="1"/>
          </p:cNvSpPr>
          <p:nvPr>
            <p:ph idx="1"/>
          </p:nvPr>
        </p:nvSpPr>
        <p:spPr>
          <a:xfrm>
            <a:off x="228600" y="1143000"/>
            <a:ext cx="8610600" cy="4876800"/>
          </a:xfrm>
        </p:spPr>
        <p:txBody>
          <a:bodyPr/>
          <a:lstStyle/>
          <a:p>
            <a:r>
              <a:rPr lang="en-US">
                <a:latin typeface="Tahoma" charset="0"/>
              </a:rPr>
              <a:t>Writing even sequential software is hard enough</a:t>
            </a:r>
          </a:p>
          <a:p>
            <a:pPr lvl="1"/>
            <a:r>
              <a:rPr lang="en-US">
                <a:latin typeface="Tahoma" charset="0"/>
              </a:rPr>
              <a:t>Optimizing code for a complex shared-resource parallel system will be a nightmare for most programmers</a:t>
            </a:r>
          </a:p>
          <a:p>
            <a:endParaRPr lang="en-US">
              <a:latin typeface="Tahoma" charset="0"/>
            </a:endParaRPr>
          </a:p>
          <a:p>
            <a:r>
              <a:rPr lang="en-US">
                <a:solidFill>
                  <a:srgbClr val="FF0000"/>
                </a:solidFill>
                <a:latin typeface="Tahoma" charset="0"/>
              </a:rPr>
              <a:t>Programmer should not worry about                   (hardware) resource management</a:t>
            </a:r>
          </a:p>
          <a:p>
            <a:pPr lvl="1"/>
            <a:r>
              <a:rPr lang="en-US">
                <a:solidFill>
                  <a:srgbClr val="0000FF"/>
                </a:solidFill>
                <a:latin typeface="Tahoma" charset="0"/>
              </a:rPr>
              <a:t>What should be executed where with what resources</a:t>
            </a:r>
          </a:p>
          <a:p>
            <a:endParaRPr lang="en-US">
              <a:latin typeface="Tahoma" charset="0"/>
            </a:endParaRPr>
          </a:p>
          <a:p>
            <a:r>
              <a:rPr lang="en-US">
                <a:latin typeface="Tahoma" charset="0"/>
              </a:rPr>
              <a:t>Future cloud computer architectures should be designed to</a:t>
            </a:r>
          </a:p>
          <a:p>
            <a:pPr lvl="1"/>
            <a:r>
              <a:rPr lang="en-US">
                <a:solidFill>
                  <a:srgbClr val="0000FF"/>
                </a:solidFill>
                <a:latin typeface="Tahoma" charset="0"/>
              </a:rPr>
              <a:t>Minimize programmer effort </a:t>
            </a:r>
            <a:r>
              <a:rPr lang="en-US">
                <a:latin typeface="Tahoma" charset="0"/>
              </a:rPr>
              <a:t>to optimize (parallel) programs</a:t>
            </a:r>
          </a:p>
          <a:p>
            <a:pPr lvl="1"/>
            <a:r>
              <a:rPr lang="en-US">
                <a:solidFill>
                  <a:srgbClr val="0000FF"/>
                </a:solidFill>
                <a:latin typeface="Tahoma" charset="0"/>
              </a:rPr>
              <a:t>Maximize runtime system’s effectiveness </a:t>
            </a:r>
            <a:r>
              <a:rPr lang="en-US">
                <a:latin typeface="Tahoma" charset="0"/>
              </a:rPr>
              <a:t>in automatic     shared resource management</a:t>
            </a:r>
          </a:p>
          <a:p>
            <a:endParaRPr lang="en-US">
              <a:latin typeface="Tahoma" charset="0"/>
            </a:endParaRPr>
          </a:p>
          <a:p>
            <a:endParaRPr lang="en-US">
              <a:latin typeface="Tahoma" charset="0"/>
            </a:endParaRPr>
          </a:p>
        </p:txBody>
      </p:sp>
      <p:sp>
        <p:nvSpPr>
          <p:cNvPr id="3614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11560-B741-2E4E-AC5E-287F9DBA5FAD}" type="slidenum">
              <a:rPr lang="en-US" sz="1600">
                <a:solidFill>
                  <a:srgbClr val="000000"/>
                </a:solidFill>
                <a:latin typeface="Garamond" charset="0"/>
              </a:rPr>
              <a:pPr eaLnBrk="1" hangingPunct="1"/>
              <a:t>183</a:t>
            </a:fld>
            <a:endParaRPr lang="en-US" sz="1600">
              <a:solidFill>
                <a:srgbClr val="000000"/>
              </a:solidFill>
              <a:latin typeface="Garamond" charset="0"/>
            </a:endParaRPr>
          </a:p>
        </p:txBody>
      </p:sp>
    </p:spTree>
    <p:extLst>
      <p:ext uri="{BB962C8B-B14F-4D97-AF65-F5344CB8AC3E}">
        <p14:creationId xmlns:p14="http://schemas.microsoft.com/office/powerpoint/2010/main" val="11260988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itle 1"/>
          <p:cNvSpPr>
            <a:spLocks noGrp="1"/>
          </p:cNvSpPr>
          <p:nvPr>
            <p:ph type="title"/>
          </p:nvPr>
        </p:nvSpPr>
        <p:spPr>
          <a:xfrm>
            <a:off x="228600" y="152400"/>
            <a:ext cx="8915400" cy="1066800"/>
          </a:xfrm>
        </p:spPr>
        <p:txBody>
          <a:bodyPr/>
          <a:lstStyle/>
          <a:p>
            <a:r>
              <a:rPr lang="en-US" sz="3600">
                <a:latin typeface="Garamond" charset="0"/>
              </a:rPr>
              <a:t>Shared Resource Management: Goals</a:t>
            </a:r>
          </a:p>
        </p:txBody>
      </p:sp>
      <p:sp>
        <p:nvSpPr>
          <p:cNvPr id="20483" name="Content Placeholder 2"/>
          <p:cNvSpPr>
            <a:spLocks noGrp="1"/>
          </p:cNvSpPr>
          <p:nvPr>
            <p:ph idx="1"/>
          </p:nvPr>
        </p:nvSpPr>
        <p:spPr>
          <a:xfrm>
            <a:off x="228600" y="1219200"/>
            <a:ext cx="8915400" cy="5029200"/>
          </a:xfrm>
        </p:spPr>
        <p:txBody>
          <a:bodyPr/>
          <a:lstStyle/>
          <a:p>
            <a:r>
              <a:rPr lang="en-US">
                <a:latin typeface="Tahoma" charset="0"/>
              </a:rPr>
              <a:t>Future many-core systems should manage power and performance automatically across threads/applications</a:t>
            </a:r>
          </a:p>
          <a:p>
            <a:endParaRPr lang="en-US">
              <a:solidFill>
                <a:srgbClr val="0000FF"/>
              </a:solidFill>
              <a:latin typeface="Tahoma" charset="0"/>
            </a:endParaRPr>
          </a:p>
          <a:p>
            <a:r>
              <a:rPr lang="en-US">
                <a:solidFill>
                  <a:srgbClr val="0000FF"/>
                </a:solidFill>
                <a:latin typeface="Tahoma" charset="0"/>
              </a:rPr>
              <a:t>Minimize energy/power consumption</a:t>
            </a:r>
            <a:endParaRPr lang="en-US">
              <a:latin typeface="Tahoma" charset="0"/>
            </a:endParaRPr>
          </a:p>
          <a:p>
            <a:r>
              <a:rPr lang="en-US">
                <a:solidFill>
                  <a:srgbClr val="0000FF"/>
                </a:solidFill>
                <a:latin typeface="Tahoma" charset="0"/>
              </a:rPr>
              <a:t>While satisfying performance/SLA requirements</a:t>
            </a:r>
          </a:p>
          <a:p>
            <a:pPr lvl="1"/>
            <a:r>
              <a:rPr lang="en-US">
                <a:latin typeface="Tahoma" charset="0"/>
              </a:rPr>
              <a:t>Provide predictability and Quality of Service</a:t>
            </a:r>
          </a:p>
          <a:p>
            <a:r>
              <a:rPr lang="en-US">
                <a:solidFill>
                  <a:srgbClr val="0000FF"/>
                </a:solidFill>
                <a:latin typeface="Tahoma" charset="0"/>
              </a:rPr>
              <a:t>Minimize programmer effort</a:t>
            </a:r>
          </a:p>
          <a:p>
            <a:pPr lvl="1"/>
            <a:r>
              <a:rPr lang="en-US">
                <a:latin typeface="Tahoma" charset="0"/>
              </a:rPr>
              <a:t>In creating optimized parallel programs</a:t>
            </a:r>
          </a:p>
          <a:p>
            <a:pPr lvl="1">
              <a:buFont typeface="Wingdings" charset="0"/>
              <a:buNone/>
            </a:pPr>
            <a:endParaRPr lang="en-US">
              <a:latin typeface="Tahoma" charset="0"/>
            </a:endParaRPr>
          </a:p>
          <a:p>
            <a:r>
              <a:rPr lang="en-US">
                <a:solidFill>
                  <a:srgbClr val="FF0000"/>
                </a:solidFill>
                <a:latin typeface="Tahoma" charset="0"/>
              </a:rPr>
              <a:t>Asymmetry and configurability in system resources essential to achieve these goals </a:t>
            </a:r>
          </a:p>
          <a:p>
            <a:pPr lvl="1"/>
            <a:endParaRPr lang="en-US">
              <a:latin typeface="Tahoma" charset="0"/>
            </a:endParaRPr>
          </a:p>
        </p:txBody>
      </p:sp>
      <p:sp>
        <p:nvSpPr>
          <p:cNvPr id="3624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F29D6-7CB0-4E47-9EE6-36577B8D3066}" type="slidenum">
              <a:rPr lang="en-US" sz="1600">
                <a:solidFill>
                  <a:srgbClr val="000000"/>
                </a:solidFill>
                <a:latin typeface="Garamond" charset="0"/>
              </a:rPr>
              <a:pPr eaLnBrk="1" hangingPunct="1"/>
              <a:t>184</a:t>
            </a:fld>
            <a:endParaRPr lang="en-US" sz="1600">
              <a:solidFill>
                <a:srgbClr val="000000"/>
              </a:solidFill>
              <a:latin typeface="Garamond" charset="0"/>
            </a:endParaRPr>
          </a:p>
        </p:txBody>
      </p:sp>
    </p:spTree>
    <p:extLst>
      <p:ext uri="{BB962C8B-B14F-4D97-AF65-F5344CB8AC3E}">
        <p14:creationId xmlns:p14="http://schemas.microsoft.com/office/powerpoint/2010/main" val="1041700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Title 1"/>
          <p:cNvSpPr>
            <a:spLocks noGrp="1"/>
          </p:cNvSpPr>
          <p:nvPr>
            <p:ph type="title"/>
          </p:nvPr>
        </p:nvSpPr>
        <p:spPr/>
        <p:txBody>
          <a:bodyPr/>
          <a:lstStyle/>
          <a:p>
            <a:r>
              <a:rPr lang="en-US">
                <a:latin typeface="Garamond" charset="0"/>
              </a:rPr>
              <a:t>Asymmetry Enables Customization</a:t>
            </a:r>
          </a:p>
        </p:txBody>
      </p:sp>
      <p:sp>
        <p:nvSpPr>
          <p:cNvPr id="21507" name="Content Placeholder 2"/>
          <p:cNvSpPr>
            <a:spLocks noGrp="1"/>
          </p:cNvSpPr>
          <p:nvPr>
            <p:ph idx="1"/>
          </p:nvPr>
        </p:nvSpPr>
        <p:spPr>
          <a:xfrm>
            <a:off x="228600" y="1143000"/>
            <a:ext cx="8610600" cy="48768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latin typeface="Tahoma" charset="0"/>
              </a:rPr>
              <a:t>Symmetric: One size fits all</a:t>
            </a:r>
          </a:p>
          <a:p>
            <a:pPr lvl="1"/>
            <a:r>
              <a:rPr lang="en-US" sz="2000">
                <a:latin typeface="Tahoma" charset="0"/>
              </a:rPr>
              <a:t>Energy and performance suboptimal for different phase behaviors</a:t>
            </a:r>
          </a:p>
          <a:p>
            <a:r>
              <a:rPr lang="en-US">
                <a:solidFill>
                  <a:srgbClr val="0000FF"/>
                </a:solidFill>
                <a:latin typeface="Tahoma" charset="0"/>
              </a:rPr>
              <a:t>Asymmetric: Enables tradeoffs and customization</a:t>
            </a:r>
          </a:p>
          <a:p>
            <a:pPr lvl="1"/>
            <a:r>
              <a:rPr lang="en-US" sz="2000">
                <a:solidFill>
                  <a:srgbClr val="000000"/>
                </a:solidFill>
                <a:latin typeface="Tahoma" charset="0"/>
              </a:rPr>
              <a:t>Processing requirements vary across applications and phases</a:t>
            </a:r>
          </a:p>
          <a:p>
            <a:pPr lvl="1"/>
            <a:r>
              <a:rPr lang="en-US" sz="2000">
                <a:solidFill>
                  <a:srgbClr val="FF0000"/>
                </a:solidFill>
                <a:latin typeface="Tahoma" charset="0"/>
              </a:rPr>
              <a:t>Execute code on best-fit resources (minimal energy, adequate perf.)</a:t>
            </a:r>
          </a:p>
        </p:txBody>
      </p:sp>
      <p:sp>
        <p:nvSpPr>
          <p:cNvPr id="3635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E92B2B-0A77-F74F-9D9C-7FAFD8050BD9}" type="slidenum">
              <a:rPr lang="en-US" sz="1600">
                <a:solidFill>
                  <a:srgbClr val="000000"/>
                </a:solidFill>
                <a:latin typeface="Garamond" charset="0"/>
              </a:rPr>
              <a:pPr eaLnBrk="1" hangingPunct="1"/>
              <a:t>185</a:t>
            </a:fld>
            <a:endParaRPr lang="en-US" sz="1600">
              <a:solidFill>
                <a:srgbClr val="000000"/>
              </a:solidFill>
              <a:latin typeface="Garamond" charset="0"/>
            </a:endParaRPr>
          </a:p>
        </p:txBody>
      </p:sp>
      <p:grpSp>
        <p:nvGrpSpPr>
          <p:cNvPr id="21509" name="Group 4"/>
          <p:cNvGrpSpPr>
            <a:grpSpLocks/>
          </p:cNvGrpSpPr>
          <p:nvPr/>
        </p:nvGrpSpPr>
        <p:grpSpPr bwMode="auto">
          <a:xfrm>
            <a:off x="6248400" y="1143000"/>
            <a:ext cx="2133600" cy="2711450"/>
            <a:chOff x="3936" y="864"/>
            <a:chExt cx="1344" cy="1708"/>
          </a:xfrm>
        </p:grpSpPr>
        <p:grpSp>
          <p:nvGrpSpPr>
            <p:cNvPr id="363547" name="Group 47"/>
            <p:cNvGrpSpPr>
              <a:grpSpLocks/>
            </p:cNvGrpSpPr>
            <p:nvPr/>
          </p:nvGrpSpPr>
          <p:grpSpPr bwMode="auto">
            <a:xfrm>
              <a:off x="3936" y="1536"/>
              <a:ext cx="672" cy="672"/>
              <a:chOff x="3648" y="3120"/>
              <a:chExt cx="672" cy="672"/>
            </a:xfrm>
          </p:grpSpPr>
          <p:sp>
            <p:nvSpPr>
              <p:cNvPr id="21543" name="Rectangle 4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C4</a:t>
                </a:r>
              </a:p>
            </p:txBody>
          </p:sp>
          <p:sp>
            <p:nvSpPr>
              <p:cNvPr id="21544" name="Rectangle 4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C4</a:t>
                </a:r>
              </a:p>
            </p:txBody>
          </p:sp>
          <p:sp>
            <p:nvSpPr>
              <p:cNvPr id="21545" name="Rectangle 5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C5</a:t>
                </a:r>
              </a:p>
            </p:txBody>
          </p:sp>
          <p:sp>
            <p:nvSpPr>
              <p:cNvPr id="21546" name="Rectangle 5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C5</a:t>
                </a:r>
              </a:p>
            </p:txBody>
          </p:sp>
        </p:grpSp>
        <p:grpSp>
          <p:nvGrpSpPr>
            <p:cNvPr id="363548" name="Group 52"/>
            <p:cNvGrpSpPr>
              <a:grpSpLocks/>
            </p:cNvGrpSpPr>
            <p:nvPr/>
          </p:nvGrpSpPr>
          <p:grpSpPr bwMode="auto">
            <a:xfrm>
              <a:off x="4608" y="1536"/>
              <a:ext cx="672" cy="672"/>
              <a:chOff x="3648" y="3120"/>
              <a:chExt cx="672" cy="672"/>
            </a:xfrm>
          </p:grpSpPr>
          <p:sp>
            <p:nvSpPr>
              <p:cNvPr id="21539" name="Rectangle 5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C4</a:t>
                </a:r>
              </a:p>
            </p:txBody>
          </p:sp>
          <p:sp>
            <p:nvSpPr>
              <p:cNvPr id="21540" name="Rectangle 5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C4</a:t>
                </a:r>
              </a:p>
            </p:txBody>
          </p:sp>
          <p:sp>
            <p:nvSpPr>
              <p:cNvPr id="21541" name="Rectangle 5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C5</a:t>
                </a:r>
              </a:p>
            </p:txBody>
          </p:sp>
          <p:sp>
            <p:nvSpPr>
              <p:cNvPr id="21542" name="Rectangle 5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C5</a:t>
                </a:r>
              </a:p>
            </p:txBody>
          </p:sp>
        </p:grpSp>
        <p:grpSp>
          <p:nvGrpSpPr>
            <p:cNvPr id="363549" name="Group 57"/>
            <p:cNvGrpSpPr>
              <a:grpSpLocks/>
            </p:cNvGrpSpPr>
            <p:nvPr/>
          </p:nvGrpSpPr>
          <p:grpSpPr bwMode="auto">
            <a:xfrm>
              <a:off x="4608" y="864"/>
              <a:ext cx="672" cy="672"/>
              <a:chOff x="3648" y="3120"/>
              <a:chExt cx="672" cy="672"/>
            </a:xfrm>
          </p:grpSpPr>
          <p:sp>
            <p:nvSpPr>
              <p:cNvPr id="21537" name="Rectangle 58"/>
              <p:cNvSpPr>
                <a:spLocks noChangeArrowheads="1"/>
              </p:cNvSpPr>
              <p:nvPr/>
            </p:nvSpPr>
            <p:spPr bwMode="auto">
              <a:xfrm>
                <a:off x="3648" y="3120"/>
                <a:ext cx="67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C2</a:t>
                </a:r>
              </a:p>
            </p:txBody>
          </p:sp>
          <p:sp>
            <p:nvSpPr>
              <p:cNvPr id="21538" name="Rectangle 60"/>
              <p:cNvSpPr>
                <a:spLocks noChangeArrowheads="1"/>
              </p:cNvSpPr>
              <p:nvPr/>
            </p:nvSpPr>
            <p:spPr bwMode="auto">
              <a:xfrm>
                <a:off x="3648" y="3456"/>
                <a:ext cx="672"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C3</a:t>
                </a:r>
              </a:p>
            </p:txBody>
          </p:sp>
        </p:grpSp>
        <p:sp>
          <p:nvSpPr>
            <p:cNvPr id="21535" name="Rectangle 67"/>
            <p:cNvSpPr>
              <a:spLocks noChangeArrowheads="1"/>
            </p:cNvSpPr>
            <p:nvPr/>
          </p:nvSpPr>
          <p:spPr bwMode="auto">
            <a:xfrm>
              <a:off x="3936"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600" b="1">
                  <a:solidFill>
                    <a:srgbClr val="000000"/>
                  </a:solidFill>
                  <a:latin typeface="Tahoma"/>
                </a:rPr>
                <a:t>C1</a:t>
              </a:r>
            </a:p>
          </p:txBody>
        </p:sp>
        <p:sp>
          <p:nvSpPr>
            <p:cNvPr id="363551" name="Text Box 70"/>
            <p:cNvSpPr txBox="1">
              <a:spLocks noChangeArrowheads="1"/>
            </p:cNvSpPr>
            <p:nvPr/>
          </p:nvSpPr>
          <p:spPr bwMode="auto">
            <a:xfrm>
              <a:off x="3936" y="2341"/>
              <a:ext cx="13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latin typeface="Times New Roman" charset="0"/>
                </a:rPr>
                <a:t>Asymmetric</a:t>
              </a:r>
            </a:p>
          </p:txBody>
        </p:sp>
      </p:grpSp>
      <p:grpSp>
        <p:nvGrpSpPr>
          <p:cNvPr id="363525" name="Group 74"/>
          <p:cNvGrpSpPr>
            <a:grpSpLocks/>
          </p:cNvGrpSpPr>
          <p:nvPr/>
        </p:nvGrpSpPr>
        <p:grpSpPr bwMode="auto">
          <a:xfrm>
            <a:off x="1295400" y="1143000"/>
            <a:ext cx="2133600" cy="2728913"/>
            <a:chOff x="624" y="1056"/>
            <a:chExt cx="1344" cy="1719"/>
          </a:xfrm>
        </p:grpSpPr>
        <p:grpSp>
          <p:nvGrpSpPr>
            <p:cNvPr id="363526" name="Group 27"/>
            <p:cNvGrpSpPr>
              <a:grpSpLocks/>
            </p:cNvGrpSpPr>
            <p:nvPr/>
          </p:nvGrpSpPr>
          <p:grpSpPr bwMode="auto">
            <a:xfrm>
              <a:off x="624" y="1056"/>
              <a:ext cx="672" cy="672"/>
              <a:chOff x="3648" y="3120"/>
              <a:chExt cx="672" cy="672"/>
            </a:xfrm>
          </p:grpSpPr>
          <p:sp>
            <p:nvSpPr>
              <p:cNvPr id="21528" name="Rectangle 2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9" name="Rectangle 2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30" name="Rectangle 3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31" name="Rectangle 3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grpSp>
        <p:grpSp>
          <p:nvGrpSpPr>
            <p:cNvPr id="363527" name="Group 32"/>
            <p:cNvGrpSpPr>
              <a:grpSpLocks/>
            </p:cNvGrpSpPr>
            <p:nvPr/>
          </p:nvGrpSpPr>
          <p:grpSpPr bwMode="auto">
            <a:xfrm>
              <a:off x="624" y="1728"/>
              <a:ext cx="672" cy="672"/>
              <a:chOff x="3648" y="3120"/>
              <a:chExt cx="672" cy="672"/>
            </a:xfrm>
          </p:grpSpPr>
          <p:sp>
            <p:nvSpPr>
              <p:cNvPr id="21524" name="Rectangle 3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5" name="Rectangle 3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6" name="Rectangle 3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7" name="Rectangle 3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grpSp>
        <p:grpSp>
          <p:nvGrpSpPr>
            <p:cNvPr id="363528" name="Group 37"/>
            <p:cNvGrpSpPr>
              <a:grpSpLocks/>
            </p:cNvGrpSpPr>
            <p:nvPr/>
          </p:nvGrpSpPr>
          <p:grpSpPr bwMode="auto">
            <a:xfrm>
              <a:off x="1296" y="1056"/>
              <a:ext cx="672" cy="672"/>
              <a:chOff x="3648" y="3120"/>
              <a:chExt cx="672" cy="672"/>
            </a:xfrm>
          </p:grpSpPr>
          <p:sp>
            <p:nvSpPr>
              <p:cNvPr id="21520" name="Rectangle 38"/>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1" name="Rectangle 39"/>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2" name="Rectangle 40"/>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23" name="Rectangle 41"/>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grpSp>
        <p:grpSp>
          <p:nvGrpSpPr>
            <p:cNvPr id="363529" name="Group 42"/>
            <p:cNvGrpSpPr>
              <a:grpSpLocks/>
            </p:cNvGrpSpPr>
            <p:nvPr/>
          </p:nvGrpSpPr>
          <p:grpSpPr bwMode="auto">
            <a:xfrm>
              <a:off x="1296" y="1728"/>
              <a:ext cx="672" cy="672"/>
              <a:chOff x="3648" y="3120"/>
              <a:chExt cx="672" cy="672"/>
            </a:xfrm>
          </p:grpSpPr>
          <p:sp>
            <p:nvSpPr>
              <p:cNvPr id="21516" name="Rectangle 43"/>
              <p:cNvSpPr>
                <a:spLocks noChangeArrowheads="1"/>
              </p:cNvSpPr>
              <p:nvPr/>
            </p:nvSpPr>
            <p:spPr bwMode="auto">
              <a:xfrm>
                <a:off x="3648"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17" name="Rectangle 44"/>
              <p:cNvSpPr>
                <a:spLocks noChangeArrowheads="1"/>
              </p:cNvSpPr>
              <p:nvPr/>
            </p:nvSpPr>
            <p:spPr bwMode="auto">
              <a:xfrm>
                <a:off x="3984" y="3120"/>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18" name="Rectangle 45"/>
              <p:cNvSpPr>
                <a:spLocks noChangeArrowheads="1"/>
              </p:cNvSpPr>
              <p:nvPr/>
            </p:nvSpPr>
            <p:spPr bwMode="auto">
              <a:xfrm>
                <a:off x="3648"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sp>
            <p:nvSpPr>
              <p:cNvPr id="21519" name="Rectangle 46"/>
              <p:cNvSpPr>
                <a:spLocks noChangeArrowheads="1"/>
              </p:cNvSpPr>
              <p:nvPr/>
            </p:nvSpPr>
            <p:spPr bwMode="auto">
              <a:xfrm>
                <a:off x="3984" y="3456"/>
                <a:ext cx="336"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00" b="1">
                    <a:solidFill>
                      <a:srgbClr val="000000"/>
                    </a:solidFill>
                    <a:latin typeface="Tahoma"/>
                  </a:rPr>
                  <a:t>C</a:t>
                </a:r>
              </a:p>
            </p:txBody>
          </p:sp>
        </p:grpSp>
        <p:sp>
          <p:nvSpPr>
            <p:cNvPr id="363530" name="Text Box 69"/>
            <p:cNvSpPr txBox="1">
              <a:spLocks noChangeArrowheads="1"/>
            </p:cNvSpPr>
            <p:nvPr/>
          </p:nvSpPr>
          <p:spPr bwMode="auto">
            <a:xfrm>
              <a:off x="624" y="2544"/>
              <a:ext cx="1344"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a:solidFill>
                    <a:srgbClr val="000000"/>
                  </a:solidFill>
                  <a:latin typeface="Times New Roman" charset="0"/>
                </a:rPr>
                <a:t>Symmetric</a:t>
              </a:r>
            </a:p>
          </p:txBody>
        </p:sp>
      </p:grpSp>
    </p:spTree>
    <p:extLst>
      <p:ext uri="{BB962C8B-B14F-4D97-AF65-F5344CB8AC3E}">
        <p14:creationId xmlns:p14="http://schemas.microsoft.com/office/powerpoint/2010/main" val="20653248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1"/>
          <p:cNvSpPr>
            <a:spLocks noGrp="1"/>
          </p:cNvSpPr>
          <p:nvPr>
            <p:ph type="title"/>
          </p:nvPr>
        </p:nvSpPr>
        <p:spPr/>
        <p:txBody>
          <a:bodyPr/>
          <a:lstStyle/>
          <a:p>
            <a:r>
              <a:rPr lang="en-US" sz="3600">
                <a:latin typeface="Garamond" charset="0"/>
              </a:rPr>
              <a:t>Thought Experiment: Asymmetry Everywhere</a:t>
            </a:r>
          </a:p>
        </p:txBody>
      </p:sp>
      <p:sp>
        <p:nvSpPr>
          <p:cNvPr id="364546" name="Content Placeholder 2"/>
          <p:cNvSpPr>
            <a:spLocks noGrp="1"/>
          </p:cNvSpPr>
          <p:nvPr>
            <p:ph idx="1"/>
          </p:nvPr>
        </p:nvSpPr>
        <p:spPr>
          <a:xfrm>
            <a:off x="76200" y="990600"/>
            <a:ext cx="8991600" cy="4953000"/>
          </a:xfrm>
        </p:spPr>
        <p:txBody>
          <a:bodyPr/>
          <a:lstStyle/>
          <a:p>
            <a:r>
              <a:rPr lang="en-US" sz="2300">
                <a:latin typeface="Tahoma" charset="0"/>
              </a:rPr>
              <a:t>Design each hardware resource with </a:t>
            </a:r>
            <a:r>
              <a:rPr lang="en-US" sz="2300">
                <a:solidFill>
                  <a:srgbClr val="FF0000"/>
                </a:solidFill>
                <a:latin typeface="Tahoma" charset="0"/>
              </a:rPr>
              <a:t>asymmetric, (re-)configurable, partitionable components</a:t>
            </a:r>
          </a:p>
          <a:p>
            <a:pPr lvl="1" eaLnBrk="1" hangingPunct="1"/>
            <a:r>
              <a:rPr lang="en-US">
                <a:latin typeface="Tahoma" charset="0"/>
              </a:rPr>
              <a:t>Different power/performance/reliability characteristics</a:t>
            </a:r>
          </a:p>
          <a:p>
            <a:pPr lvl="1" eaLnBrk="1" hangingPunct="1"/>
            <a:r>
              <a:rPr lang="en-US">
                <a:solidFill>
                  <a:srgbClr val="0000FF"/>
                </a:solidFill>
                <a:latin typeface="Tahoma" charset="0"/>
              </a:rPr>
              <a:t>To fit different computation/access/communication patterns</a:t>
            </a:r>
          </a:p>
          <a:p>
            <a:pPr lvl="1" eaLnBrk="1" hangingPunct="1"/>
            <a:endParaRPr lang="en-US">
              <a:solidFill>
                <a:srgbClr val="0000FF"/>
              </a:solidFill>
              <a:latin typeface="Tahoma" charset="0"/>
            </a:endParaRPr>
          </a:p>
        </p:txBody>
      </p:sp>
      <p:sp>
        <p:nvSpPr>
          <p:cNvPr id="3645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A3CC8B-11D1-C945-822E-C3C9667E4BCD}" type="slidenum">
              <a:rPr lang="en-US" sz="1600">
                <a:solidFill>
                  <a:srgbClr val="000000"/>
                </a:solidFill>
                <a:latin typeface="Garamond" charset="0"/>
              </a:rPr>
              <a:pPr eaLnBrk="1" hangingPunct="1"/>
              <a:t>186</a:t>
            </a:fld>
            <a:endParaRPr lang="en-US" sz="1600">
              <a:solidFill>
                <a:srgbClr val="000000"/>
              </a:solidFill>
              <a:latin typeface="Garamond" charset="0"/>
            </a:endParaRPr>
          </a:p>
        </p:txBody>
      </p:sp>
      <p:pic>
        <p:nvPicPr>
          <p:cNvPr id="364548" name="Content Placeholder 4" descr="generic-asymmetry.eps"/>
          <p:cNvPicPr>
            <a:picLocks noChangeAspect="1"/>
          </p:cNvPicPr>
          <p:nvPr/>
        </p:nvPicPr>
        <p:blipFill>
          <a:blip r:embed="rId2">
            <a:extLst>
              <a:ext uri="{28A0092B-C50C-407E-A947-70E740481C1C}">
                <a14:useLocalDpi xmlns:a14="http://schemas.microsoft.com/office/drawing/2010/main" val="0"/>
              </a:ext>
            </a:extLst>
          </a:blip>
          <a:srcRect t="-14928" b="-14928"/>
          <a:stretch>
            <a:fillRect/>
          </a:stretch>
        </p:blipFill>
        <p:spPr bwMode="auto">
          <a:xfrm>
            <a:off x="1371600" y="2514600"/>
            <a:ext cx="67262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20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p:txBody>
          <a:bodyPr/>
          <a:lstStyle/>
          <a:p>
            <a:r>
              <a:rPr lang="en-US" sz="3600">
                <a:solidFill>
                  <a:srgbClr val="006633"/>
                </a:solidFill>
                <a:latin typeface="Garamond" charset="0"/>
              </a:rPr>
              <a:t>Thought Experiment: Asymmetry Everywhere</a:t>
            </a:r>
            <a:endParaRPr lang="en-US">
              <a:latin typeface="Garamond" charset="0"/>
            </a:endParaRPr>
          </a:p>
        </p:txBody>
      </p:sp>
      <p:sp>
        <p:nvSpPr>
          <p:cNvPr id="365570" name="Content Placeholder 2"/>
          <p:cNvSpPr>
            <a:spLocks noGrp="1"/>
          </p:cNvSpPr>
          <p:nvPr>
            <p:ph idx="1"/>
          </p:nvPr>
        </p:nvSpPr>
        <p:spPr>
          <a:xfrm>
            <a:off x="152400" y="609600"/>
            <a:ext cx="8991600" cy="4953000"/>
          </a:xfrm>
        </p:spPr>
        <p:txBody>
          <a:bodyPr/>
          <a:lstStyle/>
          <a:p>
            <a:pPr lvl="1" eaLnBrk="1" hangingPunct="1">
              <a:buFont typeface="Wingdings" charset="0"/>
              <a:buNone/>
            </a:pPr>
            <a:endParaRPr lang="en-US">
              <a:solidFill>
                <a:srgbClr val="0000FF"/>
              </a:solidFill>
              <a:latin typeface="Tahoma" charset="0"/>
            </a:endParaRPr>
          </a:p>
          <a:p>
            <a:pPr eaLnBrk="1" hangingPunct="1"/>
            <a:r>
              <a:rPr lang="en-US" sz="2300">
                <a:latin typeface="Tahoma" charset="0"/>
              </a:rPr>
              <a:t>Design the </a:t>
            </a:r>
            <a:r>
              <a:rPr lang="en-US" sz="2300">
                <a:solidFill>
                  <a:srgbClr val="FF0000"/>
                </a:solidFill>
                <a:latin typeface="Tahoma" charset="0"/>
              </a:rPr>
              <a:t>runtime system (HW &amp; SW) </a:t>
            </a:r>
            <a:r>
              <a:rPr lang="en-US" sz="2300">
                <a:latin typeface="Tahoma" charset="0"/>
              </a:rPr>
              <a:t>to </a:t>
            </a:r>
            <a:r>
              <a:rPr lang="en-US" sz="2300">
                <a:solidFill>
                  <a:srgbClr val="FF0000"/>
                </a:solidFill>
                <a:latin typeface="Tahoma" charset="0"/>
              </a:rPr>
              <a:t>automatically choose</a:t>
            </a:r>
            <a:r>
              <a:rPr lang="en-US" sz="2300">
                <a:latin typeface="Tahoma" charset="0"/>
              </a:rPr>
              <a:t> the best-fit components for each workload/phase</a:t>
            </a:r>
          </a:p>
          <a:p>
            <a:pPr lvl="1" eaLnBrk="1" hangingPunct="1"/>
            <a:r>
              <a:rPr lang="en-US">
                <a:latin typeface="Tahoma" charset="0"/>
              </a:rPr>
              <a:t>Satisfy performance/SLA with minimal energy</a:t>
            </a:r>
          </a:p>
          <a:p>
            <a:pPr lvl="1" eaLnBrk="1" hangingPunct="1"/>
            <a:r>
              <a:rPr lang="en-US">
                <a:solidFill>
                  <a:srgbClr val="0000FF"/>
                </a:solidFill>
                <a:latin typeface="Tahoma" charset="0"/>
              </a:rPr>
              <a:t>Dynamically stitch together the </a:t>
            </a:r>
            <a:r>
              <a:rPr lang="ja-JP" altLang="en-US">
                <a:solidFill>
                  <a:srgbClr val="0000FF"/>
                </a:solidFill>
                <a:latin typeface="Tahoma" charset="0"/>
              </a:rPr>
              <a:t>“</a:t>
            </a:r>
            <a:r>
              <a:rPr lang="en-US" altLang="ja-JP">
                <a:solidFill>
                  <a:srgbClr val="0000FF"/>
                </a:solidFill>
                <a:latin typeface="Tahoma" charset="0"/>
              </a:rPr>
              <a:t>best-fit</a:t>
            </a:r>
            <a:r>
              <a:rPr lang="ja-JP" altLang="en-US">
                <a:solidFill>
                  <a:srgbClr val="0000FF"/>
                </a:solidFill>
                <a:latin typeface="Tahoma" charset="0"/>
              </a:rPr>
              <a:t>”</a:t>
            </a:r>
            <a:r>
              <a:rPr lang="en-US" altLang="ja-JP">
                <a:solidFill>
                  <a:srgbClr val="0000FF"/>
                </a:solidFill>
                <a:latin typeface="Tahoma" charset="0"/>
              </a:rPr>
              <a:t> chip for each phase </a:t>
            </a:r>
          </a:p>
          <a:p>
            <a:pPr lvl="1" eaLnBrk="1" hangingPunct="1"/>
            <a:endParaRPr lang="en-US">
              <a:latin typeface="Tahoma" charset="0"/>
            </a:endParaRPr>
          </a:p>
        </p:txBody>
      </p:sp>
      <p:sp>
        <p:nvSpPr>
          <p:cNvPr id="3655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8E4ECB-D917-9649-934B-F24AC97F6FA7}" type="slidenum">
              <a:rPr lang="en-US" sz="1600">
                <a:solidFill>
                  <a:srgbClr val="000000"/>
                </a:solidFill>
                <a:latin typeface="Garamond" charset="0"/>
              </a:rPr>
              <a:pPr eaLnBrk="1" hangingPunct="1"/>
              <a:t>187</a:t>
            </a:fld>
            <a:endParaRPr lang="en-US" sz="1600">
              <a:solidFill>
                <a:srgbClr val="000000"/>
              </a:solidFill>
              <a:latin typeface="Garamond" charset="0"/>
            </a:endParaRPr>
          </a:p>
        </p:txBody>
      </p:sp>
      <p:pic>
        <p:nvPicPr>
          <p:cNvPr id="365572" name="Content Placeholder 4" descr="generic-asymmetry.eps"/>
          <p:cNvPicPr>
            <a:picLocks noChangeAspect="1"/>
          </p:cNvPicPr>
          <p:nvPr/>
        </p:nvPicPr>
        <p:blipFill>
          <a:blip r:embed="rId2">
            <a:extLst>
              <a:ext uri="{28A0092B-C50C-407E-A947-70E740481C1C}">
                <a14:useLocalDpi xmlns:a14="http://schemas.microsoft.com/office/drawing/2010/main" val="0"/>
              </a:ext>
            </a:extLst>
          </a:blip>
          <a:srcRect t="-14928" b="-14928"/>
          <a:stretch>
            <a:fillRect/>
          </a:stretch>
        </p:blipFill>
        <p:spPr bwMode="auto">
          <a:xfrm>
            <a:off x="1371600" y="2514600"/>
            <a:ext cx="67262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90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Title 1"/>
          <p:cNvSpPr>
            <a:spLocks noGrp="1"/>
          </p:cNvSpPr>
          <p:nvPr>
            <p:ph type="title"/>
          </p:nvPr>
        </p:nvSpPr>
        <p:spPr/>
        <p:txBody>
          <a:bodyPr/>
          <a:lstStyle/>
          <a:p>
            <a:r>
              <a:rPr lang="en-US" sz="3600">
                <a:solidFill>
                  <a:srgbClr val="006633"/>
                </a:solidFill>
                <a:latin typeface="Garamond" charset="0"/>
              </a:rPr>
              <a:t>Thought Experiment: Asymmetry Everywhere</a:t>
            </a:r>
            <a:endParaRPr lang="en-US">
              <a:latin typeface="Garamond" charset="0"/>
            </a:endParaRPr>
          </a:p>
        </p:txBody>
      </p:sp>
      <p:sp>
        <p:nvSpPr>
          <p:cNvPr id="366594" name="Content Placeholder 2"/>
          <p:cNvSpPr>
            <a:spLocks noGrp="1"/>
          </p:cNvSpPr>
          <p:nvPr>
            <p:ph idx="1"/>
          </p:nvPr>
        </p:nvSpPr>
        <p:spPr>
          <a:xfrm>
            <a:off x="152400" y="609600"/>
            <a:ext cx="8991600" cy="4953000"/>
          </a:xfrm>
        </p:spPr>
        <p:txBody>
          <a:bodyPr/>
          <a:lstStyle/>
          <a:p>
            <a:pPr lvl="1" eaLnBrk="1" hangingPunct="1">
              <a:buFont typeface="Wingdings" charset="0"/>
              <a:buNone/>
            </a:pPr>
            <a:endParaRPr lang="en-US">
              <a:solidFill>
                <a:srgbClr val="0000FF"/>
              </a:solidFill>
              <a:latin typeface="Tahoma" charset="0"/>
            </a:endParaRPr>
          </a:p>
          <a:p>
            <a:pPr eaLnBrk="1" hangingPunct="1"/>
            <a:r>
              <a:rPr lang="en-US" sz="2300">
                <a:solidFill>
                  <a:srgbClr val="FF0000"/>
                </a:solidFill>
                <a:latin typeface="Tahoma" charset="0"/>
              </a:rPr>
              <a:t>Morph software components </a:t>
            </a:r>
            <a:r>
              <a:rPr lang="en-US" sz="2300">
                <a:latin typeface="Tahoma" charset="0"/>
              </a:rPr>
              <a:t>to match asymmetric HW components </a:t>
            </a:r>
          </a:p>
          <a:p>
            <a:pPr lvl="1" eaLnBrk="1" hangingPunct="1"/>
            <a:r>
              <a:rPr lang="en-US">
                <a:latin typeface="Tahoma" charset="0"/>
              </a:rPr>
              <a:t>Multiple versions for different resource characteristics</a:t>
            </a:r>
          </a:p>
          <a:p>
            <a:pPr lvl="1" eaLnBrk="1" hangingPunct="1"/>
            <a:endParaRPr lang="en-US">
              <a:latin typeface="Tahoma" charset="0"/>
            </a:endParaRPr>
          </a:p>
        </p:txBody>
      </p:sp>
      <p:sp>
        <p:nvSpPr>
          <p:cNvPr id="3665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A0A00B-75B2-4148-8CDC-DD8CBA598D73}" type="slidenum">
              <a:rPr lang="en-US" sz="1600">
                <a:solidFill>
                  <a:srgbClr val="000000"/>
                </a:solidFill>
                <a:latin typeface="Garamond" charset="0"/>
              </a:rPr>
              <a:pPr eaLnBrk="1" hangingPunct="1"/>
              <a:t>188</a:t>
            </a:fld>
            <a:endParaRPr lang="en-US" sz="1600">
              <a:solidFill>
                <a:srgbClr val="000000"/>
              </a:solidFill>
              <a:latin typeface="Garamond" charset="0"/>
            </a:endParaRPr>
          </a:p>
        </p:txBody>
      </p:sp>
      <p:pic>
        <p:nvPicPr>
          <p:cNvPr id="366596" name="Content Placeholder 4" descr="generic-asymmetry.eps"/>
          <p:cNvPicPr>
            <a:picLocks noChangeAspect="1"/>
          </p:cNvPicPr>
          <p:nvPr/>
        </p:nvPicPr>
        <p:blipFill>
          <a:blip r:embed="rId2">
            <a:extLst>
              <a:ext uri="{28A0092B-C50C-407E-A947-70E740481C1C}">
                <a14:useLocalDpi xmlns:a14="http://schemas.microsoft.com/office/drawing/2010/main" val="0"/>
              </a:ext>
            </a:extLst>
          </a:blip>
          <a:srcRect t="-14928" b="-14928"/>
          <a:stretch>
            <a:fillRect/>
          </a:stretch>
        </p:blipFill>
        <p:spPr bwMode="auto">
          <a:xfrm>
            <a:off x="1371600" y="2514600"/>
            <a:ext cx="67262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482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itle 1"/>
          <p:cNvSpPr>
            <a:spLocks noGrp="1"/>
          </p:cNvSpPr>
          <p:nvPr>
            <p:ph type="title"/>
          </p:nvPr>
        </p:nvSpPr>
        <p:spPr/>
        <p:txBody>
          <a:bodyPr/>
          <a:lstStyle/>
          <a:p>
            <a:r>
              <a:rPr lang="en-US">
                <a:latin typeface="Garamond" charset="0"/>
              </a:rPr>
              <a:t>Many Research and Design Questions</a:t>
            </a:r>
          </a:p>
        </p:txBody>
      </p:sp>
      <p:sp>
        <p:nvSpPr>
          <p:cNvPr id="26627" name="Content Placeholder 2"/>
          <p:cNvSpPr>
            <a:spLocks noGrp="1"/>
          </p:cNvSpPr>
          <p:nvPr>
            <p:ph idx="1"/>
          </p:nvPr>
        </p:nvSpPr>
        <p:spPr>
          <a:xfrm>
            <a:off x="76200" y="990600"/>
            <a:ext cx="9067800" cy="5105400"/>
          </a:xfrm>
        </p:spPr>
        <p:txBody>
          <a:bodyPr/>
          <a:lstStyle/>
          <a:p>
            <a:r>
              <a:rPr lang="en-US">
                <a:latin typeface="Tahoma" charset="0"/>
              </a:rPr>
              <a:t>How to design asymmetric components?</a:t>
            </a:r>
          </a:p>
          <a:p>
            <a:pPr lvl="1"/>
            <a:r>
              <a:rPr lang="en-US" sz="2000">
                <a:latin typeface="Tahoma" charset="0"/>
              </a:rPr>
              <a:t>Fixed, partitionable, reconfigurable components?</a:t>
            </a:r>
          </a:p>
          <a:p>
            <a:pPr lvl="1"/>
            <a:r>
              <a:rPr lang="en-US" sz="2000">
                <a:latin typeface="Tahoma" charset="0"/>
              </a:rPr>
              <a:t>What types of asymmetry? Access patterns, technologies?</a:t>
            </a:r>
          </a:p>
          <a:p>
            <a:pPr lvl="1"/>
            <a:endParaRPr lang="en-US">
              <a:latin typeface="Tahoma" charset="0"/>
            </a:endParaRPr>
          </a:p>
          <a:p>
            <a:r>
              <a:rPr lang="en-US">
                <a:latin typeface="Tahoma" charset="0"/>
              </a:rPr>
              <a:t>What monitoring to perform cooperatively in HW/SW?</a:t>
            </a:r>
          </a:p>
          <a:p>
            <a:pPr lvl="1"/>
            <a:r>
              <a:rPr lang="en-US" sz="2000">
                <a:latin typeface="Tahoma" charset="0"/>
              </a:rPr>
              <a:t>Automatically discover phase/task requirements</a:t>
            </a:r>
          </a:p>
          <a:p>
            <a:pPr lvl="1"/>
            <a:endParaRPr lang="en-US">
              <a:latin typeface="Tahoma" charset="0"/>
            </a:endParaRPr>
          </a:p>
          <a:p>
            <a:r>
              <a:rPr lang="en-US">
                <a:latin typeface="Tahoma" charset="0"/>
              </a:rPr>
              <a:t>How to design feedback/control loop between components and runtime system software?</a:t>
            </a:r>
          </a:p>
          <a:p>
            <a:endParaRPr lang="en-US">
              <a:latin typeface="Tahoma" charset="0"/>
            </a:endParaRPr>
          </a:p>
          <a:p>
            <a:r>
              <a:rPr lang="en-US">
                <a:latin typeface="Tahoma" charset="0"/>
              </a:rPr>
              <a:t>How to design the runtime to automatically manage resources?</a:t>
            </a:r>
          </a:p>
          <a:p>
            <a:pPr lvl="1"/>
            <a:r>
              <a:rPr lang="en-US" sz="2000">
                <a:latin typeface="Tahoma" charset="0"/>
              </a:rPr>
              <a:t>Track task behavior, pick </a:t>
            </a:r>
            <a:r>
              <a:rPr lang="ja-JP" altLang="en-US" sz="2000">
                <a:latin typeface="Tahoma" charset="0"/>
              </a:rPr>
              <a:t>“</a:t>
            </a:r>
            <a:r>
              <a:rPr lang="en-US" altLang="ja-JP" sz="2000">
                <a:latin typeface="Tahoma" charset="0"/>
              </a:rPr>
              <a:t>best-fit</a:t>
            </a:r>
            <a:r>
              <a:rPr lang="ja-JP" altLang="en-US" sz="2000">
                <a:latin typeface="Tahoma" charset="0"/>
              </a:rPr>
              <a:t>”</a:t>
            </a:r>
            <a:r>
              <a:rPr lang="en-US" altLang="ja-JP" sz="2000">
                <a:latin typeface="Tahoma" charset="0"/>
              </a:rPr>
              <a:t> components for the entire workload</a:t>
            </a:r>
          </a:p>
          <a:p>
            <a:endParaRPr lang="en-US">
              <a:latin typeface="Tahoma" charset="0"/>
            </a:endParaRPr>
          </a:p>
        </p:txBody>
      </p:sp>
      <p:sp>
        <p:nvSpPr>
          <p:cNvPr id="3676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0F5EBC-3542-1443-B4B6-95EDD51C6895}" type="slidenum">
              <a:rPr lang="en-US" sz="1600">
                <a:solidFill>
                  <a:srgbClr val="000000"/>
                </a:solidFill>
                <a:latin typeface="Garamond" charset="0"/>
              </a:rPr>
              <a:pPr eaLnBrk="1" hangingPunct="1"/>
              <a:t>189</a:t>
            </a:fld>
            <a:endParaRPr lang="en-US" sz="1600">
              <a:solidFill>
                <a:srgbClr val="000000"/>
              </a:solidFill>
              <a:latin typeface="Garamond" charset="0"/>
            </a:endParaRPr>
          </a:p>
        </p:txBody>
      </p:sp>
    </p:spTree>
    <p:extLst>
      <p:ext uri="{BB962C8B-B14F-4D97-AF65-F5344CB8AC3E}">
        <p14:creationId xmlns:p14="http://schemas.microsoft.com/office/powerpoint/2010/main" val="3273305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662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Garamond" charset="0"/>
                <a:ea typeface="ＭＳ Ｐゴシック" charset="0"/>
                <a:cs typeface="ＭＳ Ｐゴシック" charset="0"/>
              </a:rPr>
              <a:t>Parallel Task Assignment: Tradeoffs</a:t>
            </a:r>
          </a:p>
        </p:txBody>
      </p:sp>
      <p:sp>
        <p:nvSpPr>
          <p:cNvPr id="26627" name="Content Placeholder 2"/>
          <p:cNvSpPr>
            <a:spLocks noGrp="1"/>
          </p:cNvSpPr>
          <p:nvPr>
            <p:ph idx="1"/>
          </p:nvPr>
        </p:nvSpPr>
        <p:spPr>
          <a:xfrm>
            <a:off x="228600" y="825500"/>
            <a:ext cx="8610600" cy="5194300"/>
          </a:xfrm>
        </p:spPr>
        <p:txBody>
          <a:bodyPr/>
          <a:lstStyle/>
          <a:p>
            <a:r>
              <a:rPr lang="en-US">
                <a:latin typeface="Tahoma" charset="0"/>
                <a:ea typeface="ＭＳ Ｐゴシック" charset="0"/>
                <a:cs typeface="ＭＳ Ｐゴシック" charset="0"/>
              </a:rPr>
              <a:t>Problem: N tasks, P processors, N&gt;P. Do we assign tasks to processors statically (fixed) or dynamically (adaptive)? </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Static assignment</a:t>
            </a:r>
          </a:p>
          <a:p>
            <a:pPr lvl="1">
              <a:buFont typeface="Wingdings" charset="0"/>
              <a:buNone/>
            </a:pPr>
            <a:r>
              <a:rPr lang="en-US">
                <a:latin typeface="Tahoma" charset="0"/>
                <a:ea typeface="ＭＳ Ｐゴシック" charset="0"/>
              </a:rPr>
              <a:t>+ Simpler: No movement of tasks. </a:t>
            </a:r>
          </a:p>
          <a:p>
            <a:pPr lvl="1">
              <a:buFont typeface="Wingdings" charset="0"/>
              <a:buNone/>
            </a:pPr>
            <a:r>
              <a:rPr lang="en-US">
                <a:latin typeface="Tahoma" charset="0"/>
                <a:ea typeface="ＭＳ Ｐゴシック" charset="0"/>
              </a:rPr>
              <a:t>- Inefficient: Underutilizes resources when load is not balanced</a:t>
            </a:r>
          </a:p>
          <a:p>
            <a:pPr lvl="1">
              <a:buFont typeface="Wingdings" charset="0"/>
              <a:buNone/>
            </a:pPr>
            <a:r>
              <a:rPr lang="en-US">
                <a:latin typeface="Tahoma" charset="0"/>
                <a:ea typeface="ＭＳ Ｐゴシック" charset="0"/>
              </a:rPr>
              <a:t>  </a:t>
            </a:r>
            <a:r>
              <a:rPr lang="en-US" i="1">
                <a:latin typeface="Tahoma" charset="0"/>
                <a:ea typeface="ＭＳ Ｐゴシック" charset="0"/>
              </a:rPr>
              <a:t>When can load not be balanced?</a:t>
            </a:r>
          </a:p>
          <a:p>
            <a:pPr lvl="1">
              <a:buFont typeface="Wingdings" charset="0"/>
              <a:buNone/>
            </a:pPr>
            <a:endParaRPr lang="en-US">
              <a:latin typeface="Tahoma" charset="0"/>
              <a:ea typeface="ＭＳ Ｐゴシック" charset="0"/>
            </a:endParaRPr>
          </a:p>
          <a:p>
            <a:r>
              <a:rPr lang="en-US">
                <a:latin typeface="Tahoma" charset="0"/>
                <a:ea typeface="ＭＳ Ｐゴシック" charset="0"/>
                <a:cs typeface="ＭＳ Ｐゴシック" charset="0"/>
              </a:rPr>
              <a:t>Dynamic assignment</a:t>
            </a:r>
          </a:p>
          <a:p>
            <a:pPr lvl="1">
              <a:buFont typeface="Wingdings" charset="0"/>
              <a:buNone/>
            </a:pPr>
            <a:r>
              <a:rPr lang="en-US">
                <a:latin typeface="Tahoma" charset="0"/>
                <a:ea typeface="ＭＳ Ｐゴシック" charset="0"/>
              </a:rPr>
              <a:t>+ Efficient: Better utilizes processors when load is not balanced </a:t>
            </a:r>
          </a:p>
          <a:p>
            <a:pPr lvl="1">
              <a:buFont typeface="Wingdings" charset="0"/>
              <a:buNone/>
            </a:pPr>
            <a:r>
              <a:rPr lang="en-US">
                <a:latin typeface="Tahoma" charset="0"/>
                <a:ea typeface="ＭＳ Ｐゴシック" charset="0"/>
              </a:rPr>
              <a:t>- More complex: Need to move tasks to balance processor load</a:t>
            </a:r>
          </a:p>
          <a:p>
            <a:pPr lvl="1">
              <a:buFont typeface="Wingdings" charset="0"/>
              <a:buNone/>
            </a:pPr>
            <a:r>
              <a:rPr lang="en-US">
                <a:latin typeface="Tahoma" charset="0"/>
                <a:ea typeface="ＭＳ Ｐゴシック" charset="0"/>
              </a:rPr>
              <a:t>- Higher overhead: Task movement takes time, can disrupt locality</a:t>
            </a:r>
          </a:p>
        </p:txBody>
      </p:sp>
      <p:sp>
        <p:nvSpPr>
          <p:cNvPr id="29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4F7B4D-5462-E344-A9DE-39B60A0AC3DF}" type="slidenum">
              <a:rPr lang="en-US" sz="1600">
                <a:solidFill>
                  <a:srgbClr val="000000"/>
                </a:solidFill>
                <a:latin typeface="Garamond" charset="0"/>
              </a:rPr>
              <a:pPr eaLnBrk="1" hangingPunct="1"/>
              <a:t>19</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2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title"/>
          </p:nvPr>
        </p:nvSpPr>
        <p:spPr/>
        <p:txBody>
          <a:bodyPr/>
          <a:lstStyle/>
          <a:p>
            <a:r>
              <a:rPr lang="en-US">
                <a:latin typeface="Garamond" charset="0"/>
              </a:rPr>
              <a:t>Exploiting Asymmetry: Simple Examples</a:t>
            </a:r>
          </a:p>
        </p:txBody>
      </p:sp>
      <p:pic>
        <p:nvPicPr>
          <p:cNvPr id="368642" name="Content Placeholder 4" descr="generic-asymmetry.eps"/>
          <p:cNvPicPr>
            <a:picLocks noGrp="1" noChangeAspect="1"/>
          </p:cNvPicPr>
          <p:nvPr>
            <p:ph idx="1"/>
          </p:nvPr>
        </p:nvPicPr>
        <p:blipFill>
          <a:blip r:embed="rId2">
            <a:extLst>
              <a:ext uri="{28A0092B-C50C-407E-A947-70E740481C1C}">
                <a14:useLocalDpi xmlns:a14="http://schemas.microsoft.com/office/drawing/2010/main" val="0"/>
              </a:ext>
            </a:extLst>
          </a:blip>
          <a:srcRect t="-14928" b="-14928"/>
          <a:stretch>
            <a:fillRect/>
          </a:stretch>
        </p:blipFill>
        <p:spPr>
          <a:xfrm>
            <a:off x="304800" y="457200"/>
            <a:ext cx="8610600" cy="4876800"/>
          </a:xfrm>
        </p:spPr>
      </p:pic>
      <p:sp>
        <p:nvSpPr>
          <p:cNvPr id="3686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C1FE3B-854D-2E4B-A826-B7E9DE697C2C}" type="slidenum">
              <a:rPr lang="en-US" sz="1600">
                <a:solidFill>
                  <a:srgbClr val="000000"/>
                </a:solidFill>
                <a:latin typeface="Garamond" charset="0"/>
              </a:rPr>
              <a:pPr eaLnBrk="1" hangingPunct="1"/>
              <a:t>190</a:t>
            </a:fld>
            <a:endParaRPr lang="en-US" sz="1600">
              <a:solidFill>
                <a:srgbClr val="000000"/>
              </a:solidFill>
              <a:latin typeface="Garamond" charset="0"/>
            </a:endParaRPr>
          </a:p>
        </p:txBody>
      </p:sp>
      <p:sp>
        <p:nvSpPr>
          <p:cNvPr id="6" name="Content Placeholder 2"/>
          <p:cNvSpPr txBox="1">
            <a:spLocks/>
          </p:cNvSpPr>
          <p:nvPr/>
        </p:nvSpPr>
        <p:spPr bwMode="auto">
          <a:xfrm>
            <a:off x="76200" y="4572000"/>
            <a:ext cx="9067800" cy="914400"/>
          </a:xfrm>
          <a:prstGeom prst="rect">
            <a:avLst/>
          </a:prstGeom>
          <a:noFill/>
          <a:ln w="9525">
            <a:noFill/>
            <a:miter lim="800000"/>
            <a:headEnd/>
            <a:tailEnd/>
          </a:ln>
        </p:spPr>
        <p:txBody>
          <a:bodyPr/>
          <a:lstStyle/>
          <a:p>
            <a:pPr marL="669925" lvl="1" indent="-325438" fontAlgn="auto">
              <a:spcBef>
                <a:spcPct val="20000"/>
              </a:spcBef>
              <a:spcAft>
                <a:spcPts val="0"/>
              </a:spcAft>
              <a:buClr>
                <a:srgbClr val="3B812F"/>
              </a:buClr>
              <a:buSzPct val="60000"/>
              <a:buFont typeface="Wingdings" pitchFamily="-105" charset="2"/>
              <a:buChar char="q"/>
              <a:defRPr/>
            </a:pPr>
            <a:endParaRPr lang="en-US" sz="2200" kern="0" dirty="0">
              <a:solidFill>
                <a:srgbClr val="000000"/>
              </a:solidFill>
              <a:latin typeface="Tahoma"/>
              <a:ea typeface="ＭＳ Ｐゴシック" charset="-128"/>
            </a:endParaRPr>
          </a:p>
          <a:p>
            <a:pPr marL="342900" indent="-342900" fontAlgn="auto">
              <a:spcBef>
                <a:spcPct val="20000"/>
              </a:spcBef>
              <a:spcAft>
                <a:spcPts val="0"/>
              </a:spcAft>
              <a:buClr>
                <a:srgbClr val="CC9900"/>
              </a:buClr>
              <a:buSzPct val="65000"/>
              <a:buFont typeface="Wingdings" pitchFamily="-105" charset="2"/>
              <a:buChar char="n"/>
              <a:defRPr/>
            </a:pPr>
            <a:r>
              <a:rPr lang="en-US" sz="2300" kern="0" dirty="0">
                <a:solidFill>
                  <a:srgbClr val="000000"/>
                </a:solidFill>
                <a:latin typeface="Tahoma"/>
                <a:ea typeface="ＭＳ Ｐゴシック" charset="-128"/>
                <a:cs typeface="ＭＳ Ｐゴシック" charset="-128"/>
              </a:rPr>
              <a:t>Execute critical/serial sections on high-power, high-performance cores/resources </a:t>
            </a:r>
            <a:r>
              <a:rPr lang="en-US" sz="1600" kern="0" dirty="0">
                <a:solidFill>
                  <a:srgbClr val="3B812F"/>
                </a:solidFill>
                <a:latin typeface="Tahoma"/>
                <a:ea typeface="ＭＳ Ｐゴシック" charset="-128"/>
                <a:cs typeface="ＭＳ Ｐゴシック" charset="-128"/>
              </a:rPr>
              <a:t>[</a:t>
            </a:r>
            <a:r>
              <a:rPr lang="en-US" sz="1600" kern="0" dirty="0" err="1">
                <a:solidFill>
                  <a:srgbClr val="3B812F"/>
                </a:solidFill>
                <a:latin typeface="Tahoma"/>
                <a:ea typeface="ＭＳ Ｐゴシック" charset="-128"/>
                <a:cs typeface="ＭＳ Ｐゴシック" charset="-128"/>
              </a:rPr>
              <a:t>Suleman</a:t>
            </a:r>
            <a:r>
              <a:rPr lang="en-US" sz="1600" kern="0" dirty="0">
                <a:solidFill>
                  <a:srgbClr val="3B812F"/>
                </a:solidFill>
                <a:latin typeface="Tahoma"/>
                <a:ea typeface="ＭＳ Ｐゴシック" charset="-128"/>
                <a:cs typeface="ＭＳ Ｐゴシック" charset="-128"/>
              </a:rPr>
              <a:t>+ ASPLOS’09, ISCA’10, Top Picks’10’11, Joao+ ASPLOS’12]</a:t>
            </a:r>
          </a:p>
          <a:p>
            <a:pPr marL="800100" lvl="1" indent="-342900" fontAlgn="auto">
              <a:spcBef>
                <a:spcPct val="20000"/>
              </a:spcBef>
              <a:spcAft>
                <a:spcPts val="0"/>
              </a:spcAft>
              <a:buClr>
                <a:srgbClr val="CC9900"/>
              </a:buClr>
              <a:buSzPct val="65000"/>
              <a:buFont typeface="Wingdings" pitchFamily="-105" charset="2"/>
              <a:buChar char="n"/>
              <a:defRPr/>
            </a:pPr>
            <a:r>
              <a:rPr lang="en-US" sz="2000" kern="0" dirty="0">
                <a:solidFill>
                  <a:srgbClr val="000000"/>
                </a:solidFill>
                <a:latin typeface="Tahoma"/>
                <a:ea typeface="ＭＳ Ｐゴシック" charset="-128"/>
                <a:cs typeface="ＭＳ Ｐゴシック" charset="-128"/>
              </a:rPr>
              <a:t>Programmer can write less optimized, but more likely correct programs </a:t>
            </a:r>
          </a:p>
        </p:txBody>
      </p:sp>
      <p:sp>
        <p:nvSpPr>
          <p:cNvPr id="7" name="Rectangle 6"/>
          <p:cNvSpPr/>
          <p:nvPr/>
        </p:nvSpPr>
        <p:spPr>
          <a:xfrm>
            <a:off x="304800" y="990600"/>
            <a:ext cx="1219200" cy="12192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28629470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itle 1"/>
          <p:cNvSpPr>
            <a:spLocks noGrp="1"/>
          </p:cNvSpPr>
          <p:nvPr>
            <p:ph type="title"/>
          </p:nvPr>
        </p:nvSpPr>
        <p:spPr/>
        <p:txBody>
          <a:bodyPr/>
          <a:lstStyle/>
          <a:p>
            <a:r>
              <a:rPr lang="en-US">
                <a:latin typeface="Garamond" charset="0"/>
              </a:rPr>
              <a:t>Exploiting Asymmetry: Simple Examples</a:t>
            </a:r>
          </a:p>
        </p:txBody>
      </p:sp>
      <p:pic>
        <p:nvPicPr>
          <p:cNvPr id="369666" name="Content Placeholder 4" descr="generic-asymmetry.eps"/>
          <p:cNvPicPr>
            <a:picLocks noGrp="1" noChangeAspect="1"/>
          </p:cNvPicPr>
          <p:nvPr>
            <p:ph idx="1"/>
          </p:nvPr>
        </p:nvPicPr>
        <p:blipFill>
          <a:blip r:embed="rId2">
            <a:extLst>
              <a:ext uri="{28A0092B-C50C-407E-A947-70E740481C1C}">
                <a14:useLocalDpi xmlns:a14="http://schemas.microsoft.com/office/drawing/2010/main" val="0"/>
              </a:ext>
            </a:extLst>
          </a:blip>
          <a:srcRect t="-14928" b="-14928"/>
          <a:stretch>
            <a:fillRect/>
          </a:stretch>
        </p:blipFill>
        <p:spPr>
          <a:xfrm>
            <a:off x="304800" y="457200"/>
            <a:ext cx="8610600" cy="4876800"/>
          </a:xfrm>
        </p:spPr>
      </p:pic>
      <p:sp>
        <p:nvSpPr>
          <p:cNvPr id="3696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50BF27-6C88-6C4D-A164-180B18EDBA89}" type="slidenum">
              <a:rPr lang="en-US" sz="1600">
                <a:solidFill>
                  <a:srgbClr val="000000"/>
                </a:solidFill>
                <a:latin typeface="Garamond" charset="0"/>
              </a:rPr>
              <a:pPr eaLnBrk="1" hangingPunct="1"/>
              <a:t>191</a:t>
            </a:fld>
            <a:endParaRPr lang="en-US" sz="1600">
              <a:solidFill>
                <a:srgbClr val="000000"/>
              </a:solidFill>
              <a:latin typeface="Garamond" charset="0"/>
            </a:endParaRPr>
          </a:p>
        </p:txBody>
      </p:sp>
      <p:sp>
        <p:nvSpPr>
          <p:cNvPr id="6" name="Content Placeholder 2"/>
          <p:cNvSpPr txBox="1">
            <a:spLocks/>
          </p:cNvSpPr>
          <p:nvPr/>
        </p:nvSpPr>
        <p:spPr bwMode="auto">
          <a:xfrm>
            <a:off x="152400" y="4419600"/>
            <a:ext cx="8991600" cy="914400"/>
          </a:xfrm>
          <a:prstGeom prst="rect">
            <a:avLst/>
          </a:prstGeom>
          <a:noFill/>
          <a:ln w="9525">
            <a:noFill/>
            <a:miter lim="800000"/>
            <a:headEnd/>
            <a:tailEnd/>
          </a:ln>
        </p:spPr>
        <p:txBody>
          <a:bodyPr/>
          <a:lstStyle/>
          <a:p>
            <a:pPr marL="669925" lvl="1" indent="-325438" fontAlgn="auto">
              <a:spcBef>
                <a:spcPct val="20000"/>
              </a:spcBef>
              <a:spcAft>
                <a:spcPts val="0"/>
              </a:spcAft>
              <a:buClr>
                <a:srgbClr val="3B812F"/>
              </a:buClr>
              <a:buSzPct val="60000"/>
              <a:buFont typeface="Wingdings" pitchFamily="-105" charset="2"/>
              <a:buChar char="q"/>
              <a:defRPr/>
            </a:pPr>
            <a:endParaRPr lang="en-US" sz="2200" kern="0" dirty="0">
              <a:solidFill>
                <a:srgbClr val="000000"/>
              </a:solidFill>
              <a:latin typeface="Tahoma"/>
              <a:ea typeface="ＭＳ Ｐゴシック" charset="-128"/>
            </a:endParaRPr>
          </a:p>
          <a:p>
            <a:pPr marL="342900" indent="-342900" fontAlgn="auto">
              <a:spcBef>
                <a:spcPct val="20000"/>
              </a:spcBef>
              <a:spcAft>
                <a:spcPts val="0"/>
              </a:spcAft>
              <a:buClr>
                <a:srgbClr val="CC9900"/>
              </a:buClr>
              <a:buSzPct val="65000"/>
              <a:buFont typeface="Wingdings" pitchFamily="-105" charset="2"/>
              <a:buChar char="n"/>
              <a:defRPr/>
            </a:pPr>
            <a:r>
              <a:rPr lang="en-US" sz="2300" kern="0" dirty="0">
                <a:solidFill>
                  <a:srgbClr val="000000"/>
                </a:solidFill>
                <a:latin typeface="Tahoma"/>
                <a:ea typeface="ＭＳ Ｐゴシック" charset="-128"/>
                <a:cs typeface="ＭＳ Ｐゴシック" charset="-128"/>
              </a:rPr>
              <a:t>Execute streaming “memory phases” on streaming-optimized cores and memory hierarchies</a:t>
            </a:r>
          </a:p>
          <a:p>
            <a:pPr marL="800100" lvl="1" indent="-342900" fontAlgn="auto">
              <a:spcBef>
                <a:spcPct val="20000"/>
              </a:spcBef>
              <a:spcAft>
                <a:spcPts val="0"/>
              </a:spcAft>
              <a:buClr>
                <a:srgbClr val="CC9900"/>
              </a:buClr>
              <a:buSzPct val="65000"/>
              <a:buFont typeface="Wingdings" pitchFamily="-105" charset="2"/>
              <a:buChar char="n"/>
              <a:defRPr/>
            </a:pPr>
            <a:r>
              <a:rPr lang="en-US" sz="2000" kern="0" dirty="0">
                <a:solidFill>
                  <a:srgbClr val="000000"/>
                </a:solidFill>
                <a:latin typeface="Tahoma"/>
                <a:ea typeface="ＭＳ Ｐゴシック" charset="-128"/>
                <a:cs typeface="ＭＳ Ｐゴシック" charset="-128"/>
              </a:rPr>
              <a:t>More efficient and higher performance than general purpose hierarchy</a:t>
            </a:r>
          </a:p>
        </p:txBody>
      </p:sp>
      <p:sp>
        <p:nvSpPr>
          <p:cNvPr id="7" name="Rectangle 6"/>
          <p:cNvSpPr/>
          <p:nvPr/>
        </p:nvSpPr>
        <p:spPr>
          <a:xfrm>
            <a:off x="304800" y="2209800"/>
            <a:ext cx="2819400" cy="12954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304466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r>
              <a:rPr lang="en-US">
                <a:latin typeface="Garamond" charset="0"/>
              </a:rPr>
              <a:t>Exploiting Asymmetry: Simple Examples</a:t>
            </a:r>
          </a:p>
        </p:txBody>
      </p:sp>
      <p:pic>
        <p:nvPicPr>
          <p:cNvPr id="370690" name="Content Placeholder 4" descr="generic-asymmetry.eps"/>
          <p:cNvPicPr>
            <a:picLocks noGrp="1" noChangeAspect="1"/>
          </p:cNvPicPr>
          <p:nvPr>
            <p:ph idx="1"/>
          </p:nvPr>
        </p:nvPicPr>
        <p:blipFill>
          <a:blip r:embed="rId2">
            <a:extLst>
              <a:ext uri="{28A0092B-C50C-407E-A947-70E740481C1C}">
                <a14:useLocalDpi xmlns:a14="http://schemas.microsoft.com/office/drawing/2010/main" val="0"/>
              </a:ext>
            </a:extLst>
          </a:blip>
          <a:srcRect t="-14928" b="-14928"/>
          <a:stretch>
            <a:fillRect/>
          </a:stretch>
        </p:blipFill>
        <p:spPr>
          <a:xfrm>
            <a:off x="304800" y="457200"/>
            <a:ext cx="8610600" cy="4876800"/>
          </a:xfrm>
        </p:spPr>
      </p:pic>
      <p:sp>
        <p:nvSpPr>
          <p:cNvPr id="3706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D9EB3C-0501-4F44-B018-5E594DEEB06E}" type="slidenum">
              <a:rPr lang="en-US" sz="1600">
                <a:solidFill>
                  <a:srgbClr val="000000"/>
                </a:solidFill>
                <a:latin typeface="Garamond" charset="0"/>
              </a:rPr>
              <a:pPr eaLnBrk="1" hangingPunct="1"/>
              <a:t>192</a:t>
            </a:fld>
            <a:endParaRPr lang="en-US" sz="1600">
              <a:solidFill>
                <a:srgbClr val="000000"/>
              </a:solidFill>
              <a:latin typeface="Garamond" charset="0"/>
            </a:endParaRPr>
          </a:p>
        </p:txBody>
      </p:sp>
      <p:sp>
        <p:nvSpPr>
          <p:cNvPr id="6" name="Content Placeholder 2"/>
          <p:cNvSpPr txBox="1">
            <a:spLocks/>
          </p:cNvSpPr>
          <p:nvPr/>
        </p:nvSpPr>
        <p:spPr bwMode="auto">
          <a:xfrm>
            <a:off x="152400" y="4419600"/>
            <a:ext cx="8991600" cy="914400"/>
          </a:xfrm>
          <a:prstGeom prst="rect">
            <a:avLst/>
          </a:prstGeom>
          <a:noFill/>
          <a:ln w="9525">
            <a:noFill/>
            <a:miter lim="800000"/>
            <a:headEnd/>
            <a:tailEnd/>
          </a:ln>
        </p:spPr>
        <p:txBody>
          <a:bodyPr/>
          <a:lstStyle/>
          <a:p>
            <a:pPr marL="669925" lvl="1" indent="-325438" fontAlgn="auto">
              <a:spcBef>
                <a:spcPct val="20000"/>
              </a:spcBef>
              <a:spcAft>
                <a:spcPts val="0"/>
              </a:spcAft>
              <a:buClr>
                <a:srgbClr val="3B812F"/>
              </a:buClr>
              <a:buSzPct val="60000"/>
              <a:buFont typeface="Wingdings" pitchFamily="-105" charset="2"/>
              <a:buChar char="q"/>
              <a:defRPr/>
            </a:pPr>
            <a:endParaRPr lang="en-US" sz="2200" kern="0" dirty="0">
              <a:solidFill>
                <a:srgbClr val="000000"/>
              </a:solidFill>
              <a:latin typeface="Tahoma"/>
              <a:ea typeface="ＭＳ Ｐゴシック" charset="-128"/>
            </a:endParaRPr>
          </a:p>
          <a:p>
            <a:pPr marL="342900" indent="-342900" fontAlgn="auto">
              <a:spcBef>
                <a:spcPct val="20000"/>
              </a:spcBef>
              <a:spcAft>
                <a:spcPts val="0"/>
              </a:spcAft>
              <a:buClr>
                <a:srgbClr val="CC9900"/>
              </a:buClr>
              <a:buSzPct val="65000"/>
              <a:buFont typeface="Wingdings" pitchFamily="-105" charset="2"/>
              <a:buChar char="n"/>
              <a:defRPr/>
            </a:pPr>
            <a:r>
              <a:rPr lang="en-US" sz="2300" kern="0" dirty="0">
                <a:solidFill>
                  <a:srgbClr val="000000"/>
                </a:solidFill>
                <a:latin typeface="Tahoma"/>
                <a:ea typeface="ＭＳ Ｐゴシック" charset="-128"/>
                <a:cs typeface="ＭＳ Ｐゴシック" charset="-128"/>
              </a:rPr>
              <a:t>Partition memory controller and on-chip network bandwidth asymmetrically among threads </a:t>
            </a:r>
            <a:r>
              <a:rPr lang="en-US" kern="0" dirty="0">
                <a:solidFill>
                  <a:srgbClr val="3B812F"/>
                </a:solidFill>
                <a:latin typeface="Tahoma"/>
                <a:ea typeface="ＭＳ Ｐゴシック" charset="-128"/>
                <a:cs typeface="ＭＳ Ｐゴシック" charset="-128"/>
              </a:rPr>
              <a:t>[Kim+ HPCA 2010, MICRO 2010, Top Picks 2011] [</a:t>
            </a:r>
            <a:r>
              <a:rPr lang="en-US" kern="0" dirty="0" err="1">
                <a:solidFill>
                  <a:srgbClr val="3B812F"/>
                </a:solidFill>
                <a:latin typeface="Tahoma"/>
                <a:ea typeface="ＭＳ Ｐゴシック" charset="-128"/>
                <a:cs typeface="ＭＳ Ｐゴシック" charset="-128"/>
              </a:rPr>
              <a:t>Nychis</a:t>
            </a:r>
            <a:r>
              <a:rPr lang="en-US" kern="0" dirty="0">
                <a:solidFill>
                  <a:srgbClr val="3B812F"/>
                </a:solidFill>
                <a:latin typeface="Tahoma"/>
                <a:ea typeface="ＭＳ Ｐゴシック" charset="-128"/>
                <a:cs typeface="ＭＳ Ｐゴシック" charset="-128"/>
              </a:rPr>
              <a:t>+ </a:t>
            </a:r>
            <a:r>
              <a:rPr lang="en-US" kern="0" dirty="0" err="1">
                <a:solidFill>
                  <a:srgbClr val="3B812F"/>
                </a:solidFill>
                <a:latin typeface="Tahoma"/>
                <a:ea typeface="ＭＳ Ｐゴシック" charset="-128"/>
                <a:cs typeface="ＭＳ Ｐゴシック" charset="-128"/>
              </a:rPr>
              <a:t>HotNets</a:t>
            </a:r>
            <a:r>
              <a:rPr lang="en-US" kern="0" dirty="0">
                <a:solidFill>
                  <a:srgbClr val="3B812F"/>
                </a:solidFill>
                <a:latin typeface="Tahoma"/>
                <a:ea typeface="ＭＳ Ｐゴシック" charset="-128"/>
                <a:cs typeface="ＭＳ Ｐゴシック" charset="-128"/>
              </a:rPr>
              <a:t> 2010] [Das+ MICRO 2009, ISCA 2010, Top Picks 2011]</a:t>
            </a:r>
          </a:p>
          <a:p>
            <a:pPr marL="800100" lvl="1" indent="-342900" fontAlgn="auto">
              <a:spcBef>
                <a:spcPct val="20000"/>
              </a:spcBef>
              <a:spcAft>
                <a:spcPts val="0"/>
              </a:spcAft>
              <a:buClr>
                <a:srgbClr val="CC9900"/>
              </a:buClr>
              <a:buSzPct val="65000"/>
              <a:buFont typeface="Wingdings" pitchFamily="-105" charset="2"/>
              <a:buChar char="n"/>
              <a:defRPr/>
            </a:pPr>
            <a:r>
              <a:rPr lang="en-US" sz="2000" kern="0" dirty="0">
                <a:solidFill>
                  <a:srgbClr val="000000"/>
                </a:solidFill>
                <a:latin typeface="Tahoma"/>
                <a:ea typeface="ＭＳ Ｐゴシック" charset="-128"/>
                <a:cs typeface="ＭＳ Ｐゴシック" charset="-128"/>
              </a:rPr>
              <a:t>Higher performance and energy-efficiency than symmetric/free-for-all</a:t>
            </a:r>
          </a:p>
        </p:txBody>
      </p:sp>
      <p:sp>
        <p:nvSpPr>
          <p:cNvPr id="7" name="Rectangle 6"/>
          <p:cNvSpPr/>
          <p:nvPr/>
        </p:nvSpPr>
        <p:spPr>
          <a:xfrm>
            <a:off x="1905000" y="2209800"/>
            <a:ext cx="1295400" cy="13716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8" name="Rectangle 7"/>
          <p:cNvSpPr/>
          <p:nvPr/>
        </p:nvSpPr>
        <p:spPr>
          <a:xfrm>
            <a:off x="3657600" y="3581400"/>
            <a:ext cx="1295400" cy="4572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972013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Title 1"/>
          <p:cNvSpPr>
            <a:spLocks noGrp="1"/>
          </p:cNvSpPr>
          <p:nvPr>
            <p:ph type="title"/>
          </p:nvPr>
        </p:nvSpPr>
        <p:spPr/>
        <p:txBody>
          <a:bodyPr/>
          <a:lstStyle/>
          <a:p>
            <a:r>
              <a:rPr lang="en-US">
                <a:latin typeface="Garamond" charset="0"/>
              </a:rPr>
              <a:t>Exploiting Asymmetry: Simple Examples</a:t>
            </a:r>
          </a:p>
        </p:txBody>
      </p:sp>
      <p:pic>
        <p:nvPicPr>
          <p:cNvPr id="371714" name="Content Placeholder 4" descr="generic-asymmetry.eps"/>
          <p:cNvPicPr>
            <a:picLocks noGrp="1" noChangeAspect="1"/>
          </p:cNvPicPr>
          <p:nvPr>
            <p:ph idx="1"/>
          </p:nvPr>
        </p:nvPicPr>
        <p:blipFill>
          <a:blip r:embed="rId2">
            <a:extLst>
              <a:ext uri="{28A0092B-C50C-407E-A947-70E740481C1C}">
                <a14:useLocalDpi xmlns:a14="http://schemas.microsoft.com/office/drawing/2010/main" val="0"/>
              </a:ext>
            </a:extLst>
          </a:blip>
          <a:srcRect t="-14928" b="-14928"/>
          <a:stretch>
            <a:fillRect/>
          </a:stretch>
        </p:blipFill>
        <p:spPr>
          <a:xfrm>
            <a:off x="304800" y="457200"/>
            <a:ext cx="8610600" cy="4876800"/>
          </a:xfrm>
        </p:spPr>
      </p:pic>
      <p:sp>
        <p:nvSpPr>
          <p:cNvPr id="3717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814169-8DAE-644C-BD10-111E97681B5A}" type="slidenum">
              <a:rPr lang="en-US" sz="1600">
                <a:solidFill>
                  <a:srgbClr val="000000"/>
                </a:solidFill>
                <a:latin typeface="Garamond" charset="0"/>
              </a:rPr>
              <a:pPr eaLnBrk="1" hangingPunct="1"/>
              <a:t>193</a:t>
            </a:fld>
            <a:endParaRPr lang="en-US" sz="1600">
              <a:solidFill>
                <a:srgbClr val="000000"/>
              </a:solidFill>
              <a:latin typeface="Garamond" charset="0"/>
            </a:endParaRPr>
          </a:p>
        </p:txBody>
      </p:sp>
      <p:sp>
        <p:nvSpPr>
          <p:cNvPr id="6" name="Content Placeholder 2"/>
          <p:cNvSpPr txBox="1">
            <a:spLocks/>
          </p:cNvSpPr>
          <p:nvPr/>
        </p:nvSpPr>
        <p:spPr bwMode="auto">
          <a:xfrm>
            <a:off x="152400" y="4419600"/>
            <a:ext cx="8991600" cy="914400"/>
          </a:xfrm>
          <a:prstGeom prst="rect">
            <a:avLst/>
          </a:prstGeom>
          <a:noFill/>
          <a:ln w="9525">
            <a:noFill/>
            <a:miter lim="800000"/>
            <a:headEnd/>
            <a:tailEnd/>
          </a:ln>
        </p:spPr>
        <p:txBody>
          <a:bodyPr/>
          <a:lstStyle/>
          <a:p>
            <a:pPr marL="669925" lvl="1" indent="-325438" fontAlgn="auto">
              <a:spcBef>
                <a:spcPct val="20000"/>
              </a:spcBef>
              <a:spcAft>
                <a:spcPts val="0"/>
              </a:spcAft>
              <a:buClr>
                <a:srgbClr val="3B812F"/>
              </a:buClr>
              <a:buSzPct val="60000"/>
              <a:buFont typeface="Wingdings" pitchFamily="-105" charset="2"/>
              <a:buChar char="q"/>
              <a:defRPr/>
            </a:pPr>
            <a:endParaRPr lang="en-US" sz="2200" kern="0" dirty="0">
              <a:solidFill>
                <a:srgbClr val="000000"/>
              </a:solidFill>
              <a:latin typeface="Tahoma"/>
              <a:ea typeface="ＭＳ Ｐゴシック" charset="-128"/>
            </a:endParaRPr>
          </a:p>
          <a:p>
            <a:pPr marL="342900" indent="-342900" fontAlgn="auto">
              <a:spcBef>
                <a:spcPct val="20000"/>
              </a:spcBef>
              <a:spcAft>
                <a:spcPts val="0"/>
              </a:spcAft>
              <a:buClr>
                <a:srgbClr val="CC9900"/>
              </a:buClr>
              <a:buSzPct val="65000"/>
              <a:buFont typeface="Wingdings" pitchFamily="-105" charset="2"/>
              <a:buChar char="n"/>
              <a:defRPr/>
            </a:pPr>
            <a:r>
              <a:rPr lang="en-US" sz="2300" kern="0" dirty="0">
                <a:solidFill>
                  <a:srgbClr val="000000"/>
                </a:solidFill>
                <a:latin typeface="Tahoma"/>
                <a:ea typeface="ＭＳ Ｐゴシック" charset="-128"/>
                <a:cs typeface="ＭＳ Ｐゴシック" charset="-128"/>
              </a:rPr>
              <a:t>Have multiple different memory scheduling policies; apply them to different sets of threads based on thread behavior </a:t>
            </a:r>
            <a:r>
              <a:rPr lang="en-US" kern="0" dirty="0">
                <a:solidFill>
                  <a:srgbClr val="3B812F"/>
                </a:solidFill>
                <a:latin typeface="Tahoma"/>
                <a:ea typeface="ＭＳ Ｐゴシック" charset="-128"/>
                <a:cs typeface="ＭＳ Ｐゴシック" charset="-128"/>
              </a:rPr>
              <a:t>[Kim+ MICRO 2010, Top Picks 2011] [</a:t>
            </a:r>
            <a:r>
              <a:rPr lang="en-US" kern="0" dirty="0" err="1">
                <a:solidFill>
                  <a:srgbClr val="3B812F"/>
                </a:solidFill>
                <a:latin typeface="Tahoma"/>
                <a:ea typeface="ＭＳ Ｐゴシック" charset="-128"/>
                <a:cs typeface="ＭＳ Ｐゴシック" charset="-128"/>
              </a:rPr>
              <a:t>Ausavarungnirun</a:t>
            </a:r>
            <a:r>
              <a:rPr lang="en-US" kern="0" dirty="0">
                <a:solidFill>
                  <a:srgbClr val="3B812F"/>
                </a:solidFill>
                <a:latin typeface="Tahoma"/>
                <a:ea typeface="ＭＳ Ｐゴシック" charset="-128"/>
                <a:cs typeface="ＭＳ Ｐゴシック" charset="-128"/>
              </a:rPr>
              <a:t>, ISCA 2012]</a:t>
            </a:r>
          </a:p>
          <a:p>
            <a:pPr marL="800100" lvl="1" indent="-342900" fontAlgn="auto">
              <a:spcBef>
                <a:spcPct val="20000"/>
              </a:spcBef>
              <a:spcAft>
                <a:spcPts val="0"/>
              </a:spcAft>
              <a:buClr>
                <a:srgbClr val="CC9900"/>
              </a:buClr>
              <a:buSzPct val="65000"/>
              <a:buFont typeface="Wingdings" pitchFamily="-105" charset="2"/>
              <a:buChar char="n"/>
              <a:defRPr/>
            </a:pPr>
            <a:r>
              <a:rPr lang="en-US" sz="2000" kern="0" dirty="0">
                <a:solidFill>
                  <a:srgbClr val="000000"/>
                </a:solidFill>
                <a:latin typeface="Tahoma"/>
                <a:ea typeface="ＭＳ Ｐゴシック" charset="-128"/>
                <a:cs typeface="ＭＳ Ｐゴシック" charset="-128"/>
              </a:rPr>
              <a:t>Higher performance and fairness than a homogeneous policy</a:t>
            </a:r>
          </a:p>
        </p:txBody>
      </p:sp>
      <p:sp>
        <p:nvSpPr>
          <p:cNvPr id="7" name="Rectangle 6"/>
          <p:cNvSpPr/>
          <p:nvPr/>
        </p:nvSpPr>
        <p:spPr>
          <a:xfrm>
            <a:off x="4929188" y="4125913"/>
            <a:ext cx="1090612" cy="6096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Tree>
    <p:extLst>
      <p:ext uri="{BB962C8B-B14F-4D97-AF65-F5344CB8AC3E}">
        <p14:creationId xmlns:p14="http://schemas.microsoft.com/office/powerpoint/2010/main" val="10739974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p:txBody>
          <a:bodyPr/>
          <a:lstStyle/>
          <a:p>
            <a:r>
              <a:rPr lang="en-US">
                <a:latin typeface="Garamond" charset="0"/>
              </a:rPr>
              <a:t>Exploiting Asymmetry: Simple Examples</a:t>
            </a:r>
          </a:p>
        </p:txBody>
      </p:sp>
      <p:pic>
        <p:nvPicPr>
          <p:cNvPr id="372738" name="Content Placeholder 4" descr="generic-asymmetry.eps"/>
          <p:cNvPicPr>
            <a:picLocks noGrp="1" noChangeAspect="1"/>
          </p:cNvPicPr>
          <p:nvPr>
            <p:ph idx="1"/>
          </p:nvPr>
        </p:nvPicPr>
        <p:blipFill>
          <a:blip r:embed="rId2">
            <a:extLst>
              <a:ext uri="{28A0092B-C50C-407E-A947-70E740481C1C}">
                <a14:useLocalDpi xmlns:a14="http://schemas.microsoft.com/office/drawing/2010/main" val="0"/>
              </a:ext>
            </a:extLst>
          </a:blip>
          <a:srcRect t="-14928" b="-14928"/>
          <a:stretch>
            <a:fillRect/>
          </a:stretch>
        </p:blipFill>
        <p:spPr>
          <a:xfrm>
            <a:off x="304800" y="457200"/>
            <a:ext cx="8610600" cy="4876800"/>
          </a:xfrm>
        </p:spPr>
      </p:pic>
      <p:sp>
        <p:nvSpPr>
          <p:cNvPr id="3727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B16C9D-F6AA-3546-9AB3-401E71C8BBBC}" type="slidenum">
              <a:rPr lang="en-US" sz="1600">
                <a:solidFill>
                  <a:srgbClr val="000000"/>
                </a:solidFill>
                <a:latin typeface="Garamond" charset="0"/>
              </a:rPr>
              <a:pPr eaLnBrk="1" hangingPunct="1"/>
              <a:t>194</a:t>
            </a:fld>
            <a:endParaRPr lang="en-US" sz="1600">
              <a:solidFill>
                <a:srgbClr val="000000"/>
              </a:solidFill>
              <a:latin typeface="Garamond" charset="0"/>
            </a:endParaRPr>
          </a:p>
        </p:txBody>
      </p:sp>
      <p:sp>
        <p:nvSpPr>
          <p:cNvPr id="6" name="Content Placeholder 2"/>
          <p:cNvSpPr txBox="1">
            <a:spLocks/>
          </p:cNvSpPr>
          <p:nvPr/>
        </p:nvSpPr>
        <p:spPr bwMode="auto">
          <a:xfrm>
            <a:off x="152400" y="4373563"/>
            <a:ext cx="8991600" cy="914400"/>
          </a:xfrm>
          <a:prstGeom prst="rect">
            <a:avLst/>
          </a:prstGeom>
          <a:noFill/>
          <a:ln w="9525">
            <a:noFill/>
            <a:miter lim="800000"/>
            <a:headEnd/>
            <a:tailEnd/>
          </a:ln>
        </p:spPr>
        <p:txBody>
          <a:bodyPr/>
          <a:lstStyle/>
          <a:p>
            <a:pPr marL="669925" lvl="1" indent="-325438" fontAlgn="auto">
              <a:spcBef>
                <a:spcPct val="20000"/>
              </a:spcBef>
              <a:spcAft>
                <a:spcPts val="0"/>
              </a:spcAft>
              <a:buClr>
                <a:srgbClr val="3B812F"/>
              </a:buClr>
              <a:buSzPct val="60000"/>
              <a:buFont typeface="Wingdings" pitchFamily="-105" charset="2"/>
              <a:buChar char="q"/>
              <a:defRPr/>
            </a:pPr>
            <a:endParaRPr lang="en-US" sz="2200" kern="0" dirty="0">
              <a:solidFill>
                <a:srgbClr val="000000"/>
              </a:solidFill>
              <a:latin typeface="Tahoma"/>
              <a:ea typeface="ＭＳ Ｐゴシック" charset="-128"/>
            </a:endParaRPr>
          </a:p>
          <a:p>
            <a:pPr marL="342900" indent="-342900" fontAlgn="auto">
              <a:spcBef>
                <a:spcPct val="20000"/>
              </a:spcBef>
              <a:spcAft>
                <a:spcPts val="0"/>
              </a:spcAft>
              <a:buClr>
                <a:srgbClr val="CC9900"/>
              </a:buClr>
              <a:buSzPct val="65000"/>
              <a:buFont typeface="Wingdings" pitchFamily="-105" charset="2"/>
              <a:buChar char="n"/>
              <a:defRPr/>
            </a:pPr>
            <a:r>
              <a:rPr lang="en-US" sz="2300" kern="0" dirty="0">
                <a:solidFill>
                  <a:srgbClr val="000000"/>
                </a:solidFill>
                <a:latin typeface="Tahoma"/>
                <a:ea typeface="ＭＳ Ｐゴシック" charset="-128"/>
                <a:cs typeface="ＭＳ Ｐゴシック" charset="-128"/>
              </a:rPr>
              <a:t>Build main memory with different technologies with different characteristics (energy, latency, wear, bandwidth) </a:t>
            </a:r>
            <a:r>
              <a:rPr lang="en-US" sz="1600" kern="0" dirty="0">
                <a:solidFill>
                  <a:srgbClr val="3B812F"/>
                </a:solidFill>
                <a:latin typeface="Tahoma"/>
                <a:ea typeface="ＭＳ Ｐゴシック" charset="-128"/>
                <a:cs typeface="ＭＳ Ｐゴシック" charset="-128"/>
              </a:rPr>
              <a:t>[Meza+ IEEE CAL’12]</a:t>
            </a:r>
            <a:endParaRPr lang="en-US" sz="1600" kern="0" dirty="0">
              <a:solidFill>
                <a:srgbClr val="000000"/>
              </a:solidFill>
              <a:latin typeface="Tahoma"/>
              <a:ea typeface="ＭＳ Ｐゴシック" charset="-128"/>
              <a:cs typeface="ＭＳ Ｐゴシック" charset="-128"/>
            </a:endParaRPr>
          </a:p>
          <a:p>
            <a:pPr marL="800100" lvl="1" indent="-342900" fontAlgn="auto">
              <a:spcBef>
                <a:spcPct val="20000"/>
              </a:spcBef>
              <a:spcAft>
                <a:spcPts val="0"/>
              </a:spcAft>
              <a:buClr>
                <a:srgbClr val="CC9900"/>
              </a:buClr>
              <a:buSzPct val="65000"/>
              <a:buFont typeface="Wingdings" pitchFamily="-105" charset="2"/>
              <a:buChar char="n"/>
              <a:defRPr/>
            </a:pPr>
            <a:r>
              <a:rPr lang="en-US" sz="2000" kern="0" dirty="0">
                <a:solidFill>
                  <a:srgbClr val="000000"/>
                </a:solidFill>
                <a:latin typeface="Tahoma"/>
                <a:ea typeface="ＭＳ Ｐゴシック" charset="-128"/>
                <a:cs typeface="ＭＳ Ｐゴシック" charset="-128"/>
              </a:rPr>
              <a:t>Map pages/applications to the best-fit memory resource</a:t>
            </a:r>
          </a:p>
          <a:p>
            <a:pPr marL="800100" lvl="1" indent="-342900" fontAlgn="auto">
              <a:spcBef>
                <a:spcPct val="20000"/>
              </a:spcBef>
              <a:spcAft>
                <a:spcPts val="0"/>
              </a:spcAft>
              <a:buClr>
                <a:srgbClr val="CC9900"/>
              </a:buClr>
              <a:buSzPct val="65000"/>
              <a:buFont typeface="Wingdings" pitchFamily="-105" charset="2"/>
              <a:buChar char="n"/>
              <a:defRPr/>
            </a:pPr>
            <a:r>
              <a:rPr lang="en-US" sz="2000" kern="0" dirty="0">
                <a:solidFill>
                  <a:srgbClr val="000000"/>
                </a:solidFill>
                <a:latin typeface="Tahoma"/>
                <a:ea typeface="ＭＳ Ｐゴシック" charset="-128"/>
                <a:cs typeface="ＭＳ Ｐゴシック" charset="-128"/>
              </a:rPr>
              <a:t>Higher performance and energy-efficiency than single-level memory</a:t>
            </a:r>
          </a:p>
        </p:txBody>
      </p:sp>
      <p:sp>
        <p:nvSpPr>
          <p:cNvPr id="8" name="Rectangle 7"/>
          <p:cNvSpPr/>
          <p:nvPr/>
        </p:nvSpPr>
        <p:spPr>
          <a:xfrm>
            <a:off x="304800" y="4114800"/>
            <a:ext cx="4572000" cy="6858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latin typeface="Tahoma"/>
            </a:endParaRPr>
          </a:p>
        </p:txBody>
      </p:sp>
      <p:sp>
        <p:nvSpPr>
          <p:cNvPr id="7" name="Rectangle 6"/>
          <p:cNvSpPr/>
          <p:nvPr/>
        </p:nvSpPr>
        <p:spPr>
          <a:xfrm>
            <a:off x="1881188" y="1952625"/>
            <a:ext cx="1511300" cy="15128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solidFill>
                  <a:srgbClr val="FFFFFF"/>
                </a:solidFill>
                <a:latin typeface="Tahoma"/>
              </a:rPr>
              <a:t>CPU</a:t>
            </a:r>
          </a:p>
        </p:txBody>
      </p:sp>
      <p:sp>
        <p:nvSpPr>
          <p:cNvPr id="9" name="Rectangle 8"/>
          <p:cNvSpPr/>
          <p:nvPr/>
        </p:nvSpPr>
        <p:spPr>
          <a:xfrm>
            <a:off x="1881188" y="2946400"/>
            <a:ext cx="792162" cy="504825"/>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dirty="0">
                <a:solidFill>
                  <a:srgbClr val="000000"/>
                </a:solidFill>
                <a:latin typeface="Tahoma"/>
              </a:rPr>
              <a:t>DRAMCtrl</a:t>
            </a:r>
          </a:p>
        </p:txBody>
      </p:sp>
      <p:cxnSp>
        <p:nvCxnSpPr>
          <p:cNvPr id="10" name="Straight Connector 9"/>
          <p:cNvCxnSpPr/>
          <p:nvPr/>
        </p:nvCxnSpPr>
        <p:spPr>
          <a:xfrm>
            <a:off x="2320925" y="3502025"/>
            <a:ext cx="0" cy="53975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024063" y="4041775"/>
            <a:ext cx="296862"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4163" y="3644900"/>
            <a:ext cx="1739900" cy="11557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006633">
                    <a:lumMod val="75000"/>
                  </a:srgbClr>
                </a:solidFill>
                <a:latin typeface="Tahoma"/>
              </a:rPr>
              <a:t>Fast, durable</a:t>
            </a:r>
          </a:p>
          <a:p>
            <a:pPr algn="ctr" fontAlgn="auto">
              <a:spcBef>
                <a:spcPts val="0"/>
              </a:spcBef>
              <a:spcAft>
                <a:spcPts val="0"/>
              </a:spcAft>
              <a:defRPr/>
            </a:pPr>
            <a:r>
              <a:rPr lang="en-US" dirty="0">
                <a:solidFill>
                  <a:srgbClr val="8C0000"/>
                </a:solidFill>
                <a:latin typeface="Tahoma"/>
              </a:rPr>
              <a:t>Small, </a:t>
            </a:r>
          </a:p>
          <a:p>
            <a:pPr algn="ctr" fontAlgn="auto">
              <a:spcBef>
                <a:spcPts val="0"/>
              </a:spcBef>
              <a:spcAft>
                <a:spcPts val="0"/>
              </a:spcAft>
              <a:defRPr/>
            </a:pPr>
            <a:r>
              <a:rPr lang="en-US" dirty="0">
                <a:solidFill>
                  <a:srgbClr val="8C0000"/>
                </a:solidFill>
                <a:latin typeface="Tahoma"/>
              </a:rPr>
              <a:t>leaky, volatile, </a:t>
            </a:r>
          </a:p>
          <a:p>
            <a:pPr algn="ctr" fontAlgn="auto">
              <a:spcBef>
                <a:spcPts val="0"/>
              </a:spcBef>
              <a:spcAft>
                <a:spcPts val="0"/>
              </a:spcAft>
              <a:defRPr/>
            </a:pPr>
            <a:r>
              <a:rPr lang="en-US" dirty="0">
                <a:solidFill>
                  <a:srgbClr val="8C0000"/>
                </a:solidFill>
                <a:latin typeface="Tahoma"/>
              </a:rPr>
              <a:t>high-cost</a:t>
            </a:r>
          </a:p>
        </p:txBody>
      </p:sp>
      <p:sp>
        <p:nvSpPr>
          <p:cNvPr id="13" name="Rectangle 12"/>
          <p:cNvSpPr/>
          <p:nvPr/>
        </p:nvSpPr>
        <p:spPr>
          <a:xfrm>
            <a:off x="3321050" y="3644900"/>
            <a:ext cx="4070350" cy="11557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004D26"/>
                </a:solidFill>
                <a:latin typeface="Tahoma"/>
              </a:rPr>
              <a:t>Large, non-volatile, low-cost</a:t>
            </a:r>
          </a:p>
          <a:p>
            <a:pPr algn="ctr" fontAlgn="auto">
              <a:spcBef>
                <a:spcPts val="0"/>
              </a:spcBef>
              <a:spcAft>
                <a:spcPts val="0"/>
              </a:spcAft>
              <a:defRPr/>
            </a:pPr>
            <a:r>
              <a:rPr lang="en-US" dirty="0">
                <a:solidFill>
                  <a:srgbClr val="8C0000"/>
                </a:solidFill>
                <a:latin typeface="Tahoma"/>
              </a:rPr>
              <a:t>Slow, wears out, high active energy</a:t>
            </a:r>
          </a:p>
        </p:txBody>
      </p:sp>
      <p:cxnSp>
        <p:nvCxnSpPr>
          <p:cNvPr id="14" name="Straight Connector 13"/>
          <p:cNvCxnSpPr/>
          <p:nvPr/>
        </p:nvCxnSpPr>
        <p:spPr>
          <a:xfrm flipH="1">
            <a:off x="2994025" y="4041775"/>
            <a:ext cx="327025"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673350" y="2946400"/>
            <a:ext cx="735013" cy="503238"/>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dirty="0">
                <a:solidFill>
                  <a:srgbClr val="303030"/>
                </a:solidFill>
                <a:latin typeface="Tahoma"/>
              </a:rPr>
              <a:t>PCM Ctrl</a:t>
            </a:r>
          </a:p>
        </p:txBody>
      </p:sp>
      <p:cxnSp>
        <p:nvCxnSpPr>
          <p:cNvPr id="16" name="Straight Connector 15"/>
          <p:cNvCxnSpPr/>
          <p:nvPr/>
        </p:nvCxnSpPr>
        <p:spPr>
          <a:xfrm>
            <a:off x="2994025" y="3465513"/>
            <a:ext cx="0" cy="53975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25488" y="3254375"/>
            <a:ext cx="800100" cy="368300"/>
          </a:xfrm>
          <a:prstGeom prst="rect">
            <a:avLst/>
          </a:prstGeom>
          <a:noFill/>
        </p:spPr>
        <p:txBody>
          <a:bodyPr wrap="none">
            <a:spAutoFit/>
          </a:bodyPr>
          <a:lstStyle/>
          <a:p>
            <a:pPr fontAlgn="auto">
              <a:spcBef>
                <a:spcPts val="0"/>
              </a:spcBef>
              <a:spcAft>
                <a:spcPts val="0"/>
              </a:spcAft>
              <a:defRPr/>
            </a:pPr>
            <a:r>
              <a:rPr lang="en-US" dirty="0">
                <a:solidFill>
                  <a:srgbClr val="0000FF"/>
                </a:solidFill>
                <a:latin typeface="Tahoma"/>
              </a:rPr>
              <a:t>DRAM</a:t>
            </a:r>
          </a:p>
        </p:txBody>
      </p:sp>
      <p:sp>
        <p:nvSpPr>
          <p:cNvPr id="18" name="TextBox 17"/>
          <p:cNvSpPr txBox="1"/>
          <p:nvPr/>
        </p:nvSpPr>
        <p:spPr>
          <a:xfrm>
            <a:off x="3756025" y="3265488"/>
            <a:ext cx="3787775" cy="368300"/>
          </a:xfrm>
          <a:prstGeom prst="rect">
            <a:avLst/>
          </a:prstGeom>
          <a:noFill/>
        </p:spPr>
        <p:txBody>
          <a:bodyPr wrap="none">
            <a:spAutoFit/>
          </a:bodyPr>
          <a:lstStyle/>
          <a:p>
            <a:pPr fontAlgn="auto">
              <a:spcBef>
                <a:spcPts val="0"/>
              </a:spcBef>
              <a:spcAft>
                <a:spcPts val="0"/>
              </a:spcAft>
              <a:defRPr/>
            </a:pPr>
            <a:r>
              <a:rPr lang="en-US" dirty="0">
                <a:solidFill>
                  <a:srgbClr val="0000FF"/>
                </a:solidFill>
                <a:latin typeface="Tahoma"/>
              </a:rPr>
              <a:t>Phase Change Memory (or Tech. X)</a:t>
            </a:r>
          </a:p>
        </p:txBody>
      </p:sp>
    </p:spTree>
    <p:extLst>
      <p:ext uri="{BB962C8B-B14F-4D97-AF65-F5344CB8AC3E}">
        <p14:creationId xmlns:p14="http://schemas.microsoft.com/office/powerpoint/2010/main" val="785437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2" grpId="0" animBg="1"/>
      <p:bldP spid="13" grpId="0" animBg="1"/>
      <p:bldP spid="15" grpId="0" animBg="1"/>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Garamond" charset="0"/>
                <a:ea typeface="ＭＳ Ｐゴシック" charset="0"/>
                <a:cs typeface="ＭＳ Ｐゴシック" charset="0"/>
              </a:rPr>
              <a:t>Agenda for Today</a:t>
            </a:r>
          </a:p>
        </p:txBody>
      </p:sp>
      <p:sp>
        <p:nvSpPr>
          <p:cNvPr id="18434"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Course logistics, info, requirements</a:t>
            </a:r>
          </a:p>
          <a:p>
            <a:pPr lvl="1"/>
            <a:r>
              <a:rPr lang="en-US" dirty="0">
                <a:latin typeface="Tahoma" charset="0"/>
                <a:ea typeface="ＭＳ Ｐゴシック" charset="0"/>
              </a:rPr>
              <a:t>Who am I?</a:t>
            </a:r>
          </a:p>
          <a:p>
            <a:pPr lvl="1"/>
            <a:r>
              <a:rPr lang="en-US" dirty="0">
                <a:latin typeface="Tahoma" charset="0"/>
                <a:ea typeface="ＭＳ Ｐゴシック" charset="0"/>
              </a:rPr>
              <a:t>What will you learn</a:t>
            </a:r>
            <a:r>
              <a:rPr lang="en-US" dirty="0" smtClean="0">
                <a:latin typeface="Tahoma" charset="0"/>
                <a:ea typeface="ＭＳ Ｐゴシック" charset="0"/>
              </a:rPr>
              <a:t>?</a:t>
            </a:r>
          </a:p>
          <a:p>
            <a:pPr lvl="1"/>
            <a:r>
              <a:rPr lang="en-US" dirty="0" smtClean="0">
                <a:latin typeface="Tahoma" charset="0"/>
                <a:ea typeface="ＭＳ Ｐゴシック" charset="0"/>
              </a:rPr>
              <a:t>How </a:t>
            </a:r>
            <a:r>
              <a:rPr lang="en-US" dirty="0">
                <a:latin typeface="Tahoma" charset="0"/>
                <a:ea typeface="ＭＳ Ｐゴシック" charset="0"/>
              </a:rPr>
              <a:t>can you get the best out of these lectures?</a:t>
            </a:r>
          </a:p>
          <a:p>
            <a:pPr marL="0" indent="0">
              <a:buNone/>
            </a:pPr>
            <a:endParaRPr lang="en-US" dirty="0">
              <a:latin typeface="Tahoma" charset="0"/>
              <a:ea typeface="ＭＳ Ｐゴシック" charset="0"/>
              <a:cs typeface="ＭＳ Ｐゴシック" charset="0"/>
            </a:endParaRPr>
          </a:p>
          <a:p>
            <a:r>
              <a:rPr lang="en-US" dirty="0" smtClean="0">
                <a:latin typeface="Tahoma" charset="0"/>
                <a:ea typeface="ＭＳ Ｐゴシック" charset="0"/>
                <a:cs typeface="ＭＳ Ｐゴシック" charset="0"/>
              </a:rPr>
              <a:t>Outline of lectures this week and the next</a:t>
            </a:r>
          </a:p>
          <a:p>
            <a:endParaRPr lang="en-US" dirty="0">
              <a:latin typeface="Tahoma" charset="0"/>
              <a:ea typeface="ＭＳ Ｐゴシック" charset="0"/>
              <a:cs typeface="ＭＳ Ｐゴシック" charset="0"/>
            </a:endParaRPr>
          </a:p>
          <a:p>
            <a:r>
              <a:rPr lang="en-US" dirty="0" smtClean="0">
                <a:latin typeface="Tahoma" charset="0"/>
                <a:ea typeface="ＭＳ Ｐゴシック" charset="0"/>
                <a:cs typeface="ＭＳ Ｐゴシック" charset="0"/>
              </a:rPr>
              <a:t>Some readings </a:t>
            </a:r>
            <a:r>
              <a:rPr lang="en-US" dirty="0">
                <a:latin typeface="Tahoma" charset="0"/>
                <a:ea typeface="ＭＳ Ｐゴシック" charset="0"/>
                <a:cs typeface="ＭＳ Ｐゴシック" charset="0"/>
              </a:rPr>
              <a:t>for next </a:t>
            </a:r>
            <a:r>
              <a:rPr lang="en-US" dirty="0" smtClean="0">
                <a:latin typeface="Tahoma" charset="0"/>
                <a:ea typeface="ＭＳ Ｐゴシック" charset="0"/>
                <a:cs typeface="ＭＳ Ｐゴシック" charset="0"/>
              </a:rPr>
              <a:t>time</a:t>
            </a:r>
          </a:p>
          <a:p>
            <a:endParaRPr lang="en-US" dirty="0">
              <a:latin typeface="Tahoma" charset="0"/>
              <a:ea typeface="ＭＳ Ｐゴシック" charset="0"/>
              <a:cs typeface="ＭＳ Ｐゴシック" charset="0"/>
            </a:endParaRPr>
          </a:p>
          <a:p>
            <a:r>
              <a:rPr lang="en-US" dirty="0" smtClean="0">
                <a:latin typeface="Tahoma" charset="0"/>
                <a:ea typeface="ＭＳ Ｐゴシック" charset="0"/>
                <a:cs typeface="ＭＳ Ｐゴシック" charset="0"/>
              </a:rPr>
              <a:t>Deep dive into the course material</a:t>
            </a: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lvl="2"/>
            <a:endParaRPr lang="en-US" dirty="0">
              <a:latin typeface="Tahoma" charset="0"/>
              <a:ea typeface="ＭＳ Ｐゴシック" charset="0"/>
            </a:endParaRPr>
          </a:p>
        </p:txBody>
      </p:sp>
      <p:sp>
        <p:nvSpPr>
          <p:cNvPr id="184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A1CDA0-D436-9E4F-9718-8897C3038FEB}"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Garamond" charset="0"/>
                <a:ea typeface="ＭＳ Ｐゴシック" charset="0"/>
                <a:cs typeface="ＭＳ Ｐゴシック" charset="0"/>
              </a:rPr>
              <a:t>Parallel Task Assignment: Example</a:t>
            </a:r>
          </a:p>
        </p:txBody>
      </p:sp>
      <p:sp>
        <p:nvSpPr>
          <p:cNvPr id="27650"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Compute histogram of a large set of values</a:t>
            </a:r>
          </a:p>
          <a:p>
            <a:r>
              <a:rPr lang="en-US">
                <a:latin typeface="Tahoma" charset="0"/>
                <a:ea typeface="ＭＳ Ｐゴシック" charset="0"/>
                <a:cs typeface="ＭＳ Ｐゴシック" charset="0"/>
              </a:rPr>
              <a:t>Parallelization: </a:t>
            </a:r>
          </a:p>
          <a:p>
            <a:pPr lvl="1"/>
            <a:r>
              <a:rPr lang="en-US">
                <a:latin typeface="Tahoma" charset="0"/>
                <a:ea typeface="ＭＳ Ｐゴシック" charset="0"/>
              </a:rPr>
              <a:t>Divide the values across T tasks</a:t>
            </a:r>
          </a:p>
          <a:p>
            <a:pPr lvl="1"/>
            <a:r>
              <a:rPr lang="en-US">
                <a:latin typeface="Tahoma" charset="0"/>
                <a:ea typeface="ＭＳ Ｐゴシック" charset="0"/>
              </a:rPr>
              <a:t>Each task computes a local histogram for its value set</a:t>
            </a:r>
          </a:p>
          <a:p>
            <a:pPr lvl="1"/>
            <a:r>
              <a:rPr lang="en-US">
                <a:latin typeface="Tahoma" charset="0"/>
                <a:ea typeface="ＭＳ Ｐゴシック" charset="0"/>
              </a:rPr>
              <a:t>Local histograms merged with global histograms in the end</a:t>
            </a:r>
          </a:p>
        </p:txBody>
      </p:sp>
      <p:sp>
        <p:nvSpPr>
          <p:cNvPr id="276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A732D6-5896-514F-9A52-328E3A01578F}" type="slidenum">
              <a:rPr lang="en-US" sz="1600">
                <a:solidFill>
                  <a:srgbClr val="000000"/>
                </a:solidFill>
                <a:latin typeface="Garamond" charset="0"/>
              </a:rPr>
              <a:pPr eaLnBrk="1" hangingPunct="1"/>
              <a:t>20</a:t>
            </a:fld>
            <a:endParaRPr lang="en-US" sz="1600">
              <a:solidFill>
                <a:srgbClr val="000000"/>
              </a:solidFill>
              <a:latin typeface="Garamond" charset="0"/>
            </a:endParaRPr>
          </a:p>
        </p:txBody>
      </p:sp>
      <p:pic>
        <p:nvPicPr>
          <p:cNvPr id="276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24200"/>
            <a:ext cx="4724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4043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Garamond" charset="0"/>
                <a:ea typeface="ＭＳ Ｐゴシック" charset="0"/>
                <a:cs typeface="ＭＳ Ｐゴシック" charset="0"/>
              </a:rPr>
              <a:t>Parallel Task Assignment: Example (II)</a:t>
            </a:r>
          </a:p>
        </p:txBody>
      </p:sp>
      <p:sp>
        <p:nvSpPr>
          <p:cNvPr id="28674" name="Content Placeholder 2"/>
          <p:cNvSpPr>
            <a:spLocks noGrp="1"/>
          </p:cNvSpPr>
          <p:nvPr>
            <p:ph idx="1"/>
          </p:nvPr>
        </p:nvSpPr>
        <p:spPr>
          <a:xfrm>
            <a:off x="228600" y="914400"/>
            <a:ext cx="8610600" cy="5194300"/>
          </a:xfrm>
        </p:spPr>
        <p:txBody>
          <a:bodyPr/>
          <a:lstStyle/>
          <a:p>
            <a:r>
              <a:rPr lang="en-US">
                <a:latin typeface="Tahoma" charset="0"/>
                <a:ea typeface="ＭＳ Ｐゴシック" charset="0"/>
                <a:cs typeface="ＭＳ Ｐゴシック" charset="0"/>
              </a:rPr>
              <a:t>How to schedule tasks updating local histograms? </a:t>
            </a:r>
          </a:p>
          <a:p>
            <a:pPr lvl="1"/>
            <a:r>
              <a:rPr lang="en-US">
                <a:latin typeface="Tahoma" charset="0"/>
                <a:ea typeface="ＭＳ Ｐゴシック" charset="0"/>
              </a:rPr>
              <a:t>Static: Assign equal number of tasks to each processor</a:t>
            </a:r>
          </a:p>
          <a:p>
            <a:pPr lvl="1"/>
            <a:r>
              <a:rPr lang="en-US">
                <a:latin typeface="Tahoma" charset="0"/>
                <a:ea typeface="ＭＳ Ｐゴシック" charset="0"/>
              </a:rPr>
              <a:t>Dynamic: Assign tasks to a processor that is available</a:t>
            </a:r>
          </a:p>
          <a:p>
            <a:pPr lvl="1"/>
            <a:r>
              <a:rPr lang="en-US">
                <a:latin typeface="Tahoma" charset="0"/>
                <a:ea typeface="ＭＳ Ｐゴシック" charset="0"/>
              </a:rPr>
              <a:t>When does static work as well as dynamic?</a:t>
            </a:r>
          </a:p>
          <a:p>
            <a:pPr lvl="1"/>
            <a:endParaRPr lang="en-US">
              <a:latin typeface="Tahoma" charset="0"/>
              <a:ea typeface="ＭＳ Ｐゴシック" charset="0"/>
            </a:endParaRPr>
          </a:p>
          <a:p>
            <a:r>
              <a:rPr lang="en-US">
                <a:latin typeface="Tahoma" charset="0"/>
                <a:ea typeface="ＭＳ Ｐゴシック" charset="0"/>
                <a:cs typeface="ＭＳ Ｐゴシック" charset="0"/>
              </a:rPr>
              <a:t>Implementation of Dynamic Assignment with Task Queues</a:t>
            </a:r>
          </a:p>
          <a:p>
            <a:pPr lvl="1"/>
            <a:endParaRPr lang="en-US">
              <a:latin typeface="Tahoma" charset="0"/>
              <a:ea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pPr lvl="1"/>
            <a:endParaRPr lang="en-US">
              <a:latin typeface="Tahoma" charset="0"/>
              <a:ea typeface="ＭＳ Ｐゴシック" charset="0"/>
            </a:endParaRPr>
          </a:p>
        </p:txBody>
      </p:sp>
      <p:sp>
        <p:nvSpPr>
          <p:cNvPr id="286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3AC108-EE02-9342-AC4B-C30F87DD178D}" type="slidenum">
              <a:rPr lang="en-US" sz="1600">
                <a:solidFill>
                  <a:srgbClr val="000000"/>
                </a:solidFill>
                <a:latin typeface="Garamond" charset="0"/>
              </a:rPr>
              <a:pPr eaLnBrk="1" hangingPunct="1"/>
              <a:t>21</a:t>
            </a:fld>
            <a:endParaRPr lang="en-US" sz="1600">
              <a:solidFill>
                <a:srgbClr val="000000"/>
              </a:solidFill>
              <a:latin typeface="Garamond" charset="0"/>
            </a:endParaRPr>
          </a:p>
        </p:txBody>
      </p:sp>
      <p:pic>
        <p:nvPicPr>
          <p:cNvPr id="286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492500"/>
            <a:ext cx="4267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13150"/>
            <a:ext cx="1814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4984750"/>
            <a:ext cx="1676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8614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Garamond" charset="0"/>
                <a:ea typeface="ＭＳ Ｐゴシック" charset="0"/>
                <a:cs typeface="ＭＳ Ｐゴシック" charset="0"/>
              </a:rPr>
              <a:t>Software Task Queues</a:t>
            </a:r>
          </a:p>
        </p:txBody>
      </p:sp>
      <p:sp>
        <p:nvSpPr>
          <p:cNvPr id="29698"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What are the advantages and disadvantages of each?</a:t>
            </a:r>
          </a:p>
          <a:p>
            <a:pPr lvl="1"/>
            <a:r>
              <a:rPr lang="en-US">
                <a:latin typeface="Tahoma" charset="0"/>
                <a:ea typeface="ＭＳ Ｐゴシック" charset="0"/>
              </a:rPr>
              <a:t>Centralized</a:t>
            </a:r>
          </a:p>
          <a:p>
            <a:pPr lvl="1"/>
            <a:r>
              <a:rPr lang="en-US">
                <a:latin typeface="Tahoma" charset="0"/>
                <a:ea typeface="ＭＳ Ｐゴシック" charset="0"/>
              </a:rPr>
              <a:t>Distributed</a:t>
            </a:r>
          </a:p>
          <a:p>
            <a:pPr lvl="1"/>
            <a:r>
              <a:rPr lang="en-US">
                <a:latin typeface="Tahoma" charset="0"/>
                <a:ea typeface="ＭＳ Ｐゴシック" charset="0"/>
              </a:rPr>
              <a:t>Hierarchical</a:t>
            </a:r>
          </a:p>
          <a:p>
            <a:endParaRPr lang="en-US">
              <a:latin typeface="Tahoma" charset="0"/>
              <a:ea typeface="ＭＳ Ｐゴシック" charset="0"/>
              <a:cs typeface="ＭＳ Ｐゴシック" charset="0"/>
            </a:endParaRPr>
          </a:p>
        </p:txBody>
      </p:sp>
      <p:sp>
        <p:nvSpPr>
          <p:cNvPr id="29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CC4835-3CFE-3E4A-91F8-3127313F5AD8}" type="slidenum">
              <a:rPr lang="en-US" sz="1600">
                <a:solidFill>
                  <a:srgbClr val="000000"/>
                </a:solidFill>
                <a:latin typeface="Garamond" charset="0"/>
              </a:rPr>
              <a:pPr eaLnBrk="1" hangingPunct="1"/>
              <a:t>22</a:t>
            </a:fld>
            <a:endParaRPr lang="en-US" sz="1600">
              <a:solidFill>
                <a:srgbClr val="000000"/>
              </a:solidFill>
              <a:latin typeface="Garamond" charset="0"/>
            </a:endParaRPr>
          </a:p>
        </p:txBody>
      </p:sp>
      <p:pic>
        <p:nvPicPr>
          <p:cNvPr id="2970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819400"/>
            <a:ext cx="4267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1814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400" y="4267200"/>
            <a:ext cx="167640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89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a:latin typeface="Garamond" charset="0"/>
                <a:ea typeface="ＭＳ Ｐゴシック" charset="0"/>
                <a:cs typeface="ＭＳ Ｐゴシック" charset="0"/>
              </a:rPr>
              <a:t>Task Stealing</a:t>
            </a:r>
          </a:p>
        </p:txBody>
      </p:sp>
      <p:sp>
        <p:nvSpPr>
          <p:cNvPr id="30722"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Idea:</a:t>
            </a:r>
            <a:r>
              <a:rPr lang="en-US">
                <a:latin typeface="Tahoma" charset="0"/>
                <a:ea typeface="ＭＳ Ｐゴシック" charset="0"/>
                <a:cs typeface="ＭＳ Ｐゴシック" charset="0"/>
              </a:rPr>
              <a:t> When a processor</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s task queue is empty it steals a task from another processor</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s task queue</a:t>
            </a:r>
          </a:p>
          <a:p>
            <a:pPr lvl="1"/>
            <a:r>
              <a:rPr lang="en-US">
                <a:latin typeface="Tahoma" charset="0"/>
                <a:ea typeface="ＭＳ Ｐゴシック" charset="0"/>
              </a:rPr>
              <a:t>Whom to steal from? (Randomized stealing works well)</a:t>
            </a:r>
          </a:p>
          <a:p>
            <a:pPr lvl="1"/>
            <a:r>
              <a:rPr lang="en-US">
                <a:latin typeface="Tahoma" charset="0"/>
                <a:ea typeface="ＭＳ Ｐゴシック" charset="0"/>
              </a:rPr>
              <a:t>How many tasks to steal?</a:t>
            </a:r>
          </a:p>
          <a:p>
            <a:endParaRPr lang="en-US">
              <a:latin typeface="Tahoma" charset="0"/>
              <a:ea typeface="ＭＳ Ｐゴシック" charset="0"/>
              <a:cs typeface="ＭＳ Ｐゴシック" charset="0"/>
            </a:endParaRPr>
          </a:p>
          <a:p>
            <a:pPr>
              <a:buFont typeface="Wingdings" charset="0"/>
              <a:buNone/>
            </a:pPr>
            <a:r>
              <a:rPr lang="en-US">
                <a:latin typeface="Tahoma" charset="0"/>
                <a:ea typeface="ＭＳ Ｐゴシック" charset="0"/>
                <a:cs typeface="ＭＳ Ｐゴシック" charset="0"/>
              </a:rPr>
              <a:t>+ Dynamic balancing of computation load</a:t>
            </a:r>
          </a:p>
          <a:p>
            <a:pPr>
              <a:buFont typeface="Wingdings" charset="0"/>
              <a:buNone/>
            </a:pPr>
            <a:r>
              <a:rPr lang="en-US">
                <a:latin typeface="Tahoma" charset="0"/>
                <a:ea typeface="ＭＳ Ｐゴシック" charset="0"/>
                <a:cs typeface="ＭＳ Ｐゴシック" charset="0"/>
              </a:rPr>
              <a:t>    </a:t>
            </a:r>
          </a:p>
          <a:p>
            <a:pPr>
              <a:buFont typeface="Wingdings" charset="0"/>
              <a:buNone/>
            </a:pPr>
            <a:r>
              <a:rPr lang="en-US">
                <a:latin typeface="Tahoma" charset="0"/>
                <a:ea typeface="ＭＳ Ｐゴシック" charset="0"/>
                <a:cs typeface="ＭＳ Ｐゴシック" charset="0"/>
              </a:rPr>
              <a:t>- Additional communication/synchronization overhead between processors</a:t>
            </a:r>
          </a:p>
          <a:p>
            <a:pPr>
              <a:buFont typeface="Wingdings" charset="0"/>
              <a:buNone/>
            </a:pPr>
            <a:r>
              <a:rPr lang="en-US">
                <a:latin typeface="Tahoma" charset="0"/>
                <a:ea typeface="ＭＳ Ｐゴシック" charset="0"/>
                <a:cs typeface="ＭＳ Ｐゴシック" charset="0"/>
              </a:rPr>
              <a:t>- Need to stop stealing if no tasks to steal</a:t>
            </a:r>
          </a:p>
          <a:p>
            <a:pPr>
              <a:buFont typeface="Wingdings" charset="0"/>
              <a:buNone/>
            </a:pPr>
            <a:r>
              <a:rPr lang="en-US">
                <a:latin typeface="Tahoma" charset="0"/>
                <a:ea typeface="ＭＳ Ｐゴシック" charset="0"/>
                <a:cs typeface="ＭＳ Ｐゴシック" charset="0"/>
              </a:rPr>
              <a:t>  </a:t>
            </a:r>
          </a:p>
        </p:txBody>
      </p:sp>
      <p:sp>
        <p:nvSpPr>
          <p:cNvPr id="307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4AC9B0-E135-484C-AECC-4BA8A09A3115}" type="slidenum">
              <a:rPr lang="en-US" sz="1600">
                <a:solidFill>
                  <a:srgbClr val="000000"/>
                </a:solidFill>
                <a:latin typeface="Garamond" charset="0"/>
              </a:rPr>
              <a:pPr eaLnBrk="1" hangingPunct="1"/>
              <a:t>23</a:t>
            </a:fld>
            <a:endParaRPr lang="en-US" sz="1600">
              <a:solidFill>
                <a:srgbClr val="000000"/>
              </a:solidFill>
              <a:latin typeface="Garamond" charset="0"/>
            </a:endParaRPr>
          </a:p>
        </p:txBody>
      </p:sp>
    </p:spTree>
    <p:extLst>
      <p:ext uri="{BB962C8B-B14F-4D97-AF65-F5344CB8AC3E}">
        <p14:creationId xmlns:p14="http://schemas.microsoft.com/office/powerpoint/2010/main" val="2593522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a:latin typeface="Garamond" charset="0"/>
                <a:ea typeface="ＭＳ Ｐゴシック" charset="0"/>
                <a:cs typeface="ＭＳ Ｐゴシック" charset="0"/>
              </a:rPr>
              <a:t>Parallel Task Assignment: Tradeoffs</a:t>
            </a:r>
          </a:p>
        </p:txBody>
      </p:sp>
      <p:sp>
        <p:nvSpPr>
          <p:cNvPr id="31747"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Who does the assignment? Hardware versus software?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Software</a:t>
            </a:r>
          </a:p>
          <a:p>
            <a:pPr lvl="1">
              <a:buFont typeface="Wingdings" charset="0"/>
              <a:buNone/>
            </a:pPr>
            <a:r>
              <a:rPr lang="en-US">
                <a:latin typeface="Tahoma" charset="0"/>
                <a:ea typeface="ＭＳ Ｐゴシック" charset="0"/>
              </a:rPr>
              <a:t>+ Better scope</a:t>
            </a:r>
          </a:p>
          <a:p>
            <a:pPr lvl="1">
              <a:buFont typeface="Wingdings" charset="0"/>
              <a:buNone/>
            </a:pPr>
            <a:r>
              <a:rPr lang="en-US">
                <a:latin typeface="Tahoma" charset="0"/>
                <a:ea typeface="ＭＳ Ｐゴシック" charset="0"/>
              </a:rPr>
              <a:t>- More time overhead</a:t>
            </a:r>
          </a:p>
          <a:p>
            <a:pPr lvl="1">
              <a:buFont typeface="Wingdings" charset="0"/>
              <a:buNone/>
            </a:pPr>
            <a:r>
              <a:rPr lang="en-US">
                <a:latin typeface="Tahoma" charset="0"/>
                <a:ea typeface="ＭＳ Ｐゴシック" charset="0"/>
              </a:rPr>
              <a:t>- Slow to adapt to dynamic events (e.g., a processor becoming idle)</a:t>
            </a:r>
          </a:p>
          <a:p>
            <a:pPr lvl="1">
              <a:buFontTx/>
              <a:buChar char="-"/>
            </a:pPr>
            <a:endParaRPr lang="en-US">
              <a:latin typeface="Tahoma" charset="0"/>
              <a:ea typeface="ＭＳ Ｐゴシック" charset="0"/>
            </a:endParaRPr>
          </a:p>
          <a:p>
            <a:r>
              <a:rPr lang="en-US">
                <a:latin typeface="Tahoma" charset="0"/>
                <a:ea typeface="ＭＳ Ｐゴシック" charset="0"/>
                <a:cs typeface="ＭＳ Ｐゴシック" charset="0"/>
              </a:rPr>
              <a:t>Hardware</a:t>
            </a:r>
          </a:p>
          <a:p>
            <a:pPr lvl="1">
              <a:buFont typeface="Wingdings" charset="0"/>
              <a:buNone/>
            </a:pPr>
            <a:r>
              <a:rPr lang="en-US">
                <a:latin typeface="Tahoma" charset="0"/>
                <a:ea typeface="ＭＳ Ｐゴシック" charset="0"/>
              </a:rPr>
              <a:t>+ Low time overhead</a:t>
            </a:r>
          </a:p>
          <a:p>
            <a:pPr lvl="1">
              <a:buFont typeface="Wingdings" charset="0"/>
              <a:buNone/>
            </a:pPr>
            <a:r>
              <a:rPr lang="en-US">
                <a:latin typeface="Tahoma" charset="0"/>
                <a:ea typeface="ＭＳ Ｐゴシック" charset="0"/>
              </a:rPr>
              <a:t>+ Can adjust to dynamic events faster</a:t>
            </a:r>
          </a:p>
          <a:p>
            <a:pPr lvl="1">
              <a:buFont typeface="Wingdings" charset="0"/>
              <a:buNone/>
            </a:pPr>
            <a:r>
              <a:rPr lang="en-US">
                <a:latin typeface="Tahoma" charset="0"/>
                <a:ea typeface="ＭＳ Ｐゴシック" charset="0"/>
              </a:rPr>
              <a:t>- Requires hardware changes (area and possibly energy overhead)</a:t>
            </a:r>
          </a:p>
        </p:txBody>
      </p:sp>
      <p:sp>
        <p:nvSpPr>
          <p:cNvPr id="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395543-6CD0-BC47-9838-EF66D74D5775}" type="slidenum">
              <a:rPr lang="en-US" sz="1600">
                <a:solidFill>
                  <a:srgbClr val="000000"/>
                </a:solidFill>
                <a:latin typeface="Garamond" charset="0"/>
              </a:rPr>
              <a:pPr eaLnBrk="1" hangingPunct="1"/>
              <a:t>24</a:t>
            </a:fld>
            <a:endParaRPr lang="en-US" sz="1600">
              <a:solidFill>
                <a:srgbClr val="000000"/>
              </a:solidFill>
              <a:latin typeface="Garamond" charset="0"/>
            </a:endParaRPr>
          </a:p>
        </p:txBody>
      </p:sp>
    </p:spTree>
    <p:extLst>
      <p:ext uri="{BB962C8B-B14F-4D97-AF65-F5344CB8AC3E}">
        <p14:creationId xmlns:p14="http://schemas.microsoft.com/office/powerpoint/2010/main" val="28207988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atin typeface="Garamond" charset="0"/>
                <a:ea typeface="ＭＳ Ｐゴシック" charset="0"/>
                <a:cs typeface="ＭＳ Ｐゴシック" charset="0"/>
              </a:rPr>
              <a:t>How Can the Hardware Help?</a:t>
            </a:r>
          </a:p>
        </p:txBody>
      </p:sp>
      <p:sp>
        <p:nvSpPr>
          <p:cNvPr id="32770"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Managing task queues in software has overhead</a:t>
            </a:r>
          </a:p>
          <a:p>
            <a:pPr lvl="1"/>
            <a:r>
              <a:rPr lang="en-US">
                <a:latin typeface="Tahoma" charset="0"/>
                <a:ea typeface="ＭＳ Ｐゴシック" charset="0"/>
              </a:rPr>
              <a:t>Especially high when task sizes are small</a:t>
            </a:r>
          </a:p>
          <a:p>
            <a:pPr lvl="1"/>
            <a:endParaRPr lang="en-US">
              <a:latin typeface="Tahoma" charset="0"/>
              <a:ea typeface="ＭＳ Ｐゴシック" charset="0"/>
            </a:endParaRPr>
          </a:p>
          <a:p>
            <a:r>
              <a:rPr lang="en-US">
                <a:latin typeface="Tahoma" charset="0"/>
                <a:ea typeface="ＭＳ Ｐゴシック" charset="0"/>
                <a:cs typeface="ＭＳ Ｐゴシック" charset="0"/>
              </a:rPr>
              <a:t>An idea: Hardware Task Queues</a:t>
            </a:r>
          </a:p>
          <a:p>
            <a:pPr lvl="1"/>
            <a:r>
              <a:rPr lang="en-US">
                <a:latin typeface="Tahoma" charset="0"/>
                <a:ea typeface="ＭＳ Ｐゴシック" charset="0"/>
              </a:rPr>
              <a:t>Each processor has a dedicated task queue</a:t>
            </a:r>
          </a:p>
          <a:p>
            <a:pPr lvl="1"/>
            <a:r>
              <a:rPr lang="en-US">
                <a:latin typeface="Tahoma" charset="0"/>
                <a:ea typeface="ＭＳ Ｐゴシック" charset="0"/>
              </a:rPr>
              <a:t>Software fills the task queues (on demand)</a:t>
            </a:r>
          </a:p>
          <a:p>
            <a:pPr lvl="1"/>
            <a:r>
              <a:rPr lang="en-US">
                <a:latin typeface="Tahoma" charset="0"/>
                <a:ea typeface="ＭＳ Ｐゴシック" charset="0"/>
              </a:rPr>
              <a:t>Hardware manages movement of tasks from queue to queue</a:t>
            </a:r>
          </a:p>
          <a:p>
            <a:pPr lvl="1"/>
            <a:r>
              <a:rPr lang="en-US">
                <a:latin typeface="Tahoma" charset="0"/>
                <a:ea typeface="ＭＳ Ｐゴシック" charset="0"/>
              </a:rPr>
              <a:t>There can be a global task queue as well </a:t>
            </a:r>
            <a:r>
              <a:rPr lang="en-US">
                <a:latin typeface="Tahoma" charset="0"/>
                <a:ea typeface="ＭＳ Ｐゴシック" charset="0"/>
                <a:sym typeface="Wingdings" charset="0"/>
              </a:rPr>
              <a:t> hierarchical tasking in hardware</a:t>
            </a:r>
          </a:p>
          <a:p>
            <a:pPr lvl="1"/>
            <a:endParaRPr lang="en-US">
              <a:latin typeface="Tahoma" charset="0"/>
              <a:ea typeface="ＭＳ Ｐゴシック" charset="0"/>
              <a:sym typeface="Wingdings" charset="0"/>
            </a:endParaRPr>
          </a:p>
          <a:p>
            <a:pPr lvl="1"/>
            <a:r>
              <a:rPr lang="en-US">
                <a:latin typeface="Tahoma" charset="0"/>
                <a:ea typeface="ＭＳ Ｐゴシック" charset="0"/>
                <a:sym typeface="Wingdings" charset="0"/>
              </a:rPr>
              <a:t>Kumar et al., </a:t>
            </a:r>
            <a:r>
              <a:rPr lang="ja-JP" altLang="en-US">
                <a:latin typeface="Tahoma" charset="0"/>
                <a:ea typeface="ＭＳ Ｐゴシック" charset="0"/>
                <a:sym typeface="Wingdings" charset="0"/>
              </a:rPr>
              <a:t>“</a:t>
            </a:r>
            <a:r>
              <a:rPr lang="en-US" altLang="ja-JP">
                <a:solidFill>
                  <a:srgbClr val="0000FF"/>
                </a:solidFill>
                <a:latin typeface="Tahoma" charset="0"/>
                <a:ea typeface="ＭＳ Ｐゴシック" charset="0"/>
              </a:rPr>
              <a:t>Carbon: Architectural Support for Fine-Grained Parallelism on Chip Multiprocessors</a:t>
            </a:r>
            <a:r>
              <a:rPr lang="en-US" altLang="ja-JP">
                <a:latin typeface="Tahoma" charset="0"/>
                <a:ea typeface="ＭＳ Ｐゴシック" charset="0"/>
              </a:rPr>
              <a:t>,</a:t>
            </a:r>
            <a:r>
              <a:rPr lang="ja-JP" altLang="en-US">
                <a:latin typeface="Tahoma" charset="0"/>
                <a:ea typeface="ＭＳ Ｐゴシック" charset="0"/>
              </a:rPr>
              <a:t>”</a:t>
            </a:r>
            <a:r>
              <a:rPr lang="en-US" altLang="ja-JP">
                <a:latin typeface="Tahoma" charset="0"/>
                <a:ea typeface="ＭＳ Ｐゴシック" charset="0"/>
              </a:rPr>
              <a:t> ISCA 2007.</a:t>
            </a:r>
          </a:p>
          <a:p>
            <a:pPr lvl="2"/>
            <a:r>
              <a:rPr lang="en-US">
                <a:latin typeface="Tahoma" charset="0"/>
                <a:ea typeface="ＭＳ Ｐゴシック" charset="0"/>
              </a:rPr>
              <a:t>Optional reading</a:t>
            </a:r>
          </a:p>
          <a:p>
            <a:endParaRPr lang="en-US">
              <a:latin typeface="Tahoma" charset="0"/>
              <a:ea typeface="ＭＳ Ｐゴシック" charset="0"/>
              <a:cs typeface="ＭＳ Ｐゴシック" charset="0"/>
            </a:endParaRPr>
          </a:p>
        </p:txBody>
      </p:sp>
      <p:sp>
        <p:nvSpPr>
          <p:cNvPr id="327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CC1B0D-586E-1243-AF4E-40CC079635F9}" type="slidenum">
              <a:rPr lang="en-US" sz="1600">
                <a:solidFill>
                  <a:srgbClr val="000000"/>
                </a:solidFill>
                <a:latin typeface="Garamond" charset="0"/>
              </a:rPr>
              <a:pPr eaLnBrk="1" hangingPunct="1"/>
              <a:t>25</a:t>
            </a:fld>
            <a:endParaRPr lang="en-US" sz="1600">
              <a:solidFill>
                <a:srgbClr val="000000"/>
              </a:solidFill>
              <a:latin typeface="Garamond" charset="0"/>
            </a:endParaRPr>
          </a:p>
        </p:txBody>
      </p:sp>
    </p:spTree>
    <p:extLst>
      <p:ext uri="{BB962C8B-B14F-4D97-AF65-F5344CB8AC3E}">
        <p14:creationId xmlns:p14="http://schemas.microsoft.com/office/powerpoint/2010/main" val="2369561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atin typeface="Garamond" charset="0"/>
                <a:ea typeface="ＭＳ Ｐゴシック" charset="0"/>
                <a:cs typeface="ＭＳ Ｐゴシック" charset="0"/>
              </a:rPr>
              <a:t>Dynamic Task Generation</a:t>
            </a:r>
          </a:p>
        </p:txBody>
      </p:sp>
      <p:sp>
        <p:nvSpPr>
          <p:cNvPr id="33794"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Does static task assignment work in this case?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Problem: Searching the exit of a maze</a:t>
            </a:r>
          </a:p>
        </p:txBody>
      </p:sp>
      <p:sp>
        <p:nvSpPr>
          <p:cNvPr id="337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B297F4-A253-CB43-B720-315634A3FF55}" type="slidenum">
              <a:rPr lang="en-US" sz="1600">
                <a:solidFill>
                  <a:srgbClr val="000000"/>
                </a:solidFill>
                <a:latin typeface="Garamond" charset="0"/>
              </a:rPr>
              <a:pPr eaLnBrk="1" hangingPunct="1"/>
              <a:t>26</a:t>
            </a:fld>
            <a:endParaRPr lang="en-US" sz="1600">
              <a:solidFill>
                <a:srgbClr val="000000"/>
              </a:solidFill>
              <a:latin typeface="Garamond" charset="0"/>
            </a:endParaRPr>
          </a:p>
        </p:txBody>
      </p:sp>
      <p:pic>
        <p:nvPicPr>
          <p:cNvPr id="3379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730500"/>
            <a:ext cx="61722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388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152400"/>
            <a:ext cx="8915400" cy="1066800"/>
          </a:xfrm>
        </p:spPr>
        <p:txBody>
          <a:bodyPr/>
          <a:lstStyle/>
          <a:p>
            <a:r>
              <a:rPr lang="en-US" sz="3600">
                <a:latin typeface="Garamond" charset="0"/>
                <a:ea typeface="ＭＳ Ｐゴシック" charset="0"/>
                <a:cs typeface="ＭＳ Ｐゴシック" charset="0"/>
              </a:rPr>
              <a:t>Why Do We Really Want Dynamic Scheduling?</a:t>
            </a:r>
          </a:p>
        </p:txBody>
      </p:sp>
      <p:sp>
        <p:nvSpPr>
          <p:cNvPr id="37890" name="Content Placeholder 2"/>
          <p:cNvSpPr>
            <a:spLocks noGrp="1"/>
          </p:cNvSpPr>
          <p:nvPr>
            <p:ph idx="1"/>
          </p:nvPr>
        </p:nvSpPr>
        <p:spPr>
          <a:xfrm>
            <a:off x="228600" y="996950"/>
            <a:ext cx="8610600" cy="5194300"/>
          </a:xfrm>
        </p:spPr>
        <p:txBody>
          <a:bodyPr/>
          <a:lstStyle/>
          <a:p>
            <a:r>
              <a:rPr lang="en-US" dirty="0">
                <a:solidFill>
                  <a:srgbClr val="0000FF"/>
                </a:solidFill>
                <a:latin typeface="Tahoma" charset="0"/>
                <a:ea typeface="ＭＳ Ｐゴシック" charset="0"/>
                <a:cs typeface="ＭＳ Ｐゴシック" charset="0"/>
              </a:rPr>
              <a:t>Uncertainty </a:t>
            </a:r>
            <a:r>
              <a:rPr lang="en-US" dirty="0">
                <a:latin typeface="Tahoma" charset="0"/>
                <a:ea typeface="ＭＳ Ｐゴシック" charset="0"/>
                <a:cs typeface="ＭＳ Ｐゴシック" charset="0"/>
              </a:rPr>
              <a:t>in dynamic events</a:t>
            </a:r>
          </a:p>
          <a:p>
            <a:endParaRPr lang="en-US" dirty="0" smtClean="0">
              <a:latin typeface="Tahoma" charset="0"/>
              <a:ea typeface="ＭＳ Ｐゴシック" charset="0"/>
              <a:cs typeface="ＭＳ Ｐゴシック" charset="0"/>
            </a:endParaRPr>
          </a:p>
          <a:p>
            <a:r>
              <a:rPr lang="en-US" dirty="0" smtClean="0">
                <a:latin typeface="Tahoma" charset="0"/>
                <a:ea typeface="ＭＳ Ｐゴシック" charset="0"/>
                <a:cs typeface="ＭＳ Ｐゴシック" charset="0"/>
              </a:rPr>
              <a:t>E.g., Out-of-order execution (dynamic instruction scheduling)</a:t>
            </a:r>
          </a:p>
          <a:p>
            <a:pPr lvl="1"/>
            <a:r>
              <a:rPr lang="en-US" dirty="0" smtClean="0">
                <a:latin typeface="Tahoma" charset="0"/>
                <a:ea typeface="ＭＳ Ｐゴシック" charset="0"/>
                <a:cs typeface="ＭＳ Ｐゴシック" charset="0"/>
              </a:rPr>
              <a:t>Really necessary if you do not know the latency of an instruction</a:t>
            </a:r>
          </a:p>
          <a:p>
            <a:pPr lvl="1"/>
            <a:r>
              <a:rPr lang="en-US" dirty="0" smtClean="0">
                <a:latin typeface="Tahoma" charset="0"/>
                <a:ea typeface="ＭＳ Ｐゴシック" charset="0"/>
                <a:cs typeface="ＭＳ Ｐゴシック" charset="0"/>
              </a:rPr>
              <a:t>Compiler cannot reorder instructions with unknown latencies</a:t>
            </a:r>
            <a:endParaRPr lang="en-US" dirty="0">
              <a:latin typeface="Tahoma" charset="0"/>
              <a:ea typeface="ＭＳ Ｐゴシック" charset="0"/>
              <a:cs typeface="ＭＳ Ｐゴシック" charset="0"/>
            </a:endParaRPr>
          </a:p>
        </p:txBody>
      </p:sp>
      <p:sp>
        <p:nvSpPr>
          <p:cNvPr id="378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D44EB2-9F08-8841-8B74-9130E43A2C59}" type="slidenum">
              <a:rPr lang="en-US" sz="1600">
                <a:solidFill>
                  <a:srgbClr val="000000"/>
                </a:solidFill>
                <a:latin typeface="Garamond" charset="0"/>
              </a:rPr>
              <a:pPr eaLnBrk="1" hangingPunct="1"/>
              <a:t>27</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a:t>
            </a:r>
            <a:r>
              <a:rPr lang="en-US" dirty="0" smtClean="0">
                <a:latin typeface="Garamond" charset="0"/>
                <a:ea typeface="ＭＳ Ｐゴシック" charset="0"/>
                <a:cs typeface="ＭＳ Ｐゴシック" charset="0"/>
              </a:rPr>
              <a:t>Learn in Mini Course 1?</a:t>
            </a:r>
            <a:endParaRPr lang="en-US" dirty="0">
              <a:latin typeface="Garamond" charset="0"/>
              <a:ea typeface="ＭＳ Ｐゴシック" charset="0"/>
              <a:cs typeface="ＭＳ Ｐゴシック" charset="0"/>
            </a:endParaRPr>
          </a:p>
        </p:txBody>
      </p:sp>
      <p:sp>
        <p:nvSpPr>
          <p:cNvPr id="38914" name="Content Placeholder 2"/>
          <p:cNvSpPr>
            <a:spLocks noGrp="1"/>
          </p:cNvSpPr>
          <p:nvPr>
            <p:ph idx="1"/>
          </p:nvPr>
        </p:nvSpPr>
        <p:spPr>
          <a:xfrm>
            <a:off x="228600" y="996950"/>
            <a:ext cx="8915400" cy="5194300"/>
          </a:xfrm>
        </p:spPr>
        <p:txBody>
          <a:bodyPr/>
          <a:lstStyle/>
          <a:p>
            <a:r>
              <a:rPr lang="en-US" dirty="0" smtClean="0">
                <a:solidFill>
                  <a:srgbClr val="0000FF"/>
                </a:solidFill>
              </a:rPr>
              <a:t>Multi-core Architectures and Shared Resource Management: Fundamentals and Recent Research</a:t>
            </a:r>
          </a:p>
          <a:p>
            <a:pPr lvl="1"/>
            <a:r>
              <a:rPr lang="en-US" dirty="0" smtClean="0"/>
              <a:t>June 6, 7, 10 (1-4pm)</a:t>
            </a:r>
          </a:p>
          <a:p>
            <a:pPr marL="0" indent="0">
              <a:buNone/>
            </a:pPr>
            <a:endParaRPr lang="en-US" sz="2300" dirty="0" smtClean="0">
              <a:latin typeface="Tahoma" charset="0"/>
              <a:ea typeface="ＭＳ Ｐゴシック" charset="0"/>
            </a:endParaRPr>
          </a:p>
          <a:p>
            <a:r>
              <a:rPr lang="en-US" sz="2300" dirty="0" smtClean="0">
                <a:latin typeface="Tahoma" charset="0"/>
                <a:ea typeface="ＭＳ Ｐゴシック" charset="0"/>
              </a:rPr>
              <a:t>Lecture 1: Why multi-core? Basics, alternatives, tradeoffs</a:t>
            </a:r>
          </a:p>
          <a:p>
            <a:pPr marL="17462" indent="0">
              <a:buNone/>
            </a:pPr>
            <a:r>
              <a:rPr lang="en-US" sz="2300" dirty="0" smtClean="0">
                <a:latin typeface="Tahoma" charset="0"/>
                <a:ea typeface="ＭＳ Ｐゴシック" charset="0"/>
              </a:rPr>
              <a:t>                   Symmetric versus asymmetric multi-core systems</a:t>
            </a:r>
          </a:p>
          <a:p>
            <a:r>
              <a:rPr lang="en-US" sz="2300" dirty="0" smtClean="0">
                <a:latin typeface="Tahoma" charset="0"/>
                <a:ea typeface="ＭＳ Ｐゴシック" charset="0"/>
              </a:rPr>
              <a:t>Lecture 2: Shared cache design for multi-cores</a:t>
            </a:r>
          </a:p>
          <a:p>
            <a:pPr marL="17462" indent="0">
              <a:buNone/>
            </a:pPr>
            <a:r>
              <a:rPr lang="en-US" sz="2300" dirty="0" smtClean="0">
                <a:latin typeface="Tahoma" charset="0"/>
                <a:ea typeface="ＭＳ Ｐゴシック" charset="0"/>
              </a:rPr>
              <a:t>                   (if time permits) Interconnect design for multi-cores</a:t>
            </a:r>
          </a:p>
          <a:p>
            <a:r>
              <a:rPr lang="en-US" sz="2300" dirty="0" smtClean="0">
                <a:latin typeface="Tahoma" charset="0"/>
                <a:ea typeface="ＭＳ Ｐゴシック" charset="0"/>
              </a:rPr>
              <a:t>Lecture 3: Data parallelism and GPUs (if time permits)</a:t>
            </a:r>
          </a:p>
          <a:p>
            <a:pPr marL="17462" indent="0">
              <a:buNone/>
            </a:pPr>
            <a:r>
              <a:rPr lang="en-US" sz="2300" dirty="0" smtClean="0">
                <a:latin typeface="Tahoma" charset="0"/>
                <a:ea typeface="ＭＳ Ｐゴシック" charset="0"/>
                <a:cs typeface="ＭＳ Ｐゴシック" charset="0"/>
              </a:rPr>
              <a:t>                   (if time permits) Prefetcher design and management</a:t>
            </a:r>
            <a:endParaRPr lang="en-US" sz="2300" dirty="0" smtClean="0">
              <a:latin typeface="Tahoma" charset="0"/>
              <a:ea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1F1D4-7954-BD41-94E6-A5D63847144D}" type="slidenum">
              <a:rPr lang="en-US" sz="1600">
                <a:solidFill>
                  <a:srgbClr val="000000"/>
                </a:solidFill>
                <a:latin typeface="Garamond" charset="0"/>
              </a:rPr>
              <a:pPr eaLnBrk="1" hangingPunct="1"/>
              <a:t>28</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a:t>
            </a:r>
            <a:r>
              <a:rPr lang="en-US" dirty="0" smtClean="0">
                <a:latin typeface="Garamond" charset="0"/>
                <a:ea typeface="ＭＳ Ｐゴシック" charset="0"/>
                <a:cs typeface="ＭＳ Ｐゴシック" charset="0"/>
              </a:rPr>
              <a:t>Learn in Mini Course 2?</a:t>
            </a:r>
            <a:endParaRPr lang="en-US" dirty="0">
              <a:latin typeface="Garamond" charset="0"/>
              <a:ea typeface="ＭＳ Ｐゴシック" charset="0"/>
              <a:cs typeface="ＭＳ Ｐゴシック" charset="0"/>
            </a:endParaRPr>
          </a:p>
        </p:txBody>
      </p:sp>
      <p:sp>
        <p:nvSpPr>
          <p:cNvPr id="38914" name="Content Placeholder 2"/>
          <p:cNvSpPr>
            <a:spLocks noGrp="1"/>
          </p:cNvSpPr>
          <p:nvPr>
            <p:ph idx="1"/>
          </p:nvPr>
        </p:nvSpPr>
        <p:spPr>
          <a:xfrm>
            <a:off x="228600" y="996950"/>
            <a:ext cx="8915400" cy="5194300"/>
          </a:xfrm>
        </p:spPr>
        <p:txBody>
          <a:bodyPr/>
          <a:lstStyle/>
          <a:p>
            <a:r>
              <a:rPr lang="en-US" dirty="0" smtClean="0">
                <a:solidFill>
                  <a:srgbClr val="0000FF"/>
                </a:solidFill>
              </a:rPr>
              <a:t>Memory Systems in the Multi-Core Era</a:t>
            </a:r>
          </a:p>
          <a:p>
            <a:pPr lvl="1"/>
            <a:r>
              <a:rPr lang="en-US" dirty="0" smtClean="0"/>
              <a:t>June 13, 14, 17 (1-4pm)</a:t>
            </a:r>
          </a:p>
          <a:p>
            <a:pPr marL="0" indent="0">
              <a:buNone/>
            </a:pPr>
            <a:endParaRPr lang="en-US" sz="2300" dirty="0" smtClean="0">
              <a:latin typeface="Tahoma" charset="0"/>
              <a:ea typeface="ＭＳ Ｐゴシック" charset="0"/>
            </a:endParaRPr>
          </a:p>
          <a:p>
            <a:r>
              <a:rPr lang="en-US" sz="2300" dirty="0" smtClean="0">
                <a:latin typeface="Tahoma" charset="0"/>
                <a:ea typeface="ＭＳ Ｐゴシック" charset="0"/>
              </a:rPr>
              <a:t>Lecture 1: Main memory basics, DRAM scaling</a:t>
            </a:r>
          </a:p>
          <a:p>
            <a:r>
              <a:rPr lang="en-US" sz="2300" dirty="0" smtClean="0">
                <a:latin typeface="Tahoma" charset="0"/>
                <a:ea typeface="ＭＳ Ｐゴシック" charset="0"/>
              </a:rPr>
              <a:t>Lecture 2: Emerging memory technologies and hybrid memories</a:t>
            </a:r>
            <a:endParaRPr lang="en-US" dirty="0">
              <a:latin typeface="Tahoma" charset="0"/>
              <a:ea typeface="ＭＳ Ｐゴシック" charset="0"/>
            </a:endParaRPr>
          </a:p>
          <a:p>
            <a:r>
              <a:rPr lang="en-US" sz="2300" dirty="0" smtClean="0">
                <a:latin typeface="Tahoma" charset="0"/>
                <a:ea typeface="ＭＳ Ｐゴシック" charset="0"/>
              </a:rPr>
              <a:t>Lecture 3: Main memory interference and QoS </a:t>
            </a:r>
          </a:p>
          <a:p>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1F1D4-7954-BD41-94E6-A5D63847144D}"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spTree>
    <p:extLst>
      <p:ext uri="{BB962C8B-B14F-4D97-AF65-F5344CB8AC3E}">
        <p14:creationId xmlns:p14="http://schemas.microsoft.com/office/powerpoint/2010/main" val="1354045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Mini Courses</a:t>
            </a:r>
            <a:endParaRPr lang="en-US" dirty="0"/>
          </a:p>
        </p:txBody>
      </p:sp>
      <p:sp>
        <p:nvSpPr>
          <p:cNvPr id="3" name="Content Placeholder 2"/>
          <p:cNvSpPr>
            <a:spLocks noGrp="1"/>
          </p:cNvSpPr>
          <p:nvPr>
            <p:ph idx="1"/>
          </p:nvPr>
        </p:nvSpPr>
        <p:spPr/>
        <p:txBody>
          <a:bodyPr/>
          <a:lstStyle/>
          <a:p>
            <a:r>
              <a:rPr lang="en-US" dirty="0">
                <a:solidFill>
                  <a:srgbClr val="0000FF"/>
                </a:solidFill>
              </a:rPr>
              <a:t>Multi-core Architectures and Shared Resource </a:t>
            </a:r>
            <a:r>
              <a:rPr lang="en-US" dirty="0" smtClean="0">
                <a:solidFill>
                  <a:srgbClr val="0000FF"/>
                </a:solidFill>
              </a:rPr>
              <a:t>Management: Fundamentals </a:t>
            </a:r>
            <a:r>
              <a:rPr lang="en-US" dirty="0">
                <a:solidFill>
                  <a:srgbClr val="0000FF"/>
                </a:solidFill>
              </a:rPr>
              <a:t>and Recent </a:t>
            </a:r>
            <a:r>
              <a:rPr lang="en-US" dirty="0" smtClean="0">
                <a:solidFill>
                  <a:srgbClr val="0000FF"/>
                </a:solidFill>
              </a:rPr>
              <a:t>Research</a:t>
            </a:r>
          </a:p>
          <a:p>
            <a:pPr lvl="1"/>
            <a:r>
              <a:rPr lang="en-US" dirty="0" smtClean="0"/>
              <a:t>June 6, 7, 10 (1-4pm)</a:t>
            </a:r>
          </a:p>
          <a:p>
            <a:pPr lvl="1"/>
            <a:endParaRPr lang="en-US" dirty="0"/>
          </a:p>
          <a:p>
            <a:r>
              <a:rPr lang="en-US" dirty="0">
                <a:solidFill>
                  <a:srgbClr val="0000FF"/>
                </a:solidFill>
              </a:rPr>
              <a:t>Memory Systems in the Multi-Core </a:t>
            </a:r>
            <a:r>
              <a:rPr lang="en-US" dirty="0" smtClean="0">
                <a:solidFill>
                  <a:srgbClr val="0000FF"/>
                </a:solidFill>
              </a:rPr>
              <a:t>Era</a:t>
            </a:r>
          </a:p>
          <a:p>
            <a:pPr lvl="1"/>
            <a:r>
              <a:rPr lang="en-US" dirty="0" smtClean="0"/>
              <a:t>June 13, 14, 17 (1-4pm)</a:t>
            </a:r>
            <a:endParaRPr lang="en-US" dirty="0"/>
          </a:p>
        </p:txBody>
      </p:sp>
      <p:sp>
        <p:nvSpPr>
          <p:cNvPr id="4" name="Slide Number Placeholder 3"/>
          <p:cNvSpPr>
            <a:spLocks noGrp="1"/>
          </p:cNvSpPr>
          <p:nvPr>
            <p:ph type="sldNum" sz="quarter" idx="11"/>
          </p:nvPr>
        </p:nvSpPr>
        <p:spPr/>
        <p:txBody>
          <a:bodyPr/>
          <a:lstStyle/>
          <a:p>
            <a:pPr>
              <a:defRPr/>
            </a:pPr>
            <a:fld id="{002F4A62-A2AB-6B48-93FA-0E4BEF2642CE}" type="slidenum">
              <a:rPr lang="en-US" smtClean="0"/>
              <a:pPr>
                <a:defRPr/>
              </a:pPr>
              <a:t>3</a:t>
            </a:fld>
            <a:endParaRPr lang="en-US"/>
          </a:p>
        </p:txBody>
      </p:sp>
    </p:spTree>
    <p:extLst>
      <p:ext uri="{BB962C8B-B14F-4D97-AF65-F5344CB8AC3E}">
        <p14:creationId xmlns:p14="http://schemas.microsoft.com/office/powerpoint/2010/main" val="27322463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dirty="0">
                <a:latin typeface="Garamond" charset="0"/>
                <a:ea typeface="ＭＳ Ｐゴシック" charset="0"/>
                <a:cs typeface="ＭＳ Ｐゴシック" charset="0"/>
              </a:rPr>
              <a:t>Readings for </a:t>
            </a:r>
            <a:r>
              <a:rPr lang="en-US" dirty="0" smtClean="0">
                <a:latin typeface="Garamond" charset="0"/>
                <a:ea typeface="ＭＳ Ｐゴシック" charset="0"/>
                <a:cs typeface="ＭＳ Ｐゴシック" charset="0"/>
              </a:rPr>
              <a:t>Lecture Today (Lecture 1.1) </a:t>
            </a:r>
            <a:endParaRPr lang="en-US" dirty="0">
              <a:latin typeface="Garamond" charset="0"/>
              <a:ea typeface="ＭＳ Ｐゴシック" charset="0"/>
              <a:cs typeface="ＭＳ Ｐゴシック" charset="0"/>
            </a:endParaRPr>
          </a:p>
        </p:txBody>
      </p:sp>
      <p:sp>
        <p:nvSpPr>
          <p:cNvPr id="43010" name="Content Placeholder 2"/>
          <p:cNvSpPr>
            <a:spLocks noGrp="1"/>
          </p:cNvSpPr>
          <p:nvPr>
            <p:ph idx="1"/>
          </p:nvPr>
        </p:nvSpPr>
        <p:spPr>
          <a:xfrm>
            <a:off x="152400" y="838200"/>
            <a:ext cx="8915400" cy="5194300"/>
          </a:xfrm>
        </p:spPr>
        <p:txBody>
          <a:bodyPr/>
          <a:lstStyle/>
          <a:p>
            <a:r>
              <a:rPr lang="en-US" sz="2200" dirty="0" smtClean="0">
                <a:latin typeface="Tahoma" charset="0"/>
                <a:ea typeface="ＭＳ Ｐゴシック" charset="0"/>
                <a:cs typeface="ＭＳ Ｐゴシック" charset="0"/>
              </a:rPr>
              <a:t>Required</a:t>
            </a:r>
          </a:p>
          <a:p>
            <a:pPr lvl="1"/>
            <a:r>
              <a:rPr lang="en-US" sz="1900" dirty="0" smtClean="0">
                <a:latin typeface="Tahoma" charset="0"/>
                <a:ea typeface="ＭＳ Ｐゴシック" charset="0"/>
                <a:cs typeface="ＭＳ Ｐゴシック" charset="0"/>
              </a:rPr>
              <a:t>Mutlu et al., </a:t>
            </a:r>
            <a:r>
              <a:rPr lang="ja-JP" altLang="en-US" sz="1900" dirty="0" smtClean="0">
                <a:latin typeface="Tahoma" charset="0"/>
                <a:ea typeface="ＭＳ Ｐゴシック" charset="0"/>
                <a:cs typeface="ＭＳ Ｐゴシック" charset="0"/>
              </a:rPr>
              <a:t>“</a:t>
            </a:r>
            <a:r>
              <a:rPr lang="en-US" altLang="ja-JP" sz="1900" dirty="0" smtClean="0">
                <a:solidFill>
                  <a:srgbClr val="0000FF"/>
                </a:solidFill>
                <a:latin typeface="Tahoma" charset="0"/>
                <a:ea typeface="ＭＳ Ｐゴシック" charset="0"/>
                <a:cs typeface="ＭＳ Ｐゴシック" charset="0"/>
              </a:rPr>
              <a:t>Runahead Execution: An Alternative to Very Large Instruction Windows for Out-of-order Processors</a:t>
            </a:r>
            <a:r>
              <a:rPr lang="en-US" altLang="ja-JP" sz="1900" dirty="0" smtClean="0">
                <a:latin typeface="Tahoma" charset="0"/>
                <a:ea typeface="ＭＳ Ｐゴシック" charset="0"/>
                <a:cs typeface="ＭＳ Ｐゴシック" charset="0"/>
              </a:rPr>
              <a:t>,</a:t>
            </a:r>
            <a:r>
              <a:rPr lang="ja-JP" altLang="en-US" sz="1900" dirty="0" smtClean="0">
                <a:latin typeface="Tahoma" charset="0"/>
                <a:ea typeface="ＭＳ Ｐゴシック" charset="0"/>
                <a:cs typeface="ＭＳ Ｐゴシック" charset="0"/>
              </a:rPr>
              <a:t>”</a:t>
            </a:r>
            <a:r>
              <a:rPr lang="en-US" altLang="ja-JP" sz="1900" dirty="0" smtClean="0">
                <a:latin typeface="Tahoma" charset="0"/>
                <a:ea typeface="ＭＳ Ｐゴシック" charset="0"/>
                <a:cs typeface="ＭＳ Ｐゴシック" charset="0"/>
              </a:rPr>
              <a:t> HPCA 2003, IEEE Micro 2003.</a:t>
            </a:r>
            <a:endParaRPr lang="en-US" sz="1900" dirty="0">
              <a:latin typeface="Tahoma" charset="0"/>
              <a:ea typeface="ＭＳ Ｐゴシック" charset="0"/>
              <a:cs typeface="ＭＳ Ｐゴシック" charset="0"/>
            </a:endParaRPr>
          </a:p>
          <a:p>
            <a:pPr lvl="1"/>
            <a:r>
              <a:rPr lang="en-US" sz="1900" dirty="0" err="1">
                <a:latin typeface="Tahoma" charset="0"/>
                <a:ea typeface="ＭＳ Ｐゴシック" charset="0"/>
              </a:rPr>
              <a:t>Suleman</a:t>
            </a:r>
            <a:r>
              <a:rPr lang="en-US" sz="1900" dirty="0">
                <a:latin typeface="Tahoma" charset="0"/>
                <a:ea typeface="ＭＳ Ｐゴシック" charset="0"/>
              </a:rPr>
              <a:t> et al., </a:t>
            </a:r>
            <a:r>
              <a:rPr lang="ja-JP" altLang="en-US" sz="1900" dirty="0">
                <a:latin typeface="Tahoma" charset="0"/>
                <a:ea typeface="ＭＳ Ｐゴシック" charset="0"/>
              </a:rPr>
              <a:t>“</a:t>
            </a:r>
            <a:r>
              <a:rPr lang="en-US" altLang="ja-JP" sz="1900" dirty="0">
                <a:solidFill>
                  <a:srgbClr val="0000FF"/>
                </a:solidFill>
                <a:latin typeface="Tahoma" charset="0"/>
                <a:ea typeface="ＭＳ Ｐゴシック" charset="0"/>
              </a:rPr>
              <a:t>Accelerating Critical Section Execution with Asymmetric Multi-Core Architectures</a:t>
            </a:r>
            <a:r>
              <a:rPr lang="en-US" altLang="ja-JP" sz="1900" dirty="0">
                <a:latin typeface="Tahoma" charset="0"/>
                <a:ea typeface="ＭＳ Ｐゴシック" charset="0"/>
              </a:rPr>
              <a:t>,</a:t>
            </a:r>
            <a:r>
              <a:rPr lang="ja-JP" altLang="en-US" sz="1900" dirty="0">
                <a:latin typeface="Tahoma" charset="0"/>
                <a:ea typeface="ＭＳ Ｐゴシック" charset="0"/>
              </a:rPr>
              <a:t>”</a:t>
            </a:r>
            <a:r>
              <a:rPr lang="en-US" altLang="ja-JP" sz="1900" dirty="0">
                <a:latin typeface="Tahoma" charset="0"/>
                <a:ea typeface="ＭＳ Ｐゴシック" charset="0"/>
              </a:rPr>
              <a:t> ASPLOS </a:t>
            </a:r>
            <a:r>
              <a:rPr lang="en-US" altLang="ja-JP" sz="1900" dirty="0" smtClean="0">
                <a:latin typeface="Tahoma" charset="0"/>
                <a:ea typeface="ＭＳ Ｐゴシック" charset="0"/>
              </a:rPr>
              <a:t>2009, IEEE Micro 2010. </a:t>
            </a:r>
            <a:endParaRPr lang="en-US" altLang="ja-JP" sz="1900" dirty="0">
              <a:latin typeface="Tahoma" charset="0"/>
              <a:ea typeface="ＭＳ Ｐゴシック" charset="0"/>
            </a:endParaRPr>
          </a:p>
          <a:p>
            <a:pPr lvl="1"/>
            <a:r>
              <a:rPr lang="en-US" sz="1900" dirty="0" err="1">
                <a:latin typeface="Tahoma" charset="0"/>
                <a:ea typeface="ＭＳ Ｐゴシック" charset="0"/>
              </a:rPr>
              <a:t>Suleman</a:t>
            </a:r>
            <a:r>
              <a:rPr lang="en-US" sz="1900" dirty="0">
                <a:latin typeface="Tahoma" charset="0"/>
                <a:ea typeface="ＭＳ Ｐゴシック" charset="0"/>
              </a:rPr>
              <a:t> et al., </a:t>
            </a:r>
            <a:r>
              <a:rPr lang="ja-JP" altLang="en-US" sz="1900" dirty="0">
                <a:latin typeface="Tahoma" charset="0"/>
                <a:ea typeface="ＭＳ Ｐゴシック" charset="0"/>
              </a:rPr>
              <a:t>“</a:t>
            </a:r>
            <a:r>
              <a:rPr lang="en-US" altLang="ja-JP" sz="1900" dirty="0">
                <a:solidFill>
                  <a:srgbClr val="0000FF"/>
                </a:solidFill>
                <a:latin typeface="Tahoma" charset="0"/>
                <a:ea typeface="ＭＳ Ｐゴシック" charset="0"/>
              </a:rPr>
              <a:t>Data Marshaling for Multi-Core Architectures</a:t>
            </a:r>
            <a:r>
              <a:rPr lang="en-US" altLang="ja-JP" sz="1900" dirty="0">
                <a:latin typeface="Tahoma" charset="0"/>
                <a:ea typeface="ＭＳ Ｐゴシック" charset="0"/>
              </a:rPr>
              <a:t>,</a:t>
            </a:r>
            <a:r>
              <a:rPr lang="ja-JP" altLang="en-US" sz="1900" dirty="0">
                <a:latin typeface="Tahoma" charset="0"/>
                <a:ea typeface="ＭＳ Ｐゴシック" charset="0"/>
              </a:rPr>
              <a:t>”</a:t>
            </a:r>
            <a:r>
              <a:rPr lang="en-US" altLang="ja-JP" sz="1900" dirty="0">
                <a:latin typeface="Tahoma" charset="0"/>
                <a:ea typeface="ＭＳ Ｐゴシック" charset="0"/>
              </a:rPr>
              <a:t> ISCA </a:t>
            </a:r>
            <a:r>
              <a:rPr lang="en-US" altLang="ja-JP" sz="1900" dirty="0" smtClean="0">
                <a:latin typeface="Tahoma" charset="0"/>
                <a:ea typeface="ＭＳ Ｐゴシック" charset="0"/>
              </a:rPr>
              <a:t>2010, IEEE Micro 2011.</a:t>
            </a:r>
          </a:p>
          <a:p>
            <a:pPr lvl="1"/>
            <a:r>
              <a:rPr lang="en-US" altLang="ja-JP" sz="1900" dirty="0" smtClean="0">
                <a:latin typeface="Tahoma" charset="0"/>
                <a:ea typeface="ＭＳ Ｐゴシック" charset="0"/>
              </a:rPr>
              <a:t>Joao et al., “</a:t>
            </a:r>
            <a:r>
              <a:rPr lang="en-US" altLang="ja-JP" sz="1900" dirty="0" smtClean="0">
                <a:solidFill>
                  <a:srgbClr val="0000FF"/>
                </a:solidFill>
                <a:latin typeface="Tahoma" charset="0"/>
                <a:ea typeface="ＭＳ Ｐゴシック" charset="0"/>
              </a:rPr>
              <a:t>Bottleneck Identification and Scheduling for Multithreaded Applications</a:t>
            </a:r>
            <a:r>
              <a:rPr lang="en-US" altLang="ja-JP" sz="1900" dirty="0" smtClean="0">
                <a:latin typeface="Tahoma" charset="0"/>
                <a:ea typeface="ＭＳ Ｐゴシック" charset="0"/>
              </a:rPr>
              <a:t>,” ASPLOS 2012.</a:t>
            </a:r>
          </a:p>
          <a:p>
            <a:pPr lvl="1"/>
            <a:r>
              <a:rPr lang="en-US" altLang="ja-JP" sz="1900" dirty="0" smtClean="0">
                <a:latin typeface="Tahoma" charset="0"/>
                <a:ea typeface="ＭＳ Ｐゴシック" charset="0"/>
              </a:rPr>
              <a:t>Joao et al., “</a:t>
            </a:r>
            <a:r>
              <a:rPr lang="en-US" sz="2000" dirty="0" smtClean="0">
                <a:solidFill>
                  <a:srgbClr val="0000FF"/>
                </a:solidFill>
              </a:rPr>
              <a:t>Utility-Based Acceleration of Multithreaded Applications on Asymmetric CMPs</a:t>
            </a:r>
            <a:r>
              <a:rPr lang="en-US" altLang="ja-JP" sz="1900" dirty="0" smtClean="0">
                <a:latin typeface="Tahoma" charset="0"/>
                <a:ea typeface="ＭＳ Ｐゴシック" charset="0"/>
              </a:rPr>
              <a:t>,” ISCA 2013.</a:t>
            </a:r>
            <a:endParaRPr lang="en-US" altLang="ja-JP" sz="1900" dirty="0">
              <a:latin typeface="Tahoma" charset="0"/>
              <a:ea typeface="ＭＳ Ｐゴシック" charset="0"/>
            </a:endParaRPr>
          </a:p>
          <a:p>
            <a:pPr>
              <a:buFont typeface="Wingdings" charset="0"/>
              <a:buNone/>
            </a:pPr>
            <a:endParaRPr lang="en-US" sz="700"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Recommended</a:t>
            </a:r>
          </a:p>
          <a:p>
            <a:pPr lvl="1"/>
            <a:r>
              <a:rPr lang="en-US" sz="1800" dirty="0" smtClean="0">
                <a:latin typeface="Tahoma" charset="0"/>
                <a:ea typeface="ＭＳ Ｐゴシック" charset="0"/>
              </a:rPr>
              <a:t>Amdahl</a:t>
            </a:r>
            <a:r>
              <a:rPr lang="en-US" sz="1800" dirty="0">
                <a:latin typeface="Tahoma" charset="0"/>
                <a:ea typeface="ＭＳ Ｐゴシック" charset="0"/>
              </a:rPr>
              <a:t>, </a:t>
            </a:r>
            <a:r>
              <a:rPr lang="ja-JP" altLang="en-US" sz="1800" dirty="0">
                <a:latin typeface="Tahoma" charset="0"/>
                <a:ea typeface="ＭＳ Ｐゴシック" charset="0"/>
              </a:rPr>
              <a:t>“</a:t>
            </a:r>
            <a:r>
              <a:rPr lang="en-US" altLang="ja-JP" sz="1800" dirty="0">
                <a:solidFill>
                  <a:srgbClr val="0000FF"/>
                </a:solidFill>
                <a:latin typeface="Tahoma" charset="0"/>
                <a:ea typeface="ＭＳ Ｐゴシック" charset="0"/>
              </a:rPr>
              <a:t>Validity of the single processor approach to achieving large scale computing capabilities</a:t>
            </a:r>
            <a:r>
              <a:rPr lang="en-US" altLang="ja-JP" sz="1800" dirty="0">
                <a:latin typeface="Tahoma" charset="0"/>
                <a:ea typeface="ＭＳ Ｐゴシック" charset="0"/>
              </a:rPr>
              <a:t>,</a:t>
            </a:r>
            <a:r>
              <a:rPr lang="ja-JP" altLang="en-US" sz="1800" dirty="0">
                <a:latin typeface="Tahoma" charset="0"/>
                <a:ea typeface="ＭＳ Ｐゴシック" charset="0"/>
              </a:rPr>
              <a:t>”</a:t>
            </a:r>
            <a:r>
              <a:rPr lang="en-US" altLang="ja-JP" sz="1800" dirty="0">
                <a:latin typeface="Tahoma" charset="0"/>
                <a:ea typeface="ＭＳ Ｐゴシック" charset="0"/>
              </a:rPr>
              <a:t> AFIPS 1967. </a:t>
            </a:r>
          </a:p>
          <a:p>
            <a:pPr lvl="1"/>
            <a:r>
              <a:rPr lang="en-US" sz="1800" dirty="0" err="1">
                <a:latin typeface="Tahoma" charset="0"/>
                <a:ea typeface="ＭＳ Ｐゴシック" charset="0"/>
              </a:rPr>
              <a:t>Olukotun</a:t>
            </a:r>
            <a:r>
              <a:rPr lang="en-US" sz="1800" dirty="0">
                <a:latin typeface="Tahoma" charset="0"/>
                <a:ea typeface="ＭＳ Ｐゴシック" charset="0"/>
              </a:rPr>
              <a:t> et al., </a:t>
            </a:r>
            <a:r>
              <a:rPr lang="ja-JP" altLang="en-US" sz="1800" dirty="0">
                <a:latin typeface="Tahoma" charset="0"/>
                <a:ea typeface="ＭＳ Ｐゴシック" charset="0"/>
              </a:rPr>
              <a:t>“</a:t>
            </a:r>
            <a:r>
              <a:rPr lang="en-US" altLang="ja-JP" sz="1800" dirty="0">
                <a:solidFill>
                  <a:srgbClr val="0000FF"/>
                </a:solidFill>
                <a:latin typeface="Tahoma" charset="0"/>
                <a:ea typeface="ＭＳ Ｐゴシック" charset="0"/>
              </a:rPr>
              <a:t>The Case for a Single-Chip Multiprocessor</a:t>
            </a:r>
            <a:r>
              <a:rPr lang="en-US" altLang="ja-JP" sz="1800" dirty="0">
                <a:latin typeface="Tahoma" charset="0"/>
                <a:ea typeface="ＭＳ Ｐゴシック" charset="0"/>
              </a:rPr>
              <a:t>,</a:t>
            </a:r>
            <a:r>
              <a:rPr lang="ja-JP" altLang="en-US" sz="1800" dirty="0">
                <a:latin typeface="Tahoma" charset="0"/>
                <a:ea typeface="ＭＳ Ｐゴシック" charset="0"/>
              </a:rPr>
              <a:t>”</a:t>
            </a:r>
            <a:r>
              <a:rPr lang="en-US" altLang="ja-JP" sz="1800" dirty="0">
                <a:latin typeface="Tahoma" charset="0"/>
                <a:ea typeface="ＭＳ Ｐゴシック" charset="0"/>
              </a:rPr>
              <a:t> ASPLOS 1996.</a:t>
            </a:r>
          </a:p>
          <a:p>
            <a:pPr lvl="1"/>
            <a:r>
              <a:rPr lang="en-US" sz="1800" dirty="0" smtClean="0">
                <a:latin typeface="Tahoma" charset="0"/>
                <a:ea typeface="ＭＳ Ｐゴシック" charset="0"/>
              </a:rPr>
              <a:t>Mutlu et al., “</a:t>
            </a:r>
            <a:r>
              <a:rPr lang="en-US" sz="1800" dirty="0" smtClean="0">
                <a:solidFill>
                  <a:srgbClr val="0000FF"/>
                </a:solidFill>
                <a:latin typeface="Tahoma" charset="0"/>
                <a:ea typeface="ＭＳ Ｐゴシック" charset="0"/>
              </a:rPr>
              <a:t>Techniques for Efficient Processing in Runahead Execution Engines</a:t>
            </a:r>
            <a:r>
              <a:rPr lang="en-US" sz="1800" dirty="0" smtClean="0">
                <a:latin typeface="Tahoma" charset="0"/>
                <a:ea typeface="ＭＳ Ｐゴシック" charset="0"/>
              </a:rPr>
              <a:t>,” ISCA 2005, IEEE Micro 2006.</a:t>
            </a:r>
            <a:endParaRPr lang="en-US" sz="1800" dirty="0">
              <a:latin typeface="Tahoma" charset="0"/>
              <a:ea typeface="ＭＳ Ｐゴシック" charset="0"/>
            </a:endParaRPr>
          </a:p>
          <a:p>
            <a:pPr lvl="1"/>
            <a:endParaRPr lang="en-US" sz="1800" dirty="0">
              <a:latin typeface="Tahoma" charset="0"/>
              <a:ea typeface="ＭＳ Ｐゴシック" charset="0"/>
            </a:endParaRPr>
          </a:p>
          <a:p>
            <a:pPr lvl="1"/>
            <a:endParaRPr lang="en-US" dirty="0">
              <a:latin typeface="Tahoma" charset="0"/>
              <a:ea typeface="ＭＳ Ｐゴシック" charset="0"/>
            </a:endParaRPr>
          </a:p>
        </p:txBody>
      </p:sp>
      <p:sp>
        <p:nvSpPr>
          <p:cNvPr id="430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8BA235-1224-7245-BD2C-162D618C44A5}" type="slidenum">
              <a:rPr lang="en-US" sz="1600">
                <a:solidFill>
                  <a:srgbClr val="000000"/>
                </a:solidFill>
                <a:latin typeface="Garamond" charset="0"/>
              </a:rPr>
              <a:pPr eaLnBrk="1" hangingPunct="1"/>
              <a:t>30</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 for Lecture Today (Lecture 1.1)</a:t>
            </a:r>
            <a:endParaRPr lang="en-US" dirty="0"/>
          </a:p>
        </p:txBody>
      </p:sp>
      <p:sp>
        <p:nvSpPr>
          <p:cNvPr id="3" name="Content Placeholder 2"/>
          <p:cNvSpPr>
            <a:spLocks noGrp="1"/>
          </p:cNvSpPr>
          <p:nvPr>
            <p:ph idx="1"/>
          </p:nvPr>
        </p:nvSpPr>
        <p:spPr>
          <a:xfrm>
            <a:off x="76200" y="997527"/>
            <a:ext cx="9067800" cy="5193723"/>
          </a:xfrm>
        </p:spPr>
        <p:txBody>
          <a:bodyPr/>
          <a:lstStyle/>
          <a:p>
            <a:r>
              <a:rPr lang="en-US" dirty="0" smtClean="0"/>
              <a:t>Runahead Execution</a:t>
            </a:r>
          </a:p>
          <a:p>
            <a:pPr lvl="1"/>
            <a:r>
              <a:rPr lang="en-US" sz="1900" dirty="0" smtClean="0">
                <a:hlinkClick r:id="rId2"/>
              </a:rPr>
              <a:t>http://www.youtube.com/watch?v=z8YpjqXQJIA&amp;list=PL5PHm2jkkXmidJOd59REog9jDnPDTG6IJ&amp;index=28</a:t>
            </a:r>
            <a:endParaRPr lang="en-US" sz="1900" dirty="0" smtClean="0"/>
          </a:p>
          <a:p>
            <a:pPr lvl="1"/>
            <a:endParaRPr lang="en-US" dirty="0"/>
          </a:p>
          <a:p>
            <a:r>
              <a:rPr lang="en-US" dirty="0" smtClean="0"/>
              <a:t>Multiprocessors</a:t>
            </a:r>
          </a:p>
          <a:p>
            <a:pPr lvl="1"/>
            <a:r>
              <a:rPr lang="en-US" sz="1900" dirty="0" err="1" smtClean="0"/>
              <a:t>Basics:</a:t>
            </a:r>
            <a:r>
              <a:rPr lang="en-US" sz="1900" dirty="0" err="1" smtClean="0">
                <a:hlinkClick r:id="rId3"/>
              </a:rPr>
              <a:t>http</a:t>
            </a:r>
            <a:r>
              <a:rPr lang="en-US" sz="1900" dirty="0" smtClean="0">
                <a:hlinkClick r:id="rId3"/>
              </a:rPr>
              <a:t>://www.youtube.com/watch?v=7ozCK_Mgxfk&amp;list=PL5PHm2jkkXmidJOd59REog9jDnPDTG6IJ&amp;index=31</a:t>
            </a:r>
            <a:endParaRPr lang="en-US" sz="1900" dirty="0" smtClean="0"/>
          </a:p>
          <a:p>
            <a:pPr lvl="1"/>
            <a:r>
              <a:rPr lang="en-US" sz="1900" dirty="0" smtClean="0"/>
              <a:t>Correctness and Coherence: </a:t>
            </a:r>
            <a:r>
              <a:rPr lang="en-US" sz="1900" dirty="0" smtClean="0">
                <a:hlinkClick r:id="rId4"/>
              </a:rPr>
              <a:t>http://www.youtube.com/watch?v=U-VZKMgItDM&amp;list=PL5PHm2jkkXmidJOd59REog9jDnPDTG6IJ&amp;index=32</a:t>
            </a:r>
            <a:endParaRPr lang="en-US" sz="1900" dirty="0" smtClean="0"/>
          </a:p>
          <a:p>
            <a:pPr lvl="1"/>
            <a:r>
              <a:rPr lang="en-US" sz="1900" dirty="0" smtClean="0"/>
              <a:t>Heterogeneous Multi-Core: </a:t>
            </a:r>
            <a:r>
              <a:rPr lang="en-US" sz="1900" dirty="0" smtClean="0">
                <a:hlinkClick r:id="rId5"/>
              </a:rPr>
              <a:t>http://www.youtube.com/watch?v=r6r2NJxj3kI&amp;list=PL5PHm2jkkXmidJOd59REog9jDnPDTG6IJ&amp;index=34</a:t>
            </a:r>
            <a:r>
              <a:rPr lang="en-US" sz="1900" dirty="0" smtClean="0"/>
              <a:t> </a:t>
            </a:r>
          </a:p>
          <a:p>
            <a:pPr lvl="1"/>
            <a:endParaRPr lang="en-US" dirty="0"/>
          </a:p>
        </p:txBody>
      </p:sp>
      <p:sp>
        <p:nvSpPr>
          <p:cNvPr id="4" name="Slide Number Placeholder 3"/>
          <p:cNvSpPr>
            <a:spLocks noGrp="1"/>
          </p:cNvSpPr>
          <p:nvPr>
            <p:ph type="sldNum" sz="quarter" idx="11"/>
          </p:nvPr>
        </p:nvSpPr>
        <p:spPr/>
        <p:txBody>
          <a:bodyPr/>
          <a:lstStyle/>
          <a:p>
            <a:pPr>
              <a:defRPr/>
            </a:pPr>
            <a:fld id="{002F4A62-A2AB-6B48-93FA-0E4BEF2642CE}" type="slidenum">
              <a:rPr lang="en-US" smtClean="0"/>
              <a:pPr>
                <a:defRPr/>
              </a:pPr>
              <a:t>31</a:t>
            </a:fld>
            <a:endParaRPr lang="en-US"/>
          </a:p>
        </p:txBody>
      </p:sp>
    </p:spTree>
    <p:extLst>
      <p:ext uri="{BB962C8B-B14F-4D97-AF65-F5344CB8AC3E}">
        <p14:creationId xmlns:p14="http://schemas.microsoft.com/office/powerpoint/2010/main" val="3129038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dirty="0">
                <a:latin typeface="Garamond" charset="0"/>
                <a:ea typeface="ＭＳ Ｐゴシック" charset="0"/>
                <a:cs typeface="ＭＳ Ｐゴシック" charset="0"/>
              </a:rPr>
              <a:t>Readings for </a:t>
            </a:r>
            <a:r>
              <a:rPr lang="en-US" dirty="0" smtClean="0">
                <a:latin typeface="Garamond" charset="0"/>
                <a:ea typeface="ＭＳ Ｐゴシック" charset="0"/>
                <a:cs typeface="ＭＳ Ｐゴシック" charset="0"/>
              </a:rPr>
              <a:t>Lecture June 7 (Lecture 1.2) </a:t>
            </a:r>
            <a:endParaRPr lang="en-US" dirty="0">
              <a:latin typeface="Garamond" charset="0"/>
              <a:ea typeface="ＭＳ Ｐゴシック" charset="0"/>
              <a:cs typeface="ＭＳ Ｐゴシック" charset="0"/>
            </a:endParaRPr>
          </a:p>
        </p:txBody>
      </p:sp>
      <p:sp>
        <p:nvSpPr>
          <p:cNvPr id="43010" name="Content Placeholder 2"/>
          <p:cNvSpPr>
            <a:spLocks noGrp="1"/>
          </p:cNvSpPr>
          <p:nvPr>
            <p:ph idx="1"/>
          </p:nvPr>
        </p:nvSpPr>
        <p:spPr>
          <a:xfrm>
            <a:off x="152400" y="901700"/>
            <a:ext cx="8915400" cy="5194300"/>
          </a:xfrm>
        </p:spPr>
        <p:txBody>
          <a:bodyPr/>
          <a:lstStyle/>
          <a:p>
            <a:r>
              <a:rPr lang="en-US" sz="2200" dirty="0" smtClean="0">
                <a:latin typeface="Tahoma" charset="0"/>
                <a:ea typeface="ＭＳ Ｐゴシック" charset="0"/>
                <a:cs typeface="ＭＳ Ｐゴシック" charset="0"/>
              </a:rPr>
              <a:t>Required</a:t>
            </a:r>
          </a:p>
          <a:p>
            <a:pPr lvl="1"/>
            <a:r>
              <a:rPr lang="en-US" sz="1900" dirty="0" err="1" smtClean="0">
                <a:latin typeface="Tahoma" charset="0"/>
                <a:ea typeface="ＭＳ Ｐゴシック" charset="0"/>
                <a:cs typeface="ＭＳ Ｐゴシック" charset="0"/>
              </a:rPr>
              <a:t>Qureshi</a:t>
            </a:r>
            <a:r>
              <a:rPr lang="en-US" sz="1900" dirty="0" smtClean="0">
                <a:latin typeface="Tahoma" charset="0"/>
                <a:ea typeface="ＭＳ Ｐゴシック" charset="0"/>
                <a:cs typeface="ＭＳ Ｐゴシック" charset="0"/>
              </a:rPr>
              <a:t> et al., “</a:t>
            </a:r>
            <a:r>
              <a:rPr lang="en-US" sz="1900" dirty="0" smtClean="0">
                <a:solidFill>
                  <a:srgbClr val="0000FF"/>
                </a:solidFill>
                <a:latin typeface="Tahoma" charset="0"/>
                <a:ea typeface="ＭＳ Ｐゴシック" charset="0"/>
                <a:cs typeface="ＭＳ Ｐゴシック" charset="0"/>
              </a:rPr>
              <a:t>A Case for MLP-Aware Cache Replacement</a:t>
            </a:r>
            <a:r>
              <a:rPr lang="en-US" sz="1900" dirty="0" smtClean="0">
                <a:latin typeface="Tahoma" charset="0"/>
                <a:ea typeface="ＭＳ Ｐゴシック" charset="0"/>
                <a:cs typeface="ＭＳ Ｐゴシック" charset="0"/>
              </a:rPr>
              <a:t>,” ISCA 2005.</a:t>
            </a:r>
          </a:p>
          <a:p>
            <a:pPr lvl="1"/>
            <a:r>
              <a:rPr lang="en-US" sz="1900" dirty="0" smtClean="0">
                <a:latin typeface="Tahoma" charset="0"/>
                <a:ea typeface="ＭＳ Ｐゴシック" charset="0"/>
                <a:cs typeface="ＭＳ Ｐゴシック" charset="0"/>
              </a:rPr>
              <a:t>Seshadri et al., </a:t>
            </a:r>
            <a:r>
              <a:rPr lang="ja-JP" altLang="en-US" sz="1900" dirty="0" smtClean="0">
                <a:latin typeface="Tahoma" charset="0"/>
                <a:ea typeface="ＭＳ Ｐゴシック" charset="0"/>
                <a:cs typeface="ＭＳ Ｐゴシック" charset="0"/>
              </a:rPr>
              <a:t>“</a:t>
            </a:r>
            <a:r>
              <a:rPr lang="en-US" altLang="ja-JP" sz="1900" dirty="0" smtClean="0">
                <a:solidFill>
                  <a:srgbClr val="0000FF"/>
                </a:solidFill>
                <a:latin typeface="Tahoma" charset="0"/>
                <a:ea typeface="ＭＳ Ｐゴシック" charset="0"/>
                <a:cs typeface="ＭＳ Ｐゴシック" charset="0"/>
              </a:rPr>
              <a:t>The Evicted-Address Filter: A Unified Mechanism to Address both Cache Pollution and Thrashing</a:t>
            </a:r>
            <a:r>
              <a:rPr lang="en-US" altLang="ja-JP" sz="1900" dirty="0" smtClean="0">
                <a:latin typeface="Tahoma" charset="0"/>
                <a:ea typeface="ＭＳ Ｐゴシック" charset="0"/>
                <a:cs typeface="ＭＳ Ｐゴシック" charset="0"/>
              </a:rPr>
              <a:t>,</a:t>
            </a:r>
            <a:r>
              <a:rPr lang="ja-JP" altLang="en-US" sz="1900" dirty="0" smtClean="0">
                <a:latin typeface="Tahoma" charset="0"/>
                <a:ea typeface="ＭＳ Ｐゴシック" charset="0"/>
                <a:cs typeface="ＭＳ Ｐゴシック" charset="0"/>
              </a:rPr>
              <a:t>”</a:t>
            </a:r>
            <a:r>
              <a:rPr lang="en-US" altLang="ja-JP" sz="1900" dirty="0" smtClean="0">
                <a:latin typeface="Tahoma" charset="0"/>
                <a:ea typeface="ＭＳ Ｐゴシック" charset="0"/>
                <a:cs typeface="ＭＳ Ｐゴシック" charset="0"/>
              </a:rPr>
              <a:t> PACT 2012.</a:t>
            </a:r>
            <a:endParaRPr lang="en-US" sz="1900" dirty="0">
              <a:latin typeface="Tahoma" charset="0"/>
              <a:ea typeface="ＭＳ Ｐゴシック" charset="0"/>
              <a:cs typeface="ＭＳ Ｐゴシック" charset="0"/>
            </a:endParaRPr>
          </a:p>
          <a:p>
            <a:pPr lvl="1"/>
            <a:r>
              <a:rPr lang="en-US" sz="1900" dirty="0" err="1" smtClean="0">
                <a:latin typeface="Tahoma" charset="0"/>
                <a:ea typeface="ＭＳ Ｐゴシック" charset="0"/>
              </a:rPr>
              <a:t>Pekhimenko</a:t>
            </a:r>
            <a:r>
              <a:rPr lang="en-US" sz="1900" dirty="0" smtClean="0">
                <a:latin typeface="Tahoma" charset="0"/>
                <a:ea typeface="ＭＳ Ｐゴシック" charset="0"/>
              </a:rPr>
              <a:t> </a:t>
            </a:r>
            <a:r>
              <a:rPr lang="en-US" sz="1900" dirty="0">
                <a:latin typeface="Tahoma" charset="0"/>
                <a:ea typeface="ＭＳ Ｐゴシック" charset="0"/>
              </a:rPr>
              <a:t>et al., </a:t>
            </a:r>
            <a:r>
              <a:rPr lang="ja-JP" altLang="en-US" sz="1900" dirty="0" smtClean="0">
                <a:latin typeface="Tahoma" charset="0"/>
                <a:ea typeface="ＭＳ Ｐゴシック" charset="0"/>
              </a:rPr>
              <a:t>“</a:t>
            </a:r>
            <a:r>
              <a:rPr lang="en-US" altLang="ja-JP" sz="1900" dirty="0" smtClean="0">
                <a:solidFill>
                  <a:srgbClr val="0000FF"/>
                </a:solidFill>
                <a:latin typeface="Tahoma" charset="0"/>
                <a:ea typeface="ＭＳ Ｐゴシック" charset="0"/>
              </a:rPr>
              <a:t>Base-Delta-Immediate Compression: Practical Data Compression for On-Chip Caches</a:t>
            </a:r>
            <a:r>
              <a:rPr lang="en-US" altLang="ja-JP" sz="1900" dirty="0" smtClean="0">
                <a:latin typeface="Tahoma" charset="0"/>
                <a:ea typeface="ＭＳ Ｐゴシック" charset="0"/>
              </a:rPr>
              <a:t>,</a:t>
            </a:r>
            <a:r>
              <a:rPr lang="ja-JP" altLang="en-US" sz="1900" dirty="0">
                <a:latin typeface="Tahoma" charset="0"/>
                <a:ea typeface="ＭＳ Ｐゴシック" charset="0"/>
              </a:rPr>
              <a:t>”</a:t>
            </a:r>
            <a:r>
              <a:rPr lang="en-US" altLang="ja-JP" sz="1900" dirty="0">
                <a:latin typeface="Tahoma" charset="0"/>
                <a:ea typeface="ＭＳ Ｐゴシック" charset="0"/>
              </a:rPr>
              <a:t> </a:t>
            </a:r>
            <a:r>
              <a:rPr lang="en-US" altLang="ja-JP" sz="1900" dirty="0" smtClean="0">
                <a:latin typeface="Tahoma" charset="0"/>
                <a:ea typeface="ＭＳ Ｐゴシック" charset="0"/>
              </a:rPr>
              <a:t>PACT 2012. </a:t>
            </a:r>
          </a:p>
          <a:p>
            <a:pPr lvl="1"/>
            <a:r>
              <a:rPr lang="en-US" altLang="ja-JP" sz="1900" dirty="0" err="1" smtClean="0">
                <a:latin typeface="Tahoma" charset="0"/>
                <a:ea typeface="ＭＳ Ｐゴシック" charset="0"/>
              </a:rPr>
              <a:t>Pekhimenko</a:t>
            </a:r>
            <a:r>
              <a:rPr lang="en-US" altLang="ja-JP" sz="1900" dirty="0" smtClean="0">
                <a:latin typeface="Tahoma" charset="0"/>
                <a:ea typeface="ＭＳ Ｐゴシック" charset="0"/>
              </a:rPr>
              <a:t> et al., “</a:t>
            </a:r>
            <a:r>
              <a:rPr lang="en-US" altLang="ja-JP" sz="1900" dirty="0" smtClean="0">
                <a:solidFill>
                  <a:srgbClr val="0000FF"/>
                </a:solidFill>
                <a:latin typeface="Tahoma" charset="0"/>
                <a:ea typeface="ＭＳ Ｐゴシック" charset="0"/>
              </a:rPr>
              <a:t>Linearly Compressed Pages: A Main Memory Compression Framework with Low Complexity and Low Latency</a:t>
            </a:r>
            <a:r>
              <a:rPr lang="en-US" altLang="ja-JP" sz="1900" dirty="0" smtClean="0">
                <a:latin typeface="Tahoma" charset="0"/>
                <a:ea typeface="ＭＳ Ｐゴシック" charset="0"/>
              </a:rPr>
              <a:t>,” SAFARI Technical Report 2013.</a:t>
            </a:r>
            <a:endParaRPr lang="en-US" altLang="ja-JP" sz="1900" dirty="0">
              <a:latin typeface="Tahoma" charset="0"/>
              <a:ea typeface="ＭＳ Ｐゴシック" charset="0"/>
            </a:endParaRPr>
          </a:p>
          <a:p>
            <a:pPr>
              <a:buFont typeface="Wingdings" charset="0"/>
              <a:buNone/>
            </a:pPr>
            <a:endParaRPr lang="en-US" sz="1200"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Recommended</a:t>
            </a:r>
          </a:p>
          <a:p>
            <a:pPr lvl="1"/>
            <a:r>
              <a:rPr lang="en-US" sz="1900" dirty="0" err="1" smtClean="0">
                <a:latin typeface="Tahoma" charset="0"/>
                <a:ea typeface="ＭＳ Ｐゴシック" charset="0"/>
              </a:rPr>
              <a:t>Qureshi</a:t>
            </a:r>
            <a:r>
              <a:rPr lang="en-US" sz="1900" dirty="0" smtClean="0">
                <a:latin typeface="Tahoma" charset="0"/>
                <a:ea typeface="ＭＳ Ｐゴシック" charset="0"/>
              </a:rPr>
              <a:t> et al., </a:t>
            </a:r>
            <a:r>
              <a:rPr lang="ja-JP" altLang="en-US" sz="1900" dirty="0" smtClean="0">
                <a:latin typeface="Tahoma" charset="0"/>
                <a:ea typeface="ＭＳ Ｐゴシック" charset="0"/>
              </a:rPr>
              <a:t>“</a:t>
            </a:r>
            <a:r>
              <a:rPr lang="en-US" sz="1900" dirty="0" smtClean="0">
                <a:solidFill>
                  <a:srgbClr val="0000FF"/>
                </a:solidFill>
              </a:rPr>
              <a:t>Utility-Based Cache Partitioning: A Low-Overhead, High-Performance, Runtime Mechanism to Partition Shared Caches</a:t>
            </a:r>
            <a:r>
              <a:rPr lang="en-US" altLang="ja-JP" sz="1900" dirty="0" smtClean="0">
                <a:latin typeface="Tahoma" charset="0"/>
                <a:ea typeface="ＭＳ Ｐゴシック" charset="0"/>
              </a:rPr>
              <a:t>,</a:t>
            </a:r>
            <a:r>
              <a:rPr lang="ja-JP" altLang="en-US" sz="1900" dirty="0">
                <a:latin typeface="Tahoma" charset="0"/>
                <a:ea typeface="ＭＳ Ｐゴシック" charset="0"/>
              </a:rPr>
              <a:t>”</a:t>
            </a:r>
            <a:r>
              <a:rPr lang="en-US" altLang="ja-JP" sz="1900" dirty="0">
                <a:latin typeface="Tahoma" charset="0"/>
                <a:ea typeface="ＭＳ Ｐゴシック" charset="0"/>
              </a:rPr>
              <a:t> </a:t>
            </a:r>
            <a:r>
              <a:rPr lang="en-US" altLang="ja-JP" sz="1900" dirty="0" smtClean="0">
                <a:latin typeface="Tahoma" charset="0"/>
                <a:ea typeface="ＭＳ Ｐゴシック" charset="0"/>
              </a:rPr>
              <a:t>MICRO 2006. </a:t>
            </a:r>
            <a:endParaRPr lang="en-US" altLang="ja-JP" sz="1900" dirty="0">
              <a:latin typeface="Tahoma" charset="0"/>
              <a:ea typeface="ＭＳ Ｐゴシック" charset="0"/>
            </a:endParaRPr>
          </a:p>
          <a:p>
            <a:pPr marL="344487" lvl="1" indent="0">
              <a:buNone/>
            </a:pPr>
            <a:endParaRPr lang="en-US" sz="1900" dirty="0">
              <a:latin typeface="Tahoma" charset="0"/>
              <a:ea typeface="ＭＳ Ｐゴシック" charset="0"/>
            </a:endParaRPr>
          </a:p>
          <a:p>
            <a:pPr lvl="1"/>
            <a:endParaRPr lang="en-US" sz="2000" dirty="0">
              <a:latin typeface="Tahoma" charset="0"/>
              <a:ea typeface="ＭＳ Ｐゴシック" charset="0"/>
            </a:endParaRPr>
          </a:p>
          <a:p>
            <a:pPr lvl="1"/>
            <a:endParaRPr lang="en-US" dirty="0">
              <a:latin typeface="Tahoma" charset="0"/>
              <a:ea typeface="ＭＳ Ｐゴシック" charset="0"/>
            </a:endParaRPr>
          </a:p>
        </p:txBody>
      </p:sp>
      <p:sp>
        <p:nvSpPr>
          <p:cNvPr id="430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8BA235-1224-7245-BD2C-162D618C44A5}" type="slidenum">
              <a:rPr lang="en-US" sz="1600">
                <a:solidFill>
                  <a:srgbClr val="000000"/>
                </a:solidFill>
                <a:latin typeface="Garamond" charset="0"/>
              </a:rPr>
              <a:pPr eaLnBrk="1" hangingPunct="1"/>
              <a:t>32</a:t>
            </a:fld>
            <a:endParaRPr lang="en-US" sz="1600">
              <a:solidFill>
                <a:srgbClr val="000000"/>
              </a:solidFill>
              <a:latin typeface="Garamond" charset="0"/>
            </a:endParaRPr>
          </a:p>
        </p:txBody>
      </p:sp>
    </p:spTree>
    <p:extLst>
      <p:ext uri="{BB962C8B-B14F-4D97-AF65-F5344CB8AC3E}">
        <p14:creationId xmlns:p14="http://schemas.microsoft.com/office/powerpoint/2010/main" val="2818213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 for Lecture 1.2</a:t>
            </a:r>
            <a:endParaRPr lang="en-US" dirty="0"/>
          </a:p>
        </p:txBody>
      </p:sp>
      <p:sp>
        <p:nvSpPr>
          <p:cNvPr id="3" name="Content Placeholder 2"/>
          <p:cNvSpPr>
            <a:spLocks noGrp="1"/>
          </p:cNvSpPr>
          <p:nvPr>
            <p:ph idx="1"/>
          </p:nvPr>
        </p:nvSpPr>
        <p:spPr/>
        <p:txBody>
          <a:bodyPr/>
          <a:lstStyle/>
          <a:p>
            <a:r>
              <a:rPr lang="en-US" dirty="0" smtClean="0"/>
              <a:t>Cache basics:</a:t>
            </a:r>
          </a:p>
          <a:p>
            <a:pPr lvl="1"/>
            <a:r>
              <a:rPr lang="en-US" dirty="0" smtClean="0">
                <a:hlinkClick r:id="rId2"/>
              </a:rPr>
              <a:t>http://www.youtube.com/watch?v=TpMdBrM1hVc&amp;list=PL5PHm2jkkXmidJOd59REog9jDnPDTG6IJ&amp;index=23</a:t>
            </a:r>
            <a:r>
              <a:rPr lang="en-US" dirty="0" smtClean="0"/>
              <a:t> </a:t>
            </a:r>
          </a:p>
          <a:p>
            <a:pPr lvl="1"/>
            <a:endParaRPr lang="en-US" dirty="0"/>
          </a:p>
          <a:p>
            <a:r>
              <a:rPr lang="en-US" dirty="0" smtClean="0"/>
              <a:t>Advanced caches:</a:t>
            </a:r>
          </a:p>
          <a:p>
            <a:pPr lvl="1"/>
            <a:r>
              <a:rPr lang="en-US" dirty="0" smtClean="0">
                <a:hlinkClick r:id="rId3"/>
              </a:rPr>
              <a:t>http://www.youtube.com/watch?v=TboaFbjTd-E&amp;list=PL5PHm2jkkXmidJOd59REog9jDnPDTG6IJ&amp;index=24</a:t>
            </a:r>
            <a:endParaRPr lang="en-US" dirty="0" smtClean="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002F4A62-A2AB-6B48-93FA-0E4BEF2642CE}" type="slidenum">
              <a:rPr lang="en-US" smtClean="0"/>
              <a:pPr>
                <a:defRPr/>
              </a:pPr>
              <a:t>33</a:t>
            </a:fld>
            <a:endParaRPr lang="en-US"/>
          </a:p>
        </p:txBody>
      </p:sp>
    </p:spTree>
    <p:extLst>
      <p:ext uri="{BB962C8B-B14F-4D97-AF65-F5344CB8AC3E}">
        <p14:creationId xmlns:p14="http://schemas.microsoft.com/office/powerpoint/2010/main" val="56198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dirty="0">
                <a:latin typeface="Garamond" charset="0"/>
                <a:ea typeface="ＭＳ Ｐゴシック" charset="0"/>
                <a:cs typeface="ＭＳ Ｐゴシック" charset="0"/>
              </a:rPr>
              <a:t>Readings for </a:t>
            </a:r>
            <a:r>
              <a:rPr lang="en-US" dirty="0" smtClean="0">
                <a:latin typeface="Garamond" charset="0"/>
                <a:ea typeface="ＭＳ Ｐゴシック" charset="0"/>
                <a:cs typeface="ＭＳ Ｐゴシック" charset="0"/>
              </a:rPr>
              <a:t>Lecture June 10 (Lecture 1.3) </a:t>
            </a:r>
            <a:endParaRPr lang="en-US" dirty="0">
              <a:latin typeface="Garamond" charset="0"/>
              <a:ea typeface="ＭＳ Ｐゴシック" charset="0"/>
              <a:cs typeface="ＭＳ Ｐゴシック" charset="0"/>
            </a:endParaRPr>
          </a:p>
        </p:txBody>
      </p:sp>
      <p:sp>
        <p:nvSpPr>
          <p:cNvPr id="43010" name="Content Placeholder 2"/>
          <p:cNvSpPr>
            <a:spLocks noGrp="1"/>
          </p:cNvSpPr>
          <p:nvPr>
            <p:ph idx="1"/>
          </p:nvPr>
        </p:nvSpPr>
        <p:spPr>
          <a:xfrm>
            <a:off x="152400" y="901700"/>
            <a:ext cx="8915400" cy="5194300"/>
          </a:xfrm>
        </p:spPr>
        <p:txBody>
          <a:bodyPr/>
          <a:lstStyle/>
          <a:p>
            <a:r>
              <a:rPr lang="en-US" sz="2200" dirty="0" smtClean="0">
                <a:latin typeface="Tahoma" charset="0"/>
                <a:ea typeface="ＭＳ Ｐゴシック" charset="0"/>
                <a:cs typeface="ＭＳ Ｐゴシック" charset="0"/>
              </a:rPr>
              <a:t>Required</a:t>
            </a:r>
          </a:p>
          <a:p>
            <a:pPr lvl="1"/>
            <a:r>
              <a:rPr lang="en-US" sz="1900" dirty="0" smtClean="0">
                <a:latin typeface="Tahoma" charset="0"/>
                <a:ea typeface="ＭＳ Ｐゴシック" charset="0"/>
                <a:cs typeface="ＭＳ Ｐゴシック" charset="0"/>
              </a:rPr>
              <a:t>Moscibroda and Mutlu, “</a:t>
            </a:r>
            <a:r>
              <a:rPr lang="en-US" sz="1900" dirty="0" smtClean="0">
                <a:solidFill>
                  <a:srgbClr val="0000FF"/>
                </a:solidFill>
                <a:latin typeface="Tahoma" charset="0"/>
                <a:ea typeface="ＭＳ Ｐゴシック" charset="0"/>
                <a:cs typeface="ＭＳ Ｐゴシック" charset="0"/>
              </a:rPr>
              <a:t>A Case for Bufferless Routing in On-Chip Networks</a:t>
            </a:r>
            <a:r>
              <a:rPr lang="en-US" sz="1900" dirty="0" smtClean="0">
                <a:latin typeface="Tahoma" charset="0"/>
                <a:ea typeface="ＭＳ Ｐゴシック" charset="0"/>
                <a:cs typeface="ＭＳ Ｐゴシック" charset="0"/>
              </a:rPr>
              <a:t>,” ISCA 2009.</a:t>
            </a:r>
          </a:p>
          <a:p>
            <a:pPr lvl="1"/>
            <a:r>
              <a:rPr lang="en-US" sz="1900" dirty="0" smtClean="0">
                <a:latin typeface="Tahoma" charset="0"/>
                <a:ea typeface="ＭＳ Ｐゴシック" charset="0"/>
                <a:cs typeface="ＭＳ Ｐゴシック" charset="0"/>
              </a:rPr>
              <a:t>Fallin et al., “</a:t>
            </a:r>
            <a:r>
              <a:rPr lang="en-US" sz="1900" dirty="0" smtClean="0">
                <a:solidFill>
                  <a:srgbClr val="0000FF"/>
                </a:solidFill>
                <a:latin typeface="Tahoma" charset="0"/>
                <a:ea typeface="ＭＳ Ｐゴシック" charset="0"/>
                <a:cs typeface="ＭＳ Ｐゴシック" charset="0"/>
              </a:rPr>
              <a:t>CHIPPER: A Low-Complexity Bufferless Deflection Router</a:t>
            </a:r>
            <a:r>
              <a:rPr lang="en-US" sz="1900" dirty="0" smtClean="0">
                <a:latin typeface="Tahoma" charset="0"/>
                <a:ea typeface="ＭＳ Ｐゴシック" charset="0"/>
                <a:cs typeface="ＭＳ Ｐゴシック" charset="0"/>
              </a:rPr>
              <a:t>,” HPCA 2011.</a:t>
            </a:r>
            <a:endParaRPr lang="en-US" sz="1900" dirty="0">
              <a:latin typeface="Tahoma" charset="0"/>
              <a:ea typeface="ＭＳ Ｐゴシック" charset="0"/>
              <a:cs typeface="ＭＳ Ｐゴシック" charset="0"/>
            </a:endParaRPr>
          </a:p>
          <a:p>
            <a:pPr lvl="1"/>
            <a:r>
              <a:rPr lang="en-US" sz="1900" dirty="0" smtClean="0">
                <a:latin typeface="Tahoma" charset="0"/>
                <a:ea typeface="ＭＳ Ｐゴシック" charset="0"/>
              </a:rPr>
              <a:t>Fallin et al., “</a:t>
            </a:r>
            <a:r>
              <a:rPr lang="en-US" sz="1900" dirty="0" err="1" smtClean="0">
                <a:solidFill>
                  <a:srgbClr val="0000FF"/>
                </a:solidFill>
                <a:latin typeface="Tahoma" charset="0"/>
                <a:ea typeface="ＭＳ Ｐゴシック" charset="0"/>
              </a:rPr>
              <a:t>MinBD</a:t>
            </a:r>
            <a:r>
              <a:rPr lang="en-US" sz="1900" dirty="0" smtClean="0">
                <a:solidFill>
                  <a:srgbClr val="0000FF"/>
                </a:solidFill>
                <a:latin typeface="Tahoma" charset="0"/>
                <a:ea typeface="ＭＳ Ｐゴシック" charset="0"/>
              </a:rPr>
              <a:t>: Minimally-Buffered Deflection Routing for Energy-Efficient Interconnect</a:t>
            </a:r>
            <a:r>
              <a:rPr lang="en-US" sz="1900" dirty="0" smtClean="0">
                <a:latin typeface="Tahoma" charset="0"/>
                <a:ea typeface="ＭＳ Ｐゴシック" charset="0"/>
              </a:rPr>
              <a:t>,” NOCS 2012.</a:t>
            </a:r>
          </a:p>
          <a:p>
            <a:pPr lvl="1"/>
            <a:r>
              <a:rPr lang="en-US" altLang="ja-JP" sz="1900" dirty="0" smtClean="0">
                <a:latin typeface="Tahoma" charset="0"/>
                <a:ea typeface="ＭＳ Ｐゴシック" charset="0"/>
              </a:rPr>
              <a:t>Das et al., “</a:t>
            </a:r>
            <a:r>
              <a:rPr lang="en-US" altLang="ja-JP" sz="1900" dirty="0" smtClean="0">
                <a:solidFill>
                  <a:srgbClr val="0000FF"/>
                </a:solidFill>
                <a:latin typeface="Tahoma" charset="0"/>
                <a:ea typeface="ＭＳ Ｐゴシック" charset="0"/>
              </a:rPr>
              <a:t>Application-Aware Prioritization Mechanisms for On-Chip Networks</a:t>
            </a:r>
            <a:r>
              <a:rPr lang="en-US" altLang="ja-JP" sz="1900" dirty="0" smtClean="0">
                <a:latin typeface="Tahoma" charset="0"/>
                <a:ea typeface="ＭＳ Ｐゴシック" charset="0"/>
              </a:rPr>
              <a:t>,” MICRO 2009.</a:t>
            </a:r>
          </a:p>
          <a:p>
            <a:pPr lvl="1"/>
            <a:r>
              <a:rPr lang="en-US" altLang="ja-JP" sz="1900" dirty="0" smtClean="0">
                <a:latin typeface="Tahoma" charset="0"/>
                <a:ea typeface="ＭＳ Ｐゴシック" charset="0"/>
              </a:rPr>
              <a:t>Das et al., “</a:t>
            </a:r>
            <a:r>
              <a:rPr lang="en-US" sz="2000" dirty="0" err="1" smtClean="0">
                <a:solidFill>
                  <a:srgbClr val="0000FF"/>
                </a:solidFill>
              </a:rPr>
              <a:t>Aergia</a:t>
            </a:r>
            <a:r>
              <a:rPr lang="en-US" sz="2000" dirty="0" smtClean="0">
                <a:solidFill>
                  <a:srgbClr val="0000FF"/>
                </a:solidFill>
              </a:rPr>
              <a:t>: Exploiting Packet Latency Slack in On-Chip Networks</a:t>
            </a:r>
            <a:r>
              <a:rPr lang="en-US" altLang="ja-JP" sz="1900" dirty="0" smtClean="0">
                <a:latin typeface="Tahoma" charset="0"/>
                <a:ea typeface="ＭＳ Ｐゴシック" charset="0"/>
              </a:rPr>
              <a:t>,” ISCA 2010, IEEE Micro 2011.</a:t>
            </a:r>
          </a:p>
          <a:p>
            <a:pPr>
              <a:buFont typeface="Wingdings" charset="0"/>
              <a:buNone/>
            </a:pPr>
            <a:endParaRPr lang="en-US" sz="1200"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Recommended</a:t>
            </a:r>
          </a:p>
          <a:p>
            <a:pPr lvl="1"/>
            <a:r>
              <a:rPr lang="en-US" sz="1900" dirty="0" smtClean="0">
                <a:latin typeface="Tahoma" charset="0"/>
                <a:ea typeface="ＭＳ Ｐゴシック" charset="0"/>
              </a:rPr>
              <a:t>Grot et al. “</a:t>
            </a:r>
            <a:r>
              <a:rPr lang="en-US" sz="2000" dirty="0" smtClean="0">
                <a:solidFill>
                  <a:srgbClr val="0000FF"/>
                </a:solidFill>
              </a:rPr>
              <a:t>Preemptive Virtual Clock: A Flexible, Efficient, and Cost-effective QOS Scheme for Networks-on-Chip</a:t>
            </a:r>
            <a:r>
              <a:rPr lang="en-US" sz="1900" dirty="0" smtClean="0">
                <a:latin typeface="Tahoma" charset="0"/>
                <a:ea typeface="ＭＳ Ｐゴシック" charset="0"/>
              </a:rPr>
              <a:t>,” MICRO 2009.</a:t>
            </a:r>
          </a:p>
          <a:p>
            <a:pPr lvl="1"/>
            <a:r>
              <a:rPr lang="en-US" altLang="ja-JP" sz="1900" dirty="0" smtClean="0">
                <a:latin typeface="Tahoma" charset="0"/>
                <a:ea typeface="ＭＳ Ｐゴシック" charset="0"/>
              </a:rPr>
              <a:t>Grot et al., “</a:t>
            </a:r>
            <a:r>
              <a:rPr lang="en-US" sz="2000" dirty="0" smtClean="0">
                <a:solidFill>
                  <a:srgbClr val="0000FF"/>
                </a:solidFill>
              </a:rPr>
              <a:t>Kilo-NOC: A Heterogeneous Network-on-Chip Architecture for Scalability and Service Guarantees</a:t>
            </a:r>
            <a:r>
              <a:rPr lang="en-US" altLang="ja-JP" sz="1900" dirty="0" smtClean="0">
                <a:latin typeface="Tahoma" charset="0"/>
                <a:ea typeface="ＭＳ Ｐゴシック" charset="0"/>
              </a:rPr>
              <a:t>,” ISCA 2011, IEEE Micro 2012.</a:t>
            </a:r>
            <a:endParaRPr lang="en-US" altLang="ja-JP" sz="1900" dirty="0">
              <a:latin typeface="Tahoma" charset="0"/>
              <a:ea typeface="ＭＳ Ｐゴシック" charset="0"/>
            </a:endParaRPr>
          </a:p>
          <a:p>
            <a:pPr marL="344487" lvl="1" indent="0">
              <a:buNone/>
            </a:pPr>
            <a:endParaRPr lang="en-US" sz="1900" dirty="0">
              <a:latin typeface="Tahoma" charset="0"/>
              <a:ea typeface="ＭＳ Ｐゴシック" charset="0"/>
            </a:endParaRPr>
          </a:p>
          <a:p>
            <a:pPr lvl="1"/>
            <a:endParaRPr lang="en-US" sz="2000" dirty="0">
              <a:latin typeface="Tahoma" charset="0"/>
              <a:ea typeface="ＭＳ Ｐゴシック" charset="0"/>
            </a:endParaRPr>
          </a:p>
          <a:p>
            <a:pPr lvl="1"/>
            <a:endParaRPr lang="en-US" dirty="0">
              <a:latin typeface="Tahoma" charset="0"/>
              <a:ea typeface="ＭＳ Ｐゴシック" charset="0"/>
            </a:endParaRPr>
          </a:p>
        </p:txBody>
      </p:sp>
      <p:sp>
        <p:nvSpPr>
          <p:cNvPr id="430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8BA235-1224-7245-BD2C-162D618C44A5}" type="slidenum">
              <a:rPr lang="en-US" sz="1600">
                <a:solidFill>
                  <a:srgbClr val="000000"/>
                </a:solidFill>
                <a:latin typeface="Garamond" charset="0"/>
              </a:rPr>
              <a:pPr eaLnBrk="1" hangingPunct="1"/>
              <a:t>34</a:t>
            </a:fld>
            <a:endParaRPr lang="en-US" sz="1600">
              <a:solidFill>
                <a:srgbClr val="000000"/>
              </a:solidFill>
              <a:latin typeface="Garamond" charset="0"/>
            </a:endParaRPr>
          </a:p>
        </p:txBody>
      </p:sp>
    </p:spTree>
    <p:extLst>
      <p:ext uri="{BB962C8B-B14F-4D97-AF65-F5344CB8AC3E}">
        <p14:creationId xmlns:p14="http://schemas.microsoft.com/office/powerpoint/2010/main" val="32007685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 for Lecture 1.3</a:t>
            </a:r>
            <a:endParaRPr lang="en-US" dirty="0"/>
          </a:p>
        </p:txBody>
      </p:sp>
      <p:sp>
        <p:nvSpPr>
          <p:cNvPr id="3" name="Content Placeholder 2"/>
          <p:cNvSpPr>
            <a:spLocks noGrp="1"/>
          </p:cNvSpPr>
          <p:nvPr>
            <p:ph idx="1"/>
          </p:nvPr>
        </p:nvSpPr>
        <p:spPr>
          <a:xfrm>
            <a:off x="228600" y="997527"/>
            <a:ext cx="8915400" cy="5193723"/>
          </a:xfrm>
        </p:spPr>
        <p:txBody>
          <a:bodyPr/>
          <a:lstStyle/>
          <a:p>
            <a:r>
              <a:rPr lang="en-US" dirty="0" smtClean="0"/>
              <a:t>Interconnects</a:t>
            </a:r>
          </a:p>
          <a:p>
            <a:pPr lvl="1"/>
            <a:r>
              <a:rPr lang="en-US" dirty="0" smtClean="0">
                <a:hlinkClick r:id="rId2"/>
              </a:rPr>
              <a:t>http://www.youtube.com/watch?v=6xEpbFVgnf8&amp;list=PL5PHm2jkkXmidJOd59REog9jDnPDTG6IJ&amp;index=33</a:t>
            </a:r>
            <a:endParaRPr lang="en-US" dirty="0" smtClean="0"/>
          </a:p>
          <a:p>
            <a:pPr lvl="1"/>
            <a:endParaRPr lang="en-US" dirty="0"/>
          </a:p>
          <a:p>
            <a:r>
              <a:rPr lang="en-US" dirty="0" smtClean="0"/>
              <a:t>GPUs and SIMD processing</a:t>
            </a:r>
          </a:p>
          <a:p>
            <a:pPr lvl="1"/>
            <a:r>
              <a:rPr lang="en-US" sz="1900" dirty="0" smtClean="0"/>
              <a:t>Vector/array processing basics: </a:t>
            </a:r>
            <a:r>
              <a:rPr lang="en-US" sz="1900" dirty="0" smtClean="0">
                <a:hlinkClick r:id="rId3"/>
              </a:rPr>
              <a:t>http://www.youtube.com/watch?v=f-XL4BNRoBA&amp;list=PL5PHm2jkkXmidJOd59REog9jDnPDTG6IJ&amp;index=15</a:t>
            </a:r>
            <a:r>
              <a:rPr lang="en-US" sz="1900" dirty="0" smtClean="0"/>
              <a:t> </a:t>
            </a:r>
          </a:p>
          <a:p>
            <a:pPr lvl="1"/>
            <a:r>
              <a:rPr lang="en-US" sz="1900" dirty="0" smtClean="0"/>
              <a:t>GPUs versus other execution models: </a:t>
            </a:r>
            <a:r>
              <a:rPr lang="en-US" sz="1900" dirty="0" smtClean="0">
                <a:hlinkClick r:id="rId4"/>
              </a:rPr>
              <a:t>http://www.youtube.com/watch?v=vr5hbSkb1Eg&amp;list=PL5PHm2jkkXmidJOd59REog9jDnPDTG6IJ&amp;index=20</a:t>
            </a:r>
            <a:r>
              <a:rPr lang="en-US" sz="1900" dirty="0" smtClean="0"/>
              <a:t> </a:t>
            </a:r>
          </a:p>
          <a:p>
            <a:pPr lvl="1"/>
            <a:r>
              <a:rPr lang="en-US" sz="1900" dirty="0" smtClean="0"/>
              <a:t>GPUs in more detail: </a:t>
            </a:r>
            <a:r>
              <a:rPr lang="en-US" sz="1900" dirty="0" smtClean="0">
                <a:hlinkClick r:id="rId4"/>
              </a:rPr>
              <a:t>http://www.youtube.com/watch?v=vr5hbSkb1Eg&amp;list=PL5PHm2jkkXmidJOd59REog9jDnPDTG6IJ&amp;index=20</a:t>
            </a:r>
            <a:r>
              <a:rPr lang="en-US" sz="1900" dirty="0" smtClean="0"/>
              <a:t> </a:t>
            </a:r>
          </a:p>
          <a:p>
            <a:pPr lvl="1"/>
            <a:endParaRPr lang="en-US" dirty="0" smtClean="0"/>
          </a:p>
          <a:p>
            <a:endParaRPr lang="en-US" dirty="0"/>
          </a:p>
        </p:txBody>
      </p:sp>
      <p:sp>
        <p:nvSpPr>
          <p:cNvPr id="4" name="Slide Number Placeholder 3"/>
          <p:cNvSpPr>
            <a:spLocks noGrp="1"/>
          </p:cNvSpPr>
          <p:nvPr>
            <p:ph type="sldNum" sz="quarter" idx="11"/>
          </p:nvPr>
        </p:nvSpPr>
        <p:spPr/>
        <p:txBody>
          <a:bodyPr/>
          <a:lstStyle/>
          <a:p>
            <a:pPr>
              <a:defRPr/>
            </a:pPr>
            <a:fld id="{002F4A62-A2AB-6B48-93FA-0E4BEF2642CE}" type="slidenum">
              <a:rPr lang="en-US" smtClean="0"/>
              <a:pPr>
                <a:defRPr/>
              </a:pPr>
              <a:t>35</a:t>
            </a:fld>
            <a:endParaRPr lang="en-US"/>
          </a:p>
        </p:txBody>
      </p:sp>
    </p:spTree>
    <p:extLst>
      <p:ext uri="{BB962C8B-B14F-4D97-AF65-F5344CB8AC3E}">
        <p14:creationId xmlns:p14="http://schemas.microsoft.com/office/powerpoint/2010/main" val="2458735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Lectures and More Information</a:t>
            </a:r>
            <a:endParaRPr lang="en-US" dirty="0"/>
          </a:p>
        </p:txBody>
      </p:sp>
      <p:sp>
        <p:nvSpPr>
          <p:cNvPr id="3" name="Content Placeholder 2"/>
          <p:cNvSpPr>
            <a:spLocks noGrp="1"/>
          </p:cNvSpPr>
          <p:nvPr>
            <p:ph idx="1"/>
          </p:nvPr>
        </p:nvSpPr>
        <p:spPr>
          <a:xfrm>
            <a:off x="228600" y="997527"/>
            <a:ext cx="8839200" cy="5193723"/>
          </a:xfrm>
        </p:spPr>
        <p:txBody>
          <a:bodyPr/>
          <a:lstStyle/>
          <a:p>
            <a:r>
              <a:rPr lang="en-US" dirty="0" smtClean="0"/>
              <a:t>Online Computer Architecture Lectures</a:t>
            </a:r>
          </a:p>
          <a:p>
            <a:pPr lvl="1"/>
            <a:r>
              <a:rPr lang="en-US" dirty="0" smtClean="0">
                <a:hlinkClick r:id="rId2"/>
              </a:rPr>
              <a:t>http://www.youtube.com/playlist?list=PL5PHm2jkkXmidJOd59REog9jDnPDTG6IJ</a:t>
            </a:r>
            <a:r>
              <a:rPr lang="en-US" dirty="0" smtClean="0"/>
              <a:t> </a:t>
            </a:r>
          </a:p>
          <a:p>
            <a:endParaRPr lang="en-US" dirty="0"/>
          </a:p>
          <a:p>
            <a:r>
              <a:rPr lang="en-US" dirty="0" smtClean="0"/>
              <a:t>Online Computer Architecture Courses</a:t>
            </a:r>
          </a:p>
          <a:p>
            <a:pPr lvl="1"/>
            <a:r>
              <a:rPr lang="en-US" dirty="0" smtClean="0"/>
              <a:t>Intro:</a:t>
            </a:r>
            <a:r>
              <a:rPr lang="en-US" dirty="0"/>
              <a:t> </a:t>
            </a:r>
            <a:r>
              <a:rPr lang="en-US" dirty="0" smtClean="0">
                <a:hlinkClick r:id="rId3"/>
              </a:rPr>
              <a:t>http://www.ece.cmu.edu/~ece447/s13/doku.php</a:t>
            </a:r>
            <a:endParaRPr lang="en-US" dirty="0" smtClean="0"/>
          </a:p>
          <a:p>
            <a:pPr lvl="1"/>
            <a:r>
              <a:rPr lang="en-US" dirty="0" smtClean="0"/>
              <a:t>Advanced: </a:t>
            </a:r>
            <a:r>
              <a:rPr lang="en-US" dirty="0" smtClean="0">
                <a:hlinkClick r:id="rId4"/>
              </a:rPr>
              <a:t>http://www.ece.cmu.edu/~ece740/f11/doku.php</a:t>
            </a:r>
            <a:r>
              <a:rPr lang="en-US" dirty="0" smtClean="0"/>
              <a:t> </a:t>
            </a:r>
          </a:p>
          <a:p>
            <a:pPr lvl="1"/>
            <a:r>
              <a:rPr lang="en-US" dirty="0" smtClean="0"/>
              <a:t>Advanced: </a:t>
            </a:r>
            <a:r>
              <a:rPr lang="en-US" dirty="0" smtClean="0">
                <a:hlinkClick r:id="rId5"/>
              </a:rPr>
              <a:t>http://www.ece.cmu.edu/~ece742/doku.php</a:t>
            </a:r>
            <a:r>
              <a:rPr lang="en-US" dirty="0" smtClean="0"/>
              <a:t> </a:t>
            </a:r>
          </a:p>
          <a:p>
            <a:pPr marL="0" indent="0">
              <a:buNone/>
            </a:pPr>
            <a:endParaRPr lang="en-US" dirty="0"/>
          </a:p>
          <a:p>
            <a:r>
              <a:rPr lang="en-US" dirty="0" smtClean="0"/>
              <a:t>Recent Research Papers</a:t>
            </a:r>
          </a:p>
          <a:p>
            <a:pPr lvl="1"/>
            <a:r>
              <a:rPr lang="en-US" dirty="0" smtClean="0">
                <a:hlinkClick r:id="rId6"/>
              </a:rPr>
              <a:t>http://users.ece.cmu.edu/~omutlu/projects.htm</a:t>
            </a:r>
            <a:endParaRPr lang="en-US" dirty="0" smtClean="0"/>
          </a:p>
          <a:p>
            <a:pPr lvl="1"/>
            <a:r>
              <a:rPr lang="en-US" dirty="0" smtClean="0">
                <a:hlinkClick r:id="rId7"/>
              </a:rPr>
              <a:t>http://scholar.google.com/citations?user=7XyGUGkAAAAJ&amp;hl=en</a:t>
            </a:r>
            <a:endParaRPr lang="en-US" dirty="0" smtClean="0"/>
          </a:p>
          <a:p>
            <a:pPr lvl="1"/>
            <a:endParaRPr lang="en-US" dirty="0" smtClean="0"/>
          </a:p>
          <a:p>
            <a:pPr lvl="1"/>
            <a:endParaRPr lang="en-US" dirty="0"/>
          </a:p>
        </p:txBody>
      </p:sp>
      <p:sp>
        <p:nvSpPr>
          <p:cNvPr id="4" name="Slide Number Placeholder 3"/>
          <p:cNvSpPr>
            <a:spLocks noGrp="1"/>
          </p:cNvSpPr>
          <p:nvPr>
            <p:ph type="sldNum" sz="quarter" idx="11"/>
          </p:nvPr>
        </p:nvSpPr>
        <p:spPr/>
        <p:txBody>
          <a:bodyPr/>
          <a:lstStyle/>
          <a:p>
            <a:pPr>
              <a:defRPr/>
            </a:pPr>
            <a:fld id="{002F4A62-A2AB-6B48-93FA-0E4BEF2642CE}" type="slidenum">
              <a:rPr lang="en-US" smtClean="0"/>
              <a:pPr>
                <a:defRPr/>
              </a:pPr>
              <a:t>36</a:t>
            </a:fld>
            <a:endParaRPr lang="en-US"/>
          </a:p>
        </p:txBody>
      </p:sp>
    </p:spTree>
    <p:extLst>
      <p:ext uri="{BB962C8B-B14F-4D97-AF65-F5344CB8AC3E}">
        <p14:creationId xmlns:p14="http://schemas.microsoft.com/office/powerpoint/2010/main" val="1299783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p:cNvSpPr>
            <a:spLocks noGrp="1"/>
          </p:cNvSpPr>
          <p:nvPr>
            <p:ph type="ctrTitle"/>
          </p:nvPr>
        </p:nvSpPr>
        <p:spPr/>
        <p:txBody>
          <a:bodyPr/>
          <a:lstStyle/>
          <a:p>
            <a:r>
              <a:rPr lang="en-US">
                <a:latin typeface="Garamond" charset="0"/>
                <a:ea typeface="ＭＳ Ｐゴシック" charset="0"/>
                <a:cs typeface="ＭＳ Ｐゴシック" charset="0"/>
              </a:rPr>
              <a:t>Parallel Computer Architecture Basics</a:t>
            </a:r>
          </a:p>
        </p:txBody>
      </p:sp>
      <p:sp>
        <p:nvSpPr>
          <p:cNvPr id="45058" name="Subtitle 5"/>
          <p:cNvSpPr>
            <a:spLocks noGrp="1"/>
          </p:cNvSpPr>
          <p:nvPr>
            <p:ph type="subTitle" idx="1"/>
          </p:nvPr>
        </p:nvSpPr>
        <p:spPr/>
        <p:txBody>
          <a:bodyPr/>
          <a:lstStyle/>
          <a:p>
            <a:pPr>
              <a:buFont typeface="Wingdings" charset="0"/>
              <a:buNone/>
            </a:pPr>
            <a:endParaRPr lang="en-US">
              <a:latin typeface="Tahoma" charset="0"/>
              <a:ea typeface="ＭＳ Ｐゴシック" charset="0"/>
              <a:cs typeface="ＭＳ Ｐゴシック" charset="0"/>
            </a:endParaRPr>
          </a:p>
        </p:txBody>
      </p:sp>
      <p:sp>
        <p:nvSpPr>
          <p:cNvPr id="450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A0F9DB-52B2-F546-84AD-C19B2B92BC4C}" type="slidenum">
              <a:rPr lang="en-US" sz="1200">
                <a:solidFill>
                  <a:srgbClr val="000000"/>
                </a:solidFill>
                <a:latin typeface="Garamond" charset="0"/>
              </a:rPr>
              <a:pPr eaLnBrk="1" hangingPunct="1"/>
              <a:t>37</a:t>
            </a:fld>
            <a:endParaRPr lang="en-US" sz="12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atin typeface="Garamond" charset="0"/>
                <a:ea typeface="ＭＳ Ｐゴシック" charset="0"/>
                <a:cs typeface="ＭＳ Ｐゴシック" charset="0"/>
              </a:rPr>
              <a:t>What is a Parallel Computer?	</a:t>
            </a:r>
          </a:p>
        </p:txBody>
      </p:sp>
      <p:sp>
        <p:nvSpPr>
          <p:cNvPr id="44035" name="Content Placeholder 2"/>
          <p:cNvSpPr>
            <a:spLocks noGrp="1"/>
          </p:cNvSpPr>
          <p:nvPr>
            <p:ph idx="1"/>
          </p:nvPr>
        </p:nvSpPr>
        <p:spPr>
          <a:xfrm>
            <a:off x="0" y="1066800"/>
            <a:ext cx="8610600" cy="5194300"/>
          </a:xfrm>
        </p:spPr>
        <p:txBody>
          <a:bodyPr/>
          <a:lstStyle/>
          <a:p>
            <a:r>
              <a:rPr lang="en-US" sz="2200">
                <a:solidFill>
                  <a:srgbClr val="0000FF"/>
                </a:solidFill>
                <a:latin typeface="Tahoma" charset="0"/>
                <a:ea typeface="ＭＳ Ｐゴシック" charset="0"/>
                <a:cs typeface="ＭＳ Ｐゴシック" charset="0"/>
              </a:rPr>
              <a:t>Definition of a </a:t>
            </a:r>
            <a:r>
              <a:rPr lang="ja-JP" altLang="en-US" sz="2200">
                <a:solidFill>
                  <a:srgbClr val="0000FF"/>
                </a:solidFill>
                <a:latin typeface="Tahoma" charset="0"/>
                <a:ea typeface="ＭＳ Ｐゴシック" charset="0"/>
                <a:cs typeface="ＭＳ Ｐゴシック" charset="0"/>
              </a:rPr>
              <a:t>“</a:t>
            </a:r>
            <a:r>
              <a:rPr lang="en-US" altLang="ja-JP" sz="2200">
                <a:solidFill>
                  <a:srgbClr val="0000FF"/>
                </a:solidFill>
                <a:latin typeface="Tahoma" charset="0"/>
                <a:ea typeface="ＭＳ Ｐゴシック" charset="0"/>
                <a:cs typeface="ＭＳ Ｐゴシック" charset="0"/>
              </a:rPr>
              <a:t>parallel computer</a:t>
            </a:r>
            <a:r>
              <a:rPr lang="ja-JP" altLang="en-US" sz="2200">
                <a:solidFill>
                  <a:srgbClr val="0000FF"/>
                </a:solidFill>
                <a:latin typeface="Tahoma" charset="0"/>
                <a:ea typeface="ＭＳ Ｐゴシック" charset="0"/>
                <a:cs typeface="ＭＳ Ｐゴシック" charset="0"/>
              </a:rPr>
              <a:t>”</a:t>
            </a:r>
            <a:r>
              <a:rPr lang="en-US" altLang="ja-JP" sz="2200">
                <a:solidFill>
                  <a:srgbClr val="0000FF"/>
                </a:solidFill>
                <a:latin typeface="Tahoma" charset="0"/>
                <a:ea typeface="ＭＳ Ｐゴシック" charset="0"/>
                <a:cs typeface="ＭＳ Ｐゴシック" charset="0"/>
              </a:rPr>
              <a:t> not really precise</a:t>
            </a:r>
          </a:p>
          <a:p>
            <a:r>
              <a:rPr lang="ja-JP" altLang="en-US" sz="2200">
                <a:latin typeface="Tahoma" charset="0"/>
                <a:ea typeface="ＭＳ Ｐゴシック" charset="0"/>
                <a:cs typeface="ＭＳ Ｐゴシック" charset="0"/>
              </a:rPr>
              <a:t>“</a:t>
            </a:r>
            <a:r>
              <a:rPr lang="en-US" altLang="ja-JP" sz="2200">
                <a:latin typeface="Tahoma" charset="0"/>
                <a:ea typeface="ＭＳ Ｐゴシック" charset="0"/>
                <a:cs typeface="ＭＳ Ｐゴシック" charset="0"/>
              </a:rPr>
              <a:t>A </a:t>
            </a:r>
            <a:r>
              <a:rPr lang="ja-JP" altLang="en-US" sz="2200">
                <a:latin typeface="Tahoma" charset="0"/>
                <a:ea typeface="ＭＳ Ｐゴシック" charset="0"/>
                <a:cs typeface="ＭＳ Ｐゴシック" charset="0"/>
              </a:rPr>
              <a:t>‘</a:t>
            </a:r>
            <a:r>
              <a:rPr lang="en-US" altLang="ja-JP" sz="2200">
                <a:latin typeface="Tahoma" charset="0"/>
                <a:ea typeface="ＭＳ Ｐゴシック" charset="0"/>
                <a:cs typeface="ＭＳ Ｐゴシック" charset="0"/>
              </a:rPr>
              <a:t>parallel computer</a:t>
            </a:r>
            <a:r>
              <a:rPr lang="ja-JP" altLang="en-US" sz="2200">
                <a:latin typeface="Tahoma" charset="0"/>
                <a:ea typeface="ＭＳ Ｐゴシック" charset="0"/>
                <a:cs typeface="ＭＳ Ｐゴシック" charset="0"/>
              </a:rPr>
              <a:t>’</a:t>
            </a:r>
            <a:r>
              <a:rPr lang="en-US" altLang="ja-JP" sz="2200">
                <a:latin typeface="Tahoma" charset="0"/>
                <a:ea typeface="ＭＳ Ｐゴシック" charset="0"/>
                <a:cs typeface="ＭＳ Ｐゴシック" charset="0"/>
              </a:rPr>
              <a:t> is a </a:t>
            </a:r>
            <a:r>
              <a:rPr lang="ja-JP" altLang="en-US" sz="2200">
                <a:latin typeface="Tahoma" charset="0"/>
                <a:ea typeface="ＭＳ Ｐゴシック" charset="0"/>
                <a:cs typeface="ＭＳ Ｐゴシック" charset="0"/>
              </a:rPr>
              <a:t>“</a:t>
            </a:r>
            <a:r>
              <a:rPr lang="en-US" altLang="ja-JP" sz="2200">
                <a:latin typeface="Tahoma" charset="0"/>
                <a:ea typeface="ＭＳ Ｐゴシック" charset="0"/>
                <a:cs typeface="ＭＳ Ｐゴシック" charset="0"/>
              </a:rPr>
              <a:t>collection of processing elements that communicate and cooperate to solve large problems fast</a:t>
            </a:r>
            <a:r>
              <a:rPr lang="ja-JP" altLang="en-US" sz="2200">
                <a:latin typeface="Tahoma" charset="0"/>
                <a:ea typeface="ＭＳ Ｐゴシック" charset="0"/>
                <a:cs typeface="ＭＳ Ｐゴシック" charset="0"/>
              </a:rPr>
              <a:t>”</a:t>
            </a:r>
            <a:r>
              <a:rPr lang="en-US" altLang="ja-JP" sz="2200">
                <a:latin typeface="Tahoma" charset="0"/>
                <a:ea typeface="ＭＳ Ｐゴシック" charset="0"/>
                <a:cs typeface="ＭＳ Ｐゴシック" charset="0"/>
              </a:rPr>
              <a:t> </a:t>
            </a:r>
          </a:p>
          <a:p>
            <a:pPr lvl="1"/>
            <a:r>
              <a:rPr lang="en-US" sz="2000">
                <a:latin typeface="Tahoma" charset="0"/>
                <a:ea typeface="ＭＳ Ｐゴシック" charset="0"/>
              </a:rPr>
              <a:t>Almasi and Gottlieb, </a:t>
            </a:r>
            <a:r>
              <a:rPr lang="ja-JP" altLang="en-US" sz="2000">
                <a:latin typeface="Tahoma" charset="0"/>
                <a:ea typeface="ＭＳ Ｐゴシック" charset="0"/>
              </a:rPr>
              <a:t>“</a:t>
            </a:r>
            <a:r>
              <a:rPr lang="en-US" altLang="ja-JP" sz="2000">
                <a:latin typeface="Tahoma" charset="0"/>
                <a:ea typeface="ＭＳ Ｐゴシック" charset="0"/>
              </a:rPr>
              <a:t>Highly Parallel Computing,</a:t>
            </a:r>
            <a:r>
              <a:rPr lang="ja-JP" altLang="en-US" sz="2000">
                <a:latin typeface="Tahoma" charset="0"/>
                <a:ea typeface="ＭＳ Ｐゴシック" charset="0"/>
              </a:rPr>
              <a:t>”</a:t>
            </a:r>
            <a:r>
              <a:rPr lang="en-US" altLang="ja-JP" sz="2000">
                <a:latin typeface="Tahoma" charset="0"/>
                <a:ea typeface="ＭＳ Ｐゴシック" charset="0"/>
              </a:rPr>
              <a:t> 1989</a:t>
            </a:r>
          </a:p>
          <a:p>
            <a:r>
              <a:rPr lang="en-US" sz="2200">
                <a:latin typeface="Tahoma" charset="0"/>
                <a:ea typeface="ＭＳ Ｐゴシック" charset="0"/>
                <a:cs typeface="ＭＳ Ｐゴシック" charset="0"/>
              </a:rPr>
              <a:t>Is a superscalar processor a parallel computer?</a:t>
            </a:r>
          </a:p>
          <a:p>
            <a:endParaRPr lang="en-US">
              <a:latin typeface="Tahoma" charset="0"/>
              <a:ea typeface="ＭＳ Ｐゴシック" charset="0"/>
              <a:cs typeface="ＭＳ Ｐゴシック" charset="0"/>
            </a:endParaRPr>
          </a:p>
          <a:p>
            <a:r>
              <a:rPr lang="en-US" sz="2200">
                <a:latin typeface="Tahoma" charset="0"/>
                <a:ea typeface="ＭＳ Ｐゴシック" charset="0"/>
                <a:cs typeface="ＭＳ Ｐゴシック" charset="0"/>
              </a:rPr>
              <a:t>A processor that gives the illusion of executing a sequential ISA on a single thread at a time is a sequential machine </a:t>
            </a:r>
          </a:p>
          <a:p>
            <a:r>
              <a:rPr lang="en-US" sz="2200">
                <a:latin typeface="Tahoma" charset="0"/>
                <a:ea typeface="ＭＳ Ｐゴシック" charset="0"/>
                <a:cs typeface="ＭＳ Ｐゴシック" charset="0"/>
              </a:rPr>
              <a:t>Almost anything else is a parallel machine </a:t>
            </a:r>
          </a:p>
          <a:p>
            <a:endParaRPr lang="en-US">
              <a:latin typeface="Tahoma" charset="0"/>
              <a:ea typeface="ＭＳ Ｐゴシック" charset="0"/>
              <a:cs typeface="ＭＳ Ｐゴシック" charset="0"/>
            </a:endParaRPr>
          </a:p>
          <a:p>
            <a:r>
              <a:rPr lang="en-US" sz="2200">
                <a:latin typeface="Tahoma" charset="0"/>
                <a:ea typeface="ＭＳ Ｐゴシック" charset="0"/>
                <a:cs typeface="ＭＳ Ｐゴシック" charset="0"/>
              </a:rPr>
              <a:t>Examples of parallel machines:</a:t>
            </a:r>
          </a:p>
          <a:p>
            <a:pPr lvl="1"/>
            <a:r>
              <a:rPr lang="en-US" sz="2000">
                <a:latin typeface="Tahoma" charset="0"/>
                <a:ea typeface="ＭＳ Ｐゴシック" charset="0"/>
              </a:rPr>
              <a:t>Multiple program counters (PCs) </a:t>
            </a:r>
          </a:p>
          <a:p>
            <a:pPr lvl="1"/>
            <a:r>
              <a:rPr lang="en-US" sz="2000">
                <a:latin typeface="Tahoma" charset="0"/>
                <a:ea typeface="ＭＳ Ｐゴシック" charset="0"/>
              </a:rPr>
              <a:t>Multiple data being operated on simultaneously </a:t>
            </a:r>
          </a:p>
          <a:p>
            <a:pPr lvl="1"/>
            <a:r>
              <a:rPr lang="en-US" sz="2000">
                <a:latin typeface="Tahoma" charset="0"/>
                <a:ea typeface="ＭＳ Ｐゴシック" charset="0"/>
              </a:rPr>
              <a:t>Some combination</a:t>
            </a:r>
          </a:p>
        </p:txBody>
      </p:sp>
      <p:sp>
        <p:nvSpPr>
          <p:cNvPr id="460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E8E869-F365-FE4B-BF2F-3871A2EA83A1}" type="slidenum">
              <a:rPr lang="en-US" sz="1600">
                <a:solidFill>
                  <a:srgbClr val="000000"/>
                </a:solidFill>
                <a:latin typeface="Garamond" charset="0"/>
              </a:rPr>
              <a:pPr eaLnBrk="1" hangingPunct="1"/>
              <a:t>38</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0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3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03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0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8600" y="152400"/>
            <a:ext cx="8915400" cy="1066800"/>
          </a:xfrm>
        </p:spPr>
        <p:txBody>
          <a:bodyPr/>
          <a:lstStyle/>
          <a:p>
            <a:r>
              <a:rPr lang="en-US" sz="3400">
                <a:latin typeface="Garamond" charset="0"/>
                <a:ea typeface="ＭＳ Ｐゴシック" charset="0"/>
                <a:cs typeface="ＭＳ Ｐゴシック" charset="0"/>
              </a:rPr>
              <a:t>Flynn’s Taxonomy of Computers</a:t>
            </a:r>
          </a:p>
        </p:txBody>
      </p:sp>
      <p:sp>
        <p:nvSpPr>
          <p:cNvPr id="47106"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Mike Flynn,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Very High-Speed Computing Systems</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Proc. of IEEE, 1966</a:t>
            </a:r>
          </a:p>
          <a:p>
            <a:endParaRPr lang="en-US">
              <a:latin typeface="Tahoma" charset="0"/>
              <a:ea typeface="ＭＳ Ｐゴシック" charset="0"/>
              <a:cs typeface="ＭＳ Ｐゴシック" charset="0"/>
            </a:endParaRPr>
          </a:p>
          <a:p>
            <a:r>
              <a:rPr lang="en-US">
                <a:solidFill>
                  <a:srgbClr val="0000FF"/>
                </a:solidFill>
                <a:latin typeface="Tahoma" charset="0"/>
                <a:ea typeface="ＭＳ Ｐゴシック" charset="0"/>
                <a:cs typeface="ＭＳ Ｐゴシック" charset="0"/>
              </a:rPr>
              <a:t>SISD</a:t>
            </a:r>
            <a:r>
              <a:rPr lang="en-US">
                <a:latin typeface="Tahoma" charset="0"/>
                <a:ea typeface="ＭＳ Ｐゴシック" charset="0"/>
                <a:cs typeface="ＭＳ Ｐゴシック" charset="0"/>
              </a:rPr>
              <a:t>: Single instruction operates on single data element</a:t>
            </a:r>
          </a:p>
          <a:p>
            <a:r>
              <a:rPr lang="en-US">
                <a:solidFill>
                  <a:srgbClr val="0000FF"/>
                </a:solidFill>
                <a:latin typeface="Tahoma" charset="0"/>
                <a:ea typeface="ＭＳ Ｐゴシック" charset="0"/>
                <a:cs typeface="ＭＳ Ｐゴシック" charset="0"/>
              </a:rPr>
              <a:t>SIMD</a:t>
            </a:r>
            <a:r>
              <a:rPr lang="en-US">
                <a:latin typeface="Tahoma" charset="0"/>
                <a:ea typeface="ＭＳ Ｐゴシック" charset="0"/>
                <a:cs typeface="ＭＳ Ｐゴシック" charset="0"/>
              </a:rPr>
              <a:t>: Single instruction operates on multiple data elements</a:t>
            </a:r>
          </a:p>
          <a:p>
            <a:pPr lvl="1"/>
            <a:r>
              <a:rPr lang="en-US">
                <a:latin typeface="Tahoma" charset="0"/>
                <a:ea typeface="ＭＳ Ｐゴシック" charset="0"/>
              </a:rPr>
              <a:t>Array processor</a:t>
            </a:r>
          </a:p>
          <a:p>
            <a:pPr lvl="1"/>
            <a:r>
              <a:rPr lang="en-US">
                <a:latin typeface="Tahoma" charset="0"/>
                <a:ea typeface="ＭＳ Ｐゴシック" charset="0"/>
              </a:rPr>
              <a:t>Vector processor</a:t>
            </a:r>
          </a:p>
          <a:p>
            <a:r>
              <a:rPr lang="en-US">
                <a:solidFill>
                  <a:srgbClr val="0000FF"/>
                </a:solidFill>
                <a:latin typeface="Tahoma" charset="0"/>
                <a:ea typeface="ＭＳ Ｐゴシック" charset="0"/>
                <a:cs typeface="ＭＳ Ｐゴシック" charset="0"/>
              </a:rPr>
              <a:t>MISD</a:t>
            </a:r>
            <a:r>
              <a:rPr lang="en-US">
                <a:latin typeface="Tahoma" charset="0"/>
                <a:ea typeface="ＭＳ Ｐゴシック" charset="0"/>
                <a:cs typeface="ＭＳ Ｐゴシック" charset="0"/>
              </a:rPr>
              <a:t>: Multiple instructions operate on single data element</a:t>
            </a:r>
          </a:p>
          <a:p>
            <a:pPr lvl="1"/>
            <a:r>
              <a:rPr lang="en-US">
                <a:latin typeface="Tahoma" charset="0"/>
                <a:ea typeface="ＭＳ Ｐゴシック" charset="0"/>
              </a:rPr>
              <a:t>Closest form: systolic array processor, streaming processor</a:t>
            </a:r>
          </a:p>
          <a:p>
            <a:r>
              <a:rPr lang="en-US">
                <a:solidFill>
                  <a:srgbClr val="0000FF"/>
                </a:solidFill>
                <a:latin typeface="Tahoma" charset="0"/>
                <a:ea typeface="ＭＳ Ｐゴシック" charset="0"/>
                <a:cs typeface="ＭＳ Ｐゴシック" charset="0"/>
              </a:rPr>
              <a:t>MIMD</a:t>
            </a:r>
            <a:r>
              <a:rPr lang="en-US">
                <a:latin typeface="Tahoma" charset="0"/>
                <a:ea typeface="ＭＳ Ｐゴシック" charset="0"/>
                <a:cs typeface="ＭＳ Ｐゴシック" charset="0"/>
              </a:rPr>
              <a:t>: Multiple instructions operate on multiple data elements (multiple instruction streams)</a:t>
            </a:r>
          </a:p>
          <a:p>
            <a:pPr lvl="1"/>
            <a:r>
              <a:rPr lang="en-US">
                <a:latin typeface="Tahoma" charset="0"/>
                <a:ea typeface="ＭＳ Ｐゴシック" charset="0"/>
              </a:rPr>
              <a:t>Multiprocessor</a:t>
            </a:r>
          </a:p>
          <a:p>
            <a:pPr lvl="1"/>
            <a:r>
              <a:rPr lang="en-US">
                <a:latin typeface="Tahoma" charset="0"/>
                <a:ea typeface="ＭＳ Ｐゴシック" charset="0"/>
              </a:rPr>
              <a:t>Multithreaded processor</a:t>
            </a:r>
          </a:p>
        </p:txBody>
      </p:sp>
      <p:sp>
        <p:nvSpPr>
          <p:cNvPr id="471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AA825C-A6A8-B043-9F8C-63DBEA99891D}" type="slidenum">
              <a:rPr lang="en-US" sz="1600">
                <a:solidFill>
                  <a:srgbClr val="000000"/>
                </a:solidFill>
                <a:latin typeface="Garamond" charset="0"/>
              </a:rPr>
              <a:pPr eaLnBrk="1" hangingPunct="1"/>
              <a:t>39</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52400" y="152400"/>
            <a:ext cx="9067800" cy="1066800"/>
          </a:xfrm>
        </p:spPr>
        <p:txBody>
          <a:bodyPr/>
          <a:lstStyle/>
          <a:p>
            <a:r>
              <a:rPr lang="en-US" dirty="0">
                <a:latin typeface="Garamond" charset="0"/>
                <a:ea typeface="ＭＳ Ｐゴシック" charset="0"/>
                <a:cs typeface="ＭＳ Ｐゴシック" charset="0"/>
              </a:rPr>
              <a:t>What </a:t>
            </a:r>
            <a:r>
              <a:rPr lang="en-US" dirty="0" smtClean="0">
                <a:latin typeface="Garamond" charset="0"/>
                <a:ea typeface="ＭＳ Ｐゴシック" charset="0"/>
                <a:cs typeface="ＭＳ Ｐゴシック" charset="0"/>
              </a:rPr>
              <a:t>These Mini </a:t>
            </a:r>
            <a:r>
              <a:rPr lang="en-US" dirty="0">
                <a:latin typeface="Garamond" charset="0"/>
                <a:ea typeface="ＭＳ Ｐゴシック" charset="0"/>
                <a:cs typeface="ＭＳ Ｐゴシック" charset="0"/>
              </a:rPr>
              <a:t>Lecture Series is About</a:t>
            </a:r>
          </a:p>
        </p:txBody>
      </p:sp>
      <p:sp>
        <p:nvSpPr>
          <p:cNvPr id="19458" name="Content Placeholder 2"/>
          <p:cNvSpPr>
            <a:spLocks noGrp="1"/>
          </p:cNvSpPr>
          <p:nvPr>
            <p:ph idx="1"/>
          </p:nvPr>
        </p:nvSpPr>
        <p:spPr>
          <a:xfrm>
            <a:off x="228600" y="996950"/>
            <a:ext cx="8763000" cy="5403850"/>
          </a:xfrm>
        </p:spPr>
        <p:txBody>
          <a:bodyPr/>
          <a:lstStyle/>
          <a:p>
            <a:r>
              <a:rPr lang="en-US" dirty="0">
                <a:solidFill>
                  <a:srgbClr val="0000FF"/>
                </a:solidFill>
                <a:latin typeface="Tahoma" charset="0"/>
                <a:ea typeface="ＭＳ Ｐゴシック" charset="0"/>
                <a:cs typeface="ＭＳ Ｐゴシック" charset="0"/>
              </a:rPr>
              <a:t>Multi-core Architectures and Shared Resource Management: Fundamentals and Recent </a:t>
            </a:r>
            <a:r>
              <a:rPr lang="en-US" dirty="0" smtClean="0">
                <a:solidFill>
                  <a:srgbClr val="0000FF"/>
                </a:solidFill>
                <a:latin typeface="Tahoma" charset="0"/>
                <a:ea typeface="ＭＳ Ｐゴシック" charset="0"/>
                <a:cs typeface="ＭＳ Ｐゴシック" charset="0"/>
              </a:rPr>
              <a:t>Research</a:t>
            </a:r>
          </a:p>
          <a:p>
            <a:r>
              <a:rPr lang="en-US" dirty="0" smtClean="0">
                <a:solidFill>
                  <a:srgbClr val="0000FF"/>
                </a:solidFill>
              </a:rPr>
              <a:t>Memory Systems in the Multi-Core Era</a:t>
            </a:r>
          </a:p>
          <a:p>
            <a:endParaRPr lang="en-US" sz="1400" dirty="0">
              <a:solidFill>
                <a:srgbClr val="0000FF"/>
              </a:solidFill>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A very </a:t>
            </a:r>
            <a:r>
              <a:rPr lang="ja-JP" altLang="en-US" dirty="0" smtClean="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hot</a:t>
            </a:r>
            <a:r>
              <a:rPr lang="ja-JP" altLang="en-US" dirty="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 portion of computer architecture research and practice</a:t>
            </a:r>
          </a:p>
          <a:p>
            <a:r>
              <a:rPr lang="en-US" dirty="0">
                <a:latin typeface="Tahoma" charset="0"/>
                <a:ea typeface="ＭＳ Ｐゴシック" charset="0"/>
                <a:cs typeface="ＭＳ Ｐゴシック" charset="0"/>
              </a:rPr>
              <a:t>A very large design space </a:t>
            </a:r>
          </a:p>
          <a:p>
            <a:r>
              <a:rPr lang="en-US" dirty="0">
                <a:latin typeface="Tahoma" charset="0"/>
                <a:ea typeface="ＭＳ Ｐゴシック" charset="0"/>
                <a:cs typeface="ＭＳ Ｐゴシック" charset="0"/>
              </a:rPr>
              <a:t>Many opportunities for innovation and groundbreaking research</a:t>
            </a:r>
          </a:p>
          <a:p>
            <a:endParaRPr lang="en-US" sz="1400"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We will focus on major aspects of multi-core design</a:t>
            </a:r>
          </a:p>
          <a:p>
            <a:pPr lvl="1"/>
            <a:r>
              <a:rPr lang="en-US" dirty="0">
                <a:latin typeface="Tahoma" charset="0"/>
                <a:ea typeface="ＭＳ Ｐゴシック" charset="0"/>
              </a:rPr>
              <a:t>Fundamentals</a:t>
            </a:r>
          </a:p>
          <a:p>
            <a:pPr lvl="1"/>
            <a:r>
              <a:rPr lang="en-US" dirty="0">
                <a:latin typeface="Tahoma" charset="0"/>
                <a:ea typeface="ＭＳ Ｐゴシック" charset="0"/>
              </a:rPr>
              <a:t>Tradeoffs (advantages and disadvantages)</a:t>
            </a:r>
          </a:p>
          <a:p>
            <a:pPr lvl="1"/>
            <a:r>
              <a:rPr lang="en-US" dirty="0">
                <a:latin typeface="Tahoma" charset="0"/>
                <a:ea typeface="ＭＳ Ｐゴシック" charset="0"/>
              </a:rPr>
              <a:t>Cutting edge research</a:t>
            </a:r>
          </a:p>
          <a:p>
            <a:pPr lvl="1"/>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194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FB8DE1-870C-0946-B935-0D8339ACFF78}"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8">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Garamond" charset="0"/>
                <a:ea typeface="ＭＳ Ｐゴシック" charset="0"/>
                <a:cs typeface="ＭＳ Ｐゴシック" charset="0"/>
              </a:rPr>
              <a:t>Why Parallel Computers?</a:t>
            </a:r>
          </a:p>
        </p:txBody>
      </p:sp>
      <p:sp>
        <p:nvSpPr>
          <p:cNvPr id="46083" name="Content Placeholder 2"/>
          <p:cNvSpPr>
            <a:spLocks noGrp="1"/>
          </p:cNvSpPr>
          <p:nvPr>
            <p:ph idx="1"/>
          </p:nvPr>
        </p:nvSpPr>
        <p:spPr>
          <a:xfrm>
            <a:off x="228600" y="914400"/>
            <a:ext cx="8763000" cy="5194300"/>
          </a:xfrm>
        </p:spPr>
        <p:txBody>
          <a:bodyPr/>
          <a:lstStyle/>
          <a:p>
            <a:r>
              <a:rPr lang="en-US">
                <a:solidFill>
                  <a:srgbClr val="0000FF"/>
                </a:solidFill>
                <a:latin typeface="Tahoma" charset="0"/>
                <a:ea typeface="ＭＳ Ｐゴシック" charset="0"/>
                <a:cs typeface="ＭＳ Ｐゴシック" charset="0"/>
              </a:rPr>
              <a:t>Parallelism: Doing multiple things at a time</a:t>
            </a:r>
          </a:p>
          <a:p>
            <a:r>
              <a:rPr lang="en-US">
                <a:latin typeface="Tahoma" charset="0"/>
                <a:ea typeface="ＭＳ Ｐゴシック" charset="0"/>
                <a:cs typeface="ＭＳ Ｐゴシック" charset="0"/>
              </a:rPr>
              <a:t>Things: instructions, operations, tasks</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Main Goal</a:t>
            </a:r>
          </a:p>
          <a:p>
            <a:pPr lvl="1"/>
            <a:r>
              <a:rPr lang="en-US">
                <a:solidFill>
                  <a:srgbClr val="FF0000"/>
                </a:solidFill>
                <a:latin typeface="Tahoma" charset="0"/>
                <a:ea typeface="ＭＳ Ｐゴシック" charset="0"/>
              </a:rPr>
              <a:t>Improve performance (Execution time or task throughput)</a:t>
            </a:r>
          </a:p>
          <a:p>
            <a:pPr lvl="2"/>
            <a:r>
              <a:rPr lang="en-US" sz="1600">
                <a:latin typeface="Tahoma" charset="0"/>
                <a:ea typeface="ＭＳ Ｐゴシック" charset="0"/>
              </a:rPr>
              <a:t>Execution time of a program governed by Amdahl</a:t>
            </a:r>
            <a:r>
              <a:rPr lang="ja-JP" altLang="en-US" sz="1600">
                <a:latin typeface="Tahoma" charset="0"/>
                <a:ea typeface="ＭＳ Ｐゴシック" charset="0"/>
              </a:rPr>
              <a:t>’</a:t>
            </a:r>
            <a:r>
              <a:rPr lang="en-US" altLang="ja-JP" sz="1600">
                <a:latin typeface="Tahoma" charset="0"/>
                <a:ea typeface="ＭＳ Ｐゴシック" charset="0"/>
              </a:rPr>
              <a:t>s Law</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Other Goals</a:t>
            </a:r>
          </a:p>
          <a:p>
            <a:pPr lvl="1"/>
            <a:r>
              <a:rPr lang="en-US">
                <a:solidFill>
                  <a:srgbClr val="FF0000"/>
                </a:solidFill>
                <a:latin typeface="Tahoma" charset="0"/>
                <a:ea typeface="ＭＳ Ｐゴシック" charset="0"/>
              </a:rPr>
              <a:t>Reduce power consumption</a:t>
            </a:r>
          </a:p>
          <a:p>
            <a:pPr lvl="2"/>
            <a:r>
              <a:rPr lang="en-US" sz="1800">
                <a:latin typeface="Tahoma" charset="0"/>
                <a:ea typeface="ＭＳ Ｐゴシック" charset="0"/>
              </a:rPr>
              <a:t>(4N units at freq F/4) consume less power than (N units at freq F)</a:t>
            </a:r>
          </a:p>
          <a:p>
            <a:pPr lvl="2"/>
            <a:r>
              <a:rPr lang="en-US" sz="1800">
                <a:latin typeface="Tahoma" charset="0"/>
                <a:ea typeface="ＭＳ Ｐゴシック" charset="0"/>
              </a:rPr>
              <a:t>Why? </a:t>
            </a:r>
          </a:p>
          <a:p>
            <a:pPr lvl="1"/>
            <a:r>
              <a:rPr lang="en-US">
                <a:solidFill>
                  <a:srgbClr val="FF0000"/>
                </a:solidFill>
                <a:latin typeface="Tahoma" charset="0"/>
                <a:ea typeface="ＭＳ Ｐゴシック" charset="0"/>
              </a:rPr>
              <a:t>Improve cost efficiency and scalability, reduce complexity</a:t>
            </a:r>
          </a:p>
          <a:p>
            <a:pPr lvl="2"/>
            <a:r>
              <a:rPr lang="en-US" sz="1800">
                <a:latin typeface="Tahoma" charset="0"/>
                <a:ea typeface="ＭＳ Ｐゴシック" charset="0"/>
              </a:rPr>
              <a:t>Harder to design a single unit that performs as well as N simpler units </a:t>
            </a:r>
          </a:p>
          <a:p>
            <a:pPr lvl="1"/>
            <a:r>
              <a:rPr lang="en-US">
                <a:solidFill>
                  <a:srgbClr val="FF0000"/>
                </a:solidFill>
                <a:latin typeface="Tahoma" charset="0"/>
                <a:ea typeface="ＭＳ Ｐゴシック" charset="0"/>
              </a:rPr>
              <a:t>Improve dependability: </a:t>
            </a:r>
            <a:r>
              <a:rPr lang="en-US">
                <a:latin typeface="Tahoma" charset="0"/>
                <a:ea typeface="ＭＳ Ｐゴシック" charset="0"/>
              </a:rPr>
              <a:t>Redundant execution in space</a:t>
            </a:r>
          </a:p>
          <a:p>
            <a:pPr lvl="1"/>
            <a:endParaRPr lang="en-US">
              <a:latin typeface="Tahoma" charset="0"/>
              <a:ea typeface="ＭＳ Ｐゴシック" charset="0"/>
            </a:endParaRPr>
          </a:p>
        </p:txBody>
      </p:sp>
      <p:sp>
        <p:nvSpPr>
          <p:cNvPr id="481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6642D2-422D-5041-AFBA-7E72A0635AD8}"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08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08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08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083">
                                            <p:txEl>
                                              <p:pRg st="10" end="1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8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83">
                                            <p:txEl>
                                              <p:pRg st="12" end="1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sz="3600">
                <a:latin typeface="Garamond" charset="0"/>
              </a:rPr>
              <a:t>Types of Parallelism and How to Exploit Them</a:t>
            </a:r>
          </a:p>
        </p:txBody>
      </p:sp>
      <p:sp>
        <p:nvSpPr>
          <p:cNvPr id="47107" name="Content Placeholder 2"/>
          <p:cNvSpPr>
            <a:spLocks noGrp="1"/>
          </p:cNvSpPr>
          <p:nvPr>
            <p:ph idx="1"/>
          </p:nvPr>
        </p:nvSpPr>
        <p:spPr>
          <a:xfrm>
            <a:off x="228600" y="996950"/>
            <a:ext cx="8610600" cy="5194300"/>
          </a:xfrm>
        </p:spPr>
        <p:txBody>
          <a:bodyPr/>
          <a:lstStyle/>
          <a:p>
            <a:r>
              <a:rPr lang="en-US">
                <a:latin typeface="Tahoma" charset="0"/>
              </a:rPr>
              <a:t>Instruction Level Parallelism</a:t>
            </a:r>
          </a:p>
          <a:p>
            <a:pPr lvl="1"/>
            <a:r>
              <a:rPr lang="en-US" sz="2000">
                <a:solidFill>
                  <a:srgbClr val="0000FF"/>
                </a:solidFill>
                <a:latin typeface="Tahoma" charset="0"/>
                <a:ea typeface="ＭＳ Ｐゴシック" charset="0"/>
              </a:rPr>
              <a:t>Different instructions within a stream can be executed in parallel</a:t>
            </a:r>
          </a:p>
          <a:p>
            <a:pPr lvl="1"/>
            <a:r>
              <a:rPr lang="en-US" sz="2000">
                <a:latin typeface="Tahoma" charset="0"/>
                <a:ea typeface="ＭＳ Ｐゴシック" charset="0"/>
              </a:rPr>
              <a:t>Pipelining, out-of-order execution, speculative execution, VLIW</a:t>
            </a:r>
          </a:p>
          <a:p>
            <a:pPr lvl="1"/>
            <a:r>
              <a:rPr lang="en-US" sz="2000">
                <a:latin typeface="Tahoma" charset="0"/>
                <a:ea typeface="ＭＳ Ｐゴシック" charset="0"/>
              </a:rPr>
              <a:t>Dataflow</a:t>
            </a:r>
          </a:p>
          <a:p>
            <a:endParaRPr lang="en-US">
              <a:latin typeface="Tahoma" charset="0"/>
            </a:endParaRPr>
          </a:p>
          <a:p>
            <a:r>
              <a:rPr lang="en-US">
                <a:latin typeface="Tahoma" charset="0"/>
              </a:rPr>
              <a:t>Data Parallelism</a:t>
            </a:r>
          </a:p>
          <a:p>
            <a:pPr lvl="1"/>
            <a:r>
              <a:rPr lang="en-US" sz="2000">
                <a:solidFill>
                  <a:srgbClr val="0000FF"/>
                </a:solidFill>
                <a:latin typeface="Tahoma" charset="0"/>
                <a:ea typeface="ＭＳ Ｐゴシック" charset="0"/>
              </a:rPr>
              <a:t>Different pieces of data can be operated on in parallel</a:t>
            </a:r>
          </a:p>
          <a:p>
            <a:pPr lvl="1"/>
            <a:r>
              <a:rPr lang="en-US" sz="2000">
                <a:latin typeface="Tahoma" charset="0"/>
                <a:ea typeface="ＭＳ Ｐゴシック" charset="0"/>
              </a:rPr>
              <a:t>SIMD: Vector processing, array processing</a:t>
            </a:r>
          </a:p>
          <a:p>
            <a:pPr lvl="1"/>
            <a:r>
              <a:rPr lang="en-US" sz="2000">
                <a:latin typeface="Tahoma" charset="0"/>
                <a:ea typeface="ＭＳ Ｐゴシック" charset="0"/>
              </a:rPr>
              <a:t>Systolic arrays, streaming processors</a:t>
            </a:r>
          </a:p>
          <a:p>
            <a:pPr lvl="1"/>
            <a:endParaRPr lang="en-US">
              <a:latin typeface="Tahoma" charset="0"/>
              <a:ea typeface="ＭＳ Ｐゴシック" charset="0"/>
            </a:endParaRPr>
          </a:p>
          <a:p>
            <a:r>
              <a:rPr lang="en-US">
                <a:latin typeface="Tahoma" charset="0"/>
              </a:rPr>
              <a:t>Task Level Parallelism</a:t>
            </a:r>
          </a:p>
          <a:p>
            <a:pPr lvl="1"/>
            <a:r>
              <a:rPr lang="en-US" sz="2000">
                <a:solidFill>
                  <a:srgbClr val="0000FF"/>
                </a:solidFill>
                <a:latin typeface="Tahoma" charset="0"/>
                <a:ea typeface="ＭＳ Ｐゴシック" charset="0"/>
              </a:rPr>
              <a:t>Different </a:t>
            </a:r>
            <a:r>
              <a:rPr lang="ja-JP" altLang="en-US" sz="2000">
                <a:solidFill>
                  <a:srgbClr val="0000FF"/>
                </a:solidFill>
                <a:latin typeface="Tahoma" charset="0"/>
                <a:ea typeface="ＭＳ Ｐゴシック" charset="0"/>
              </a:rPr>
              <a:t>“</a:t>
            </a:r>
            <a:r>
              <a:rPr lang="en-US" altLang="ja-JP" sz="2000">
                <a:solidFill>
                  <a:srgbClr val="0000FF"/>
                </a:solidFill>
                <a:latin typeface="Tahoma" charset="0"/>
                <a:ea typeface="ＭＳ Ｐゴシック" charset="0"/>
              </a:rPr>
              <a:t>tasks/threads</a:t>
            </a:r>
            <a:r>
              <a:rPr lang="ja-JP" altLang="en-US" sz="2000">
                <a:solidFill>
                  <a:srgbClr val="0000FF"/>
                </a:solidFill>
                <a:latin typeface="Tahoma" charset="0"/>
                <a:ea typeface="ＭＳ Ｐゴシック" charset="0"/>
              </a:rPr>
              <a:t>”</a:t>
            </a:r>
            <a:r>
              <a:rPr lang="en-US" altLang="ja-JP" sz="2000">
                <a:solidFill>
                  <a:srgbClr val="0000FF"/>
                </a:solidFill>
                <a:latin typeface="Tahoma" charset="0"/>
                <a:ea typeface="ＭＳ Ｐゴシック" charset="0"/>
              </a:rPr>
              <a:t> can be executed in parallel</a:t>
            </a:r>
          </a:p>
          <a:p>
            <a:pPr lvl="1"/>
            <a:r>
              <a:rPr lang="en-US" sz="2000">
                <a:latin typeface="Tahoma" charset="0"/>
                <a:ea typeface="ＭＳ Ｐゴシック" charset="0"/>
              </a:rPr>
              <a:t>Multithreading</a:t>
            </a:r>
          </a:p>
          <a:p>
            <a:pPr lvl="1"/>
            <a:r>
              <a:rPr lang="en-US" sz="2000">
                <a:latin typeface="Tahoma" charset="0"/>
                <a:ea typeface="ＭＳ Ｐゴシック" charset="0"/>
              </a:rPr>
              <a:t>Multiprocessing (multi-core)</a:t>
            </a:r>
          </a:p>
          <a:p>
            <a:pPr lvl="1"/>
            <a:endParaRPr lang="en-US">
              <a:latin typeface="Tahoma" charset="0"/>
              <a:ea typeface="ＭＳ Ｐゴシック" charset="0"/>
            </a:endParaRPr>
          </a:p>
        </p:txBody>
      </p:sp>
      <p:sp>
        <p:nvSpPr>
          <p:cNvPr id="481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51FA05-7A15-DD43-BC41-901348EB44CD}" type="slidenum">
              <a:rPr lang="en-US" sz="1600">
                <a:solidFill>
                  <a:srgbClr val="000000"/>
                </a:solidFill>
                <a:latin typeface="Garamond" charset="0"/>
                <a:cs typeface="Arial" charset="0"/>
              </a:rPr>
              <a:pPr eaLnBrk="1" hangingPunct="1"/>
              <a:t>41</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42751233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07">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07">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107">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107">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10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atin typeface="Garamond" charset="0"/>
              </a:rPr>
              <a:t>Task-Level Parallelism: Creating Tasks</a:t>
            </a:r>
          </a:p>
        </p:txBody>
      </p:sp>
      <p:sp>
        <p:nvSpPr>
          <p:cNvPr id="48131" name="Content Placeholder 2"/>
          <p:cNvSpPr>
            <a:spLocks noGrp="1"/>
          </p:cNvSpPr>
          <p:nvPr>
            <p:ph idx="1"/>
          </p:nvPr>
        </p:nvSpPr>
        <p:spPr>
          <a:xfrm>
            <a:off x="228600" y="996950"/>
            <a:ext cx="8610600" cy="5194300"/>
          </a:xfrm>
        </p:spPr>
        <p:txBody>
          <a:bodyPr/>
          <a:lstStyle/>
          <a:p>
            <a:r>
              <a:rPr lang="en-US">
                <a:solidFill>
                  <a:srgbClr val="0000FF"/>
                </a:solidFill>
                <a:latin typeface="Tahoma" charset="0"/>
              </a:rPr>
              <a:t>Partition a single problem into multiple related tasks (threads)</a:t>
            </a:r>
          </a:p>
          <a:p>
            <a:pPr lvl="1"/>
            <a:r>
              <a:rPr lang="en-US">
                <a:latin typeface="Tahoma" charset="0"/>
                <a:ea typeface="ＭＳ Ｐゴシック" charset="0"/>
              </a:rPr>
              <a:t>Explicitly: Parallel programming</a:t>
            </a:r>
          </a:p>
          <a:p>
            <a:pPr lvl="2"/>
            <a:r>
              <a:rPr lang="en-US">
                <a:latin typeface="Tahoma" charset="0"/>
                <a:ea typeface="ＭＳ Ｐゴシック" charset="0"/>
              </a:rPr>
              <a:t>Easy when tasks are natural in the problem</a:t>
            </a:r>
          </a:p>
          <a:p>
            <a:pPr lvl="3"/>
            <a:r>
              <a:rPr lang="en-US">
                <a:latin typeface="Tahoma" charset="0"/>
                <a:ea typeface="ＭＳ Ｐゴシック" charset="0"/>
              </a:rPr>
              <a:t>Web/database queries</a:t>
            </a:r>
          </a:p>
          <a:p>
            <a:pPr lvl="2"/>
            <a:r>
              <a:rPr lang="en-US">
                <a:latin typeface="Tahoma" charset="0"/>
                <a:ea typeface="ＭＳ Ｐゴシック" charset="0"/>
              </a:rPr>
              <a:t>Difficult when natural task boundaries are unclear</a:t>
            </a:r>
          </a:p>
          <a:p>
            <a:pPr lvl="2"/>
            <a:endParaRPr lang="en-US">
              <a:latin typeface="Tahoma" charset="0"/>
              <a:ea typeface="ＭＳ Ｐゴシック" charset="0"/>
            </a:endParaRPr>
          </a:p>
          <a:p>
            <a:pPr lvl="1"/>
            <a:r>
              <a:rPr lang="en-US">
                <a:latin typeface="Tahoma" charset="0"/>
                <a:ea typeface="ＭＳ Ｐゴシック" charset="0"/>
              </a:rPr>
              <a:t>Transparently/implicitly: Thread level speculation</a:t>
            </a:r>
          </a:p>
          <a:p>
            <a:pPr lvl="2"/>
            <a:r>
              <a:rPr lang="en-US">
                <a:latin typeface="Tahoma" charset="0"/>
                <a:ea typeface="ＭＳ Ｐゴシック" charset="0"/>
              </a:rPr>
              <a:t>Partition a single thread speculatively</a:t>
            </a:r>
          </a:p>
          <a:p>
            <a:pPr lvl="1"/>
            <a:endParaRPr lang="en-US">
              <a:latin typeface="Tahoma" charset="0"/>
              <a:ea typeface="ＭＳ Ｐゴシック" charset="0"/>
            </a:endParaRPr>
          </a:p>
          <a:p>
            <a:r>
              <a:rPr lang="en-US">
                <a:solidFill>
                  <a:srgbClr val="0000FF"/>
                </a:solidFill>
                <a:latin typeface="Tahoma" charset="0"/>
              </a:rPr>
              <a:t>Run many independent tasks (processes) together</a:t>
            </a:r>
          </a:p>
          <a:p>
            <a:pPr lvl="1"/>
            <a:r>
              <a:rPr lang="en-US">
                <a:latin typeface="Tahoma" charset="0"/>
                <a:ea typeface="ＭＳ Ｐゴシック" charset="0"/>
              </a:rPr>
              <a:t>Easy when there are many processes</a:t>
            </a:r>
          </a:p>
          <a:p>
            <a:pPr lvl="2"/>
            <a:r>
              <a:rPr lang="en-US">
                <a:latin typeface="Tahoma" charset="0"/>
                <a:ea typeface="ＭＳ Ｐゴシック" charset="0"/>
              </a:rPr>
              <a:t>Batch simulations, different users, cloud computing workloads</a:t>
            </a:r>
          </a:p>
          <a:p>
            <a:pPr lvl="1"/>
            <a:r>
              <a:rPr lang="en-US">
                <a:latin typeface="Tahoma" charset="0"/>
                <a:ea typeface="ＭＳ Ｐゴシック" charset="0"/>
              </a:rPr>
              <a:t>Does not improve the performance of a single task</a:t>
            </a: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p:txBody>
      </p:sp>
      <p:sp>
        <p:nvSpPr>
          <p:cNvPr id="491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565C61-C700-FA41-BB50-527975492906}" type="slidenum">
              <a:rPr lang="en-US" sz="1600">
                <a:solidFill>
                  <a:srgbClr val="000000"/>
                </a:solidFill>
                <a:latin typeface="Garamond" charset="0"/>
                <a:cs typeface="Arial" charset="0"/>
              </a:rPr>
              <a:pPr eaLnBrk="1" hangingPunct="1"/>
              <a:t>42</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0779954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13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13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3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131">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13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Garamond" charset="0"/>
                <a:ea typeface="ＭＳ Ｐゴシック" charset="0"/>
                <a:cs typeface="ＭＳ Ｐゴシック" charset="0"/>
              </a:rPr>
              <a:t>Caveats of Parallelism</a:t>
            </a:r>
          </a:p>
        </p:txBody>
      </p:sp>
      <p:sp>
        <p:nvSpPr>
          <p:cNvPr id="49155" name="Content Placeholder 2"/>
          <p:cNvSpPr>
            <a:spLocks noGrp="1"/>
          </p:cNvSpPr>
          <p:nvPr>
            <p:ph idx="1"/>
          </p:nvPr>
        </p:nvSpPr>
        <p:spPr>
          <a:xfrm>
            <a:off x="228600" y="996950"/>
            <a:ext cx="8915400" cy="5194300"/>
          </a:xfrm>
        </p:spPr>
        <p:txBody>
          <a:bodyPr/>
          <a:lstStyle/>
          <a:p>
            <a:r>
              <a:rPr lang="en-US">
                <a:latin typeface="Tahoma" charset="0"/>
                <a:ea typeface="ＭＳ Ｐゴシック" charset="0"/>
                <a:cs typeface="ＭＳ Ｐゴシック" charset="0"/>
              </a:rPr>
              <a:t>Amdahl</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s Law</a:t>
            </a:r>
          </a:p>
          <a:p>
            <a:pPr lvl="1"/>
            <a:r>
              <a:rPr lang="en-US">
                <a:latin typeface="Tahoma" charset="0"/>
                <a:ea typeface="ＭＳ Ｐゴシック" charset="0"/>
              </a:rPr>
              <a:t>p: Parallelizable fraction of a program</a:t>
            </a:r>
          </a:p>
          <a:p>
            <a:pPr lvl="1"/>
            <a:r>
              <a:rPr lang="en-US">
                <a:latin typeface="Tahoma" charset="0"/>
                <a:ea typeface="ＭＳ Ｐゴシック" charset="0"/>
              </a:rPr>
              <a:t>N: Number of processors</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r>
              <a:rPr lang="en-US" sz="1700">
                <a:latin typeface="Tahoma" charset="0"/>
                <a:ea typeface="ＭＳ Ｐゴシック" charset="0"/>
              </a:rPr>
              <a:t>Amdahl, </a:t>
            </a:r>
            <a:r>
              <a:rPr lang="ja-JP" altLang="en-US" sz="1700">
                <a:latin typeface="Tahoma" charset="0"/>
                <a:ea typeface="ＭＳ Ｐゴシック" charset="0"/>
              </a:rPr>
              <a:t>“</a:t>
            </a:r>
            <a:r>
              <a:rPr lang="en-US" altLang="ja-JP" sz="1700">
                <a:solidFill>
                  <a:srgbClr val="0000FF"/>
                </a:solidFill>
                <a:latin typeface="Tahoma" charset="0"/>
                <a:ea typeface="ＭＳ Ｐゴシック" charset="0"/>
              </a:rPr>
              <a:t>Validity of the single processor approach to achieving large scale computing capabilities</a:t>
            </a:r>
            <a:r>
              <a:rPr lang="en-US" altLang="ja-JP" sz="1700">
                <a:latin typeface="Tahoma" charset="0"/>
                <a:ea typeface="ＭＳ Ｐゴシック" charset="0"/>
              </a:rPr>
              <a:t>,</a:t>
            </a:r>
            <a:r>
              <a:rPr lang="ja-JP" altLang="en-US" sz="1700">
                <a:latin typeface="Tahoma" charset="0"/>
                <a:ea typeface="ＭＳ Ｐゴシック" charset="0"/>
              </a:rPr>
              <a:t>”</a:t>
            </a:r>
            <a:r>
              <a:rPr lang="en-US" altLang="ja-JP" sz="1700">
                <a:latin typeface="Tahoma" charset="0"/>
                <a:ea typeface="ＭＳ Ｐゴシック" charset="0"/>
              </a:rPr>
              <a:t> AFIPS 1967. </a:t>
            </a:r>
          </a:p>
          <a:p>
            <a:r>
              <a:rPr lang="en-US">
                <a:solidFill>
                  <a:srgbClr val="FF0000"/>
                </a:solidFill>
                <a:latin typeface="Tahoma" charset="0"/>
                <a:ea typeface="ＭＳ Ｐゴシック" charset="0"/>
                <a:cs typeface="ＭＳ Ｐゴシック" charset="0"/>
              </a:rPr>
              <a:t>Maximum speedup limited by serial portion: </a:t>
            </a:r>
            <a:r>
              <a:rPr lang="en-US">
                <a:solidFill>
                  <a:srgbClr val="0000FF"/>
                </a:solidFill>
                <a:latin typeface="Tahoma" charset="0"/>
                <a:ea typeface="ＭＳ Ｐゴシック" charset="0"/>
                <a:cs typeface="ＭＳ Ｐゴシック" charset="0"/>
              </a:rPr>
              <a:t>Serial bottleneck</a:t>
            </a:r>
          </a:p>
          <a:p>
            <a:r>
              <a:rPr lang="en-US">
                <a:solidFill>
                  <a:srgbClr val="FF0000"/>
                </a:solidFill>
                <a:latin typeface="Tahoma" charset="0"/>
                <a:ea typeface="ＭＳ Ｐゴシック" charset="0"/>
                <a:cs typeface="ＭＳ Ｐゴシック" charset="0"/>
              </a:rPr>
              <a:t>Parallel portion is usually not perfectly parallel</a:t>
            </a:r>
          </a:p>
          <a:p>
            <a:pPr lvl="1"/>
            <a:r>
              <a:rPr lang="en-US">
                <a:solidFill>
                  <a:srgbClr val="0000FF"/>
                </a:solidFill>
                <a:latin typeface="Tahoma" charset="0"/>
                <a:ea typeface="ＭＳ Ｐゴシック" charset="0"/>
              </a:rPr>
              <a:t>Synchronization</a:t>
            </a:r>
            <a:r>
              <a:rPr lang="en-US">
                <a:latin typeface="Tahoma" charset="0"/>
                <a:ea typeface="ＭＳ Ｐゴシック" charset="0"/>
              </a:rPr>
              <a:t> overhead (e.g., updates to shared data)</a:t>
            </a:r>
          </a:p>
          <a:p>
            <a:pPr lvl="1"/>
            <a:r>
              <a:rPr lang="en-US">
                <a:solidFill>
                  <a:srgbClr val="0000FF"/>
                </a:solidFill>
                <a:latin typeface="Tahoma" charset="0"/>
                <a:ea typeface="ＭＳ Ｐゴシック" charset="0"/>
              </a:rPr>
              <a:t>Load imbalance </a:t>
            </a:r>
            <a:r>
              <a:rPr lang="en-US">
                <a:latin typeface="Tahoma" charset="0"/>
                <a:ea typeface="ＭＳ Ｐゴシック" charset="0"/>
              </a:rPr>
              <a:t>overhead (imperfect parallelization)</a:t>
            </a:r>
          </a:p>
          <a:p>
            <a:pPr lvl="1"/>
            <a:r>
              <a:rPr lang="en-US">
                <a:solidFill>
                  <a:srgbClr val="0000FF"/>
                </a:solidFill>
                <a:latin typeface="Tahoma" charset="0"/>
                <a:ea typeface="ＭＳ Ｐゴシック" charset="0"/>
              </a:rPr>
              <a:t>Resource sharing </a:t>
            </a:r>
            <a:r>
              <a:rPr lang="en-US">
                <a:latin typeface="Tahoma" charset="0"/>
                <a:ea typeface="ＭＳ Ｐゴシック" charset="0"/>
              </a:rPr>
              <a:t>overhead (contention among N processors)</a:t>
            </a:r>
          </a:p>
          <a:p>
            <a:pPr lvl="1"/>
            <a:endParaRPr lang="en-US">
              <a:latin typeface="Tahoma" charset="0"/>
              <a:ea typeface="ＭＳ Ｐゴシック" charset="0"/>
            </a:endParaRPr>
          </a:p>
        </p:txBody>
      </p:sp>
      <p:sp>
        <p:nvSpPr>
          <p:cNvPr id="512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B7E85B-5B47-714C-BAA9-AF9A7F84615D}" type="slidenum">
              <a:rPr lang="en-US" sz="1600">
                <a:solidFill>
                  <a:srgbClr val="000000"/>
                </a:solidFill>
                <a:latin typeface="Garamond" charset="0"/>
              </a:rPr>
              <a:pPr eaLnBrk="1" hangingPunct="1"/>
              <a:t>43</a:t>
            </a:fld>
            <a:endParaRPr lang="en-US" sz="1600">
              <a:solidFill>
                <a:srgbClr val="000000"/>
              </a:solidFill>
              <a:latin typeface="Garamond" charset="0"/>
            </a:endParaRPr>
          </a:p>
        </p:txBody>
      </p:sp>
      <p:sp>
        <p:nvSpPr>
          <p:cNvPr id="51204" name="Text Box 6"/>
          <p:cNvSpPr txBox="1">
            <a:spLocks noChangeArrowheads="1"/>
          </p:cNvSpPr>
          <p:nvPr/>
        </p:nvSpPr>
        <p:spPr bwMode="auto">
          <a:xfrm>
            <a:off x="914400" y="2749550"/>
            <a:ext cx="180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t>Speedup =</a:t>
            </a:r>
          </a:p>
        </p:txBody>
      </p:sp>
      <p:sp>
        <p:nvSpPr>
          <p:cNvPr id="51205" name="Line 7"/>
          <p:cNvSpPr>
            <a:spLocks noChangeShapeType="1"/>
          </p:cNvSpPr>
          <p:nvPr/>
        </p:nvSpPr>
        <p:spPr bwMode="auto">
          <a:xfrm>
            <a:off x="2747963" y="2970213"/>
            <a:ext cx="3862387"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6" name="Text Box 8"/>
          <p:cNvSpPr txBox="1">
            <a:spLocks noChangeArrowheads="1"/>
          </p:cNvSpPr>
          <p:nvPr/>
        </p:nvSpPr>
        <p:spPr bwMode="auto">
          <a:xfrm>
            <a:off x="4138613" y="2514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t>1</a:t>
            </a:r>
          </a:p>
        </p:txBody>
      </p:sp>
      <p:sp>
        <p:nvSpPr>
          <p:cNvPr id="51207" name="Text Box 9"/>
          <p:cNvSpPr txBox="1">
            <a:spLocks noChangeArrowheads="1"/>
          </p:cNvSpPr>
          <p:nvPr/>
        </p:nvSpPr>
        <p:spPr bwMode="auto">
          <a:xfrm>
            <a:off x="3530600" y="2971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t>+</a:t>
            </a:r>
          </a:p>
        </p:txBody>
      </p:sp>
      <p:sp>
        <p:nvSpPr>
          <p:cNvPr id="51208" name="Text Box 10"/>
          <p:cNvSpPr txBox="1">
            <a:spLocks noChangeArrowheads="1"/>
          </p:cNvSpPr>
          <p:nvPr/>
        </p:nvSpPr>
        <p:spPr bwMode="auto">
          <a:xfrm>
            <a:off x="2820988" y="3044825"/>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t>1 - p</a:t>
            </a:r>
          </a:p>
        </p:txBody>
      </p:sp>
      <p:sp>
        <p:nvSpPr>
          <p:cNvPr id="51209" name="Text Box 13"/>
          <p:cNvSpPr txBox="1">
            <a:spLocks noChangeArrowheads="1"/>
          </p:cNvSpPr>
          <p:nvPr/>
        </p:nvSpPr>
        <p:spPr bwMode="auto">
          <a:xfrm>
            <a:off x="4735513" y="2895600"/>
            <a:ext cx="1154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FF0000"/>
                </a:solidFill>
              </a:rPr>
              <a:t>p</a:t>
            </a:r>
          </a:p>
        </p:txBody>
      </p:sp>
      <p:sp>
        <p:nvSpPr>
          <p:cNvPr id="51210" name="Text Box 14"/>
          <p:cNvSpPr txBox="1">
            <a:spLocks noChangeArrowheads="1"/>
          </p:cNvSpPr>
          <p:nvPr/>
        </p:nvSpPr>
        <p:spPr bwMode="auto">
          <a:xfrm>
            <a:off x="4030663" y="3276600"/>
            <a:ext cx="2579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FF0000"/>
                </a:solidFill>
              </a:rPr>
              <a:t>N</a:t>
            </a:r>
          </a:p>
        </p:txBody>
      </p:sp>
      <p:sp>
        <p:nvSpPr>
          <p:cNvPr id="51211" name="Line 15"/>
          <p:cNvSpPr>
            <a:spLocks noChangeShapeType="1"/>
          </p:cNvSpPr>
          <p:nvPr/>
        </p:nvSpPr>
        <p:spPr bwMode="auto">
          <a:xfrm flipV="1">
            <a:off x="4241800" y="3276600"/>
            <a:ext cx="2270125" cy="111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9" end="9"/>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11" end="1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Garamond" charset="0"/>
                <a:ea typeface="ＭＳ Ｐゴシック" charset="0"/>
                <a:cs typeface="ＭＳ Ｐゴシック" charset="0"/>
              </a:rPr>
              <a:t>Sequential Bottleneck</a:t>
            </a:r>
          </a:p>
        </p:txBody>
      </p:sp>
      <p:sp>
        <p:nvSpPr>
          <p:cNvPr id="52226"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522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9A6DA2-EDD3-5941-A108-BA773BBFBF31}" type="slidenum">
              <a:rPr lang="en-US" sz="1600">
                <a:solidFill>
                  <a:srgbClr val="000000"/>
                </a:solidFill>
                <a:latin typeface="Garamond" charset="0"/>
              </a:rPr>
              <a:pPr eaLnBrk="1" hangingPunct="1"/>
              <a:t>44</a:t>
            </a:fld>
            <a:endParaRPr lang="en-US" sz="1600">
              <a:solidFill>
                <a:srgbClr val="000000"/>
              </a:solidFill>
              <a:latin typeface="Garamond" charset="0"/>
            </a:endParaRPr>
          </a:p>
        </p:txBody>
      </p:sp>
      <p:graphicFrame>
        <p:nvGraphicFramePr>
          <p:cNvPr id="6" name="Chart 5"/>
          <p:cNvGraphicFramePr/>
          <p:nvPr/>
        </p:nvGraphicFramePr>
        <p:xfrm>
          <a:off x="762000" y="1447800"/>
          <a:ext cx="76962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4103" y="3440668"/>
            <a:ext cx="1108897" cy="369332"/>
          </a:xfrm>
          <a:prstGeom prst="rect">
            <a:avLst/>
          </a:prstGeom>
          <a:noFill/>
          <a:scene3d>
            <a:camera prst="orthographicFront">
              <a:rot lat="0" lon="0" rev="5400000"/>
            </a:camera>
            <a:lightRig rig="threePt" dir="t"/>
          </a:scene3d>
        </p:spPr>
        <p:txBody>
          <a:bodyPr>
            <a:spAutoFit/>
          </a:bodyPr>
          <a:lstStyle/>
          <a:p>
            <a:pPr>
              <a:defRPr/>
            </a:pPr>
            <a:r>
              <a:rPr lang="en-US" dirty="0">
                <a:latin typeface="Arial" pitchFamily="-105" charset="0"/>
                <a:ea typeface="Arial" pitchFamily="-105" charset="0"/>
                <a:cs typeface="Arial" pitchFamily="-105" charset="0"/>
              </a:rPr>
              <a:t>Speedup</a:t>
            </a:r>
          </a:p>
        </p:txBody>
      </p:sp>
      <p:sp>
        <p:nvSpPr>
          <p:cNvPr id="52230" name="TextBox 7"/>
          <p:cNvSpPr txBox="1">
            <a:spLocks noChangeArrowheads="1"/>
          </p:cNvSpPr>
          <p:nvPr/>
        </p:nvSpPr>
        <p:spPr bwMode="auto">
          <a:xfrm>
            <a:off x="3429000" y="6019800"/>
            <a:ext cx="2095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 (parallel fraction)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Garamond" charset="0"/>
                <a:ea typeface="ＭＳ Ｐゴシック" charset="0"/>
                <a:cs typeface="ＭＳ Ｐゴシック" charset="0"/>
              </a:rPr>
              <a:t>Why the Sequential Bottleneck?</a:t>
            </a:r>
          </a:p>
        </p:txBody>
      </p:sp>
      <p:sp>
        <p:nvSpPr>
          <p:cNvPr id="53250" name="Content Placeholder 2"/>
          <p:cNvSpPr>
            <a:spLocks noGrp="1"/>
          </p:cNvSpPr>
          <p:nvPr>
            <p:ph idx="1"/>
          </p:nvPr>
        </p:nvSpPr>
        <p:spPr>
          <a:xfrm>
            <a:off x="4267200" y="996950"/>
            <a:ext cx="4648200" cy="5194300"/>
          </a:xfrm>
        </p:spPr>
        <p:txBody>
          <a:bodyPr/>
          <a:lstStyle/>
          <a:p>
            <a:r>
              <a:rPr lang="en-US">
                <a:latin typeface="Tahoma" charset="0"/>
                <a:ea typeface="ＭＳ Ｐゴシック" charset="0"/>
                <a:cs typeface="ＭＳ Ｐゴシック" charset="0"/>
              </a:rPr>
              <a:t>Parallel machines have the sequential bottleneck</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Main cause: </a:t>
            </a:r>
            <a:r>
              <a:rPr lang="en-US">
                <a:solidFill>
                  <a:srgbClr val="FF0000"/>
                </a:solidFill>
                <a:latin typeface="Tahoma" charset="0"/>
                <a:ea typeface="ＭＳ Ｐゴシック" charset="0"/>
                <a:cs typeface="ＭＳ Ｐゴシック" charset="0"/>
              </a:rPr>
              <a:t>Non-parallelizable operations on data </a:t>
            </a:r>
            <a:r>
              <a:rPr lang="en-US">
                <a:latin typeface="Tahoma" charset="0"/>
                <a:ea typeface="ＭＳ Ｐゴシック" charset="0"/>
                <a:cs typeface="ＭＳ Ｐゴシック" charset="0"/>
              </a:rPr>
              <a:t>(e.g. non-parallelizable loops)</a:t>
            </a:r>
          </a:p>
          <a:p>
            <a:pPr lvl="1">
              <a:lnSpc>
                <a:spcPct val="90000"/>
              </a:lnSpc>
              <a:buFontTx/>
              <a:buNone/>
            </a:pPr>
            <a:r>
              <a:rPr lang="en-US" sz="2000">
                <a:latin typeface="Tahoma" charset="0"/>
                <a:ea typeface="ＭＳ Ｐゴシック" charset="0"/>
              </a:rPr>
              <a:t>	for ( i = 0 ; i &lt; N; i++)</a:t>
            </a:r>
          </a:p>
          <a:p>
            <a:pPr lvl="1">
              <a:lnSpc>
                <a:spcPct val="90000"/>
              </a:lnSpc>
              <a:buFontTx/>
              <a:buNone/>
            </a:pPr>
            <a:r>
              <a:rPr lang="en-US" sz="2000">
                <a:latin typeface="Tahoma" charset="0"/>
                <a:ea typeface="ＭＳ Ｐゴシック" charset="0"/>
              </a:rPr>
              <a:t>		  A[i] = (A[i] + A[i-1]) / 2</a:t>
            </a:r>
          </a:p>
          <a:p>
            <a:pPr>
              <a:buFont typeface="Wingdings" charset="0"/>
              <a:buNone/>
            </a:pPr>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Single thread prepares data and spawns parallel tasks (usually sequential)</a:t>
            </a:r>
          </a:p>
          <a:p>
            <a:pPr>
              <a:buFont typeface="Wingdings" charset="0"/>
              <a:buNone/>
            </a:pPr>
            <a:endParaRPr lang="en-US">
              <a:latin typeface="Tahoma" charset="0"/>
              <a:ea typeface="ＭＳ Ｐゴシック" charset="0"/>
              <a:cs typeface="ＭＳ Ｐゴシック" charset="0"/>
            </a:endParaRPr>
          </a:p>
        </p:txBody>
      </p:sp>
      <p:sp>
        <p:nvSpPr>
          <p:cNvPr id="532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F4CA56-4EDA-6446-BE77-77BF52616F9D}" type="slidenum">
              <a:rPr lang="en-US" sz="1600">
                <a:solidFill>
                  <a:srgbClr val="000000"/>
                </a:solidFill>
                <a:latin typeface="Garamond" charset="0"/>
              </a:rPr>
              <a:pPr eaLnBrk="1" hangingPunct="1"/>
              <a:t>45</a:t>
            </a:fld>
            <a:endParaRPr lang="en-US" sz="1600">
              <a:solidFill>
                <a:srgbClr val="000000"/>
              </a:solidFill>
              <a:latin typeface="Garamond" charset="0"/>
            </a:endParaRPr>
          </a:p>
        </p:txBody>
      </p:sp>
      <p:pic>
        <p:nvPicPr>
          <p:cNvPr id="532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274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341688"/>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3800">
                <a:latin typeface="Garamond" charset="0"/>
                <a:ea typeface="ＭＳ Ｐゴシック" charset="0"/>
                <a:cs typeface="ＭＳ Ｐゴシック" charset="0"/>
              </a:rPr>
              <a:t>Another Example of Sequential Bottleneck</a:t>
            </a:r>
          </a:p>
        </p:txBody>
      </p:sp>
      <p:sp>
        <p:nvSpPr>
          <p:cNvPr id="5632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81AFF-992F-0648-86B5-980541DE9652}" type="slidenum">
              <a:rPr lang="en-US" sz="1600">
                <a:solidFill>
                  <a:srgbClr val="000000"/>
                </a:solidFill>
                <a:latin typeface="Garamond" charset="0"/>
                <a:cs typeface="Arial" charset="0"/>
              </a:rPr>
              <a:pPr eaLnBrk="1" hangingPunct="1"/>
              <a:t>46</a:t>
            </a:fld>
            <a:endParaRPr lang="en-US" sz="1600">
              <a:solidFill>
                <a:srgbClr val="000000"/>
              </a:solidFill>
              <a:latin typeface="Garamond" charset="0"/>
              <a:cs typeface="Arial" charset="0"/>
            </a:endParaRPr>
          </a:p>
        </p:txBody>
      </p:sp>
      <p:pic>
        <p:nvPicPr>
          <p:cNvPr id="563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81050"/>
            <a:ext cx="71882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401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atin typeface="Garamond" charset="0"/>
                <a:ea typeface="ＭＳ Ｐゴシック" charset="0"/>
                <a:cs typeface="ＭＳ Ｐゴシック" charset="0"/>
              </a:rPr>
              <a:t>Bottlenecks in Parallel Portion</a:t>
            </a:r>
          </a:p>
        </p:txBody>
      </p:sp>
      <p:sp>
        <p:nvSpPr>
          <p:cNvPr id="55299" name="Content Placeholder 2"/>
          <p:cNvSpPr>
            <a:spLocks noGrp="1"/>
          </p:cNvSpPr>
          <p:nvPr>
            <p:ph idx="1"/>
          </p:nvPr>
        </p:nvSpPr>
        <p:spPr>
          <a:xfrm>
            <a:off x="228600" y="996950"/>
            <a:ext cx="8763000" cy="5194300"/>
          </a:xfrm>
        </p:spPr>
        <p:txBody>
          <a:bodyPr/>
          <a:lstStyle/>
          <a:p>
            <a:r>
              <a:rPr lang="en-US">
                <a:solidFill>
                  <a:srgbClr val="0000FF"/>
                </a:solidFill>
                <a:latin typeface="Tahoma" charset="0"/>
                <a:ea typeface="ＭＳ Ｐゴシック" charset="0"/>
                <a:cs typeface="ＭＳ Ｐゴシック" charset="0"/>
              </a:rPr>
              <a:t>Synchronization: </a:t>
            </a:r>
            <a:r>
              <a:rPr lang="en-US">
                <a:latin typeface="Tahoma" charset="0"/>
                <a:ea typeface="ＭＳ Ｐゴシック" charset="0"/>
                <a:cs typeface="ＭＳ Ｐゴシック" charset="0"/>
              </a:rPr>
              <a:t>Operations manipulating shared data cannot be parallelized</a:t>
            </a:r>
          </a:p>
          <a:p>
            <a:pPr lvl="1"/>
            <a:r>
              <a:rPr lang="en-US" sz="2000">
                <a:latin typeface="Tahoma" charset="0"/>
                <a:ea typeface="ＭＳ Ｐゴシック" charset="0"/>
              </a:rPr>
              <a:t>Locks, mutual exclusion, barrier synchronization</a:t>
            </a:r>
          </a:p>
          <a:p>
            <a:pPr lvl="1"/>
            <a:r>
              <a:rPr lang="en-US" sz="2000">
                <a:solidFill>
                  <a:srgbClr val="0000FF"/>
                </a:solidFill>
                <a:latin typeface="Tahoma" charset="0"/>
                <a:ea typeface="ＭＳ Ｐゴシック" charset="0"/>
              </a:rPr>
              <a:t>Communication</a:t>
            </a:r>
            <a:r>
              <a:rPr lang="en-US" sz="2000">
                <a:latin typeface="Tahoma" charset="0"/>
                <a:ea typeface="ＭＳ Ｐゴシック" charset="0"/>
              </a:rPr>
              <a:t>: Tasks may need values from each other</a:t>
            </a:r>
          </a:p>
          <a:p>
            <a:pPr lvl="1">
              <a:buFont typeface="Wingdings" charset="0"/>
              <a:buNone/>
            </a:pPr>
            <a:r>
              <a:rPr lang="en-US" sz="2000">
                <a:latin typeface="Tahoma" charset="0"/>
                <a:ea typeface="ＭＳ Ｐゴシック" charset="0"/>
              </a:rPr>
              <a:t>- Causes thread serialization when shared data is contended</a:t>
            </a:r>
          </a:p>
          <a:p>
            <a:pPr lvl="1">
              <a:buFontTx/>
              <a:buChar char="-"/>
            </a:pPr>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Load Imbalance: </a:t>
            </a:r>
            <a:r>
              <a:rPr lang="en-US">
                <a:latin typeface="Tahoma" charset="0"/>
                <a:ea typeface="ＭＳ Ｐゴシック" charset="0"/>
                <a:cs typeface="ＭＳ Ｐゴシック" charset="0"/>
              </a:rPr>
              <a:t>Parallel tasks may have different lengths</a:t>
            </a:r>
          </a:p>
          <a:p>
            <a:pPr lvl="1"/>
            <a:r>
              <a:rPr lang="en-US" sz="2000">
                <a:latin typeface="Tahoma" charset="0"/>
                <a:ea typeface="ＭＳ Ｐゴシック" charset="0"/>
              </a:rPr>
              <a:t>Due to imperfect parallelization or microarchitectural effects</a:t>
            </a:r>
          </a:p>
          <a:p>
            <a:pPr lvl="1">
              <a:buFont typeface="Wingdings" charset="0"/>
              <a:buNone/>
            </a:pPr>
            <a:r>
              <a:rPr lang="en-US" sz="2000">
                <a:latin typeface="Tahoma" charset="0"/>
                <a:ea typeface="ＭＳ Ｐゴシック" charset="0"/>
              </a:rPr>
              <a:t>- Reduces speedup in parallel portion</a:t>
            </a:r>
          </a:p>
          <a:p>
            <a:pPr lvl="1">
              <a:buFont typeface="Wingdings" charset="0"/>
              <a:buNone/>
            </a:pPr>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Resource Contention: </a:t>
            </a:r>
            <a:r>
              <a:rPr lang="en-US">
                <a:latin typeface="Tahoma" charset="0"/>
                <a:ea typeface="ＭＳ Ｐゴシック" charset="0"/>
                <a:cs typeface="ＭＳ Ｐゴシック" charset="0"/>
              </a:rPr>
              <a:t>Parallel tasks can share hardware resources, delaying each other</a:t>
            </a:r>
          </a:p>
          <a:p>
            <a:pPr lvl="1"/>
            <a:r>
              <a:rPr lang="en-US" sz="2000">
                <a:latin typeface="Tahoma" charset="0"/>
                <a:ea typeface="ＭＳ Ｐゴシック" charset="0"/>
              </a:rPr>
              <a:t>Replicating all resources (e.g., memory) expensive</a:t>
            </a:r>
          </a:p>
          <a:p>
            <a:pPr lvl="1">
              <a:buFont typeface="Wingdings" charset="0"/>
              <a:buNone/>
            </a:pPr>
            <a:r>
              <a:rPr lang="en-US" sz="2000">
                <a:latin typeface="Tahoma" charset="0"/>
                <a:ea typeface="ＭＳ Ｐゴシック" charset="0"/>
              </a:rPr>
              <a:t>- Additional latency not present when each task runs alone</a:t>
            </a:r>
          </a:p>
          <a:p>
            <a:pPr lvl="1"/>
            <a:endParaRPr lang="en-US">
              <a:latin typeface="Tahoma" charset="0"/>
              <a:ea typeface="ＭＳ Ｐゴシック" charset="0"/>
            </a:endParaRPr>
          </a:p>
        </p:txBody>
      </p:sp>
      <p:sp>
        <p:nvSpPr>
          <p:cNvPr id="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6CBF9-2F96-4D49-BD04-6991A03A4E81}" type="slidenum">
              <a:rPr lang="en-US" sz="1600">
                <a:solidFill>
                  <a:srgbClr val="000000"/>
                </a:solidFill>
                <a:latin typeface="Garamond" charset="0"/>
              </a:rPr>
              <a:pPr eaLnBrk="1" hangingPunct="1"/>
              <a:t>47</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299">
                                            <p:txEl>
                                              <p:pRg st="9" end="9"/>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299">
                                            <p:txEl>
                                              <p:pRg st="10" end="1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2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atin typeface="Garamond" charset="0"/>
                <a:ea typeface="ＭＳ Ｐゴシック" charset="0"/>
                <a:cs typeface="ＭＳ Ｐゴシック" charset="0"/>
              </a:rPr>
              <a:t>Difficulty in Parallel Programming</a:t>
            </a:r>
          </a:p>
        </p:txBody>
      </p:sp>
      <p:sp>
        <p:nvSpPr>
          <p:cNvPr id="58370" name="Content Placeholder 2"/>
          <p:cNvSpPr>
            <a:spLocks noGrp="1"/>
          </p:cNvSpPr>
          <p:nvPr>
            <p:ph idx="1"/>
          </p:nvPr>
        </p:nvSpPr>
        <p:spPr>
          <a:xfrm>
            <a:off x="228600" y="914400"/>
            <a:ext cx="8610600" cy="5099050"/>
          </a:xfrm>
        </p:spPr>
        <p:txBody>
          <a:bodyPr/>
          <a:lstStyle/>
          <a:p>
            <a:r>
              <a:rPr lang="en-US">
                <a:latin typeface="Tahoma" charset="0"/>
                <a:ea typeface="ＭＳ Ｐゴシック" charset="0"/>
                <a:cs typeface="ＭＳ Ｐゴシック" charset="0"/>
              </a:rPr>
              <a:t>Little difficulty if parallelism is natural</a:t>
            </a:r>
          </a:p>
          <a:p>
            <a:pPr lvl="1"/>
            <a:r>
              <a:rPr lang="ja-JP" altLang="en-US" sz="2000">
                <a:latin typeface="Tahoma" charset="0"/>
                <a:ea typeface="ＭＳ Ｐゴシック" charset="0"/>
              </a:rPr>
              <a:t>“</a:t>
            </a:r>
            <a:r>
              <a:rPr lang="en-US" altLang="ja-JP" sz="2000">
                <a:latin typeface="Tahoma" charset="0"/>
                <a:ea typeface="ＭＳ Ｐゴシック" charset="0"/>
              </a:rPr>
              <a:t>Embarrassingly parallel</a:t>
            </a:r>
            <a:r>
              <a:rPr lang="ja-JP" altLang="en-US" sz="2000">
                <a:latin typeface="Tahoma" charset="0"/>
                <a:ea typeface="ＭＳ Ｐゴシック" charset="0"/>
              </a:rPr>
              <a:t>”</a:t>
            </a:r>
            <a:r>
              <a:rPr lang="en-US" altLang="ja-JP" sz="2000">
                <a:latin typeface="Tahoma" charset="0"/>
                <a:ea typeface="ＭＳ Ｐゴシック" charset="0"/>
              </a:rPr>
              <a:t> applications</a:t>
            </a:r>
          </a:p>
          <a:p>
            <a:pPr lvl="1"/>
            <a:r>
              <a:rPr lang="en-US" sz="2000">
                <a:latin typeface="Tahoma" charset="0"/>
                <a:ea typeface="ＭＳ Ｐゴシック" charset="0"/>
              </a:rPr>
              <a:t>Multimedia, physical simulation, graphics</a:t>
            </a:r>
          </a:p>
          <a:p>
            <a:pPr lvl="1"/>
            <a:r>
              <a:rPr lang="en-US" sz="2000">
                <a:latin typeface="Tahoma" charset="0"/>
                <a:ea typeface="ＭＳ Ｐゴシック" charset="0"/>
              </a:rPr>
              <a:t>Large web servers, databases?</a:t>
            </a:r>
          </a:p>
          <a:p>
            <a:pPr lvl="1"/>
            <a:endParaRPr lang="en-US">
              <a:latin typeface="Tahoma" charset="0"/>
              <a:ea typeface="ＭＳ Ｐゴシック" charset="0"/>
            </a:endParaRPr>
          </a:p>
          <a:p>
            <a:r>
              <a:rPr lang="en-US">
                <a:latin typeface="Tahoma" charset="0"/>
                <a:ea typeface="ＭＳ Ｐゴシック" charset="0"/>
                <a:cs typeface="ＭＳ Ｐゴシック" charset="0"/>
              </a:rPr>
              <a:t>Difficulty is in </a:t>
            </a:r>
          </a:p>
          <a:p>
            <a:pPr lvl="1"/>
            <a:r>
              <a:rPr lang="en-US">
                <a:latin typeface="Tahoma" charset="0"/>
                <a:ea typeface="ＭＳ Ｐゴシック" charset="0"/>
              </a:rPr>
              <a:t>Getting parallel programs to work correctly</a:t>
            </a:r>
          </a:p>
          <a:p>
            <a:pPr lvl="1"/>
            <a:r>
              <a:rPr lang="en-US">
                <a:latin typeface="Tahoma" charset="0"/>
                <a:ea typeface="ＭＳ Ｐゴシック" charset="0"/>
              </a:rPr>
              <a:t>Optimizing performance in the presence of bottlenecks</a:t>
            </a:r>
          </a:p>
          <a:p>
            <a:endParaRPr lang="en-US">
              <a:latin typeface="Tahoma" charset="0"/>
              <a:ea typeface="ＭＳ Ｐゴシック" charset="0"/>
              <a:cs typeface="ＭＳ Ｐゴシック" charset="0"/>
            </a:endParaRPr>
          </a:p>
          <a:p>
            <a:r>
              <a:rPr lang="en-US">
                <a:solidFill>
                  <a:srgbClr val="FF0000"/>
                </a:solidFill>
                <a:latin typeface="Tahoma" charset="0"/>
                <a:ea typeface="ＭＳ Ｐゴシック" charset="0"/>
                <a:cs typeface="ＭＳ Ｐゴシック" charset="0"/>
              </a:rPr>
              <a:t>Much of </a:t>
            </a:r>
            <a:r>
              <a:rPr lang="en-US" b="1">
                <a:solidFill>
                  <a:srgbClr val="FF0000"/>
                </a:solidFill>
                <a:latin typeface="Tahoma" charset="0"/>
                <a:ea typeface="ＭＳ Ｐゴシック" charset="0"/>
                <a:cs typeface="ＭＳ Ｐゴシック" charset="0"/>
              </a:rPr>
              <a:t>parallel computer architecture </a:t>
            </a:r>
            <a:r>
              <a:rPr lang="en-US">
                <a:solidFill>
                  <a:srgbClr val="FF0000"/>
                </a:solidFill>
                <a:latin typeface="Tahoma" charset="0"/>
                <a:ea typeface="ＭＳ Ｐゴシック" charset="0"/>
                <a:cs typeface="ＭＳ Ｐゴシック" charset="0"/>
              </a:rPr>
              <a:t>is about</a:t>
            </a:r>
          </a:p>
          <a:p>
            <a:pPr lvl="1"/>
            <a:r>
              <a:rPr lang="en-US">
                <a:latin typeface="Tahoma" charset="0"/>
                <a:ea typeface="ＭＳ Ｐゴシック" charset="0"/>
              </a:rPr>
              <a:t>Designing machines that overcome the sequential and parallel bottlenecks to achieve higher performance and efficiency</a:t>
            </a:r>
          </a:p>
          <a:p>
            <a:pPr lvl="1"/>
            <a:r>
              <a:rPr lang="en-US">
                <a:latin typeface="Tahoma" charset="0"/>
                <a:ea typeface="ＭＳ Ｐゴシック" charset="0"/>
              </a:rPr>
              <a:t>Making programmer’</a:t>
            </a:r>
            <a:r>
              <a:rPr lang="en-US" altLang="ja-JP">
                <a:latin typeface="Tahoma" charset="0"/>
                <a:ea typeface="ＭＳ Ｐゴシック" charset="0"/>
              </a:rPr>
              <a:t>s job easier in writing correct and high-performance parallel programs</a:t>
            </a:r>
            <a:endParaRPr lang="en-US">
              <a:latin typeface="Tahoma" charset="0"/>
              <a:ea typeface="ＭＳ Ｐゴシック" charset="0"/>
            </a:endParaRPr>
          </a:p>
        </p:txBody>
      </p:sp>
      <p:sp>
        <p:nvSpPr>
          <p:cNvPr id="583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6A883B-7206-7C4A-8969-BFFBB394C204}" type="slidenum">
              <a:rPr lang="en-US" sz="1600">
                <a:solidFill>
                  <a:srgbClr val="000000"/>
                </a:solidFill>
                <a:latin typeface="Garamond" charset="0"/>
                <a:cs typeface="Arial" charset="0"/>
              </a:rPr>
              <a:pPr eaLnBrk="1" hangingPunct="1"/>
              <a:t>48</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3593646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Garamond" charset="0"/>
              </a:rPr>
              <a:t>Multiprocessor Types</a:t>
            </a:r>
          </a:p>
        </p:txBody>
      </p:sp>
      <p:sp>
        <p:nvSpPr>
          <p:cNvPr id="58371" name="Content Placeholder 2"/>
          <p:cNvSpPr>
            <a:spLocks noGrp="1"/>
          </p:cNvSpPr>
          <p:nvPr>
            <p:ph idx="1"/>
          </p:nvPr>
        </p:nvSpPr>
        <p:spPr>
          <a:xfrm>
            <a:off x="228600" y="996950"/>
            <a:ext cx="8610600" cy="5194300"/>
          </a:xfrm>
        </p:spPr>
        <p:txBody>
          <a:bodyPr/>
          <a:lstStyle/>
          <a:p>
            <a:r>
              <a:rPr lang="en-US">
                <a:latin typeface="Tahoma" charset="0"/>
              </a:rPr>
              <a:t>Loosely coupled multiprocessors</a:t>
            </a:r>
          </a:p>
          <a:p>
            <a:pPr lvl="1"/>
            <a:r>
              <a:rPr lang="en-US">
                <a:solidFill>
                  <a:srgbClr val="0000FF"/>
                </a:solidFill>
                <a:latin typeface="Tahoma" charset="0"/>
                <a:ea typeface="ＭＳ Ｐゴシック" charset="0"/>
              </a:rPr>
              <a:t>No shared global memory address space</a:t>
            </a:r>
          </a:p>
          <a:p>
            <a:pPr lvl="1"/>
            <a:r>
              <a:rPr lang="en-US">
                <a:latin typeface="Tahoma" charset="0"/>
                <a:ea typeface="ＭＳ Ｐゴシック" charset="0"/>
              </a:rPr>
              <a:t>Multicomputer network</a:t>
            </a:r>
          </a:p>
          <a:p>
            <a:pPr lvl="2"/>
            <a:r>
              <a:rPr lang="en-US">
                <a:latin typeface="Tahoma" charset="0"/>
                <a:ea typeface="ＭＳ Ｐゴシック" charset="0"/>
              </a:rPr>
              <a:t>Network-based multiprocessors</a:t>
            </a:r>
          </a:p>
          <a:p>
            <a:pPr lvl="1"/>
            <a:r>
              <a:rPr lang="en-US">
                <a:latin typeface="Tahoma" charset="0"/>
                <a:ea typeface="ＭＳ Ｐゴシック" charset="0"/>
              </a:rPr>
              <a:t>Usually programmed via </a:t>
            </a:r>
            <a:r>
              <a:rPr lang="en-US">
                <a:solidFill>
                  <a:srgbClr val="FF0000"/>
                </a:solidFill>
                <a:latin typeface="Tahoma" charset="0"/>
                <a:ea typeface="ＭＳ Ｐゴシック" charset="0"/>
              </a:rPr>
              <a:t>message passing</a:t>
            </a:r>
          </a:p>
          <a:p>
            <a:pPr lvl="2"/>
            <a:r>
              <a:rPr lang="en-US">
                <a:solidFill>
                  <a:srgbClr val="FF0000"/>
                </a:solidFill>
                <a:latin typeface="Tahoma" charset="0"/>
                <a:ea typeface="ＭＳ Ｐゴシック" charset="0"/>
              </a:rPr>
              <a:t>Explicit calls (send, receive) for communication</a:t>
            </a:r>
          </a:p>
          <a:p>
            <a:pPr lvl="1"/>
            <a:endParaRPr lang="en-US">
              <a:latin typeface="Tahoma" charset="0"/>
              <a:ea typeface="ＭＳ Ｐゴシック" charset="0"/>
            </a:endParaRPr>
          </a:p>
          <a:p>
            <a:r>
              <a:rPr lang="en-US">
                <a:latin typeface="Tahoma" charset="0"/>
              </a:rPr>
              <a:t>Tightly coupled multiprocessors</a:t>
            </a:r>
          </a:p>
          <a:p>
            <a:pPr lvl="1"/>
            <a:r>
              <a:rPr lang="en-US">
                <a:solidFill>
                  <a:srgbClr val="0000FF"/>
                </a:solidFill>
                <a:latin typeface="Tahoma" charset="0"/>
                <a:ea typeface="ＭＳ Ｐゴシック" charset="0"/>
              </a:rPr>
              <a:t>Shared global memory address space</a:t>
            </a:r>
          </a:p>
          <a:p>
            <a:pPr lvl="1"/>
            <a:r>
              <a:rPr lang="en-US">
                <a:latin typeface="Tahoma" charset="0"/>
                <a:ea typeface="ＭＳ Ｐゴシック" charset="0"/>
              </a:rPr>
              <a:t>Traditional multiprocessing: symmetric multiprocessing (SMP)</a:t>
            </a:r>
          </a:p>
          <a:p>
            <a:pPr lvl="2"/>
            <a:r>
              <a:rPr lang="en-US">
                <a:latin typeface="Tahoma" charset="0"/>
                <a:ea typeface="ＭＳ Ｐゴシック" charset="0"/>
              </a:rPr>
              <a:t>Existing multi-core processors, multithreaded processors</a:t>
            </a:r>
          </a:p>
          <a:p>
            <a:pPr lvl="1"/>
            <a:r>
              <a:rPr lang="en-US">
                <a:latin typeface="Tahoma" charset="0"/>
                <a:ea typeface="ＭＳ Ｐゴシック" charset="0"/>
              </a:rPr>
              <a:t>Programming model similar to uniprocessors (i.e., multitasking uniprocessor) except</a:t>
            </a:r>
          </a:p>
          <a:p>
            <a:pPr lvl="2"/>
            <a:r>
              <a:rPr lang="en-US">
                <a:solidFill>
                  <a:srgbClr val="FF0000"/>
                </a:solidFill>
                <a:latin typeface="Tahoma" charset="0"/>
                <a:ea typeface="ＭＳ Ｐゴシック" charset="0"/>
              </a:rPr>
              <a:t>Operations on shared data require synchronization</a:t>
            </a:r>
          </a:p>
          <a:p>
            <a:pPr lvl="2"/>
            <a:endParaRPr lang="en-US">
              <a:solidFill>
                <a:srgbClr val="FF0000"/>
              </a:solidFill>
              <a:latin typeface="Tahoma" charset="0"/>
              <a:ea typeface="ＭＳ Ｐゴシック" charset="0"/>
            </a:endParaRPr>
          </a:p>
          <a:p>
            <a:pPr lvl="2"/>
            <a:endParaRPr lang="en-US">
              <a:solidFill>
                <a:srgbClr val="FF0000"/>
              </a:solidFill>
              <a:latin typeface="Tahoma" charset="0"/>
              <a:ea typeface="ＭＳ Ｐゴシック" charset="0"/>
            </a:endParaRPr>
          </a:p>
        </p:txBody>
      </p:sp>
      <p:sp>
        <p:nvSpPr>
          <p:cNvPr id="512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0DF5C7-64A3-694D-9EAF-E8169790892F}" type="slidenum">
              <a:rPr lang="en-US" sz="1600">
                <a:solidFill>
                  <a:srgbClr val="000000"/>
                </a:solidFill>
                <a:latin typeface="Garamond" charset="0"/>
                <a:cs typeface="Arial" charset="0"/>
              </a:rPr>
              <a:pPr eaLnBrk="1" hangingPunct="1"/>
              <a:t>49</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7945087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371">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371">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71">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371">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3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52400" y="152400"/>
            <a:ext cx="9144000" cy="1066800"/>
          </a:xfrm>
        </p:spPr>
        <p:txBody>
          <a:bodyPr/>
          <a:lstStyle/>
          <a:p>
            <a:r>
              <a:rPr lang="en-US" dirty="0" smtClean="0">
                <a:latin typeface="Garamond" charset="0"/>
                <a:ea typeface="ＭＳ Ｐゴシック" charset="0"/>
                <a:cs typeface="ＭＳ Ｐゴシック" charset="0"/>
              </a:rPr>
              <a:t>What These Mini Lecture Series is About</a:t>
            </a:r>
            <a:endParaRPr lang="en-US" dirty="0">
              <a:latin typeface="Garamond" charset="0"/>
              <a:ea typeface="ＭＳ Ｐゴシック" charset="0"/>
              <a:cs typeface="ＭＳ Ｐゴシック" charset="0"/>
            </a:endParaRPr>
          </a:p>
        </p:txBody>
      </p:sp>
      <p:sp>
        <p:nvSpPr>
          <p:cNvPr id="20482"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Goal 1:</a:t>
            </a:r>
          </a:p>
          <a:p>
            <a:pPr lvl="1"/>
            <a:r>
              <a:rPr lang="en-US" dirty="0">
                <a:latin typeface="Tahoma" charset="0"/>
                <a:ea typeface="ＭＳ Ｐゴシック" charset="0"/>
              </a:rPr>
              <a:t>Build a </a:t>
            </a:r>
            <a:r>
              <a:rPr lang="en-US" dirty="0">
                <a:solidFill>
                  <a:srgbClr val="0000FF"/>
                </a:solidFill>
                <a:latin typeface="Tahoma" charset="0"/>
                <a:ea typeface="ＭＳ Ｐゴシック" charset="0"/>
              </a:rPr>
              <a:t>strong understanding of the fundamentals of the multi-core architectures </a:t>
            </a:r>
            <a:r>
              <a:rPr lang="en-US" dirty="0">
                <a:latin typeface="Tahoma" charset="0"/>
                <a:ea typeface="ＭＳ Ｐゴシック" charset="0"/>
              </a:rPr>
              <a:t>and the tradeoffs made in their design.</a:t>
            </a:r>
          </a:p>
          <a:p>
            <a:pPr lvl="1"/>
            <a:r>
              <a:rPr lang="en-US" dirty="0">
                <a:latin typeface="Tahoma" charset="0"/>
                <a:ea typeface="ＭＳ Ｐゴシック" charset="0"/>
              </a:rPr>
              <a:t>Examine how cores and shared resources can be designed.</a:t>
            </a:r>
          </a:p>
          <a:p>
            <a:pPr lvl="1"/>
            <a:r>
              <a:rPr lang="en-US" dirty="0">
                <a:latin typeface="Tahoma" charset="0"/>
                <a:ea typeface="ＭＳ Ｐゴシック" charset="0"/>
              </a:rPr>
              <a:t>The focus will be on </a:t>
            </a:r>
            <a:r>
              <a:rPr lang="en-US" i="1" dirty="0">
                <a:solidFill>
                  <a:srgbClr val="FF0000"/>
                </a:solidFill>
                <a:latin typeface="Tahoma" charset="0"/>
                <a:ea typeface="ＭＳ Ｐゴシック" charset="0"/>
              </a:rPr>
              <a:t>fundamentals</a:t>
            </a:r>
            <a:r>
              <a:rPr lang="en-US" dirty="0">
                <a:latin typeface="Tahoma" charset="0"/>
                <a:ea typeface="ＭＳ Ｐゴシック" charset="0"/>
              </a:rPr>
              <a:t>, </a:t>
            </a:r>
            <a:r>
              <a:rPr lang="en-US" i="1" dirty="0">
                <a:solidFill>
                  <a:srgbClr val="FF0000"/>
                </a:solidFill>
                <a:latin typeface="Tahoma" charset="0"/>
                <a:ea typeface="ＭＳ Ｐゴシック" charset="0"/>
              </a:rPr>
              <a:t>tradeoffs in parallel architecture design</a:t>
            </a:r>
            <a:r>
              <a:rPr lang="en-US" dirty="0">
                <a:latin typeface="Tahoma" charset="0"/>
                <a:ea typeface="ＭＳ Ｐゴシック" charset="0"/>
              </a:rPr>
              <a:t>, and </a:t>
            </a:r>
            <a:r>
              <a:rPr lang="en-US" i="1" dirty="0">
                <a:solidFill>
                  <a:srgbClr val="FF0000"/>
                </a:solidFill>
                <a:latin typeface="Tahoma" charset="0"/>
                <a:ea typeface="ＭＳ Ｐゴシック" charset="0"/>
              </a:rPr>
              <a:t>cutting-edge research</a:t>
            </a:r>
            <a:r>
              <a:rPr lang="en-US" dirty="0">
                <a:latin typeface="Tahoma" charset="0"/>
                <a:ea typeface="ＭＳ Ｐゴシック" charset="0"/>
              </a:rPr>
              <a:t>. </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Goal 2:</a:t>
            </a:r>
          </a:p>
          <a:p>
            <a:pPr lvl="1"/>
            <a:r>
              <a:rPr lang="en-US" dirty="0">
                <a:latin typeface="Tahoma" charset="0"/>
                <a:ea typeface="ＭＳ Ｐゴシック" charset="0"/>
              </a:rPr>
              <a:t>Build an </a:t>
            </a:r>
            <a:r>
              <a:rPr lang="en-US" dirty="0">
                <a:solidFill>
                  <a:srgbClr val="0000FF"/>
                </a:solidFill>
                <a:latin typeface="Tahoma" charset="0"/>
                <a:ea typeface="ＭＳ Ｐゴシック" charset="0"/>
              </a:rPr>
              <a:t>understanding of the state-of-the-art research problems in multi-core architectures</a:t>
            </a:r>
            <a:r>
              <a:rPr lang="en-US" dirty="0">
                <a:latin typeface="Tahoma" charset="0"/>
                <a:ea typeface="ＭＳ Ｐゴシック" charset="0"/>
              </a:rPr>
              <a:t>. </a:t>
            </a:r>
          </a:p>
          <a:p>
            <a:pPr lvl="1"/>
            <a:r>
              <a:rPr lang="en-US" dirty="0">
                <a:latin typeface="Tahoma" charset="0"/>
                <a:ea typeface="ＭＳ Ｐゴシック" charset="0"/>
              </a:rPr>
              <a:t>Get familiar with some important research papers. </a:t>
            </a:r>
          </a:p>
          <a:p>
            <a:pPr lvl="1"/>
            <a:r>
              <a:rPr lang="en-US" dirty="0">
                <a:latin typeface="Tahoma" charset="0"/>
                <a:ea typeface="ＭＳ Ｐゴシック" charset="0"/>
              </a:rPr>
              <a:t>You will be expected to read, critique, and discuss research papers. </a:t>
            </a:r>
          </a:p>
        </p:txBody>
      </p:sp>
      <p:sp>
        <p:nvSpPr>
          <p:cNvPr id="204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715382-FC28-234E-A1F5-203C35F7F4E5}" type="slidenum">
              <a:rPr lang="en-US" sz="1600">
                <a:solidFill>
                  <a:srgbClr val="000000"/>
                </a:solidFill>
                <a:latin typeface="Garamond" charset="0"/>
              </a:rPr>
              <a:pPr eaLnBrk="1" hangingPunct="1"/>
              <a:t>5</a:t>
            </a:fld>
            <a:endParaRPr lang="en-US" sz="16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4"/>
          <p:cNvSpPr>
            <a:spLocks noGrp="1"/>
          </p:cNvSpPr>
          <p:nvPr>
            <p:ph type="ctrTitle"/>
          </p:nvPr>
        </p:nvSpPr>
        <p:spPr/>
        <p:txBody>
          <a:bodyPr/>
          <a:lstStyle/>
          <a:p>
            <a:r>
              <a:rPr lang="en-US">
                <a:latin typeface="Garamond" charset="0"/>
                <a:ea typeface="ＭＳ Ｐゴシック" charset="0"/>
                <a:cs typeface="ＭＳ Ｐゴシック" charset="0"/>
              </a:rPr>
              <a:t>Multi-Core Processors</a:t>
            </a:r>
          </a:p>
        </p:txBody>
      </p:sp>
      <p:sp>
        <p:nvSpPr>
          <p:cNvPr id="58370" name="Subtitle 5"/>
          <p:cNvSpPr>
            <a:spLocks noGrp="1"/>
          </p:cNvSpPr>
          <p:nvPr>
            <p:ph type="subTitle" idx="1"/>
          </p:nvPr>
        </p:nvSpPr>
        <p:spPr/>
        <p:txBody>
          <a:bodyPr/>
          <a:lstStyle/>
          <a:p>
            <a:pPr>
              <a:buFont typeface="Wingdings" charset="0"/>
              <a:buNone/>
            </a:pPr>
            <a:endParaRPr lang="en-US">
              <a:latin typeface="Tahoma" charset="0"/>
              <a:ea typeface="ＭＳ Ｐゴシック" charset="0"/>
              <a:cs typeface="ＭＳ Ｐゴシック" charset="0"/>
            </a:endParaRPr>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1B113D-F82F-6846-95BB-9C71AFFB875E}" type="slidenum">
              <a:rPr lang="en-US" sz="1200">
                <a:solidFill>
                  <a:srgbClr val="000000"/>
                </a:solidFill>
                <a:latin typeface="Garamond" charset="0"/>
              </a:rPr>
              <a:pPr eaLnBrk="1" hangingPunct="1"/>
              <a:t>50</a:t>
            </a:fld>
            <a:endParaRPr lang="en-US" sz="1200">
              <a:solidFill>
                <a:srgbClr val="000000"/>
              </a:solidFill>
              <a:latin typeface="Garamond"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atin typeface="Garamond" charset="0"/>
                <a:ea typeface="ＭＳ Ｐゴシック" charset="0"/>
                <a:cs typeface="ＭＳ Ｐゴシック" charset="0"/>
              </a:rPr>
              <a:t>Moore</a:t>
            </a:r>
            <a:r>
              <a:rPr lang="ja-JP" altLang="en-US">
                <a:latin typeface="Garamond" charset="0"/>
                <a:ea typeface="ＭＳ Ｐゴシック" charset="0"/>
                <a:cs typeface="ＭＳ Ｐゴシック" charset="0"/>
              </a:rPr>
              <a:t>’</a:t>
            </a:r>
            <a:r>
              <a:rPr lang="en-US" altLang="ja-JP">
                <a:latin typeface="Garamond" charset="0"/>
                <a:ea typeface="ＭＳ Ｐゴシック" charset="0"/>
                <a:cs typeface="ＭＳ Ｐゴシック" charset="0"/>
              </a:rPr>
              <a:t>s Law</a:t>
            </a:r>
            <a:endParaRPr lang="en-US">
              <a:latin typeface="Garamond" charset="0"/>
              <a:ea typeface="ＭＳ Ｐゴシック" charset="0"/>
              <a:cs typeface="ＭＳ Ｐゴシック" charset="0"/>
            </a:endParaRPr>
          </a:p>
        </p:txBody>
      </p:sp>
      <p:pic>
        <p:nvPicPr>
          <p:cNvPr id="59394" name="Content Placeholder 4" descr="moores_law-200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82638" y="990600"/>
            <a:ext cx="7658100" cy="4303713"/>
          </a:xfrm>
        </p:spPr>
      </p:pic>
      <p:sp>
        <p:nvSpPr>
          <p:cNvPr id="593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5EAAC1-8E98-5F45-BBFE-B92302A89B04}" type="slidenum">
              <a:rPr lang="en-US" sz="1600">
                <a:solidFill>
                  <a:srgbClr val="000000"/>
                </a:solidFill>
                <a:latin typeface="Garamond" charset="0"/>
              </a:rPr>
              <a:pPr eaLnBrk="1" hangingPunct="1"/>
              <a:t>51</a:t>
            </a:fld>
            <a:endParaRPr lang="en-US" sz="1600">
              <a:solidFill>
                <a:srgbClr val="000000"/>
              </a:solidFill>
              <a:latin typeface="Garamond" charset="0"/>
            </a:endParaRPr>
          </a:p>
        </p:txBody>
      </p:sp>
      <p:sp>
        <p:nvSpPr>
          <p:cNvPr id="59396" name="TextBox 4"/>
          <p:cNvSpPr txBox="1">
            <a:spLocks noChangeArrowheads="1"/>
          </p:cNvSpPr>
          <p:nvPr/>
        </p:nvSpPr>
        <p:spPr bwMode="auto">
          <a:xfrm>
            <a:off x="381000" y="5638800"/>
            <a:ext cx="8007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latin typeface="Tahoma" charset="0"/>
              </a:rPr>
              <a:t>Moore, </a:t>
            </a:r>
            <a:r>
              <a:rPr lang="ja-JP" altLang="en-US" sz="2200">
                <a:solidFill>
                  <a:srgbClr val="000000"/>
                </a:solidFill>
                <a:latin typeface="Tahoma" charset="0"/>
              </a:rPr>
              <a:t>“</a:t>
            </a:r>
            <a:r>
              <a:rPr lang="en-US" altLang="ja-JP" sz="2200">
                <a:solidFill>
                  <a:srgbClr val="0000FF"/>
                </a:solidFill>
                <a:latin typeface="Tahoma" charset="0"/>
              </a:rPr>
              <a:t>Cramming more components onto integrated circuits</a:t>
            </a:r>
            <a:r>
              <a:rPr lang="en-US" altLang="ja-JP" sz="2200">
                <a:solidFill>
                  <a:srgbClr val="000000"/>
                </a:solidFill>
                <a:latin typeface="Tahoma" charset="0"/>
              </a:rPr>
              <a:t>,</a:t>
            </a:r>
            <a:r>
              <a:rPr lang="ja-JP" altLang="en-US" sz="2200">
                <a:solidFill>
                  <a:srgbClr val="000000"/>
                </a:solidFill>
                <a:latin typeface="Tahoma" charset="0"/>
              </a:rPr>
              <a:t>”</a:t>
            </a:r>
            <a:r>
              <a:rPr lang="en-US" altLang="ja-JP" sz="2200">
                <a:solidFill>
                  <a:srgbClr val="000000"/>
                </a:solidFill>
                <a:latin typeface="Tahoma" charset="0"/>
              </a:rPr>
              <a:t> </a:t>
            </a:r>
          </a:p>
          <a:p>
            <a:pPr eaLnBrk="1" hangingPunct="1"/>
            <a:r>
              <a:rPr lang="en-US" sz="2200">
                <a:solidFill>
                  <a:srgbClr val="000000"/>
                </a:solidFill>
                <a:latin typeface="Tahoma" charset="0"/>
              </a:rPr>
              <a:t>Electronics Magazine, 1968.</a:t>
            </a:r>
            <a:endParaRPr lang="en-US" sz="22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309341-6855-C44A-A3CA-7B5A9EE32A19}" type="slidenum">
              <a:rPr lang="en-US" sz="1600">
                <a:solidFill>
                  <a:srgbClr val="000000"/>
                </a:solidFill>
                <a:latin typeface="Garamond" charset="0"/>
                <a:cs typeface="Arial" charset="0"/>
              </a:rPr>
              <a:pPr eaLnBrk="1" hangingPunct="1"/>
              <a:t>52</a:t>
            </a:fld>
            <a:endParaRPr lang="en-US" sz="1600">
              <a:solidFill>
                <a:srgbClr val="000000"/>
              </a:solidFill>
              <a:latin typeface="Garamond" charset="0"/>
              <a:cs typeface="Arial" charset="0"/>
            </a:endParaRPr>
          </a:p>
        </p:txBody>
      </p:sp>
      <p:pic>
        <p:nvPicPr>
          <p:cNvPr id="55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52400"/>
            <a:ext cx="763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547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atin typeface="Garamond" charset="0"/>
                <a:ea typeface="ＭＳ Ｐゴシック" charset="0"/>
                <a:cs typeface="ＭＳ Ｐゴシック" charset="0"/>
              </a:rPr>
              <a:t>Multi-Core</a:t>
            </a:r>
          </a:p>
        </p:txBody>
      </p:sp>
      <p:sp>
        <p:nvSpPr>
          <p:cNvPr id="57347"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Idea</a:t>
            </a:r>
            <a:r>
              <a:rPr lang="en-US">
                <a:latin typeface="Tahoma" charset="0"/>
                <a:ea typeface="ＭＳ Ｐゴシック" charset="0"/>
                <a:cs typeface="ＭＳ Ｐゴシック" charset="0"/>
              </a:rPr>
              <a:t>: Put multiple processors on the same die. </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Technology scaling (Moore</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s Law) enables more transistors to be placed on the same die area</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What else could you do with the die area you dedicate to multiple processors?</a:t>
            </a:r>
          </a:p>
          <a:p>
            <a:pPr lvl="1"/>
            <a:r>
              <a:rPr lang="en-US">
                <a:latin typeface="Tahoma" charset="0"/>
                <a:ea typeface="ＭＳ Ｐゴシック" charset="0"/>
              </a:rPr>
              <a:t>Have a bigger, more powerful core</a:t>
            </a:r>
          </a:p>
          <a:p>
            <a:pPr lvl="1"/>
            <a:r>
              <a:rPr lang="en-US">
                <a:latin typeface="Tahoma" charset="0"/>
                <a:ea typeface="ＭＳ Ｐゴシック" charset="0"/>
              </a:rPr>
              <a:t>Have larger caches in the memory hierarchy</a:t>
            </a:r>
          </a:p>
          <a:p>
            <a:pPr lvl="1"/>
            <a:r>
              <a:rPr lang="en-US">
                <a:latin typeface="Tahoma" charset="0"/>
                <a:ea typeface="ＭＳ Ｐゴシック" charset="0"/>
              </a:rPr>
              <a:t>Simultaneous multithreading</a:t>
            </a:r>
          </a:p>
          <a:p>
            <a:pPr lvl="1"/>
            <a:r>
              <a:rPr lang="en-US">
                <a:latin typeface="Tahoma" charset="0"/>
                <a:ea typeface="ＭＳ Ｐゴシック" charset="0"/>
              </a:rPr>
              <a:t>Integrate platform components on chip (e.g., network interface, memory controllers)</a:t>
            </a:r>
          </a:p>
          <a:p>
            <a:pPr lvl="1"/>
            <a:endParaRPr lang="en-US">
              <a:latin typeface="Tahoma" charset="0"/>
              <a:ea typeface="ＭＳ Ｐゴシック" charset="0"/>
            </a:endParaRPr>
          </a:p>
        </p:txBody>
      </p:sp>
      <p:sp>
        <p:nvSpPr>
          <p:cNvPr id="348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BEA02A-2E58-B547-B4E5-37287F098EFD}" type="slidenum">
              <a:rPr lang="en-US" sz="1600">
                <a:solidFill>
                  <a:srgbClr val="000000"/>
                </a:solidFill>
                <a:latin typeface="Garamond" charset="0"/>
                <a:cs typeface="Arial" charset="0"/>
              </a:rPr>
              <a:pPr eaLnBrk="1" hangingPunct="1"/>
              <a:t>53</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35735161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34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3"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Alternative: Bigger, more powerful single core</a:t>
            </a:r>
          </a:p>
          <a:p>
            <a:pPr lvl="1"/>
            <a:r>
              <a:rPr lang="en-US">
                <a:latin typeface="Tahoma" charset="0"/>
                <a:ea typeface="ＭＳ Ｐゴシック" charset="0"/>
              </a:rPr>
              <a:t>Larger superscalar issue width, larger instruction window, more execution units, large trace caches, large branch predictors, etc</a:t>
            </a:r>
          </a:p>
          <a:p>
            <a:pPr lvl="1">
              <a:buFont typeface="Wingdings" charset="0"/>
              <a:buNone/>
            </a:pPr>
            <a:endParaRPr lang="en-US">
              <a:latin typeface="Tahoma" charset="0"/>
              <a:ea typeface="ＭＳ Ｐゴシック" charset="0"/>
            </a:endParaRPr>
          </a:p>
          <a:p>
            <a:pPr lvl="1">
              <a:buFont typeface="Wingdings" charset="0"/>
              <a:buNone/>
            </a:pPr>
            <a:r>
              <a:rPr lang="en-US">
                <a:latin typeface="Tahoma" charset="0"/>
                <a:ea typeface="ＭＳ Ｐゴシック" charset="0"/>
              </a:rPr>
              <a:t>+ Improves single-thread performance transparently to programmer, compiler</a:t>
            </a:r>
          </a:p>
          <a:p>
            <a:pPr lvl="1">
              <a:buFont typeface="Wingdings" charset="0"/>
              <a:buNone/>
            </a:pPr>
            <a:r>
              <a:rPr lang="en-US">
                <a:latin typeface="Tahoma" charset="0"/>
                <a:ea typeface="ＭＳ Ｐゴシック" charset="0"/>
              </a:rPr>
              <a:t>- Very difficult to design (Scalable algorithms for improving single-thread performance elusive)</a:t>
            </a:r>
          </a:p>
          <a:p>
            <a:pPr lvl="1">
              <a:buFont typeface="Wingdings" charset="0"/>
              <a:buNone/>
            </a:pPr>
            <a:r>
              <a:rPr lang="en-US">
                <a:latin typeface="Tahoma" charset="0"/>
                <a:ea typeface="ＭＳ Ｐゴシック" charset="0"/>
              </a:rPr>
              <a:t>- Power hungry – many out-of-order execution structures consume significant power/area when scaled. Why? </a:t>
            </a:r>
          </a:p>
          <a:p>
            <a:pPr lvl="1">
              <a:buFont typeface="Wingdings" charset="0"/>
              <a:buNone/>
            </a:pPr>
            <a:r>
              <a:rPr lang="en-US">
                <a:latin typeface="Tahoma" charset="0"/>
                <a:ea typeface="ＭＳ Ｐゴシック" charset="0"/>
              </a:rPr>
              <a:t>- Diminishing returns on performance </a:t>
            </a:r>
          </a:p>
          <a:p>
            <a:pPr lvl="1">
              <a:buFont typeface="Wingdings" charset="0"/>
              <a:buNone/>
            </a:pPr>
            <a:r>
              <a:rPr lang="en-US">
                <a:latin typeface="Tahoma" charset="0"/>
                <a:ea typeface="ＭＳ Ｐゴシック" charset="0"/>
              </a:rPr>
              <a:t>- Does not significantly help memory-bound application performance (Scalable algorithms for this elusive)</a:t>
            </a:r>
          </a:p>
          <a:p>
            <a:pPr lvl="1">
              <a:buFont typeface="Wingdings" charset="0"/>
              <a:buNone/>
            </a:pPr>
            <a:r>
              <a:rPr lang="en-US">
                <a:latin typeface="Tahoma" charset="0"/>
                <a:ea typeface="ＭＳ Ｐゴシック" charset="0"/>
              </a:rPr>
              <a:t> </a:t>
            </a:r>
          </a:p>
        </p:txBody>
      </p:sp>
      <p:sp>
        <p:nvSpPr>
          <p:cNvPr id="358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9D6398-2B05-0849-BE20-CE36A3FCC0FE}" type="slidenum">
              <a:rPr lang="en-US" sz="1600">
                <a:solidFill>
                  <a:srgbClr val="000000"/>
                </a:solidFill>
                <a:latin typeface="Garamond" charset="0"/>
                <a:cs typeface="Arial" charset="0"/>
              </a:rPr>
              <a:pPr eaLnBrk="1" hangingPunct="1"/>
              <a:t>54</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534604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atin typeface="Garamond" charset="0"/>
                <a:ea typeface="ＭＳ Ｐゴシック" charset="0"/>
                <a:cs typeface="ＭＳ Ｐゴシック" charset="0"/>
              </a:rPr>
              <a:t>Large Superscalar vs. Multi-Core</a:t>
            </a:r>
          </a:p>
        </p:txBody>
      </p:sp>
      <p:sp>
        <p:nvSpPr>
          <p:cNvPr id="36866"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Olukotun et al.,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The Case for a Single-Chip Multiprocessor</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ASPLOS 1996.</a:t>
            </a:r>
            <a:endParaRPr lang="en-US">
              <a:latin typeface="Tahoma" charset="0"/>
              <a:ea typeface="ＭＳ Ｐゴシック" charset="0"/>
              <a:cs typeface="ＭＳ Ｐゴシック" charset="0"/>
            </a:endParaRPr>
          </a:p>
        </p:txBody>
      </p:sp>
      <p:sp>
        <p:nvSpPr>
          <p:cNvPr id="368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A24846-C713-DD4F-9170-0C874C6C0CDE}" type="slidenum">
              <a:rPr lang="en-US" sz="1600">
                <a:solidFill>
                  <a:srgbClr val="000000"/>
                </a:solidFill>
                <a:latin typeface="Garamond" charset="0"/>
                <a:cs typeface="Arial" charset="0"/>
              </a:rPr>
              <a:pPr eaLnBrk="1" hangingPunct="1"/>
              <a:t>55</a:t>
            </a:fld>
            <a:endParaRPr lang="en-US" sz="1600">
              <a:solidFill>
                <a:srgbClr val="000000"/>
              </a:solidFill>
              <a:latin typeface="Garamond" charset="0"/>
              <a:cs typeface="Arial" charset="0"/>
            </a:endParaRPr>
          </a:p>
        </p:txBody>
      </p:sp>
      <p:pic>
        <p:nvPicPr>
          <p:cNvPr id="36868" name="Picture 6" descr="olukotun-cmp.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76425"/>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688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atin typeface="Garamond" charset="0"/>
                <a:ea typeface="ＭＳ Ｐゴシック" charset="0"/>
                <a:cs typeface="ＭＳ Ｐゴシック" charset="0"/>
              </a:rPr>
              <a:t>Multi-Core vs. Large Superscalar</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Multi-core advantages</a:t>
            </a:r>
          </a:p>
          <a:p>
            <a:pPr lvl="1">
              <a:buFont typeface="Wingdings" charset="0"/>
              <a:buNone/>
            </a:pPr>
            <a:r>
              <a:rPr lang="en-US">
                <a:latin typeface="Tahoma" charset="0"/>
                <a:ea typeface="ＭＳ Ｐゴシック" charset="0"/>
              </a:rPr>
              <a:t>+ Simpler cores </a:t>
            </a:r>
            <a:r>
              <a:rPr lang="en-US">
                <a:latin typeface="Tahoma" charset="0"/>
                <a:ea typeface="ＭＳ Ｐゴシック" charset="0"/>
                <a:sym typeface="Wingdings" charset="0"/>
              </a:rPr>
              <a:t> more power efficient, lower complexity, easier to design and replicate, higher frequency (shorter wires, smaller structures)</a:t>
            </a:r>
          </a:p>
          <a:p>
            <a:pPr lvl="1">
              <a:buFont typeface="Wingdings" charset="0"/>
              <a:buNone/>
            </a:pPr>
            <a:r>
              <a:rPr lang="en-US">
                <a:latin typeface="Tahoma" charset="0"/>
                <a:ea typeface="ＭＳ Ｐゴシック" charset="0"/>
                <a:sym typeface="Wingdings" charset="0"/>
              </a:rPr>
              <a:t>+ Higher system throughput on multiprogrammed workloads  reduced context switches</a:t>
            </a:r>
          </a:p>
          <a:p>
            <a:pPr lvl="1">
              <a:buFont typeface="Wingdings" charset="0"/>
              <a:buNone/>
            </a:pPr>
            <a:r>
              <a:rPr lang="en-US">
                <a:latin typeface="Tahoma" charset="0"/>
                <a:ea typeface="ＭＳ Ｐゴシック" charset="0"/>
                <a:sym typeface="Wingdings" charset="0"/>
              </a:rPr>
              <a:t>+ Higher system throughput in parallel applications </a:t>
            </a:r>
          </a:p>
          <a:p>
            <a:pPr lvl="1">
              <a:buFont typeface="Wingdings" charset="0"/>
              <a:buNone/>
            </a:pPr>
            <a:endParaRPr lang="en-US">
              <a:latin typeface="Tahoma" charset="0"/>
              <a:ea typeface="ＭＳ Ｐゴシック" charset="0"/>
              <a:sym typeface="Wingdings" charset="0"/>
            </a:endParaRPr>
          </a:p>
          <a:p>
            <a:r>
              <a:rPr lang="en-US">
                <a:latin typeface="Tahoma" charset="0"/>
                <a:ea typeface="ＭＳ Ｐゴシック" charset="0"/>
                <a:cs typeface="ＭＳ Ｐゴシック" charset="0"/>
                <a:sym typeface="Wingdings" charset="0"/>
              </a:rPr>
              <a:t>Multi-core disadvantages</a:t>
            </a:r>
          </a:p>
          <a:p>
            <a:pPr lvl="1">
              <a:buFont typeface="Wingdings" charset="0"/>
              <a:buNone/>
            </a:pPr>
            <a:r>
              <a:rPr lang="en-US">
                <a:latin typeface="Tahoma" charset="0"/>
                <a:ea typeface="ＭＳ Ｐゴシック" charset="0"/>
                <a:sym typeface="Wingdings" charset="0"/>
              </a:rPr>
              <a:t>- Requires parallel tasks/threads to improve performance (parallel programming)</a:t>
            </a:r>
          </a:p>
          <a:p>
            <a:pPr lvl="1">
              <a:buFont typeface="Wingdings" charset="0"/>
              <a:buNone/>
            </a:pPr>
            <a:r>
              <a:rPr lang="en-US">
                <a:latin typeface="Tahoma" charset="0"/>
                <a:ea typeface="ＭＳ Ｐゴシック" charset="0"/>
                <a:sym typeface="Wingdings" charset="0"/>
              </a:rPr>
              <a:t>- Resource sharing can reduce single-thread performance</a:t>
            </a:r>
          </a:p>
          <a:p>
            <a:pPr lvl="1">
              <a:buFont typeface="Wingdings" charset="0"/>
              <a:buNone/>
            </a:pPr>
            <a:r>
              <a:rPr lang="en-US">
                <a:latin typeface="Tahoma" charset="0"/>
                <a:ea typeface="ＭＳ Ｐゴシック" charset="0"/>
                <a:sym typeface="Wingdings" charset="0"/>
              </a:rPr>
              <a:t>- Shared hardware resources need to be managed</a:t>
            </a:r>
          </a:p>
          <a:p>
            <a:pPr lvl="1">
              <a:buFont typeface="Wingdings" charset="0"/>
              <a:buNone/>
            </a:pPr>
            <a:r>
              <a:rPr lang="en-US">
                <a:latin typeface="Tahoma" charset="0"/>
                <a:ea typeface="ＭＳ Ｐゴシック" charset="0"/>
                <a:sym typeface="Wingdings" charset="0"/>
              </a:rPr>
              <a:t>- Number of pins limits data supply for increased demand</a:t>
            </a:r>
          </a:p>
        </p:txBody>
      </p:sp>
      <p:sp>
        <p:nvSpPr>
          <p:cNvPr id="378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3DDC3C-BD9C-8C40-9EC7-6C63E9AAD4DD}" type="slidenum">
              <a:rPr lang="en-US" sz="1600">
                <a:solidFill>
                  <a:srgbClr val="000000"/>
                </a:solidFill>
                <a:latin typeface="Garamond" charset="0"/>
                <a:cs typeface="Arial" charset="0"/>
              </a:rPr>
              <a:pPr eaLnBrk="1" hangingPunct="1"/>
              <a:t>56</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7784128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Garamond" charset="0"/>
                <a:ea typeface="ＭＳ Ｐゴシック" charset="0"/>
                <a:cs typeface="ＭＳ Ｐゴシック" charset="0"/>
              </a:rPr>
              <a:t>Large Superscalar vs. Multi-Core</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Olukotun et al.,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The Case for a Single-Chip Multiprocessor</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ASPLOS 1996.</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Technology push</a:t>
            </a:r>
          </a:p>
          <a:p>
            <a:pPr lvl="1"/>
            <a:r>
              <a:rPr lang="en-US">
                <a:solidFill>
                  <a:srgbClr val="FF0000"/>
                </a:solidFill>
                <a:latin typeface="Tahoma" charset="0"/>
                <a:ea typeface="ＭＳ Ｐゴシック" charset="0"/>
              </a:rPr>
              <a:t>Instruction issue queue </a:t>
            </a:r>
            <a:r>
              <a:rPr lang="en-US">
                <a:latin typeface="Tahoma" charset="0"/>
                <a:ea typeface="ＭＳ Ｐゴシック" charset="0"/>
              </a:rPr>
              <a:t>size limits the cycle time of the superscalar, OoO processor </a:t>
            </a:r>
            <a:r>
              <a:rPr lang="en-US">
                <a:latin typeface="Tahoma" charset="0"/>
                <a:ea typeface="ＭＳ Ｐゴシック" charset="0"/>
                <a:sym typeface="Wingdings" charset="0"/>
              </a:rPr>
              <a:t> diminishing performance</a:t>
            </a:r>
          </a:p>
          <a:p>
            <a:pPr lvl="2"/>
            <a:r>
              <a:rPr lang="en-US">
                <a:latin typeface="Tahoma" charset="0"/>
                <a:ea typeface="ＭＳ Ｐゴシック" charset="0"/>
                <a:sym typeface="Wingdings" charset="0"/>
              </a:rPr>
              <a:t>Quadratic increase in complexity with issue width</a:t>
            </a:r>
          </a:p>
          <a:p>
            <a:pPr lvl="1"/>
            <a:r>
              <a:rPr lang="en-US">
                <a:solidFill>
                  <a:srgbClr val="FF0000"/>
                </a:solidFill>
                <a:latin typeface="Tahoma" charset="0"/>
                <a:ea typeface="ＭＳ Ｐゴシック" charset="0"/>
                <a:sym typeface="Wingdings" charset="0"/>
              </a:rPr>
              <a:t>Large, multi-ported register files </a:t>
            </a:r>
            <a:r>
              <a:rPr lang="en-US">
                <a:latin typeface="Tahoma" charset="0"/>
                <a:ea typeface="ＭＳ Ｐゴシック" charset="0"/>
                <a:sym typeface="Wingdings" charset="0"/>
              </a:rPr>
              <a:t>to support large instruction windows and issue widths  reduced frequency or longer RF access, diminishing performance</a:t>
            </a:r>
          </a:p>
          <a:p>
            <a:r>
              <a:rPr lang="en-US">
                <a:latin typeface="Tahoma" charset="0"/>
                <a:ea typeface="ＭＳ Ｐゴシック" charset="0"/>
                <a:cs typeface="ＭＳ Ｐゴシック" charset="0"/>
                <a:sym typeface="Wingdings" charset="0"/>
              </a:rPr>
              <a:t>Application pull</a:t>
            </a:r>
          </a:p>
          <a:p>
            <a:pPr lvl="1"/>
            <a:r>
              <a:rPr lang="en-US">
                <a:latin typeface="Tahoma" charset="0"/>
                <a:ea typeface="ＭＳ Ｐゴシック" charset="0"/>
                <a:sym typeface="Wingdings" charset="0"/>
              </a:rPr>
              <a:t>Integer applications: little parallelism?</a:t>
            </a:r>
          </a:p>
          <a:p>
            <a:pPr lvl="1"/>
            <a:r>
              <a:rPr lang="en-US">
                <a:latin typeface="Tahoma" charset="0"/>
                <a:ea typeface="ＭＳ Ｐゴシック" charset="0"/>
                <a:sym typeface="Wingdings" charset="0"/>
              </a:rPr>
              <a:t>FP applications: abundant loop-level parallelism</a:t>
            </a:r>
          </a:p>
          <a:p>
            <a:pPr lvl="1"/>
            <a:r>
              <a:rPr lang="en-US">
                <a:latin typeface="Tahoma" charset="0"/>
                <a:ea typeface="ＭＳ Ｐゴシック" charset="0"/>
                <a:sym typeface="Wingdings" charset="0"/>
              </a:rPr>
              <a:t>Others (transaction proc., multiprogramming): CMP better fit</a:t>
            </a:r>
          </a:p>
          <a:p>
            <a:pPr lvl="1"/>
            <a:endParaRPr lang="en-US">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2FD7C3-87C8-7C4D-9726-3762286AC8F7}" type="slidenum">
              <a:rPr lang="en-US" sz="1600">
                <a:solidFill>
                  <a:srgbClr val="000000"/>
                </a:solidFill>
                <a:latin typeface="Garamond" charset="0"/>
                <a:cs typeface="Arial" charset="0"/>
              </a:rPr>
              <a:pPr eaLnBrk="1" hangingPunct="1"/>
              <a:t>57</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25598272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3"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Alternative: Bigger caches</a:t>
            </a:r>
          </a:p>
          <a:p>
            <a:pPr lvl="1">
              <a:buFont typeface="Wingdings" charset="0"/>
              <a:buNone/>
            </a:pPr>
            <a:endParaRPr lang="en-US">
              <a:latin typeface="Tahoma" charset="0"/>
              <a:ea typeface="ＭＳ Ｐゴシック" charset="0"/>
            </a:endParaRPr>
          </a:p>
          <a:p>
            <a:pPr lvl="1">
              <a:buFont typeface="Wingdings" charset="0"/>
              <a:buNone/>
            </a:pPr>
            <a:r>
              <a:rPr lang="en-US">
                <a:latin typeface="Tahoma" charset="0"/>
                <a:ea typeface="ＭＳ Ｐゴシック" charset="0"/>
              </a:rPr>
              <a:t>+ Improves single-thread performance transparently to programmer, compiler</a:t>
            </a:r>
          </a:p>
          <a:p>
            <a:pPr lvl="1">
              <a:buFont typeface="Wingdings" charset="0"/>
              <a:buNone/>
            </a:pPr>
            <a:r>
              <a:rPr lang="en-US">
                <a:latin typeface="Tahoma" charset="0"/>
                <a:ea typeface="ＭＳ Ｐゴシック" charset="0"/>
              </a:rPr>
              <a:t>+ Simple to design</a:t>
            </a:r>
          </a:p>
          <a:p>
            <a:pPr lvl="1">
              <a:buFont typeface="Wingdings" charset="0"/>
              <a:buNone/>
            </a:pPr>
            <a:endParaRPr lang="en-US">
              <a:latin typeface="Tahoma" charset="0"/>
              <a:ea typeface="ＭＳ Ｐゴシック" charset="0"/>
            </a:endParaRPr>
          </a:p>
          <a:p>
            <a:pPr lvl="1">
              <a:buFont typeface="Wingdings" charset="0"/>
              <a:buNone/>
            </a:pPr>
            <a:r>
              <a:rPr lang="en-US">
                <a:latin typeface="Tahoma" charset="0"/>
                <a:ea typeface="ＭＳ Ｐゴシック" charset="0"/>
              </a:rPr>
              <a:t>- Diminishing single-thread performance returns from cache size. Why?</a:t>
            </a:r>
          </a:p>
          <a:p>
            <a:pPr lvl="1">
              <a:buFont typeface="Wingdings" charset="0"/>
              <a:buNone/>
            </a:pPr>
            <a:r>
              <a:rPr lang="en-US">
                <a:latin typeface="Tahoma" charset="0"/>
                <a:ea typeface="ＭＳ Ｐゴシック" charset="0"/>
              </a:rPr>
              <a:t>- Multiple levels complicate memory hierarchy </a:t>
            </a:r>
          </a:p>
        </p:txBody>
      </p:sp>
      <p:sp>
        <p:nvSpPr>
          <p:cNvPr id="409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38C5D8-4CFE-F34A-8BAA-057880533045}" type="slidenum">
              <a:rPr lang="en-US" sz="1600">
                <a:solidFill>
                  <a:srgbClr val="000000"/>
                </a:solidFill>
                <a:latin typeface="Garamond" charset="0"/>
                <a:cs typeface="Arial" charset="0"/>
              </a:rPr>
              <a:pPr eaLnBrk="1" hangingPunct="1"/>
              <a:t>58</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25053532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atin typeface="Garamond" charset="0"/>
                <a:ea typeface="ＭＳ Ｐゴシック" charset="0"/>
                <a:cs typeface="ＭＳ Ｐゴシック" charset="0"/>
              </a:rPr>
              <a:t>Cache vs. Core</a:t>
            </a:r>
          </a:p>
        </p:txBody>
      </p:sp>
      <p:sp>
        <p:nvSpPr>
          <p:cNvPr id="41986"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419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F98B2D-9780-FB42-BF10-DE08B534511F}" type="slidenum">
              <a:rPr lang="en-US" sz="1600">
                <a:solidFill>
                  <a:srgbClr val="000000"/>
                </a:solidFill>
                <a:latin typeface="Garamond" charset="0"/>
                <a:cs typeface="Arial" charset="0"/>
              </a:rPr>
              <a:pPr eaLnBrk="1" hangingPunct="1"/>
              <a:t>59</a:t>
            </a:fld>
            <a:endParaRPr lang="en-US" sz="1600">
              <a:solidFill>
                <a:srgbClr val="000000"/>
              </a:solidFill>
              <a:latin typeface="Garamond" charset="0"/>
              <a:cs typeface="Arial" charset="0"/>
            </a:endParaRPr>
          </a:p>
        </p:txBody>
      </p:sp>
      <p:graphicFrame>
        <p:nvGraphicFramePr>
          <p:cNvPr id="41988" name="Object 3"/>
          <p:cNvGraphicFramePr>
            <a:graphicFrameLocks noChangeAspect="1"/>
          </p:cNvGraphicFramePr>
          <p:nvPr/>
        </p:nvGraphicFramePr>
        <p:xfrm>
          <a:off x="1638300" y="1519238"/>
          <a:ext cx="6127750" cy="4824412"/>
        </p:xfrm>
        <a:graphic>
          <a:graphicData uri="http://schemas.openxmlformats.org/presentationml/2006/ole">
            <mc:AlternateContent xmlns:mc="http://schemas.openxmlformats.org/markup-compatibility/2006">
              <mc:Choice xmlns:v="urn:schemas-microsoft-com:vml" Requires="v">
                <p:oleObj spid="_x0000_s150531" name="Chart" r:id="rId3" imgW="3327400" imgH="2616200" progId="Excel.Chart.8">
                  <p:embed/>
                </p:oleObj>
              </mc:Choice>
              <mc:Fallback>
                <p:oleObj name="Chart" r:id="rId3" imgW="3327400" imgH="26162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1519238"/>
                        <a:ext cx="612775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Rectangle 4"/>
          <p:cNvSpPr>
            <a:spLocks noChangeArrowheads="1"/>
          </p:cNvSpPr>
          <p:nvPr/>
        </p:nvSpPr>
        <p:spPr bwMode="auto">
          <a:xfrm>
            <a:off x="6424613" y="5297488"/>
            <a:ext cx="908050" cy="417512"/>
          </a:xfrm>
          <a:prstGeom prst="rect">
            <a:avLst/>
          </a:prstGeom>
          <a:solidFill>
            <a:srgbClr val="993366"/>
          </a:solidFill>
          <a:ln w="15875">
            <a:solidFill>
              <a:schemeClr val="tx1"/>
            </a:solidFill>
            <a:miter lim="800000"/>
            <a:headEnd/>
            <a:tailEnd/>
          </a:ln>
        </p:spPr>
        <p:txBody>
          <a:bodyPr wrap="none" anchor="ctr"/>
          <a:lstStyle/>
          <a:p>
            <a:endParaRPr lang="en-US"/>
          </a:p>
        </p:txBody>
      </p:sp>
      <p:sp>
        <p:nvSpPr>
          <p:cNvPr id="7" name="Rectangle 5"/>
          <p:cNvSpPr>
            <a:spLocks noChangeArrowheads="1"/>
          </p:cNvSpPr>
          <p:nvPr/>
        </p:nvSpPr>
        <p:spPr bwMode="auto">
          <a:xfrm>
            <a:off x="6424613" y="4879975"/>
            <a:ext cx="908050" cy="417513"/>
          </a:xfrm>
          <a:prstGeom prst="rect">
            <a:avLst/>
          </a:prstGeom>
          <a:solidFill>
            <a:srgbClr val="993366"/>
          </a:solidFill>
          <a:ln w="15875">
            <a:solidFill>
              <a:schemeClr val="tx1"/>
            </a:solidFill>
            <a:miter lim="800000"/>
            <a:headEnd/>
            <a:tailEnd/>
          </a:ln>
        </p:spPr>
        <p:txBody>
          <a:bodyPr wrap="none" anchor="ctr"/>
          <a:lstStyle/>
          <a:p>
            <a:endParaRPr lang="en-US"/>
          </a:p>
        </p:txBody>
      </p:sp>
      <p:sp>
        <p:nvSpPr>
          <p:cNvPr id="41991" name="Line 6"/>
          <p:cNvSpPr>
            <a:spLocks noChangeShapeType="1"/>
          </p:cNvSpPr>
          <p:nvPr/>
        </p:nvSpPr>
        <p:spPr bwMode="auto">
          <a:xfrm>
            <a:off x="3649663" y="3543300"/>
            <a:ext cx="0" cy="2281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7"/>
          <p:cNvSpPr>
            <a:spLocks noChangeShapeType="1"/>
          </p:cNvSpPr>
          <p:nvPr/>
        </p:nvSpPr>
        <p:spPr bwMode="auto">
          <a:xfrm flipH="1">
            <a:off x="6413500" y="3546475"/>
            <a:ext cx="3175" cy="2308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flipH="1">
            <a:off x="7332663" y="2625725"/>
            <a:ext cx="0" cy="3233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Line 9"/>
          <p:cNvSpPr>
            <a:spLocks noChangeShapeType="1"/>
          </p:cNvSpPr>
          <p:nvPr/>
        </p:nvSpPr>
        <p:spPr bwMode="auto">
          <a:xfrm>
            <a:off x="2727325" y="3546475"/>
            <a:ext cx="0" cy="2281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Line 10"/>
          <p:cNvSpPr>
            <a:spLocks noChangeShapeType="1"/>
          </p:cNvSpPr>
          <p:nvPr/>
        </p:nvSpPr>
        <p:spPr bwMode="auto">
          <a:xfrm>
            <a:off x="4572000" y="3543300"/>
            <a:ext cx="0" cy="2281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6" name="Line 11"/>
          <p:cNvSpPr>
            <a:spLocks noChangeShapeType="1"/>
          </p:cNvSpPr>
          <p:nvPr/>
        </p:nvSpPr>
        <p:spPr bwMode="auto">
          <a:xfrm>
            <a:off x="5491163" y="3543300"/>
            <a:ext cx="0" cy="2281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Rectangle 12"/>
          <p:cNvSpPr>
            <a:spLocks noChangeArrowheads="1"/>
          </p:cNvSpPr>
          <p:nvPr/>
        </p:nvSpPr>
        <p:spPr bwMode="auto">
          <a:xfrm>
            <a:off x="7342188" y="5245100"/>
            <a:ext cx="630237" cy="469900"/>
          </a:xfrm>
          <a:prstGeom prst="rect">
            <a:avLst/>
          </a:prstGeom>
          <a:solidFill>
            <a:srgbClr val="993366"/>
          </a:solidFill>
          <a:ln w="15875">
            <a:solidFill>
              <a:schemeClr val="tx1"/>
            </a:solidFill>
            <a:miter lim="800000"/>
            <a:headEnd/>
            <a:tailEnd/>
          </a:ln>
        </p:spPr>
        <p:txBody>
          <a:bodyPr wrap="none" anchor="ctr"/>
          <a:lstStyle/>
          <a:p>
            <a:endParaRPr lang="en-US"/>
          </a:p>
        </p:txBody>
      </p:sp>
      <p:sp>
        <p:nvSpPr>
          <p:cNvPr id="41998" name="Rectangle 13"/>
          <p:cNvSpPr>
            <a:spLocks noChangeArrowheads="1"/>
          </p:cNvSpPr>
          <p:nvPr/>
        </p:nvSpPr>
        <p:spPr bwMode="auto">
          <a:xfrm>
            <a:off x="7337425" y="4775200"/>
            <a:ext cx="635000" cy="469900"/>
          </a:xfrm>
          <a:prstGeom prst="rect">
            <a:avLst/>
          </a:prstGeom>
          <a:solidFill>
            <a:srgbClr val="993366"/>
          </a:solidFill>
          <a:ln w="15875">
            <a:solidFill>
              <a:schemeClr val="tx1"/>
            </a:solidFill>
            <a:miter lim="800000"/>
            <a:headEnd/>
            <a:tailEnd/>
          </a:ln>
        </p:spPr>
        <p:txBody>
          <a:bodyPr wrap="none" anchor="ctr"/>
          <a:lstStyle/>
          <a:p>
            <a:endParaRPr lang="en-US"/>
          </a:p>
        </p:txBody>
      </p:sp>
      <p:sp>
        <p:nvSpPr>
          <p:cNvPr id="16" name="Rectangle 14"/>
          <p:cNvSpPr>
            <a:spLocks noChangeArrowheads="1"/>
          </p:cNvSpPr>
          <p:nvPr/>
        </p:nvSpPr>
        <p:spPr bwMode="auto">
          <a:xfrm>
            <a:off x="7337425" y="4305300"/>
            <a:ext cx="635000" cy="469900"/>
          </a:xfrm>
          <a:prstGeom prst="rect">
            <a:avLst/>
          </a:prstGeom>
          <a:solidFill>
            <a:srgbClr val="993366"/>
          </a:solidFill>
          <a:ln w="15875">
            <a:solidFill>
              <a:schemeClr val="tx1"/>
            </a:solidFill>
            <a:miter lim="800000"/>
            <a:headEnd/>
            <a:tailEnd/>
          </a:ln>
        </p:spPr>
        <p:txBody>
          <a:bodyPr wrap="none" anchor="ctr"/>
          <a:lstStyle/>
          <a:p>
            <a:endParaRPr lang="en-US"/>
          </a:p>
        </p:txBody>
      </p:sp>
      <p:sp>
        <p:nvSpPr>
          <p:cNvPr id="17" name="Rectangle 15"/>
          <p:cNvSpPr>
            <a:spLocks noChangeArrowheads="1"/>
          </p:cNvSpPr>
          <p:nvPr/>
        </p:nvSpPr>
        <p:spPr bwMode="auto">
          <a:xfrm>
            <a:off x="7342188" y="3835400"/>
            <a:ext cx="635000" cy="469900"/>
          </a:xfrm>
          <a:prstGeom prst="rect">
            <a:avLst/>
          </a:prstGeom>
          <a:solidFill>
            <a:srgbClr val="993366"/>
          </a:solidFill>
          <a:ln w="15875">
            <a:solidFill>
              <a:schemeClr val="tx1"/>
            </a:solidFill>
            <a:miter lim="800000"/>
            <a:headEnd/>
            <a:tailEnd/>
          </a:ln>
        </p:spPr>
        <p:txBody>
          <a:bodyPr wrap="none" anchor="ctr"/>
          <a:lstStyle/>
          <a:p>
            <a:endParaRPr lang="en-US"/>
          </a:p>
        </p:txBody>
      </p:sp>
      <p:sp>
        <p:nvSpPr>
          <p:cNvPr id="18" name="Rectangle 16"/>
          <p:cNvSpPr>
            <a:spLocks noChangeArrowheads="1"/>
          </p:cNvSpPr>
          <p:nvPr/>
        </p:nvSpPr>
        <p:spPr bwMode="auto">
          <a:xfrm>
            <a:off x="2732088" y="3541713"/>
            <a:ext cx="931862" cy="216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3659188" y="3541713"/>
            <a:ext cx="931862" cy="216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578350" y="3541713"/>
            <a:ext cx="931863" cy="216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5505450" y="3541713"/>
            <a:ext cx="931863" cy="2168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6432550" y="3494088"/>
            <a:ext cx="927100" cy="221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7351713" y="2543175"/>
            <a:ext cx="722312" cy="3167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6654800" y="1289050"/>
            <a:ext cx="698500" cy="221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379746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dirty="0">
                <a:latin typeface="Garamond" charset="0"/>
                <a:ea typeface="ＭＳ Ｐゴシック" charset="0"/>
                <a:cs typeface="ＭＳ Ｐゴシック" charset="0"/>
              </a:rPr>
              <a:t>Course Info: Who Am I?</a:t>
            </a:r>
          </a:p>
        </p:txBody>
      </p:sp>
      <p:sp>
        <p:nvSpPr>
          <p:cNvPr id="21506" name="Content Placeholder 2"/>
          <p:cNvSpPr>
            <a:spLocks noGrp="1"/>
          </p:cNvSpPr>
          <p:nvPr>
            <p:ph idx="1"/>
          </p:nvPr>
        </p:nvSpPr>
        <p:spPr>
          <a:xfrm>
            <a:off x="228600" y="862013"/>
            <a:ext cx="8610600" cy="5194300"/>
          </a:xfrm>
        </p:spPr>
        <p:txBody>
          <a:bodyPr/>
          <a:lstStyle/>
          <a:p>
            <a:r>
              <a:rPr lang="en-US" sz="2200" dirty="0">
                <a:latin typeface="Tahoma" charset="0"/>
                <a:ea typeface="ＭＳ Ｐゴシック" charset="0"/>
                <a:cs typeface="ＭＳ Ｐゴシック" charset="0"/>
              </a:rPr>
              <a:t>Instructor: Prof. Onur Mutlu</a:t>
            </a:r>
          </a:p>
          <a:p>
            <a:pPr lvl="1"/>
            <a:r>
              <a:rPr lang="en-US" sz="1800" dirty="0" smtClean="0">
                <a:latin typeface="Tahoma" charset="0"/>
                <a:ea typeface="ＭＳ Ｐゴシック" charset="0"/>
              </a:rPr>
              <a:t>Carnegie </a:t>
            </a:r>
            <a:r>
              <a:rPr lang="en-US" sz="1800" dirty="0">
                <a:latin typeface="Tahoma" charset="0"/>
                <a:ea typeface="ＭＳ Ｐゴシック" charset="0"/>
              </a:rPr>
              <a:t>Mellon University ECE/CS</a:t>
            </a:r>
          </a:p>
          <a:p>
            <a:pPr lvl="1"/>
            <a:r>
              <a:rPr lang="en-US" sz="1800" dirty="0">
                <a:latin typeface="Tahoma" charset="0"/>
                <a:ea typeface="ＭＳ Ｐゴシック" charset="0"/>
              </a:rPr>
              <a:t>PhD from UT-Austin, worked at Microsoft Research, Intel, AMD</a:t>
            </a:r>
          </a:p>
          <a:p>
            <a:pPr lvl="1"/>
            <a:r>
              <a:rPr lang="en-US" sz="1800" dirty="0">
                <a:latin typeface="Tahoma" charset="0"/>
                <a:ea typeface="ＭＳ Ｐゴシック" charset="0"/>
                <a:hlinkClick r:id="rId2"/>
              </a:rPr>
              <a:t>http://www.ece.cmu.edu/~</a:t>
            </a:r>
            <a:r>
              <a:rPr lang="en-US" sz="1800" dirty="0" smtClean="0">
                <a:latin typeface="Tahoma" charset="0"/>
                <a:ea typeface="ＭＳ Ｐゴシック" charset="0"/>
                <a:hlinkClick r:id="rId2"/>
              </a:rPr>
              <a:t>omutlu</a:t>
            </a:r>
            <a:endParaRPr lang="en-US" sz="1800" dirty="0" smtClean="0">
              <a:latin typeface="Tahoma" charset="0"/>
              <a:ea typeface="ＭＳ Ｐゴシック" charset="0"/>
            </a:endParaRPr>
          </a:p>
          <a:p>
            <a:pPr lvl="1"/>
            <a:r>
              <a:rPr lang="en-US" sz="1800" dirty="0" smtClean="0">
                <a:latin typeface="Tahoma" charset="0"/>
                <a:ea typeface="ＭＳ Ｐゴシック" charset="0"/>
                <a:hlinkClick r:id="rId3"/>
              </a:rPr>
              <a:t>onur@cmu.edu</a:t>
            </a:r>
            <a:r>
              <a:rPr lang="en-US" sz="1800" dirty="0" smtClean="0">
                <a:latin typeface="Tahoma" charset="0"/>
                <a:ea typeface="ＭＳ Ｐゴシック" charset="0"/>
              </a:rPr>
              <a:t> (Best way to reach me)</a:t>
            </a:r>
          </a:p>
          <a:p>
            <a:pPr lvl="1"/>
            <a:r>
              <a:rPr lang="en-US" sz="1800" dirty="0" smtClean="0">
                <a:latin typeface="Tahoma" charset="0"/>
                <a:ea typeface="ＭＳ Ｐゴシック" charset="0"/>
                <a:hlinkClick r:id="rId4"/>
              </a:rPr>
              <a:t>http://users.ece.cmu.edu/~omutlu/projects.htm</a:t>
            </a:r>
            <a:r>
              <a:rPr lang="en-US" sz="1800" dirty="0" smtClean="0">
                <a:latin typeface="Tahoma" charset="0"/>
                <a:ea typeface="ＭＳ Ｐゴシック" charset="0"/>
              </a:rPr>
              <a:t> </a:t>
            </a:r>
            <a:endParaRPr lang="en-US" sz="1800" dirty="0">
              <a:latin typeface="Tahoma" charset="0"/>
              <a:ea typeface="ＭＳ Ｐゴシック" charset="0"/>
            </a:endParaRPr>
          </a:p>
          <a:p>
            <a:pPr lvl="1"/>
            <a:endParaRPr lang="en-US" sz="1000" dirty="0">
              <a:latin typeface="Tahoma" charset="0"/>
              <a:ea typeface="ＭＳ Ｐゴシック" charset="0"/>
            </a:endParaRPr>
          </a:p>
          <a:p>
            <a:r>
              <a:rPr lang="en-US" sz="2200" dirty="0" smtClean="0">
                <a:latin typeface="Tahoma" charset="0"/>
                <a:ea typeface="ＭＳ Ｐゴシック" charset="0"/>
                <a:cs typeface="ＭＳ Ｐゴシック" charset="0"/>
              </a:rPr>
              <a:t>Research, Teaching, Consulting </a:t>
            </a:r>
            <a:r>
              <a:rPr lang="en-US" sz="2200" dirty="0">
                <a:latin typeface="Tahoma" charset="0"/>
                <a:ea typeface="ＭＳ Ｐゴシック" charset="0"/>
                <a:cs typeface="ＭＳ Ｐゴシック" charset="0"/>
              </a:rPr>
              <a:t>Interests</a:t>
            </a:r>
          </a:p>
          <a:p>
            <a:pPr lvl="1">
              <a:defRPr/>
            </a:pPr>
            <a:r>
              <a:rPr lang="en-US" sz="1800" dirty="0">
                <a:solidFill>
                  <a:srgbClr val="0000FF"/>
                </a:solidFill>
                <a:latin typeface="Tahoma" charset="0"/>
                <a:ea typeface="ＭＳ Ｐゴシック" charset="0"/>
              </a:rPr>
              <a:t>Computer architecture, hardware/software interaction</a:t>
            </a:r>
          </a:p>
          <a:p>
            <a:pPr lvl="1">
              <a:defRPr/>
            </a:pPr>
            <a:r>
              <a:rPr lang="en-US" sz="1800" dirty="0">
                <a:latin typeface="Tahoma" charset="0"/>
                <a:ea typeface="ＭＳ Ｐゴシック" charset="0"/>
              </a:rPr>
              <a:t>Many-core systems</a:t>
            </a:r>
          </a:p>
          <a:p>
            <a:pPr lvl="1">
              <a:defRPr/>
            </a:pPr>
            <a:r>
              <a:rPr lang="en-US" sz="1800" dirty="0">
                <a:latin typeface="Tahoma" charset="0"/>
                <a:ea typeface="ＭＳ Ｐゴシック" charset="0"/>
              </a:rPr>
              <a:t>Memory </a:t>
            </a:r>
            <a:r>
              <a:rPr lang="en-US" sz="1800" dirty="0" smtClean="0">
                <a:latin typeface="Tahoma" charset="0"/>
                <a:ea typeface="ＭＳ Ｐゴシック" charset="0"/>
              </a:rPr>
              <a:t>systems</a:t>
            </a:r>
            <a:endParaRPr lang="en-US" sz="1800" dirty="0">
              <a:latin typeface="Tahoma" charset="0"/>
              <a:ea typeface="ＭＳ Ｐゴシック" charset="0"/>
            </a:endParaRPr>
          </a:p>
          <a:p>
            <a:pPr lvl="1">
              <a:defRPr/>
            </a:pPr>
            <a:r>
              <a:rPr lang="en-US" sz="1800" dirty="0">
                <a:latin typeface="Tahoma" charset="0"/>
                <a:ea typeface="ＭＳ Ｐゴシック" charset="0"/>
              </a:rPr>
              <a:t>Interconnects</a:t>
            </a:r>
          </a:p>
          <a:p>
            <a:pPr lvl="1">
              <a:defRPr/>
            </a:pPr>
            <a:r>
              <a:rPr lang="en-US" sz="1800" dirty="0">
                <a:latin typeface="Tahoma" charset="0"/>
                <a:ea typeface="ＭＳ Ｐゴシック" charset="0"/>
              </a:rPr>
              <a:t>Hardware/software interaction and co-design (PL, OS, Architecture)</a:t>
            </a:r>
          </a:p>
          <a:p>
            <a:pPr lvl="1">
              <a:defRPr/>
            </a:pPr>
            <a:r>
              <a:rPr lang="en-US" sz="1800" dirty="0">
                <a:latin typeface="Tahoma" charset="0"/>
                <a:ea typeface="ＭＳ Ｐゴシック" charset="0"/>
              </a:rPr>
              <a:t>Predictable and QoS-aware systems</a:t>
            </a:r>
          </a:p>
          <a:p>
            <a:pPr lvl="1">
              <a:defRPr/>
            </a:pPr>
            <a:r>
              <a:rPr lang="en-US" sz="1800" dirty="0" smtClean="0">
                <a:latin typeface="Tahoma" charset="0"/>
                <a:ea typeface="ＭＳ Ｐゴシック" charset="0"/>
              </a:rPr>
              <a:t>Hardware fault tolerance and security</a:t>
            </a:r>
            <a:endParaRPr lang="en-US" sz="1800" dirty="0">
              <a:latin typeface="Tahoma" charset="0"/>
              <a:ea typeface="ＭＳ Ｐゴシック" charset="0"/>
            </a:endParaRPr>
          </a:p>
          <a:p>
            <a:pPr lvl="1"/>
            <a:r>
              <a:rPr lang="en-US" sz="1800" dirty="0" smtClean="0">
                <a:latin typeface="Tahoma" charset="0"/>
                <a:ea typeface="ＭＳ Ｐゴシック" charset="0"/>
              </a:rPr>
              <a:t>Algorithms </a:t>
            </a:r>
            <a:r>
              <a:rPr lang="en-US" sz="1800" dirty="0">
                <a:latin typeface="Tahoma" charset="0"/>
                <a:ea typeface="ＭＳ Ｐゴシック" charset="0"/>
              </a:rPr>
              <a:t>and architectures for genome analysis</a:t>
            </a:r>
          </a:p>
          <a:p>
            <a:pPr lvl="1"/>
            <a:r>
              <a:rPr lang="en-US" sz="1800" dirty="0">
                <a:latin typeface="Tahoma" charset="0"/>
                <a:ea typeface="ＭＳ Ｐゴシック" charset="0"/>
              </a:rPr>
              <a:t>…</a:t>
            </a:r>
          </a:p>
          <a:p>
            <a:pPr lvl="1"/>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50F304-EB81-1C45-9F43-338BF2D95059}"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
        <p:nvSpPr>
          <p:cNvPr id="2" name="Rectangle 1"/>
          <p:cNvSpPr/>
          <p:nvPr/>
        </p:nvSpPr>
        <p:spPr>
          <a:xfrm>
            <a:off x="152400" y="3187005"/>
            <a:ext cx="8915400" cy="1384995"/>
          </a:xfrm>
          <a:prstGeom prst="rect">
            <a:avLst/>
          </a:prstGeom>
          <a:solidFill>
            <a:schemeClr val="bg1"/>
          </a:solidFill>
          <a:ln>
            <a:solidFill>
              <a:schemeClr val="tx1"/>
            </a:solidFill>
          </a:ln>
        </p:spPr>
        <p:txBody>
          <a:bodyPr wrap="square">
            <a:spAutoFit/>
          </a:bodyPr>
          <a:lstStyle/>
          <a:p>
            <a:pPr marL="0" lvl="1">
              <a:buClr>
                <a:schemeClr val="accent1"/>
              </a:buClr>
              <a:buSzPct val="65000"/>
            </a:pPr>
            <a:r>
              <a:rPr lang="en-US" sz="2800" dirty="0">
                <a:solidFill>
                  <a:srgbClr val="FF0000"/>
                </a:solidFill>
                <a:latin typeface="Tahoma" charset="0"/>
              </a:rPr>
              <a:t>Interested in developing efficient, high-performance, and scalable (multi-core, memory) systems; solving difficult architectural problems at low cost &amp; complexity</a:t>
            </a:r>
            <a:endParaRPr lang="en-US" sz="2800" dirty="0">
              <a:solidFill>
                <a:srgbClr val="FF0000"/>
              </a:solidFill>
              <a:latin typeface="Tahom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50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506">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506">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506">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3" name="Content Placeholder 2"/>
          <p:cNvSpPr>
            <a:spLocks noGrp="1"/>
          </p:cNvSpPr>
          <p:nvPr>
            <p:ph idx="1"/>
          </p:nvPr>
        </p:nvSpPr>
        <p:spPr>
          <a:xfrm>
            <a:off x="228600" y="825500"/>
            <a:ext cx="8610600" cy="5194300"/>
          </a:xfrm>
        </p:spPr>
        <p:txBody>
          <a:bodyPr/>
          <a:lstStyle/>
          <a:p>
            <a:r>
              <a:rPr lang="en-US">
                <a:solidFill>
                  <a:srgbClr val="0000FF"/>
                </a:solidFill>
                <a:latin typeface="Tahoma" charset="0"/>
                <a:ea typeface="ＭＳ Ｐゴシック" charset="0"/>
                <a:cs typeface="ＭＳ Ｐゴシック" charset="0"/>
              </a:rPr>
              <a:t>Alternative: (Simultaneous) Multithreading</a:t>
            </a:r>
          </a:p>
          <a:p>
            <a:endParaRPr lang="en-US">
              <a:solidFill>
                <a:srgbClr val="0000FF"/>
              </a:solidFill>
              <a:latin typeface="Tahoma" charset="0"/>
              <a:ea typeface="ＭＳ Ｐゴシック" charset="0"/>
              <a:cs typeface="ＭＳ Ｐゴシック" charset="0"/>
            </a:endParaRPr>
          </a:p>
          <a:p>
            <a:pPr lvl="1">
              <a:buFont typeface="Wingdings" charset="0"/>
              <a:buNone/>
            </a:pPr>
            <a:r>
              <a:rPr lang="en-US">
                <a:latin typeface="Tahoma" charset="0"/>
                <a:ea typeface="ＭＳ Ｐゴシック" charset="0"/>
              </a:rPr>
              <a:t>+ Exploits thread-level parallelism (just like multi-core)</a:t>
            </a:r>
          </a:p>
          <a:p>
            <a:pPr lvl="1">
              <a:buFont typeface="Wingdings" charset="0"/>
              <a:buNone/>
            </a:pPr>
            <a:r>
              <a:rPr lang="en-US">
                <a:latin typeface="Tahoma" charset="0"/>
                <a:ea typeface="ＭＳ Ｐゴシック" charset="0"/>
              </a:rPr>
              <a:t>+ Good single-thread performance with SMT</a:t>
            </a:r>
          </a:p>
          <a:p>
            <a:pPr lvl="1">
              <a:buFont typeface="Wingdings" charset="0"/>
              <a:buNone/>
            </a:pPr>
            <a:r>
              <a:rPr lang="en-US">
                <a:latin typeface="Tahoma" charset="0"/>
                <a:ea typeface="ＭＳ Ｐゴシック" charset="0"/>
              </a:rPr>
              <a:t>+ No need to have an entire core for another thread</a:t>
            </a:r>
          </a:p>
          <a:p>
            <a:pPr lvl="1">
              <a:buFont typeface="Wingdings" charset="0"/>
              <a:buNone/>
            </a:pPr>
            <a:r>
              <a:rPr lang="en-US">
                <a:latin typeface="Tahoma" charset="0"/>
                <a:ea typeface="ＭＳ Ｐゴシック" charset="0"/>
              </a:rPr>
              <a:t>+ Parallel performance aided by tight sharing of caches</a:t>
            </a:r>
          </a:p>
          <a:p>
            <a:pPr lvl="1">
              <a:buFont typeface="Wingdings" charset="0"/>
              <a:buNone/>
            </a:pPr>
            <a:endParaRPr lang="en-US">
              <a:latin typeface="Tahoma" charset="0"/>
              <a:ea typeface="ＭＳ Ｐゴシック" charset="0"/>
            </a:endParaRPr>
          </a:p>
          <a:p>
            <a:pPr lvl="1">
              <a:buFont typeface="Wingdings" charset="0"/>
              <a:buNone/>
            </a:pPr>
            <a:r>
              <a:rPr lang="en-US">
                <a:latin typeface="Tahoma" charset="0"/>
                <a:ea typeface="ＭＳ Ｐゴシック" charset="0"/>
              </a:rPr>
              <a:t>- Scalability is limited: need bigger register files, larger issue width (and associated costs) to have many threads </a:t>
            </a:r>
            <a:r>
              <a:rPr lang="en-US">
                <a:latin typeface="Tahoma" charset="0"/>
                <a:ea typeface="ＭＳ Ｐゴシック" charset="0"/>
                <a:sym typeface="Wingdings" charset="0"/>
              </a:rPr>
              <a:t> complex with many threads</a:t>
            </a:r>
            <a:endParaRPr lang="en-US">
              <a:latin typeface="Tahoma" charset="0"/>
              <a:ea typeface="ＭＳ Ｐゴシック" charset="0"/>
            </a:endParaRPr>
          </a:p>
          <a:p>
            <a:pPr lvl="1">
              <a:buFont typeface="Wingdings" charset="0"/>
              <a:buNone/>
            </a:pPr>
            <a:r>
              <a:rPr lang="en-US">
                <a:latin typeface="Tahoma" charset="0"/>
                <a:ea typeface="ＭＳ Ｐゴシック" charset="0"/>
              </a:rPr>
              <a:t>- Parallel performance limited by shared fetch bandwidth</a:t>
            </a:r>
          </a:p>
          <a:p>
            <a:pPr lvl="1">
              <a:buFont typeface="Wingdings" charset="0"/>
              <a:buNone/>
            </a:pPr>
            <a:r>
              <a:rPr lang="en-US">
                <a:latin typeface="Tahoma" charset="0"/>
                <a:ea typeface="ＭＳ Ｐゴシック" charset="0"/>
              </a:rPr>
              <a:t>- Extensive resource sharing at the pipeline and memory system reduces both single-thread and parallel application performance</a:t>
            </a:r>
          </a:p>
          <a:p>
            <a:pPr lvl="1">
              <a:buFont typeface="Wingdings" charset="0"/>
              <a:buNone/>
            </a:pPr>
            <a:endParaRPr lang="en-US">
              <a:latin typeface="Tahoma" charset="0"/>
              <a:ea typeface="ＭＳ Ｐゴシック" charset="0"/>
            </a:endParaRPr>
          </a:p>
          <a:p>
            <a:pPr lvl="1">
              <a:buFont typeface="Wingdings" charset="0"/>
              <a:buNone/>
            </a:pPr>
            <a:endParaRPr lang="en-US">
              <a:solidFill>
                <a:srgbClr val="0000FF"/>
              </a:solidFill>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430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281FB6-5372-E947-AC53-D408BA4C0102}" type="slidenum">
              <a:rPr lang="en-US" sz="1600">
                <a:solidFill>
                  <a:srgbClr val="000000"/>
                </a:solidFill>
                <a:latin typeface="Garamond" charset="0"/>
                <a:cs typeface="Arial" charset="0"/>
              </a:rPr>
              <a:pPr eaLnBrk="1" hangingPunct="1"/>
              <a:t>60</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37417237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66563"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Alternative: Integrate platform components on chip instead</a:t>
            </a:r>
          </a:p>
          <a:p>
            <a:endParaRPr lang="en-US">
              <a:solidFill>
                <a:srgbClr val="0000FF"/>
              </a:solidFill>
              <a:latin typeface="Tahoma" charset="0"/>
              <a:ea typeface="ＭＳ Ｐゴシック" charset="0"/>
              <a:cs typeface="ＭＳ Ｐゴシック" charset="0"/>
            </a:endParaRPr>
          </a:p>
          <a:p>
            <a:pPr lvl="1">
              <a:buFont typeface="Wingdings" charset="0"/>
              <a:buNone/>
            </a:pPr>
            <a:r>
              <a:rPr lang="en-US">
                <a:solidFill>
                  <a:srgbClr val="000000"/>
                </a:solidFill>
                <a:latin typeface="Tahoma" charset="0"/>
                <a:ea typeface="ＭＳ Ｐゴシック" charset="0"/>
              </a:rPr>
              <a:t>+ Speeds up many system functions (e.g., network interface cards, Ethernet controller, memory controller, I/O controller)</a:t>
            </a:r>
          </a:p>
          <a:p>
            <a:pPr lvl="1">
              <a:buFont typeface="Wingdings" charset="0"/>
              <a:buNone/>
            </a:pPr>
            <a:endParaRPr lang="en-US">
              <a:solidFill>
                <a:srgbClr val="000000"/>
              </a:solidFill>
              <a:latin typeface="Tahoma" charset="0"/>
              <a:ea typeface="ＭＳ Ｐゴシック" charset="0"/>
            </a:endParaRPr>
          </a:p>
          <a:p>
            <a:pPr lvl="1">
              <a:buFont typeface="Wingdings" charset="0"/>
              <a:buNone/>
            </a:pPr>
            <a:r>
              <a:rPr lang="en-US">
                <a:solidFill>
                  <a:srgbClr val="000000"/>
                </a:solidFill>
                <a:latin typeface="Tahoma" charset="0"/>
                <a:ea typeface="ＭＳ Ｐゴシック" charset="0"/>
              </a:rPr>
              <a:t>- Not all applications benefit (e.g., CPU intensive code sections)</a:t>
            </a:r>
          </a:p>
          <a:p>
            <a:pPr>
              <a:buFontTx/>
              <a:buChar char="-"/>
            </a:pPr>
            <a:endParaRPr lang="en-US">
              <a:latin typeface="Tahoma" charset="0"/>
              <a:ea typeface="ＭＳ Ｐゴシック" charset="0"/>
              <a:cs typeface="ＭＳ Ｐゴシック" charset="0"/>
            </a:endParaRPr>
          </a:p>
        </p:txBody>
      </p:sp>
      <p:sp>
        <p:nvSpPr>
          <p:cNvPr id="440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A878BF-C0F1-B74E-9059-EF674DB3C6A2}" type="slidenum">
              <a:rPr lang="en-US" sz="1600">
                <a:solidFill>
                  <a:srgbClr val="000000"/>
                </a:solidFill>
                <a:latin typeface="Garamond" charset="0"/>
                <a:cs typeface="Arial" charset="0"/>
              </a:rPr>
              <a:pPr eaLnBrk="1" hangingPunct="1"/>
              <a:t>61</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8115745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3"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Alternative: More scalable superscalar, out-of-order engines</a:t>
            </a:r>
          </a:p>
          <a:p>
            <a:pPr lvl="1"/>
            <a:r>
              <a:rPr lang="en-US">
                <a:solidFill>
                  <a:srgbClr val="000000"/>
                </a:solidFill>
                <a:latin typeface="Tahoma" charset="0"/>
                <a:ea typeface="ＭＳ Ｐゴシック" charset="0"/>
              </a:rPr>
              <a:t>Clustered superscalar processors (with multithreading)</a:t>
            </a:r>
          </a:p>
          <a:p>
            <a:pPr lvl="1"/>
            <a:endParaRPr lang="en-US">
              <a:solidFill>
                <a:srgbClr val="000000"/>
              </a:solidFill>
              <a:latin typeface="Tahoma" charset="0"/>
              <a:ea typeface="ＭＳ Ｐゴシック" charset="0"/>
            </a:endParaRPr>
          </a:p>
          <a:p>
            <a:pPr lvl="1">
              <a:buFont typeface="Wingdings" charset="0"/>
              <a:buNone/>
            </a:pPr>
            <a:r>
              <a:rPr lang="en-US">
                <a:solidFill>
                  <a:srgbClr val="000000"/>
                </a:solidFill>
                <a:latin typeface="Tahoma" charset="0"/>
                <a:ea typeface="ＭＳ Ｐゴシック" charset="0"/>
              </a:rPr>
              <a:t>+ Simpler to design than superscalar, more scalable than simultaneous multithreading (less resource sharing)</a:t>
            </a:r>
          </a:p>
          <a:p>
            <a:pPr lvl="1">
              <a:buFont typeface="Wingdings" charset="0"/>
              <a:buNone/>
            </a:pPr>
            <a:r>
              <a:rPr lang="en-US">
                <a:solidFill>
                  <a:srgbClr val="000000"/>
                </a:solidFill>
                <a:latin typeface="Tahoma" charset="0"/>
                <a:ea typeface="ＭＳ Ｐゴシック" charset="0"/>
              </a:rPr>
              <a:t>+ Can improve both single-thread and parallel application performance</a:t>
            </a:r>
          </a:p>
          <a:p>
            <a:pPr lvl="1">
              <a:buFont typeface="Wingdings" charset="0"/>
              <a:buNone/>
            </a:pPr>
            <a:endParaRPr lang="en-US">
              <a:solidFill>
                <a:srgbClr val="000000"/>
              </a:solidFill>
              <a:latin typeface="Tahoma" charset="0"/>
              <a:ea typeface="ＭＳ Ｐゴシック" charset="0"/>
            </a:endParaRPr>
          </a:p>
          <a:p>
            <a:pPr lvl="1">
              <a:buFont typeface="Wingdings" charset="0"/>
              <a:buNone/>
            </a:pPr>
            <a:r>
              <a:rPr lang="en-US">
                <a:solidFill>
                  <a:srgbClr val="000000"/>
                </a:solidFill>
                <a:latin typeface="Tahoma" charset="0"/>
                <a:ea typeface="ＭＳ Ｐゴシック" charset="0"/>
              </a:rPr>
              <a:t>- Diminishing performance returns on single thread: Clustering reduces IPC performance compared to monolithic superscalar. Why?</a:t>
            </a:r>
          </a:p>
          <a:p>
            <a:pPr lvl="1">
              <a:buFont typeface="Wingdings" charset="0"/>
              <a:buNone/>
            </a:pPr>
            <a:r>
              <a:rPr lang="en-US">
                <a:solidFill>
                  <a:srgbClr val="000000"/>
                </a:solidFill>
                <a:latin typeface="Tahoma" charset="0"/>
                <a:ea typeface="ＭＳ Ｐゴシック" charset="0"/>
              </a:rPr>
              <a:t>- </a:t>
            </a:r>
            <a:r>
              <a:rPr lang="en-US">
                <a:latin typeface="Tahoma" charset="0"/>
                <a:ea typeface="ＭＳ Ｐゴシック" charset="0"/>
              </a:rPr>
              <a:t>Parallel performance limited by shared fetch bandwidth</a:t>
            </a:r>
          </a:p>
          <a:p>
            <a:pPr lvl="1">
              <a:buFont typeface="Wingdings" charset="0"/>
              <a:buNone/>
            </a:pPr>
            <a:r>
              <a:rPr lang="en-US">
                <a:latin typeface="Tahoma" charset="0"/>
                <a:ea typeface="ＭＳ Ｐゴシック" charset="0"/>
              </a:rPr>
              <a:t>- Difficult to design</a:t>
            </a:r>
          </a:p>
          <a:p>
            <a:pPr lvl="1">
              <a:buFont typeface="Wingdings" charset="0"/>
              <a:buNone/>
            </a:pPr>
            <a:endParaRPr lang="en-US">
              <a:solidFill>
                <a:srgbClr val="000000"/>
              </a:solidFill>
              <a:latin typeface="Tahoma" charset="0"/>
              <a:ea typeface="ＭＳ Ｐゴシック" charset="0"/>
            </a:endParaRPr>
          </a:p>
        </p:txBody>
      </p:sp>
      <p:sp>
        <p:nvSpPr>
          <p:cNvPr id="450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4B2895-F42A-824E-88EB-648EBB22361F}" type="slidenum">
              <a:rPr lang="en-US" sz="1600">
                <a:solidFill>
                  <a:srgbClr val="000000"/>
                </a:solidFill>
                <a:latin typeface="Garamond" charset="0"/>
                <a:cs typeface="Arial" charset="0"/>
              </a:rPr>
              <a:pPr eaLnBrk="1" hangingPunct="1"/>
              <a:t>62</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5316119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atin typeface="Garamond" charset="0"/>
                <a:ea typeface="ＭＳ Ｐゴシック" charset="0"/>
                <a:cs typeface="ＭＳ Ｐゴシック" charset="0"/>
              </a:rPr>
              <a:t>Clustered Superscalar+OoO Processors</a:t>
            </a:r>
          </a:p>
        </p:txBody>
      </p:sp>
      <p:sp>
        <p:nvSpPr>
          <p:cNvPr id="41987" name="Content Placeholder 2"/>
          <p:cNvSpPr>
            <a:spLocks noGrp="1"/>
          </p:cNvSpPr>
          <p:nvPr>
            <p:ph idx="1"/>
          </p:nvPr>
        </p:nvSpPr>
        <p:spPr>
          <a:xfrm>
            <a:off x="228600" y="996950"/>
            <a:ext cx="8791575" cy="5194300"/>
          </a:xfrm>
        </p:spPr>
        <p:txBody>
          <a:bodyPr/>
          <a:lstStyle/>
          <a:p>
            <a:endParaRPr lang="en-US">
              <a:latin typeface="Tahoma" charset="0"/>
              <a:ea typeface="ＭＳ Ｐゴシック" charset="0"/>
              <a:cs typeface="ＭＳ Ｐゴシック" charset="0"/>
            </a:endParaRPr>
          </a:p>
          <a:p>
            <a:r>
              <a:rPr lang="en-US">
                <a:solidFill>
                  <a:srgbClr val="0000FF"/>
                </a:solidFill>
                <a:latin typeface="Tahoma" charset="0"/>
                <a:ea typeface="ＭＳ Ｐゴシック" charset="0"/>
                <a:cs typeface="ＭＳ Ｐゴシック" charset="0"/>
              </a:rPr>
              <a:t>Clustering </a:t>
            </a:r>
            <a:r>
              <a:rPr lang="en-US">
                <a:latin typeface="Tahoma" charset="0"/>
                <a:ea typeface="ＭＳ Ｐゴシック" charset="0"/>
                <a:cs typeface="ＭＳ Ｐゴシック" charset="0"/>
              </a:rPr>
              <a:t>(e.g., Alpha 21264 integer units)</a:t>
            </a:r>
          </a:p>
          <a:p>
            <a:pPr lvl="1"/>
            <a:r>
              <a:rPr lang="en-US" sz="2000">
                <a:latin typeface="Tahoma" charset="0"/>
                <a:ea typeface="ＭＳ Ｐゴシック" charset="0"/>
              </a:rPr>
              <a:t>Divide the scheduling window (and register file) into multiple clusters</a:t>
            </a:r>
          </a:p>
          <a:p>
            <a:pPr lvl="1"/>
            <a:r>
              <a:rPr lang="en-US" sz="2000">
                <a:latin typeface="Tahoma" charset="0"/>
                <a:ea typeface="ＭＳ Ｐゴシック" charset="0"/>
              </a:rPr>
              <a:t>Instructions steered into clusters (e.g. based on dependence)</a:t>
            </a:r>
          </a:p>
          <a:p>
            <a:pPr lvl="1"/>
            <a:r>
              <a:rPr lang="en-US" sz="2000">
                <a:latin typeface="Tahoma" charset="0"/>
                <a:ea typeface="ＭＳ Ｐゴシック" charset="0"/>
              </a:rPr>
              <a:t>Clusters schedule instructions out-of-order, within cluster scheduling can be in-order</a:t>
            </a:r>
          </a:p>
          <a:p>
            <a:pPr lvl="1"/>
            <a:r>
              <a:rPr lang="en-US" sz="2000">
                <a:latin typeface="Tahoma" charset="0"/>
                <a:ea typeface="ＭＳ Ｐゴシック" charset="0"/>
              </a:rPr>
              <a:t>Inter-cluster communication happens via register files (no full bypass)</a:t>
            </a:r>
          </a:p>
          <a:p>
            <a:pPr lvl="1">
              <a:buFont typeface="Wingdings" charset="0"/>
              <a:buNone/>
            </a:pPr>
            <a:r>
              <a:rPr lang="en-US" sz="2000">
                <a:solidFill>
                  <a:srgbClr val="FF0000"/>
                </a:solidFill>
                <a:latin typeface="Tahoma" charset="0"/>
                <a:ea typeface="ＭＳ Ｐゴシック" charset="0"/>
              </a:rPr>
              <a:t>+ Smaller scheduling windows, simpler wakeup algorithms</a:t>
            </a:r>
          </a:p>
          <a:p>
            <a:pPr lvl="1">
              <a:buFont typeface="Wingdings" charset="0"/>
              <a:buNone/>
            </a:pPr>
            <a:r>
              <a:rPr lang="en-US" sz="2000">
                <a:solidFill>
                  <a:srgbClr val="FF0000"/>
                </a:solidFill>
                <a:latin typeface="Tahoma" charset="0"/>
                <a:ea typeface="ＭＳ Ｐゴシック" charset="0"/>
              </a:rPr>
              <a:t>+ Smaller ports into register files</a:t>
            </a:r>
          </a:p>
          <a:p>
            <a:pPr lvl="1">
              <a:buFont typeface="Wingdings" charset="0"/>
              <a:buNone/>
            </a:pPr>
            <a:r>
              <a:rPr lang="en-US" sz="2000">
                <a:solidFill>
                  <a:srgbClr val="FF0000"/>
                </a:solidFill>
                <a:latin typeface="Tahoma" charset="0"/>
                <a:ea typeface="ＭＳ Ｐゴシック" charset="0"/>
              </a:rPr>
              <a:t>+ Faster within-cluster bypass</a:t>
            </a:r>
          </a:p>
          <a:p>
            <a:pPr lvl="1">
              <a:buFont typeface="Wingdings" charset="0"/>
              <a:buNone/>
            </a:pPr>
            <a:r>
              <a:rPr lang="en-US" sz="2000">
                <a:solidFill>
                  <a:srgbClr val="FF0000"/>
                </a:solidFill>
                <a:latin typeface="Tahoma" charset="0"/>
                <a:ea typeface="ＭＳ Ｐゴシック" charset="0"/>
              </a:rPr>
              <a:t>-- Extra delay when instructions require across-cluster communication</a:t>
            </a:r>
          </a:p>
          <a:p>
            <a:endParaRPr lang="en-US">
              <a:solidFill>
                <a:srgbClr val="0000FF"/>
              </a:solidFill>
              <a:latin typeface="Tahoma" charset="0"/>
              <a:ea typeface="ＭＳ Ｐゴシック" charset="0"/>
              <a:cs typeface="ＭＳ Ｐゴシック" charset="0"/>
            </a:endParaRPr>
          </a:p>
        </p:txBody>
      </p:sp>
      <p:sp>
        <p:nvSpPr>
          <p:cNvPr id="460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F8619-6C48-7A46-BFEF-AC5E4032BF62}" type="slidenum">
              <a:rPr lang="en-US" sz="1600">
                <a:latin typeface="Garamond" charset="0"/>
                <a:cs typeface="Arial" charset="0"/>
              </a:rPr>
              <a:pPr eaLnBrk="1" hangingPunct="1"/>
              <a:t>63</a:t>
            </a:fld>
            <a:endParaRPr lang="en-US" sz="1600">
              <a:latin typeface="Garamond" charset="0"/>
              <a:cs typeface="Arial" charset="0"/>
            </a:endParaRPr>
          </a:p>
        </p:txBody>
      </p:sp>
    </p:spTree>
    <p:extLst>
      <p:ext uri="{BB962C8B-B14F-4D97-AF65-F5344CB8AC3E}">
        <p14:creationId xmlns:p14="http://schemas.microsoft.com/office/powerpoint/2010/main" val="41424441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atin typeface="Garamond" charset="0"/>
                <a:ea typeface="ＭＳ Ｐゴシック" charset="0"/>
                <a:cs typeface="ＭＳ Ｐゴシック" charset="0"/>
              </a:rPr>
              <a:t>Clustering (I)</a:t>
            </a:r>
          </a:p>
        </p:txBody>
      </p:sp>
      <p:sp>
        <p:nvSpPr>
          <p:cNvPr id="47106"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Scheduling within each cluster can be out of order</a:t>
            </a:r>
          </a:p>
        </p:txBody>
      </p:sp>
      <p:sp>
        <p:nvSpPr>
          <p:cNvPr id="471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118184-7603-C249-80B9-5204061B4F83}" type="slidenum">
              <a:rPr lang="en-US" sz="1600">
                <a:latin typeface="Garamond" charset="0"/>
                <a:cs typeface="Arial" charset="0"/>
              </a:rPr>
              <a:pPr eaLnBrk="1" hangingPunct="1"/>
              <a:t>64</a:t>
            </a:fld>
            <a:endParaRPr lang="en-US" sz="1600">
              <a:latin typeface="Garamond" charset="0"/>
              <a:cs typeface="Arial" charset="0"/>
            </a:endParaRPr>
          </a:p>
        </p:txBody>
      </p:sp>
      <p:pic>
        <p:nvPicPr>
          <p:cNvPr id="471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359025"/>
            <a:ext cx="56578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377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atin typeface="Garamond" charset="0"/>
                <a:ea typeface="ＭＳ Ｐゴシック" charset="0"/>
                <a:cs typeface="ＭＳ Ｐゴシック" charset="0"/>
              </a:rPr>
              <a:t>Clustering (II)</a:t>
            </a:r>
          </a:p>
        </p:txBody>
      </p:sp>
      <p:sp>
        <p:nvSpPr>
          <p:cNvPr id="48130"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481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C17C4B-493A-DE4A-A6BB-35F6DAD22D0D}" type="slidenum">
              <a:rPr lang="en-US" sz="1600">
                <a:latin typeface="Garamond" charset="0"/>
                <a:cs typeface="Arial" charset="0"/>
              </a:rPr>
              <a:pPr eaLnBrk="1" hangingPunct="1"/>
              <a:t>65</a:t>
            </a:fld>
            <a:endParaRPr lang="en-US" sz="1600">
              <a:latin typeface="Garamond" charset="0"/>
              <a:cs typeface="Arial" charset="0"/>
            </a:endParaRPr>
          </a:p>
        </p:txBody>
      </p:sp>
      <p:pic>
        <p:nvPicPr>
          <p:cNvPr id="4813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25" y="1219200"/>
            <a:ext cx="7213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3903663"/>
            <a:ext cx="69548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909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6"/>
          <p:cNvSpPr>
            <a:spLocks noGrp="1"/>
          </p:cNvSpPr>
          <p:nvPr>
            <p:ph idx="1"/>
          </p:nvPr>
        </p:nvSpPr>
        <p:spPr>
          <a:xfrm>
            <a:off x="5781675" y="996950"/>
            <a:ext cx="3362325" cy="5194300"/>
          </a:xfrm>
        </p:spPr>
        <p:txBody>
          <a:bodyPr/>
          <a:lstStyle/>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sz="1600">
                <a:latin typeface="Tahoma" charset="0"/>
                <a:ea typeface="ＭＳ Ｐゴシック" charset="0"/>
                <a:cs typeface="ＭＳ Ｐゴシック" charset="0"/>
              </a:rPr>
              <a:t>Palacharla et al., </a:t>
            </a:r>
            <a:r>
              <a:rPr lang="ja-JP" altLang="en-US" sz="1600">
                <a:latin typeface="Tahoma" charset="0"/>
                <a:ea typeface="ＭＳ Ｐゴシック" charset="0"/>
                <a:cs typeface="ＭＳ Ｐゴシック" charset="0"/>
              </a:rPr>
              <a:t>“</a:t>
            </a:r>
            <a:r>
              <a:rPr lang="en-US" altLang="ja-JP" sz="1600">
                <a:solidFill>
                  <a:srgbClr val="FF0000"/>
                </a:solidFill>
                <a:latin typeface="Tahoma" charset="0"/>
                <a:ea typeface="ＭＳ Ｐゴシック" charset="0"/>
                <a:cs typeface="ＭＳ Ｐゴシック" charset="0"/>
              </a:rPr>
              <a:t>Complexity Effective Superscalar Processors</a:t>
            </a:r>
            <a:r>
              <a:rPr lang="en-US" altLang="ja-JP" sz="1600">
                <a:latin typeface="Tahoma" charset="0"/>
                <a:ea typeface="ＭＳ Ｐゴシック" charset="0"/>
                <a:cs typeface="ＭＳ Ｐゴシック" charset="0"/>
              </a:rPr>
              <a:t>,</a:t>
            </a:r>
            <a:r>
              <a:rPr lang="ja-JP" altLang="en-US" sz="1600">
                <a:latin typeface="Tahoma" charset="0"/>
                <a:ea typeface="ＭＳ Ｐゴシック" charset="0"/>
                <a:cs typeface="ＭＳ Ｐゴシック" charset="0"/>
              </a:rPr>
              <a:t>”</a:t>
            </a:r>
            <a:r>
              <a:rPr lang="en-US" altLang="ja-JP" sz="1600">
                <a:latin typeface="Tahoma" charset="0"/>
                <a:ea typeface="ＭＳ Ｐゴシック" charset="0"/>
                <a:cs typeface="ＭＳ Ｐゴシック" charset="0"/>
              </a:rPr>
              <a:t> ISCA 1997. </a:t>
            </a:r>
          </a:p>
          <a:p>
            <a:endParaRPr lang="en-US">
              <a:latin typeface="Tahoma" charset="0"/>
              <a:ea typeface="ＭＳ Ｐゴシック" charset="0"/>
              <a:cs typeface="ＭＳ Ｐゴシック" charset="0"/>
            </a:endParaRPr>
          </a:p>
        </p:txBody>
      </p:sp>
      <p:sp>
        <p:nvSpPr>
          <p:cNvPr id="49154" name="Title 1"/>
          <p:cNvSpPr>
            <a:spLocks noGrp="1"/>
          </p:cNvSpPr>
          <p:nvPr>
            <p:ph type="title"/>
          </p:nvPr>
        </p:nvSpPr>
        <p:spPr/>
        <p:txBody>
          <a:bodyPr/>
          <a:lstStyle/>
          <a:p>
            <a:r>
              <a:rPr lang="en-US">
                <a:latin typeface="Garamond" charset="0"/>
                <a:ea typeface="ＭＳ Ｐゴシック" charset="0"/>
                <a:cs typeface="ＭＳ Ｐゴシック" charset="0"/>
              </a:rPr>
              <a:t>Clustering (III)</a:t>
            </a:r>
          </a:p>
        </p:txBody>
      </p:sp>
      <p:sp>
        <p:nvSpPr>
          <p:cNvPr id="491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056F2E-059A-4843-A152-5BA8D065626C}" type="slidenum">
              <a:rPr lang="en-US" sz="1600">
                <a:latin typeface="Garamond" charset="0"/>
                <a:cs typeface="Arial" charset="0"/>
              </a:rPr>
              <a:pPr eaLnBrk="1" hangingPunct="1"/>
              <a:t>66</a:t>
            </a:fld>
            <a:endParaRPr lang="en-US" sz="1600">
              <a:latin typeface="Garamond" charset="0"/>
              <a:cs typeface="Arial" charset="0"/>
            </a:endParaRP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0" y="920750"/>
            <a:ext cx="533717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8425"/>
            <a:ext cx="57816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8"/>
          <p:cNvSpPr txBox="1">
            <a:spLocks noChangeArrowheads="1"/>
          </p:cNvSpPr>
          <p:nvPr/>
        </p:nvSpPr>
        <p:spPr bwMode="auto">
          <a:xfrm>
            <a:off x="6051550" y="1219200"/>
            <a:ext cx="2787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cs typeface="Arial" charset="0"/>
              </a:rPr>
              <a:t>Each scheduler is a FIFO</a:t>
            </a:r>
          </a:p>
          <a:p>
            <a:pPr eaLnBrk="1" hangingPunct="1"/>
            <a:r>
              <a:rPr lang="en-US" sz="1800">
                <a:solidFill>
                  <a:srgbClr val="0033CC"/>
                </a:solidFill>
                <a:cs typeface="Arial" charset="0"/>
              </a:rPr>
              <a:t>+ Simpler </a:t>
            </a:r>
          </a:p>
          <a:p>
            <a:pPr eaLnBrk="1" hangingPunct="1"/>
            <a:r>
              <a:rPr lang="en-US" sz="1800">
                <a:solidFill>
                  <a:srgbClr val="0033CC"/>
                </a:solidFill>
                <a:cs typeface="Arial" charset="0"/>
              </a:rPr>
              <a:t>+ Can have N FIFOs</a:t>
            </a:r>
          </a:p>
          <a:p>
            <a:pPr eaLnBrk="1" hangingPunct="1"/>
            <a:r>
              <a:rPr lang="en-US" sz="1800">
                <a:solidFill>
                  <a:srgbClr val="0033CC"/>
                </a:solidFill>
                <a:cs typeface="Arial" charset="0"/>
              </a:rPr>
              <a:t>   (OoO w.r.t. each other)</a:t>
            </a:r>
          </a:p>
          <a:p>
            <a:pPr eaLnBrk="1" hangingPunct="1"/>
            <a:r>
              <a:rPr lang="en-US" sz="1800">
                <a:solidFill>
                  <a:srgbClr val="0033CC"/>
                </a:solidFill>
                <a:cs typeface="Arial" charset="0"/>
              </a:rPr>
              <a:t>+ Reduces scheduling  complexity</a:t>
            </a:r>
          </a:p>
          <a:p>
            <a:pPr eaLnBrk="1" hangingPunct="1"/>
            <a:r>
              <a:rPr lang="en-US" sz="1800">
                <a:solidFill>
                  <a:srgbClr val="0033CC"/>
                </a:solidFill>
                <a:cs typeface="Arial" charset="0"/>
              </a:rPr>
              <a:t>-- More dispatch stalls</a:t>
            </a:r>
          </a:p>
          <a:p>
            <a:pPr eaLnBrk="1" hangingPunct="1"/>
            <a:endParaRPr lang="en-US" sz="1800">
              <a:solidFill>
                <a:srgbClr val="0033CC"/>
              </a:solidFill>
              <a:cs typeface="Arial" charset="0"/>
            </a:endParaRPr>
          </a:p>
        </p:txBody>
      </p:sp>
      <p:sp>
        <p:nvSpPr>
          <p:cNvPr id="44040" name="TextBox 9"/>
          <p:cNvSpPr txBox="1">
            <a:spLocks noChangeArrowheads="1"/>
          </p:cNvSpPr>
          <p:nvPr/>
        </p:nvSpPr>
        <p:spPr bwMode="auto">
          <a:xfrm>
            <a:off x="5781675" y="3527425"/>
            <a:ext cx="31289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cs typeface="Arial" charset="0"/>
              </a:rPr>
              <a:t>Inter-cluster bypass: </a:t>
            </a:r>
            <a:r>
              <a:rPr lang="en-US" sz="1800">
                <a:solidFill>
                  <a:srgbClr val="0033CC"/>
                </a:solidFill>
                <a:cs typeface="Arial" charset="0"/>
              </a:rPr>
              <a:t>Results produced by an FU in Cluster 0 is not individually forwarded to each FU in another cluster.</a:t>
            </a:r>
          </a:p>
          <a:p>
            <a:pPr eaLnBrk="1" hangingPunct="1"/>
            <a:endParaRPr lang="en-US" sz="1800">
              <a:solidFill>
                <a:srgbClr val="0033CC"/>
              </a:solidFill>
              <a:cs typeface="Arial" charset="0"/>
            </a:endParaRPr>
          </a:p>
        </p:txBody>
      </p:sp>
    </p:spTree>
    <p:extLst>
      <p:ext uri="{BB962C8B-B14F-4D97-AF65-F5344CB8AC3E}">
        <p14:creationId xmlns:p14="http://schemas.microsoft.com/office/powerpoint/2010/main" val="4840349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3" name="Content Placeholder 2"/>
          <p:cNvSpPr>
            <a:spLocks noGrp="1"/>
          </p:cNvSpPr>
          <p:nvPr>
            <p:ph idx="1"/>
          </p:nvPr>
        </p:nvSpPr>
        <p:spPr>
          <a:xfrm>
            <a:off x="228600" y="996950"/>
            <a:ext cx="8610600" cy="5194300"/>
          </a:xfrm>
        </p:spPr>
        <p:txBody>
          <a:bodyPr/>
          <a:lstStyle/>
          <a:p>
            <a:r>
              <a:rPr lang="en-US">
                <a:solidFill>
                  <a:srgbClr val="0000FF"/>
                </a:solidFill>
                <a:latin typeface="Tahoma" charset="0"/>
                <a:ea typeface="ＭＳ Ｐゴシック" charset="0"/>
                <a:cs typeface="ＭＳ Ｐゴシック" charset="0"/>
              </a:rPr>
              <a:t>Alternative: Traditional symmetric multiprocessors</a:t>
            </a:r>
          </a:p>
          <a:p>
            <a:pPr lvl="1"/>
            <a:endParaRPr lang="en-US">
              <a:solidFill>
                <a:srgbClr val="000000"/>
              </a:solidFill>
              <a:latin typeface="Tahoma" charset="0"/>
              <a:ea typeface="ＭＳ Ｐゴシック" charset="0"/>
            </a:endParaRPr>
          </a:p>
          <a:p>
            <a:pPr lvl="1">
              <a:buFont typeface="Wingdings" charset="0"/>
              <a:buNone/>
            </a:pPr>
            <a:r>
              <a:rPr lang="en-US">
                <a:solidFill>
                  <a:srgbClr val="000000"/>
                </a:solidFill>
                <a:latin typeface="Tahoma" charset="0"/>
                <a:ea typeface="ＭＳ Ｐゴシック" charset="0"/>
              </a:rPr>
              <a:t>+ Smaller die size (for the same processing core)</a:t>
            </a:r>
          </a:p>
          <a:p>
            <a:pPr lvl="1">
              <a:buFont typeface="Wingdings" charset="0"/>
              <a:buNone/>
            </a:pPr>
            <a:r>
              <a:rPr lang="en-US">
                <a:solidFill>
                  <a:srgbClr val="000000"/>
                </a:solidFill>
                <a:latin typeface="Tahoma" charset="0"/>
                <a:ea typeface="ＭＳ Ｐゴシック" charset="0"/>
              </a:rPr>
              <a:t>+ More memory bandwidth (no pin bottleneck)</a:t>
            </a:r>
          </a:p>
          <a:p>
            <a:pPr lvl="1">
              <a:buFont typeface="Wingdings" charset="0"/>
              <a:buNone/>
            </a:pPr>
            <a:r>
              <a:rPr lang="en-US">
                <a:solidFill>
                  <a:srgbClr val="000000"/>
                </a:solidFill>
                <a:latin typeface="Tahoma" charset="0"/>
                <a:ea typeface="ＭＳ Ｐゴシック" charset="0"/>
              </a:rPr>
              <a:t>+ Fewer shared resources </a:t>
            </a:r>
            <a:r>
              <a:rPr lang="en-US">
                <a:solidFill>
                  <a:srgbClr val="000000"/>
                </a:solidFill>
                <a:latin typeface="Tahoma" charset="0"/>
                <a:ea typeface="ＭＳ Ｐゴシック" charset="0"/>
                <a:sym typeface="Wingdings" charset="0"/>
              </a:rPr>
              <a:t> less contention between threads</a:t>
            </a:r>
            <a:endParaRPr lang="en-US">
              <a:solidFill>
                <a:srgbClr val="000000"/>
              </a:solidFill>
              <a:latin typeface="Tahoma" charset="0"/>
              <a:ea typeface="ＭＳ Ｐゴシック" charset="0"/>
            </a:endParaRPr>
          </a:p>
          <a:p>
            <a:pPr lvl="1">
              <a:buFont typeface="Wingdings" charset="0"/>
              <a:buNone/>
            </a:pPr>
            <a:endParaRPr lang="en-US">
              <a:solidFill>
                <a:srgbClr val="000000"/>
              </a:solidFill>
              <a:latin typeface="Tahoma" charset="0"/>
              <a:ea typeface="ＭＳ Ｐゴシック" charset="0"/>
            </a:endParaRPr>
          </a:p>
          <a:p>
            <a:pPr lvl="1">
              <a:buFont typeface="Wingdings" charset="0"/>
              <a:buNone/>
            </a:pPr>
            <a:r>
              <a:rPr lang="en-US">
                <a:solidFill>
                  <a:srgbClr val="000000"/>
                </a:solidFill>
                <a:latin typeface="Tahoma" charset="0"/>
                <a:ea typeface="ＭＳ Ｐゴシック" charset="0"/>
              </a:rPr>
              <a:t>- Long latencies between cores (need to go off chip) </a:t>
            </a:r>
            <a:r>
              <a:rPr lang="en-US">
                <a:solidFill>
                  <a:srgbClr val="000000"/>
                </a:solidFill>
                <a:latin typeface="Tahoma" charset="0"/>
                <a:ea typeface="ＭＳ Ｐゴシック" charset="0"/>
                <a:sym typeface="Wingdings" charset="0"/>
              </a:rPr>
              <a:t> shared data accesses limit performance  parallel application scalability is limited</a:t>
            </a:r>
            <a:endParaRPr lang="en-US">
              <a:solidFill>
                <a:srgbClr val="000000"/>
              </a:solidFill>
              <a:latin typeface="Tahoma" charset="0"/>
              <a:ea typeface="ＭＳ Ｐゴシック" charset="0"/>
            </a:endParaRPr>
          </a:p>
          <a:p>
            <a:pPr lvl="1">
              <a:buFont typeface="Wingdings" charset="0"/>
              <a:buNone/>
            </a:pPr>
            <a:r>
              <a:rPr lang="en-US">
                <a:latin typeface="Tahoma" charset="0"/>
                <a:ea typeface="ＭＳ Ｐゴシック" charset="0"/>
              </a:rPr>
              <a:t>- Worse resource efficiency due to less sharing </a:t>
            </a:r>
            <a:r>
              <a:rPr lang="en-US">
                <a:latin typeface="Tahoma" charset="0"/>
                <a:ea typeface="ＭＳ Ｐゴシック" charset="0"/>
                <a:sym typeface="Wingdings" charset="0"/>
              </a:rPr>
              <a:t> worse power/energy efficiency </a:t>
            </a:r>
            <a:endParaRPr lang="en-US">
              <a:latin typeface="Tahoma" charset="0"/>
              <a:ea typeface="ＭＳ Ｐゴシック" charset="0"/>
            </a:endParaRPr>
          </a:p>
          <a:p>
            <a:pPr lvl="1">
              <a:buFontTx/>
              <a:buChar char="-"/>
            </a:pPr>
            <a:endParaRPr lang="en-US">
              <a:latin typeface="Tahoma" charset="0"/>
              <a:ea typeface="ＭＳ Ｐゴシック" charset="0"/>
            </a:endParaRPr>
          </a:p>
          <a:p>
            <a:pPr lvl="1">
              <a:buFont typeface="Wingdings" charset="0"/>
              <a:buNone/>
            </a:pPr>
            <a:endParaRPr lang="en-US">
              <a:solidFill>
                <a:srgbClr val="000000"/>
              </a:solidFill>
              <a:latin typeface="Tahoma" charset="0"/>
              <a:ea typeface="ＭＳ Ｐゴシック" charset="0"/>
            </a:endParaRPr>
          </a:p>
        </p:txBody>
      </p:sp>
      <p:sp>
        <p:nvSpPr>
          <p:cNvPr id="501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51C161-68B1-D640-9B19-04475AC6E28C}" type="slidenum">
              <a:rPr lang="en-US" sz="1600">
                <a:solidFill>
                  <a:srgbClr val="000000"/>
                </a:solidFill>
                <a:latin typeface="Garamond" charset="0"/>
                <a:cs typeface="Arial" charset="0"/>
              </a:rPr>
              <a:pPr eaLnBrk="1" hangingPunct="1"/>
              <a:t>67</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30829208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Garamond" charset="0"/>
                <a:ea typeface="ＭＳ Ｐゴシック" charset="0"/>
                <a:cs typeface="ＭＳ Ｐゴシック" charset="0"/>
              </a:rPr>
              <a:t>Why Multi-Core?</a:t>
            </a:r>
          </a:p>
        </p:txBody>
      </p:sp>
      <p:sp>
        <p:nvSpPr>
          <p:cNvPr id="51202"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Other alternatives?</a:t>
            </a:r>
          </a:p>
          <a:p>
            <a:pPr lvl="1"/>
            <a:r>
              <a:rPr lang="en-US">
                <a:latin typeface="Tahoma" charset="0"/>
                <a:ea typeface="ＭＳ Ｐゴシック" charset="0"/>
              </a:rPr>
              <a:t>Dataflow?</a:t>
            </a:r>
          </a:p>
          <a:p>
            <a:pPr lvl="1"/>
            <a:r>
              <a:rPr lang="en-US">
                <a:latin typeface="Tahoma" charset="0"/>
                <a:ea typeface="ＭＳ Ｐゴシック" charset="0"/>
              </a:rPr>
              <a:t>Vector processors (SIMD)?</a:t>
            </a:r>
          </a:p>
          <a:p>
            <a:pPr lvl="1"/>
            <a:r>
              <a:rPr lang="en-US">
                <a:latin typeface="Tahoma" charset="0"/>
                <a:ea typeface="ＭＳ Ｐゴシック" charset="0"/>
              </a:rPr>
              <a:t>Integrating DRAM on chip?</a:t>
            </a:r>
          </a:p>
          <a:p>
            <a:pPr lvl="1"/>
            <a:r>
              <a:rPr lang="en-US">
                <a:latin typeface="Tahoma" charset="0"/>
                <a:ea typeface="ＭＳ Ｐゴシック" charset="0"/>
              </a:rPr>
              <a:t>Reconfigurable logic? (general purpose?)</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p:txBody>
      </p:sp>
      <p:sp>
        <p:nvSpPr>
          <p:cNvPr id="512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6D7763-EEF0-5448-8099-F806AACD9FC0}" type="slidenum">
              <a:rPr lang="en-US" sz="1600">
                <a:solidFill>
                  <a:srgbClr val="000000"/>
                </a:solidFill>
                <a:latin typeface="Garamond" charset="0"/>
                <a:cs typeface="Arial" charset="0"/>
              </a:rPr>
              <a:pPr eaLnBrk="1" hangingPunct="1"/>
              <a:t>68</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242475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Garamond" charset="0"/>
                <a:ea typeface="ＭＳ Ｐゴシック" charset="0"/>
                <a:cs typeface="ＭＳ Ｐゴシック" charset="0"/>
              </a:rPr>
              <a:t>Review: Multi-Core Alternatives</a:t>
            </a:r>
          </a:p>
        </p:txBody>
      </p:sp>
      <p:sp>
        <p:nvSpPr>
          <p:cNvPr id="52226" name="Content Placeholder 2"/>
          <p:cNvSpPr>
            <a:spLocks noGrp="1"/>
          </p:cNvSpPr>
          <p:nvPr>
            <p:ph idx="1"/>
          </p:nvPr>
        </p:nvSpPr>
        <p:spPr>
          <a:xfrm>
            <a:off x="228600" y="996950"/>
            <a:ext cx="8610600" cy="5194300"/>
          </a:xfrm>
        </p:spPr>
        <p:txBody>
          <a:bodyPr/>
          <a:lstStyle/>
          <a:p>
            <a:r>
              <a:rPr lang="en-US" dirty="0">
                <a:solidFill>
                  <a:srgbClr val="0000FF"/>
                </a:solidFill>
                <a:latin typeface="Tahoma" charset="0"/>
                <a:ea typeface="ＭＳ Ｐゴシック" charset="0"/>
                <a:cs typeface="ＭＳ Ｐゴシック" charset="0"/>
              </a:rPr>
              <a:t>Bigger, more powerful single core</a:t>
            </a:r>
          </a:p>
          <a:p>
            <a:r>
              <a:rPr lang="en-US" dirty="0">
                <a:solidFill>
                  <a:srgbClr val="0000FF"/>
                </a:solidFill>
                <a:latin typeface="Tahoma" charset="0"/>
                <a:ea typeface="ＭＳ Ｐゴシック" charset="0"/>
                <a:cs typeface="ＭＳ Ｐゴシック" charset="0"/>
              </a:rPr>
              <a:t>Bigger caches</a:t>
            </a:r>
          </a:p>
          <a:p>
            <a:r>
              <a:rPr lang="en-US" dirty="0">
                <a:solidFill>
                  <a:srgbClr val="0000FF"/>
                </a:solidFill>
                <a:latin typeface="Tahoma" charset="0"/>
                <a:ea typeface="ＭＳ Ｐゴシック" charset="0"/>
                <a:cs typeface="ＭＳ Ｐゴシック" charset="0"/>
              </a:rPr>
              <a:t>(Simultaneous) multithreading</a:t>
            </a:r>
          </a:p>
          <a:p>
            <a:r>
              <a:rPr lang="en-US" dirty="0">
                <a:solidFill>
                  <a:srgbClr val="0000FF"/>
                </a:solidFill>
                <a:latin typeface="Tahoma" charset="0"/>
                <a:ea typeface="ＭＳ Ｐゴシック" charset="0"/>
                <a:cs typeface="ＭＳ Ｐゴシック" charset="0"/>
              </a:rPr>
              <a:t>Integrate platform components on chip instead</a:t>
            </a:r>
          </a:p>
          <a:p>
            <a:r>
              <a:rPr lang="en-US" dirty="0">
                <a:solidFill>
                  <a:srgbClr val="0000FF"/>
                </a:solidFill>
                <a:latin typeface="Tahoma" charset="0"/>
                <a:ea typeface="ＭＳ Ｐゴシック" charset="0"/>
                <a:cs typeface="ＭＳ Ｐゴシック" charset="0"/>
              </a:rPr>
              <a:t>More scalable superscalar, out-of-order engines</a:t>
            </a:r>
          </a:p>
          <a:p>
            <a:r>
              <a:rPr lang="en-US" dirty="0">
                <a:solidFill>
                  <a:srgbClr val="0000FF"/>
                </a:solidFill>
                <a:latin typeface="Tahoma" charset="0"/>
                <a:ea typeface="ＭＳ Ｐゴシック" charset="0"/>
                <a:cs typeface="ＭＳ Ｐゴシック" charset="0"/>
              </a:rPr>
              <a:t>Traditional symmetric multiprocessors</a:t>
            </a:r>
          </a:p>
          <a:p>
            <a:r>
              <a:rPr lang="en-US" dirty="0">
                <a:solidFill>
                  <a:srgbClr val="000000"/>
                </a:solidFill>
                <a:latin typeface="Tahoma" charset="0"/>
                <a:ea typeface="ＭＳ Ｐゴシック" charset="0"/>
                <a:cs typeface="ＭＳ Ｐゴシック" charset="0"/>
              </a:rPr>
              <a:t>Dataflow?</a:t>
            </a:r>
          </a:p>
          <a:p>
            <a:r>
              <a:rPr lang="en-US" dirty="0">
                <a:solidFill>
                  <a:srgbClr val="000000"/>
                </a:solidFill>
                <a:latin typeface="Tahoma" charset="0"/>
                <a:ea typeface="ＭＳ Ｐゴシック" charset="0"/>
                <a:cs typeface="ＭＳ Ｐゴシック" charset="0"/>
              </a:rPr>
              <a:t>Vector processors (SIMD)?</a:t>
            </a:r>
          </a:p>
          <a:p>
            <a:r>
              <a:rPr lang="en-US" dirty="0">
                <a:solidFill>
                  <a:srgbClr val="000000"/>
                </a:solidFill>
                <a:latin typeface="Tahoma" charset="0"/>
                <a:ea typeface="ＭＳ Ｐゴシック" charset="0"/>
                <a:cs typeface="ＭＳ Ｐゴシック" charset="0"/>
              </a:rPr>
              <a:t>Integrating DRAM on chip?</a:t>
            </a:r>
          </a:p>
          <a:p>
            <a:r>
              <a:rPr lang="en-US" dirty="0">
                <a:solidFill>
                  <a:srgbClr val="000000"/>
                </a:solidFill>
                <a:latin typeface="Tahoma" charset="0"/>
                <a:ea typeface="ＭＳ Ｐゴシック" charset="0"/>
                <a:cs typeface="ＭＳ Ｐゴシック" charset="0"/>
              </a:rPr>
              <a:t>Reconfigurable logic? (general purpose?)</a:t>
            </a:r>
          </a:p>
          <a:p>
            <a:r>
              <a:rPr lang="en-US" dirty="0">
                <a:latin typeface="Tahoma" charset="0"/>
                <a:ea typeface="ＭＳ Ｐゴシック" charset="0"/>
                <a:cs typeface="ＭＳ Ｐゴシック" charset="0"/>
              </a:rPr>
              <a:t>Other alternatives</a:t>
            </a:r>
            <a:r>
              <a:rPr lang="en-US" dirty="0" smtClean="0">
                <a:latin typeface="Tahoma" charset="0"/>
                <a:ea typeface="ＭＳ Ｐゴシック" charset="0"/>
                <a:cs typeface="ＭＳ Ｐゴシック" charset="0"/>
              </a:rPr>
              <a:t>?</a:t>
            </a:r>
          </a:p>
          <a:p>
            <a:r>
              <a:rPr lang="en-US" dirty="0" smtClean="0">
                <a:latin typeface="Tahoma" charset="0"/>
                <a:ea typeface="ＭＳ Ｐゴシック" charset="0"/>
                <a:cs typeface="ＭＳ Ｐゴシック" charset="0"/>
              </a:rPr>
              <a:t>Your solution?</a:t>
            </a:r>
            <a:endParaRPr lang="en-US" dirty="0">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22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73D7F-0FFE-4044-9897-1F836BCBBD23}" type="slidenum">
              <a:rPr lang="en-US" sz="1600">
                <a:solidFill>
                  <a:srgbClr val="000000"/>
                </a:solidFill>
                <a:latin typeface="Garamond" charset="0"/>
                <a:cs typeface="Arial" charset="0"/>
              </a:rPr>
              <a:pPr eaLnBrk="1" hangingPunct="1"/>
              <a:t>69</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2796840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Garamond" charset="0"/>
                <a:ea typeface="ＭＳ Ｐゴシック" charset="0"/>
                <a:cs typeface="ＭＳ Ｐゴシック" charset="0"/>
              </a:rPr>
              <a:t>A Bit More About My Group and CMU</a:t>
            </a:r>
          </a:p>
        </p:txBody>
      </p:sp>
      <p:pic>
        <p:nvPicPr>
          <p:cNvPr id="2253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rcRect t="9784" b="9784"/>
          <a:stretch>
            <a:fillRect/>
          </a:stretch>
        </p:blipFill>
        <p:spPr>
          <a:xfrm>
            <a:off x="228600" y="996950"/>
            <a:ext cx="8610600" cy="5194300"/>
          </a:xfrm>
        </p:spPr>
      </p:pic>
      <p:sp>
        <p:nvSpPr>
          <p:cNvPr id="2253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29C57A-6100-E54D-A2BB-14A03B39838E}" type="slidenum">
              <a:rPr lang="en-US" sz="1600">
                <a:solidFill>
                  <a:srgbClr val="000000"/>
                </a:solidFill>
                <a:latin typeface="Garamond" charset="0"/>
                <a:cs typeface="Arial" charset="0"/>
              </a:rPr>
              <a:pPr eaLnBrk="1" hangingPunct="1"/>
              <a:t>7</a:t>
            </a:fld>
            <a:endParaRPr lang="en-US" sz="1600">
              <a:solidFill>
                <a:srgbClr val="000000"/>
              </a:solidFill>
              <a:latin typeface="Garamond" charset="0"/>
              <a:cs typeface="Arial" charset="0"/>
            </a:endParaRPr>
          </a:p>
        </p:txBody>
      </p:sp>
      <p:pic>
        <p:nvPicPr>
          <p:cNvPr id="8" name="Picture 7" descr="ecelogorb.psd"/>
          <p:cNvPicPr>
            <a:picLocks noChangeAspect="1"/>
          </p:cNvPicPr>
          <p:nvPr/>
        </p:nvPicPr>
        <p:blipFill>
          <a:blip r:embed="rId3">
            <a:lum bright="-8000"/>
          </a:blip>
          <a:stretch>
            <a:fillRect/>
          </a:stretch>
        </p:blipFill>
        <p:spPr>
          <a:xfrm>
            <a:off x="4572000" y="3124200"/>
            <a:ext cx="3275013" cy="655638"/>
          </a:xfrm>
          <a:prstGeom prst="rect">
            <a:avLst/>
          </a:prstGeom>
          <a:effectLst>
            <a:outerShdw blurRad="50800" dist="12700" dir="2700000">
              <a:srgbClr val="000000">
                <a:alpha val="43000"/>
              </a:srgbClr>
            </a:outerShdw>
          </a:effectLst>
        </p:spPr>
      </p:pic>
      <p:pic>
        <p:nvPicPr>
          <p:cNvPr id="9" name="Picture 8" descr="CMU_logo_horiz_black.eps"/>
          <p:cNvPicPr>
            <a:picLocks noChangeAspect="1"/>
          </p:cNvPicPr>
          <p:nvPr/>
        </p:nvPicPr>
        <p:blipFill>
          <a:blip r:embed="rId4"/>
          <a:stretch>
            <a:fillRect/>
          </a:stretch>
        </p:blipFill>
        <p:spPr>
          <a:xfrm>
            <a:off x="4495800" y="2590800"/>
            <a:ext cx="3895725" cy="354013"/>
          </a:xfrm>
          <a:prstGeom prst="rect">
            <a:avLst/>
          </a:prstGeom>
          <a:effectLst>
            <a:outerShdw blurRad="50800" dist="12700" dir="2700000">
              <a:srgbClr val="000000">
                <a:alpha val="43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Garamond" charset="0"/>
              </a:rPr>
              <a:t>Computer Architecture Today (I)</a:t>
            </a:r>
          </a:p>
        </p:txBody>
      </p:sp>
      <p:sp>
        <p:nvSpPr>
          <p:cNvPr id="3" name="Content Placeholder 2"/>
          <p:cNvSpPr>
            <a:spLocks noGrp="1"/>
          </p:cNvSpPr>
          <p:nvPr>
            <p:ph idx="1"/>
          </p:nvPr>
        </p:nvSpPr>
        <p:spPr>
          <a:xfrm>
            <a:off x="228600" y="996950"/>
            <a:ext cx="8763000" cy="5194300"/>
          </a:xfrm>
        </p:spPr>
        <p:txBody>
          <a:bodyPr/>
          <a:lstStyle/>
          <a:p>
            <a:r>
              <a:rPr lang="en-US">
                <a:solidFill>
                  <a:srgbClr val="0000FF"/>
                </a:solidFill>
                <a:latin typeface="Tahoma" charset="0"/>
              </a:rPr>
              <a:t>Today is a very exciting time to study computer architecture</a:t>
            </a:r>
            <a:endParaRPr lang="en-US" sz="2200">
              <a:latin typeface="Tahoma" charset="0"/>
            </a:endParaRPr>
          </a:p>
          <a:p>
            <a:endParaRPr lang="en-US" sz="2000">
              <a:latin typeface="Tahoma" charset="0"/>
            </a:endParaRPr>
          </a:p>
          <a:p>
            <a:r>
              <a:rPr lang="en-US">
                <a:latin typeface="Tahoma" charset="0"/>
              </a:rPr>
              <a:t>Industry is in a large paradigm shift (to multi-core and beyond) – many different potential system designs possible</a:t>
            </a:r>
          </a:p>
          <a:p>
            <a:endParaRPr lang="en-US" sz="2000">
              <a:latin typeface="Tahoma" charset="0"/>
            </a:endParaRPr>
          </a:p>
          <a:p>
            <a:r>
              <a:rPr lang="en-US">
                <a:solidFill>
                  <a:srgbClr val="FF0000"/>
                </a:solidFill>
                <a:latin typeface="Tahoma" charset="0"/>
              </a:rPr>
              <a:t>Many difficult problems </a:t>
            </a:r>
            <a:r>
              <a:rPr lang="en-US" i="1">
                <a:latin typeface="Tahoma" charset="0"/>
              </a:rPr>
              <a:t>motivating</a:t>
            </a:r>
            <a:r>
              <a:rPr lang="en-US">
                <a:latin typeface="Tahoma" charset="0"/>
              </a:rPr>
              <a:t> and </a:t>
            </a:r>
            <a:r>
              <a:rPr lang="en-US" i="1">
                <a:latin typeface="Tahoma" charset="0"/>
              </a:rPr>
              <a:t>caused by </a:t>
            </a:r>
            <a:r>
              <a:rPr lang="en-US">
                <a:latin typeface="Tahoma" charset="0"/>
              </a:rPr>
              <a:t>the shift</a:t>
            </a:r>
          </a:p>
          <a:p>
            <a:pPr lvl="1"/>
            <a:r>
              <a:rPr lang="en-US" sz="2000">
                <a:latin typeface="Tahoma" charset="0"/>
                <a:ea typeface="ＭＳ Ｐゴシック" charset="0"/>
              </a:rPr>
              <a:t>Power/energy constraints </a:t>
            </a:r>
          </a:p>
          <a:p>
            <a:pPr lvl="1"/>
            <a:r>
              <a:rPr lang="en-US" sz="2000">
                <a:latin typeface="Tahoma" charset="0"/>
                <a:ea typeface="ＭＳ Ｐゴシック" charset="0"/>
              </a:rPr>
              <a:t>Complexity of design </a:t>
            </a:r>
            <a:r>
              <a:rPr lang="en-US" sz="2000">
                <a:latin typeface="Tahoma" charset="0"/>
                <a:ea typeface="ＭＳ Ｐゴシック" charset="0"/>
                <a:sym typeface="Wingdings" charset="0"/>
              </a:rPr>
              <a:t> multi-core?</a:t>
            </a:r>
            <a:endParaRPr lang="en-US" sz="2000">
              <a:latin typeface="Tahoma" charset="0"/>
              <a:ea typeface="ＭＳ Ｐゴシック" charset="0"/>
            </a:endParaRPr>
          </a:p>
          <a:p>
            <a:pPr lvl="1"/>
            <a:r>
              <a:rPr lang="en-US" sz="2000">
                <a:latin typeface="Tahoma" charset="0"/>
                <a:ea typeface="ＭＳ Ｐゴシック" charset="0"/>
              </a:rPr>
              <a:t>Difficulties in technology scaling </a:t>
            </a:r>
            <a:r>
              <a:rPr lang="en-US" sz="2000">
                <a:latin typeface="Tahoma" charset="0"/>
                <a:ea typeface="ＭＳ Ｐゴシック" charset="0"/>
                <a:sym typeface="Wingdings" charset="0"/>
              </a:rPr>
              <a:t> new technologies?</a:t>
            </a:r>
            <a:endParaRPr lang="en-US" sz="2000">
              <a:latin typeface="Tahoma" charset="0"/>
              <a:ea typeface="ＭＳ Ｐゴシック" charset="0"/>
            </a:endParaRPr>
          </a:p>
          <a:p>
            <a:pPr lvl="1"/>
            <a:r>
              <a:rPr lang="en-US" sz="2000">
                <a:latin typeface="Tahoma" charset="0"/>
                <a:ea typeface="ＭＳ Ｐゴシック" charset="0"/>
              </a:rPr>
              <a:t>Memory wall/gap</a:t>
            </a:r>
          </a:p>
          <a:p>
            <a:pPr lvl="1"/>
            <a:r>
              <a:rPr lang="en-US" sz="2000">
                <a:latin typeface="Tahoma" charset="0"/>
                <a:ea typeface="ＭＳ Ｐゴシック" charset="0"/>
              </a:rPr>
              <a:t>Reliability wall/issues</a:t>
            </a:r>
          </a:p>
          <a:p>
            <a:pPr lvl="1"/>
            <a:r>
              <a:rPr lang="en-US" sz="2000">
                <a:latin typeface="Tahoma" charset="0"/>
                <a:ea typeface="ＭＳ Ｐゴシック" charset="0"/>
              </a:rPr>
              <a:t>Programmability wall/problem</a:t>
            </a:r>
          </a:p>
          <a:p>
            <a:pPr lvl="1"/>
            <a:endParaRPr lang="en-US" sz="2000">
              <a:latin typeface="Tahoma" charset="0"/>
              <a:ea typeface="ＭＳ Ｐゴシック" charset="0"/>
            </a:endParaRPr>
          </a:p>
          <a:p>
            <a:r>
              <a:rPr lang="en-US">
                <a:latin typeface="Tahoma" charset="0"/>
              </a:rPr>
              <a:t>No clear, definitive answers to these problems</a:t>
            </a:r>
          </a:p>
        </p:txBody>
      </p:sp>
      <p:sp>
        <p:nvSpPr>
          <p:cNvPr id="266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BA5A9E-77F6-0849-B764-5FC36F0248EE}" type="slidenum">
              <a:rPr lang="en-US" sz="1600">
                <a:solidFill>
                  <a:srgbClr val="000000"/>
                </a:solidFill>
                <a:latin typeface="Garamond" charset="0"/>
                <a:cs typeface="Arial" charset="0"/>
              </a:rPr>
              <a:pPr eaLnBrk="1" hangingPunct="1"/>
              <a:t>70</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7480491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Garamond" charset="0"/>
              </a:rPr>
              <a:t>Computer Architecture Today (II)</a:t>
            </a:r>
          </a:p>
        </p:txBody>
      </p:sp>
      <p:sp>
        <p:nvSpPr>
          <p:cNvPr id="3" name="Content Placeholder 2"/>
          <p:cNvSpPr>
            <a:spLocks noGrp="1"/>
          </p:cNvSpPr>
          <p:nvPr>
            <p:ph idx="1"/>
          </p:nvPr>
        </p:nvSpPr>
        <p:spPr>
          <a:xfrm>
            <a:off x="228600" y="996950"/>
            <a:ext cx="8763000" cy="5194300"/>
          </a:xfrm>
        </p:spPr>
        <p:txBody>
          <a:bodyPr/>
          <a:lstStyle/>
          <a:p>
            <a:r>
              <a:rPr lang="en-US">
                <a:latin typeface="Tahoma" charset="0"/>
              </a:rPr>
              <a:t>These problems affect all parts of the computing stack – if we do not change the way we design systems</a:t>
            </a: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sz="600">
              <a:latin typeface="Tahoma" charset="0"/>
            </a:endParaRPr>
          </a:p>
          <a:p>
            <a:endParaRPr lang="en-US">
              <a:latin typeface="Tahoma" charset="0"/>
            </a:endParaRPr>
          </a:p>
          <a:p>
            <a:endParaRPr lang="en-US" sz="1200">
              <a:latin typeface="Tahoma" charset="0"/>
            </a:endParaRPr>
          </a:p>
          <a:p>
            <a:r>
              <a:rPr lang="en-US">
                <a:latin typeface="Tahoma" charset="0"/>
              </a:rPr>
              <a:t>No clear, definitive answers to these problems</a:t>
            </a:r>
          </a:p>
        </p:txBody>
      </p:sp>
      <p:sp>
        <p:nvSpPr>
          <p:cNvPr id="276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D875E6-C050-474C-B0B4-3AFBC92B78D6}" type="slidenum">
              <a:rPr lang="en-US" sz="1600">
                <a:solidFill>
                  <a:srgbClr val="000000"/>
                </a:solidFill>
                <a:latin typeface="Garamond" charset="0"/>
                <a:cs typeface="Arial" charset="0"/>
              </a:rPr>
              <a:pPr eaLnBrk="1" hangingPunct="1"/>
              <a:t>71</a:t>
            </a:fld>
            <a:endParaRPr lang="en-US" sz="1600">
              <a:solidFill>
                <a:srgbClr val="000000"/>
              </a:solidFill>
              <a:latin typeface="Garamond" charset="0"/>
              <a:cs typeface="Arial" charset="0"/>
            </a:endParaRPr>
          </a:p>
        </p:txBody>
      </p:sp>
      <p:sp>
        <p:nvSpPr>
          <p:cNvPr id="5" name="Text Box 17"/>
          <p:cNvSpPr txBox="1">
            <a:spLocks noChangeArrowheads="1"/>
          </p:cNvSpPr>
          <p:nvPr/>
        </p:nvSpPr>
        <p:spPr bwMode="auto">
          <a:xfrm>
            <a:off x="3711575" y="4560888"/>
            <a:ext cx="2041525" cy="366712"/>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Microarchitecture</a:t>
            </a:r>
          </a:p>
        </p:txBody>
      </p:sp>
      <p:sp>
        <p:nvSpPr>
          <p:cNvPr id="6" name="Text Box 18"/>
          <p:cNvSpPr txBox="1">
            <a:spLocks noChangeAspect="1" noChangeArrowheads="1"/>
          </p:cNvSpPr>
          <p:nvPr/>
        </p:nvSpPr>
        <p:spPr bwMode="auto">
          <a:xfrm>
            <a:off x="3711575" y="4187825"/>
            <a:ext cx="2041525" cy="368300"/>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ISA</a:t>
            </a:r>
          </a:p>
        </p:txBody>
      </p:sp>
      <p:sp>
        <p:nvSpPr>
          <p:cNvPr id="7" name="Text Box 19"/>
          <p:cNvSpPr txBox="1">
            <a:spLocks noChangeAspect="1" noChangeArrowheads="1"/>
          </p:cNvSpPr>
          <p:nvPr/>
        </p:nvSpPr>
        <p:spPr bwMode="auto">
          <a:xfrm>
            <a:off x="2971800" y="2603500"/>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Program/Language</a:t>
            </a:r>
          </a:p>
        </p:txBody>
      </p:sp>
      <p:sp>
        <p:nvSpPr>
          <p:cNvPr id="8" name="Text Box 20"/>
          <p:cNvSpPr txBox="1">
            <a:spLocks noChangeAspect="1" noChangeArrowheads="1"/>
          </p:cNvSpPr>
          <p:nvPr/>
        </p:nvSpPr>
        <p:spPr bwMode="auto">
          <a:xfrm>
            <a:off x="2971800" y="2232025"/>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Algorithm</a:t>
            </a:r>
          </a:p>
        </p:txBody>
      </p:sp>
      <p:sp>
        <p:nvSpPr>
          <p:cNvPr id="9" name="Text Box 21"/>
          <p:cNvSpPr txBox="1">
            <a:spLocks noChangeAspect="1" noChangeArrowheads="1"/>
          </p:cNvSpPr>
          <p:nvPr/>
        </p:nvSpPr>
        <p:spPr bwMode="auto">
          <a:xfrm>
            <a:off x="2971800" y="1863725"/>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Problem</a:t>
            </a:r>
          </a:p>
        </p:txBody>
      </p:sp>
      <p:sp>
        <p:nvSpPr>
          <p:cNvPr id="10" name="Text Box 24"/>
          <p:cNvSpPr txBox="1">
            <a:spLocks noChangeAspect="1" noChangeArrowheads="1"/>
          </p:cNvSpPr>
          <p:nvPr/>
        </p:nvSpPr>
        <p:spPr bwMode="auto">
          <a:xfrm>
            <a:off x="3711575" y="3517900"/>
            <a:ext cx="2041525" cy="669925"/>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Runtime System</a:t>
            </a:r>
          </a:p>
          <a:p>
            <a:pPr eaLnBrk="1" hangingPunct="1"/>
            <a:r>
              <a:rPr lang="en-US" sz="1800">
                <a:solidFill>
                  <a:srgbClr val="000000"/>
                </a:solidFill>
                <a:latin typeface="Tahoma" charset="0"/>
              </a:rPr>
              <a:t>(VM, OS, MM)</a:t>
            </a:r>
          </a:p>
        </p:txBody>
      </p:sp>
      <p:sp>
        <p:nvSpPr>
          <p:cNvPr id="11" name="Text Box 25"/>
          <p:cNvSpPr txBox="1">
            <a:spLocks noChangeAspect="1" noChangeArrowheads="1"/>
          </p:cNvSpPr>
          <p:nvPr/>
        </p:nvSpPr>
        <p:spPr bwMode="auto">
          <a:xfrm>
            <a:off x="5449888" y="2592388"/>
            <a:ext cx="727075" cy="368300"/>
          </a:xfrm>
          <a:prstGeom prst="rect">
            <a:avLst/>
          </a:prstGeom>
          <a:solidFill>
            <a:srgbClr val="FF00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User</a:t>
            </a:r>
          </a:p>
        </p:txBody>
      </p:sp>
      <p:sp>
        <p:nvSpPr>
          <p:cNvPr id="12" name="Line 26"/>
          <p:cNvSpPr>
            <a:spLocks noChangeShapeType="1"/>
          </p:cNvSpPr>
          <p:nvPr/>
        </p:nvSpPr>
        <p:spPr bwMode="auto">
          <a:xfrm>
            <a:off x="3940175" y="29718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27"/>
          <p:cNvSpPr>
            <a:spLocks noChangeShapeType="1"/>
          </p:cNvSpPr>
          <p:nvPr/>
        </p:nvSpPr>
        <p:spPr bwMode="auto">
          <a:xfrm flipH="1">
            <a:off x="5027613" y="2770188"/>
            <a:ext cx="422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28"/>
          <p:cNvSpPr>
            <a:spLocks noChangeShapeType="1"/>
          </p:cNvSpPr>
          <p:nvPr/>
        </p:nvSpPr>
        <p:spPr bwMode="auto">
          <a:xfrm flipH="1">
            <a:off x="5268913" y="2971800"/>
            <a:ext cx="544512"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5" name="Straight Arrow Connector 25"/>
          <p:cNvCxnSpPr>
            <a:cxnSpLocks noChangeShapeType="1"/>
          </p:cNvCxnSpPr>
          <p:nvPr/>
        </p:nvCxnSpPr>
        <p:spPr bwMode="auto">
          <a:xfrm rot="16200000" flipV="1">
            <a:off x="5141118" y="1920082"/>
            <a:ext cx="544513" cy="8001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 name="Text Box 22"/>
          <p:cNvSpPr txBox="1">
            <a:spLocks noChangeAspect="1" noChangeArrowheads="1"/>
          </p:cNvSpPr>
          <p:nvPr/>
        </p:nvSpPr>
        <p:spPr bwMode="auto">
          <a:xfrm>
            <a:off x="3711575" y="4926013"/>
            <a:ext cx="2039938" cy="373062"/>
          </a:xfrm>
          <a:prstGeom prst="rect">
            <a:avLst/>
          </a:prstGeom>
          <a:solidFill>
            <a:srgbClr val="00FF00"/>
          </a:solidFill>
          <a:ln w="9525">
            <a:solidFill>
              <a:schemeClr val="tx1"/>
            </a:solidFill>
            <a:miter lim="800000"/>
            <a:headEnd/>
            <a:tailEnd/>
          </a:ln>
        </p:spPr>
        <p:txBody>
          <a:bodyPr wrap="none"/>
          <a:lstStyle/>
          <a:p>
            <a:pPr>
              <a:defRPr/>
            </a:pPr>
            <a:r>
              <a:rPr lang="en-US" sz="1750" dirty="0">
                <a:solidFill>
                  <a:srgbClr val="000000"/>
                </a:solidFill>
                <a:latin typeface="Tahoma" pitchFamily="34" charset="0"/>
                <a:ea typeface="+mn-ea"/>
                <a:cs typeface="Arial" charset="0"/>
              </a:rPr>
              <a:t>Logic</a:t>
            </a:r>
          </a:p>
          <a:p>
            <a:pPr>
              <a:defRPr/>
            </a:pPr>
            <a:endParaRPr lang="en-US" sz="1750" dirty="0">
              <a:solidFill>
                <a:srgbClr val="000000"/>
              </a:solidFill>
              <a:latin typeface="Tahoma" pitchFamily="34" charset="0"/>
              <a:ea typeface="+mn-ea"/>
              <a:cs typeface="Arial" charset="0"/>
            </a:endParaRPr>
          </a:p>
        </p:txBody>
      </p:sp>
      <p:sp>
        <p:nvSpPr>
          <p:cNvPr id="17" name="Text Box 23"/>
          <p:cNvSpPr txBox="1">
            <a:spLocks noChangeAspect="1" noChangeArrowheads="1"/>
          </p:cNvSpPr>
          <p:nvPr/>
        </p:nvSpPr>
        <p:spPr bwMode="auto">
          <a:xfrm>
            <a:off x="3711575" y="5297488"/>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Circuits</a:t>
            </a:r>
          </a:p>
        </p:txBody>
      </p:sp>
      <p:sp>
        <p:nvSpPr>
          <p:cNvPr id="18" name="Text Box 23"/>
          <p:cNvSpPr txBox="1">
            <a:spLocks noChangeAspect="1" noChangeArrowheads="1"/>
          </p:cNvSpPr>
          <p:nvPr/>
        </p:nvSpPr>
        <p:spPr bwMode="auto">
          <a:xfrm>
            <a:off x="3713163" y="5653088"/>
            <a:ext cx="2043112" cy="366712"/>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latin typeface="Tahoma" charset="0"/>
              </a:rPr>
              <a:t>Electrons</a:t>
            </a:r>
          </a:p>
        </p:txBody>
      </p:sp>
      <p:sp>
        <p:nvSpPr>
          <p:cNvPr id="27666" name="TextBox 1"/>
          <p:cNvSpPr txBox="1">
            <a:spLocks noChangeArrowheads="1"/>
          </p:cNvSpPr>
          <p:nvPr/>
        </p:nvSpPr>
        <p:spPr bwMode="auto">
          <a:xfrm>
            <a:off x="-1143000" y="1181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extLst>
      <p:ext uri="{BB962C8B-B14F-4D97-AF65-F5344CB8AC3E}">
        <p14:creationId xmlns:p14="http://schemas.microsoft.com/office/powerpoint/2010/main" val="6897765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Garamond" charset="0"/>
              </a:rPr>
              <a:t>Computer Architecture Today (III)</a:t>
            </a:r>
          </a:p>
        </p:txBody>
      </p:sp>
      <p:sp>
        <p:nvSpPr>
          <p:cNvPr id="3" name="Content Placeholder 2"/>
          <p:cNvSpPr>
            <a:spLocks noGrp="1"/>
          </p:cNvSpPr>
          <p:nvPr>
            <p:ph idx="1"/>
          </p:nvPr>
        </p:nvSpPr>
        <p:spPr>
          <a:xfrm>
            <a:off x="228600" y="996950"/>
            <a:ext cx="8763000" cy="5194300"/>
          </a:xfrm>
        </p:spPr>
        <p:txBody>
          <a:bodyPr/>
          <a:lstStyle/>
          <a:p>
            <a:r>
              <a:rPr lang="en-US">
                <a:latin typeface="Tahoma" charset="0"/>
              </a:rPr>
              <a:t>You can revolutionize the way computers are built, if you understand both the hardware and the software (and change each accordingly)</a:t>
            </a:r>
          </a:p>
          <a:p>
            <a:endParaRPr lang="en-US">
              <a:latin typeface="Tahoma" charset="0"/>
            </a:endParaRPr>
          </a:p>
          <a:p>
            <a:r>
              <a:rPr lang="en-US">
                <a:latin typeface="Tahoma" charset="0"/>
              </a:rPr>
              <a:t>You can invent new paradigms for computation, communication, and storage</a:t>
            </a:r>
          </a:p>
          <a:p>
            <a:pPr lvl="1"/>
            <a:endParaRPr lang="en-US">
              <a:latin typeface="Tahoma" charset="0"/>
              <a:ea typeface="ＭＳ Ｐゴシック" charset="0"/>
            </a:endParaRPr>
          </a:p>
          <a:p>
            <a:r>
              <a:rPr lang="en-US">
                <a:latin typeface="Tahoma" charset="0"/>
              </a:rPr>
              <a:t>Recommended book: Kuhn, “</a:t>
            </a:r>
            <a:r>
              <a:rPr lang="en-US" altLang="ja-JP">
                <a:solidFill>
                  <a:srgbClr val="0000FF"/>
                </a:solidFill>
                <a:latin typeface="Tahoma" charset="0"/>
              </a:rPr>
              <a:t>The Structure of Scientific Revolutions</a:t>
            </a:r>
            <a:r>
              <a:rPr lang="en-US">
                <a:latin typeface="Tahoma" charset="0"/>
              </a:rPr>
              <a:t>”</a:t>
            </a:r>
            <a:r>
              <a:rPr lang="en-US" altLang="ja-JP">
                <a:latin typeface="Tahoma" charset="0"/>
              </a:rPr>
              <a:t> (1962)</a:t>
            </a:r>
          </a:p>
          <a:p>
            <a:pPr lvl="1"/>
            <a:r>
              <a:rPr lang="en-US">
                <a:latin typeface="Tahoma" charset="0"/>
                <a:ea typeface="ＭＳ Ｐゴシック" charset="0"/>
              </a:rPr>
              <a:t>Pre-paradigm science: no clear consensus in the field</a:t>
            </a:r>
          </a:p>
          <a:p>
            <a:pPr lvl="1"/>
            <a:r>
              <a:rPr lang="en-US">
                <a:latin typeface="Tahoma" charset="0"/>
                <a:ea typeface="ＭＳ Ｐゴシック" charset="0"/>
              </a:rPr>
              <a:t>Normal science: dominant theory used to explain things (business as usual); exceptions considered anomalies</a:t>
            </a:r>
          </a:p>
          <a:p>
            <a:pPr lvl="1"/>
            <a:r>
              <a:rPr lang="en-US">
                <a:latin typeface="Tahoma" charset="0"/>
                <a:ea typeface="ＭＳ Ｐゴシック" charset="0"/>
              </a:rPr>
              <a:t>Revolutionary science: underlying assumptions re-examined</a:t>
            </a:r>
          </a:p>
        </p:txBody>
      </p:sp>
      <p:sp>
        <p:nvSpPr>
          <p:cNvPr id="286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C31DFD-6AE5-4040-889C-107971676CBC}" type="slidenum">
              <a:rPr lang="en-US" sz="1600">
                <a:solidFill>
                  <a:srgbClr val="000000"/>
                </a:solidFill>
                <a:latin typeface="Garamond" charset="0"/>
                <a:cs typeface="Arial" charset="0"/>
              </a:rPr>
              <a:pPr eaLnBrk="1" hangingPunct="1"/>
              <a:t>72</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42944133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Garamond" charset="0"/>
              </a:rPr>
              <a:t>… but, first …</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rPr>
              <a:t>Let’s understand the fundamentals…</a:t>
            </a:r>
          </a:p>
          <a:p>
            <a:endParaRPr lang="en-US">
              <a:latin typeface="Tahoma" charset="0"/>
            </a:endParaRPr>
          </a:p>
          <a:p>
            <a:r>
              <a:rPr lang="en-US">
                <a:latin typeface="Tahoma" charset="0"/>
              </a:rPr>
              <a:t>You can change the world only if you understand it well enough…</a:t>
            </a:r>
          </a:p>
          <a:p>
            <a:pPr lvl="1"/>
            <a:r>
              <a:rPr lang="en-US">
                <a:latin typeface="Tahoma" charset="0"/>
                <a:ea typeface="ＭＳ Ｐゴシック" charset="0"/>
              </a:rPr>
              <a:t>Especially the past and present dominant paradigms</a:t>
            </a:r>
          </a:p>
          <a:p>
            <a:pPr lvl="1"/>
            <a:r>
              <a:rPr lang="en-US">
                <a:latin typeface="Tahoma" charset="0"/>
                <a:ea typeface="ＭＳ Ｐゴシック" charset="0"/>
              </a:rPr>
              <a:t>And, their advantages and shortcomings -- tradeoffs</a:t>
            </a:r>
          </a:p>
        </p:txBody>
      </p:sp>
      <p:sp>
        <p:nvSpPr>
          <p:cNvPr id="29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6E73E6-DE94-E74C-909F-6A944EE8A820}" type="slidenum">
              <a:rPr lang="en-US" sz="1600">
                <a:solidFill>
                  <a:srgbClr val="000000"/>
                </a:solidFill>
                <a:latin typeface="Garamond" charset="0"/>
                <a:cs typeface="Arial" charset="0"/>
              </a:rPr>
              <a:pPr eaLnBrk="1" hangingPunct="1"/>
              <a:t>73</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300539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4"/>
          <p:cNvSpPr>
            <a:spLocks noGrp="1"/>
          </p:cNvSpPr>
          <p:nvPr>
            <p:ph type="ctrTitle"/>
          </p:nvPr>
        </p:nvSpPr>
        <p:spPr/>
        <p:txBody>
          <a:bodyPr/>
          <a:lstStyle/>
          <a:p>
            <a:r>
              <a:rPr lang="en-US">
                <a:latin typeface="Garamond" charset="0"/>
                <a:ea typeface="ＭＳ Ｐゴシック" charset="0"/>
                <a:cs typeface="ＭＳ Ｐゴシック" charset="0"/>
              </a:rPr>
              <a:t>Multi-Core Design</a:t>
            </a:r>
          </a:p>
        </p:txBody>
      </p:sp>
      <p:sp>
        <p:nvSpPr>
          <p:cNvPr id="83970" name="Subtitle 5"/>
          <p:cNvSpPr>
            <a:spLocks noGrp="1"/>
          </p:cNvSpPr>
          <p:nvPr>
            <p:ph type="subTitle" idx="1"/>
          </p:nvPr>
        </p:nvSpPr>
        <p:spPr/>
        <p:txBody>
          <a:bodyPr/>
          <a:lstStyle/>
          <a:p>
            <a:pPr>
              <a:buFont typeface="Wingdings" charset="0"/>
              <a:buNone/>
            </a:pPr>
            <a:endParaRPr lang="en-US">
              <a:latin typeface="Tahoma" charset="0"/>
              <a:ea typeface="ＭＳ Ｐゴシック" charset="0"/>
              <a:cs typeface="ＭＳ Ｐゴシック" charset="0"/>
            </a:endParaRPr>
          </a:p>
        </p:txBody>
      </p:sp>
      <p:sp>
        <p:nvSpPr>
          <p:cNvPr id="839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E7D398-0825-5441-A64A-35C000298024}" type="slidenum">
              <a:rPr lang="en-US" sz="1200">
                <a:solidFill>
                  <a:srgbClr val="000000"/>
                </a:solidFill>
                <a:latin typeface="Garamond" charset="0"/>
              </a:rPr>
              <a:pPr eaLnBrk="1" hangingPunct="1"/>
              <a:t>74</a:t>
            </a:fld>
            <a:endParaRPr lang="en-US" sz="1200">
              <a:solidFill>
                <a:srgbClr val="000000"/>
              </a:solidFill>
              <a:latin typeface="Garamond" charset="0"/>
            </a:endParaRPr>
          </a:p>
        </p:txBody>
      </p:sp>
    </p:spTree>
    <p:extLst>
      <p:ext uri="{BB962C8B-B14F-4D97-AF65-F5344CB8AC3E}">
        <p14:creationId xmlns:p14="http://schemas.microsoft.com/office/powerpoint/2010/main" val="6301465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a:latin typeface="Garamond" charset="0"/>
                <a:ea typeface="ＭＳ Ｐゴシック" charset="0"/>
                <a:cs typeface="ＭＳ Ｐゴシック" charset="0"/>
              </a:rPr>
              <a:t>Many Cores on Chip</a:t>
            </a:r>
          </a:p>
        </p:txBody>
      </p:sp>
      <p:sp>
        <p:nvSpPr>
          <p:cNvPr id="84994" name="Content Placeholder 2"/>
          <p:cNvSpPr>
            <a:spLocks noGrp="1"/>
          </p:cNvSpPr>
          <p:nvPr>
            <p:ph idx="1"/>
          </p:nvPr>
        </p:nvSpPr>
        <p:spPr>
          <a:xfrm>
            <a:off x="228600" y="1052513"/>
            <a:ext cx="8610600" cy="5195887"/>
          </a:xfrm>
        </p:spPr>
        <p:txBody>
          <a:bodyPr/>
          <a:lstStyle/>
          <a:p>
            <a:r>
              <a:rPr lang="en-US">
                <a:latin typeface="Tahoma" charset="0"/>
                <a:ea typeface="ＭＳ Ｐゴシック" charset="0"/>
                <a:cs typeface="ＭＳ Ｐゴシック" charset="0"/>
              </a:rPr>
              <a:t>Simpler and lower power than a single large core</a:t>
            </a:r>
          </a:p>
          <a:p>
            <a:r>
              <a:rPr lang="en-US">
                <a:latin typeface="Tahoma" charset="0"/>
                <a:ea typeface="ＭＳ Ｐゴシック" charset="0"/>
                <a:cs typeface="ＭＳ Ｐゴシック" charset="0"/>
              </a:rPr>
              <a:t>Large scale parallelism on chip</a:t>
            </a:r>
          </a:p>
        </p:txBody>
      </p:sp>
      <p:sp>
        <p:nvSpPr>
          <p:cNvPr id="849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B27400-E5CC-3F42-AF5E-854599EF9109}" type="slidenum">
              <a:rPr lang="en-US" sz="1600">
                <a:solidFill>
                  <a:srgbClr val="000000"/>
                </a:solidFill>
                <a:latin typeface="Garamond" charset="0"/>
              </a:rPr>
              <a:pPr eaLnBrk="1" hangingPunct="1"/>
              <a:t>75</a:t>
            </a:fld>
            <a:endParaRPr lang="en-US" sz="1600">
              <a:solidFill>
                <a:srgbClr val="000000"/>
              </a:solidFill>
              <a:latin typeface="Garamond" charset="0"/>
            </a:endParaRPr>
          </a:p>
        </p:txBody>
      </p:sp>
      <p:grpSp>
        <p:nvGrpSpPr>
          <p:cNvPr id="84996" name="Group 40"/>
          <p:cNvGrpSpPr>
            <a:grpSpLocks/>
          </p:cNvGrpSpPr>
          <p:nvPr/>
        </p:nvGrpSpPr>
        <p:grpSpPr bwMode="auto">
          <a:xfrm>
            <a:off x="4953000" y="2235200"/>
            <a:ext cx="1847850" cy="1808163"/>
            <a:chOff x="3647468" y="1676931"/>
            <a:chExt cx="1848260" cy="1808173"/>
          </a:xfrm>
        </p:grpSpPr>
        <p:pic>
          <p:nvPicPr>
            <p:cNvPr id="85017" name="Picture 33" descr="cell-diephoto.jpg"/>
            <p:cNvPicPr>
              <a:picLocks noChangeAspect="1"/>
            </p:cNvPicPr>
            <p:nvPr/>
          </p:nvPicPr>
          <p:blipFill>
            <a:blip r:embed="rId2">
              <a:extLst>
                <a:ext uri="{28A0092B-C50C-407E-A947-70E740481C1C}">
                  <a14:useLocalDpi xmlns:a14="http://schemas.microsoft.com/office/drawing/2010/main" val="0"/>
                </a:ext>
              </a:extLst>
            </a:blip>
            <a:srcRect l="5734" t="10641" r="5714" b="11047"/>
            <a:stretch>
              <a:fillRect/>
            </a:stretch>
          </p:blipFill>
          <p:spPr bwMode="auto">
            <a:xfrm>
              <a:off x="3647468" y="1676931"/>
              <a:ext cx="184826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8" name="TextBox 8"/>
            <p:cNvSpPr txBox="1">
              <a:spLocks noChangeArrowheads="1"/>
            </p:cNvSpPr>
            <p:nvPr/>
          </p:nvSpPr>
          <p:spPr bwMode="auto">
            <a:xfrm>
              <a:off x="3647468" y="2869681"/>
              <a:ext cx="1274990" cy="6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IBM Cell BE</a:t>
              </a:r>
              <a:br>
                <a:rPr lang="en-US" altLang="zh-CN" sz="1800">
                  <a:solidFill>
                    <a:srgbClr val="000000"/>
                  </a:solidFill>
                  <a:latin typeface="Calibri" charset="0"/>
                  <a:cs typeface="Arial" charset="0"/>
                </a:rPr>
              </a:br>
              <a:r>
                <a:rPr lang="en-US" altLang="zh-CN" sz="1600">
                  <a:solidFill>
                    <a:srgbClr val="000000"/>
                  </a:solidFill>
                  <a:latin typeface="Calibri" charset="0"/>
                  <a:cs typeface="Arial" charset="0"/>
                </a:rPr>
                <a:t>8+1 cores</a:t>
              </a:r>
            </a:p>
          </p:txBody>
        </p:sp>
      </p:grpSp>
      <p:grpSp>
        <p:nvGrpSpPr>
          <p:cNvPr id="84997" name="Group 39"/>
          <p:cNvGrpSpPr>
            <a:grpSpLocks/>
          </p:cNvGrpSpPr>
          <p:nvPr/>
        </p:nvGrpSpPr>
        <p:grpSpPr bwMode="auto">
          <a:xfrm>
            <a:off x="2362200" y="2235200"/>
            <a:ext cx="2206625" cy="1806575"/>
            <a:chOff x="2223822" y="1484985"/>
            <a:chExt cx="2206183" cy="1806217"/>
          </a:xfrm>
        </p:grpSpPr>
        <p:sp>
          <p:nvSpPr>
            <p:cNvPr id="85015" name="TextBox 36"/>
            <p:cNvSpPr txBox="1">
              <a:spLocks noChangeArrowheads="1"/>
            </p:cNvSpPr>
            <p:nvPr/>
          </p:nvSpPr>
          <p:spPr bwMode="auto">
            <a:xfrm>
              <a:off x="2223822" y="2675824"/>
              <a:ext cx="1315796" cy="61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Intel Core i7</a:t>
              </a:r>
              <a:br>
                <a:rPr lang="en-US" altLang="zh-CN" sz="1800">
                  <a:solidFill>
                    <a:srgbClr val="000000"/>
                  </a:solidFill>
                  <a:latin typeface="Calibri" charset="0"/>
                  <a:cs typeface="Arial" charset="0"/>
                </a:rPr>
              </a:br>
              <a:r>
                <a:rPr lang="en-US" altLang="zh-CN" sz="1600">
                  <a:solidFill>
                    <a:srgbClr val="000000"/>
                  </a:solidFill>
                  <a:latin typeface="Calibri" charset="0"/>
                  <a:cs typeface="Arial" charset="0"/>
                </a:rPr>
                <a:t>8 cores</a:t>
              </a:r>
              <a:endParaRPr lang="en-US" altLang="zh-CN" sz="1800">
                <a:solidFill>
                  <a:srgbClr val="000000"/>
                </a:solidFill>
                <a:latin typeface="Calibri" charset="0"/>
                <a:cs typeface="Arial" charset="0"/>
              </a:endParaRPr>
            </a:p>
          </p:txBody>
        </p:sp>
        <p:pic>
          <p:nvPicPr>
            <p:cNvPr id="85016" name="Picture 30" descr="3177_01.png"/>
            <p:cNvPicPr>
              <a:picLocks noChangeAspect="1"/>
            </p:cNvPicPr>
            <p:nvPr/>
          </p:nvPicPr>
          <p:blipFill>
            <a:blip r:embed="rId3">
              <a:extLst>
                <a:ext uri="{28A0092B-C50C-407E-A947-70E740481C1C}">
                  <a14:useLocalDpi xmlns:a14="http://schemas.microsoft.com/office/drawing/2010/main" val="0"/>
                </a:ext>
              </a:extLst>
            </a:blip>
            <a:srcRect l="4478" t="22220" r="3780" b="12109"/>
            <a:stretch>
              <a:fillRect/>
            </a:stretch>
          </p:blipFill>
          <p:spPr bwMode="auto">
            <a:xfrm>
              <a:off x="2223822" y="1484985"/>
              <a:ext cx="220618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998" name="Group 38"/>
          <p:cNvGrpSpPr>
            <a:grpSpLocks/>
          </p:cNvGrpSpPr>
          <p:nvPr/>
        </p:nvGrpSpPr>
        <p:grpSpPr bwMode="auto">
          <a:xfrm>
            <a:off x="7159625" y="4318000"/>
            <a:ext cx="1984375" cy="1755775"/>
            <a:chOff x="6769103" y="859632"/>
            <a:chExt cx="1983636" cy="1755215"/>
          </a:xfrm>
        </p:grpSpPr>
        <p:pic>
          <p:nvPicPr>
            <p:cNvPr id="85013" name="Picture 2" descr="C:\Daten\talks\invited\ferc2010\material\Tilera_TILE-Gx1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259" y="859632"/>
              <a:ext cx="137946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4" name="TextBox 8"/>
            <p:cNvSpPr txBox="1">
              <a:spLocks noChangeArrowheads="1"/>
            </p:cNvSpPr>
            <p:nvPr/>
          </p:nvSpPr>
          <p:spPr bwMode="auto">
            <a:xfrm>
              <a:off x="6769103" y="1999294"/>
              <a:ext cx="198363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Tilera TILE Gx</a:t>
              </a:r>
            </a:p>
            <a:p>
              <a:r>
                <a:rPr lang="en-US" altLang="zh-CN" sz="1600">
                  <a:solidFill>
                    <a:srgbClr val="000000"/>
                  </a:solidFill>
                  <a:latin typeface="Calibri" charset="0"/>
                  <a:cs typeface="Arial" charset="0"/>
                </a:rPr>
                <a:t>100 cores, networked</a:t>
              </a:r>
            </a:p>
          </p:txBody>
        </p:sp>
      </p:grpSp>
      <p:grpSp>
        <p:nvGrpSpPr>
          <p:cNvPr id="84999" name="Group 38"/>
          <p:cNvGrpSpPr>
            <a:grpSpLocks/>
          </p:cNvGrpSpPr>
          <p:nvPr/>
        </p:nvGrpSpPr>
        <p:grpSpPr bwMode="auto">
          <a:xfrm>
            <a:off x="7162800" y="2235200"/>
            <a:ext cx="1538288" cy="1811338"/>
            <a:chOff x="241300" y="4189413"/>
            <a:chExt cx="1538944" cy="1811568"/>
          </a:xfrm>
        </p:grpSpPr>
        <p:pic>
          <p:nvPicPr>
            <p:cNvPr id="85011" name="Picture 2" descr="C:\franzf\talks\invited\dagstuhl-2010\material\6686259_img.jpg"/>
            <p:cNvPicPr>
              <a:picLocks noChangeAspect="1" noChangeArrowheads="1"/>
            </p:cNvPicPr>
            <p:nvPr/>
          </p:nvPicPr>
          <p:blipFill>
            <a:blip r:embed="rId5">
              <a:extLst>
                <a:ext uri="{28A0092B-C50C-407E-A947-70E740481C1C}">
                  <a14:useLocalDpi xmlns:a14="http://schemas.microsoft.com/office/drawing/2010/main" val="0"/>
                </a:ext>
              </a:extLst>
            </a:blip>
            <a:srcRect b="4739"/>
            <a:stretch>
              <a:fillRect/>
            </a:stretch>
          </p:blipFill>
          <p:spPr bwMode="auto">
            <a:xfrm>
              <a:off x="292100" y="4189413"/>
              <a:ext cx="1488144"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TextBox 8"/>
            <p:cNvSpPr txBox="1">
              <a:spLocks noChangeArrowheads="1"/>
            </p:cNvSpPr>
            <p:nvPr/>
          </p:nvSpPr>
          <p:spPr bwMode="auto">
            <a:xfrm>
              <a:off x="241300" y="5385428"/>
              <a:ext cx="144793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IBM POWER7</a:t>
              </a:r>
            </a:p>
            <a:p>
              <a:r>
                <a:rPr lang="en-US" altLang="zh-CN" sz="1600">
                  <a:solidFill>
                    <a:srgbClr val="000000"/>
                  </a:solidFill>
                  <a:latin typeface="Calibri" charset="0"/>
                  <a:cs typeface="Arial" charset="0"/>
                </a:rPr>
                <a:t>8 cores</a:t>
              </a:r>
            </a:p>
          </p:txBody>
        </p:sp>
      </p:grpSp>
      <p:grpSp>
        <p:nvGrpSpPr>
          <p:cNvPr id="85000" name="Group 44"/>
          <p:cNvGrpSpPr>
            <a:grpSpLocks/>
          </p:cNvGrpSpPr>
          <p:nvPr/>
        </p:nvGrpSpPr>
        <p:grpSpPr bwMode="auto">
          <a:xfrm>
            <a:off x="4953000" y="4318000"/>
            <a:ext cx="1879600" cy="1789113"/>
            <a:chOff x="3809208" y="4471194"/>
            <a:chExt cx="1879641" cy="1789346"/>
          </a:xfrm>
        </p:grpSpPr>
        <p:sp>
          <p:nvSpPr>
            <p:cNvPr id="85009" name="TextBox 8"/>
            <p:cNvSpPr txBox="1">
              <a:spLocks noChangeArrowheads="1"/>
            </p:cNvSpPr>
            <p:nvPr/>
          </p:nvSpPr>
          <p:spPr bwMode="auto">
            <a:xfrm>
              <a:off x="3809208" y="5644987"/>
              <a:ext cx="187964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Intel SCC</a:t>
              </a:r>
            </a:p>
            <a:p>
              <a:r>
                <a:rPr lang="en-US" altLang="zh-CN" sz="1600">
                  <a:solidFill>
                    <a:srgbClr val="000000"/>
                  </a:solidFill>
                  <a:latin typeface="Calibri" charset="0"/>
                  <a:cs typeface="Arial" charset="0"/>
                </a:rPr>
                <a:t>48 cores, networked</a:t>
              </a:r>
            </a:p>
          </p:txBody>
        </p:sp>
        <p:pic>
          <p:nvPicPr>
            <p:cNvPr id="85010" name="Picture 5" descr="C:\Daten\talks\invited\ferc2010\material\sc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081" y="4471194"/>
              <a:ext cx="1465517"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001" name="Group 47"/>
          <p:cNvGrpSpPr>
            <a:grpSpLocks/>
          </p:cNvGrpSpPr>
          <p:nvPr/>
        </p:nvGrpSpPr>
        <p:grpSpPr bwMode="auto">
          <a:xfrm>
            <a:off x="3276600" y="4318000"/>
            <a:ext cx="1363663" cy="1800225"/>
            <a:chOff x="5252245" y="4774407"/>
            <a:chExt cx="1363286" cy="1800456"/>
          </a:xfrm>
        </p:grpSpPr>
        <p:sp>
          <p:nvSpPr>
            <p:cNvPr id="85007" name="TextBox 8"/>
            <p:cNvSpPr txBox="1">
              <a:spLocks noChangeArrowheads="1"/>
            </p:cNvSpPr>
            <p:nvPr/>
          </p:nvSpPr>
          <p:spPr bwMode="auto">
            <a:xfrm>
              <a:off x="5252245" y="5959310"/>
              <a:ext cx="13632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Nvidia Fermi</a:t>
              </a:r>
            </a:p>
            <a:p>
              <a:r>
                <a:rPr lang="en-US" altLang="zh-CN" sz="1600">
                  <a:solidFill>
                    <a:srgbClr val="000000"/>
                  </a:solidFill>
                  <a:latin typeface="Calibri" charset="0"/>
                  <a:cs typeface="Arial" charset="0"/>
                </a:rPr>
                <a:t>448 “cores”</a:t>
              </a:r>
            </a:p>
          </p:txBody>
        </p:sp>
        <p:pic>
          <p:nvPicPr>
            <p:cNvPr id="85008"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002" name="Group 78"/>
          <p:cNvGrpSpPr>
            <a:grpSpLocks/>
          </p:cNvGrpSpPr>
          <p:nvPr/>
        </p:nvGrpSpPr>
        <p:grpSpPr bwMode="auto">
          <a:xfrm>
            <a:off x="304800" y="2235200"/>
            <a:ext cx="1676400" cy="2139950"/>
            <a:chOff x="533400" y="1371600"/>
            <a:chExt cx="1676399" cy="2139553"/>
          </a:xfrm>
        </p:grpSpPr>
        <p:pic>
          <p:nvPicPr>
            <p:cNvPr id="85005"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371600"/>
              <a:ext cx="1600199" cy="156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Box 8"/>
            <p:cNvSpPr txBox="1">
              <a:spLocks noChangeArrowheads="1"/>
            </p:cNvSpPr>
            <p:nvPr/>
          </p:nvSpPr>
          <p:spPr bwMode="auto">
            <a:xfrm>
              <a:off x="533400" y="2895600"/>
              <a:ext cx="164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AMD Barcelona</a:t>
              </a:r>
            </a:p>
            <a:p>
              <a:r>
                <a:rPr lang="en-US" altLang="zh-CN" sz="1600">
                  <a:solidFill>
                    <a:srgbClr val="000000"/>
                  </a:solidFill>
                  <a:latin typeface="Calibri" charset="0"/>
                  <a:cs typeface="Arial" charset="0"/>
                </a:rPr>
                <a:t>4 cores</a:t>
              </a:r>
            </a:p>
          </p:txBody>
        </p:sp>
      </p:grpSp>
      <p:pic>
        <p:nvPicPr>
          <p:cNvPr id="85003" name="Picture 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318000"/>
            <a:ext cx="2209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4" name="TextBox 8"/>
          <p:cNvSpPr txBox="1">
            <a:spLocks noChangeArrowheads="1"/>
          </p:cNvSpPr>
          <p:nvPr/>
        </p:nvSpPr>
        <p:spPr bwMode="auto">
          <a:xfrm>
            <a:off x="381000" y="5740400"/>
            <a:ext cx="14684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a:solidFill>
                  <a:srgbClr val="000000"/>
                </a:solidFill>
                <a:latin typeface="Calibri" charset="0"/>
                <a:cs typeface="Arial" charset="0"/>
              </a:rPr>
              <a:t>Sun Niagara II</a:t>
            </a:r>
          </a:p>
          <a:p>
            <a:r>
              <a:rPr lang="en-US" altLang="zh-CN" sz="1600">
                <a:solidFill>
                  <a:srgbClr val="000000"/>
                </a:solidFill>
                <a:latin typeface="Calibri" charset="0"/>
                <a:cs typeface="Arial" charset="0"/>
              </a:rPr>
              <a:t>8 cores</a:t>
            </a:r>
          </a:p>
        </p:txBody>
      </p:sp>
    </p:spTree>
    <p:extLst>
      <p:ext uri="{BB962C8B-B14F-4D97-AF65-F5344CB8AC3E}">
        <p14:creationId xmlns:p14="http://schemas.microsoft.com/office/powerpoint/2010/main" val="2253311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a:latin typeface="Garamond" charset="0"/>
                <a:ea typeface="ＭＳ Ｐゴシック" charset="0"/>
                <a:cs typeface="ＭＳ Ｐゴシック" charset="0"/>
              </a:rPr>
              <a:t>With Many Cores on Chip</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What we want:</a:t>
            </a:r>
          </a:p>
          <a:p>
            <a:pPr lvl="1"/>
            <a:r>
              <a:rPr lang="en-US">
                <a:latin typeface="Tahoma" charset="0"/>
                <a:ea typeface="ＭＳ Ｐゴシック" charset="0"/>
              </a:rPr>
              <a:t>N times the performance with N times the cores when we parallelize an application on N cores</a:t>
            </a:r>
          </a:p>
          <a:p>
            <a:pPr lvl="1"/>
            <a:endParaRPr lang="en-US">
              <a:latin typeface="Tahoma" charset="0"/>
              <a:ea typeface="ＭＳ Ｐゴシック" charset="0"/>
            </a:endParaRPr>
          </a:p>
          <a:p>
            <a:r>
              <a:rPr lang="en-US">
                <a:latin typeface="Tahoma" charset="0"/>
                <a:ea typeface="ＭＳ Ｐゴシック" charset="0"/>
                <a:cs typeface="ＭＳ Ｐゴシック" charset="0"/>
              </a:rPr>
              <a:t>What we get:</a:t>
            </a:r>
          </a:p>
          <a:p>
            <a:pPr lvl="1"/>
            <a:r>
              <a:rPr lang="en-US">
                <a:latin typeface="Tahoma" charset="0"/>
                <a:ea typeface="ＭＳ Ｐゴシック" charset="0"/>
              </a:rPr>
              <a:t>Amdahl’s Law (serial bottleneck)</a:t>
            </a:r>
          </a:p>
          <a:p>
            <a:pPr lvl="1"/>
            <a:r>
              <a:rPr lang="en-US">
                <a:latin typeface="Tahoma" charset="0"/>
                <a:ea typeface="ＭＳ Ｐゴシック" charset="0"/>
              </a:rPr>
              <a:t>Bottlenecks in the parallel portion</a:t>
            </a:r>
          </a:p>
        </p:txBody>
      </p:sp>
      <p:sp>
        <p:nvSpPr>
          <p:cNvPr id="860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A802A0-8775-DE44-BE72-475D3B62189A}" type="slidenum">
              <a:rPr lang="en-US" sz="1600">
                <a:solidFill>
                  <a:srgbClr val="000000"/>
                </a:solidFill>
                <a:latin typeface="Garamond" charset="0"/>
              </a:rPr>
              <a:pPr eaLnBrk="1" hangingPunct="1"/>
              <a:t>76</a:t>
            </a:fld>
            <a:endParaRPr lang="en-US" sz="1600">
              <a:solidFill>
                <a:srgbClr val="000000"/>
              </a:solidFill>
              <a:latin typeface="Garamond" charset="0"/>
            </a:endParaRPr>
          </a:p>
        </p:txBody>
      </p:sp>
    </p:spTree>
    <p:extLst>
      <p:ext uri="{BB962C8B-B14F-4D97-AF65-F5344CB8AC3E}">
        <p14:creationId xmlns:p14="http://schemas.microsoft.com/office/powerpoint/2010/main" val="28615062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a:latin typeface="Garamond" charset="0"/>
                <a:ea typeface="ＭＳ Ｐゴシック" charset="0"/>
                <a:cs typeface="ＭＳ Ｐゴシック" charset="0"/>
              </a:rPr>
              <a:t>Caveats of Parallelism</a:t>
            </a:r>
          </a:p>
        </p:txBody>
      </p:sp>
      <p:sp>
        <p:nvSpPr>
          <p:cNvPr id="49155" name="Content Placeholder 2"/>
          <p:cNvSpPr>
            <a:spLocks noGrp="1"/>
          </p:cNvSpPr>
          <p:nvPr>
            <p:ph idx="1"/>
          </p:nvPr>
        </p:nvSpPr>
        <p:spPr>
          <a:xfrm>
            <a:off x="228600" y="996950"/>
            <a:ext cx="8915400" cy="5194300"/>
          </a:xfrm>
        </p:spPr>
        <p:txBody>
          <a:bodyPr/>
          <a:lstStyle/>
          <a:p>
            <a:r>
              <a:rPr lang="en-US">
                <a:latin typeface="Tahoma" charset="0"/>
                <a:ea typeface="ＭＳ Ｐゴシック" charset="0"/>
                <a:cs typeface="ＭＳ Ｐゴシック" charset="0"/>
              </a:rPr>
              <a:t>Amdahl</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s Law</a:t>
            </a:r>
          </a:p>
          <a:p>
            <a:pPr lvl="1"/>
            <a:r>
              <a:rPr lang="en-US">
                <a:latin typeface="Tahoma" charset="0"/>
                <a:ea typeface="ＭＳ Ｐゴシック" charset="0"/>
              </a:rPr>
              <a:t>f: Parallelizable fraction of a program</a:t>
            </a:r>
          </a:p>
          <a:p>
            <a:pPr lvl="1"/>
            <a:r>
              <a:rPr lang="en-US">
                <a:latin typeface="Tahoma" charset="0"/>
                <a:ea typeface="ＭＳ Ｐゴシック" charset="0"/>
              </a:rPr>
              <a:t>N: Number of processors</a:t>
            </a: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endParaRPr lang="en-US">
              <a:latin typeface="Tahoma" charset="0"/>
              <a:ea typeface="ＭＳ Ｐゴシック" charset="0"/>
            </a:endParaRPr>
          </a:p>
          <a:p>
            <a:pPr lvl="1"/>
            <a:r>
              <a:rPr lang="en-US" sz="1700">
                <a:latin typeface="Tahoma" charset="0"/>
                <a:ea typeface="ＭＳ Ｐゴシック" charset="0"/>
              </a:rPr>
              <a:t>Amdahl, </a:t>
            </a:r>
            <a:r>
              <a:rPr lang="ja-JP" altLang="en-US" sz="1700">
                <a:latin typeface="Tahoma" charset="0"/>
                <a:ea typeface="ＭＳ Ｐゴシック" charset="0"/>
              </a:rPr>
              <a:t>“</a:t>
            </a:r>
            <a:r>
              <a:rPr lang="en-US" altLang="ja-JP" sz="1700">
                <a:solidFill>
                  <a:srgbClr val="0000FF"/>
                </a:solidFill>
                <a:latin typeface="Tahoma" charset="0"/>
                <a:ea typeface="ＭＳ Ｐゴシック" charset="0"/>
              </a:rPr>
              <a:t>Validity of the single processor approach to achieving large scale computing capabilities</a:t>
            </a:r>
            <a:r>
              <a:rPr lang="en-US" altLang="ja-JP" sz="1700">
                <a:latin typeface="Tahoma" charset="0"/>
                <a:ea typeface="ＭＳ Ｐゴシック" charset="0"/>
              </a:rPr>
              <a:t>,</a:t>
            </a:r>
            <a:r>
              <a:rPr lang="ja-JP" altLang="en-US" sz="1700">
                <a:latin typeface="Tahoma" charset="0"/>
                <a:ea typeface="ＭＳ Ｐゴシック" charset="0"/>
              </a:rPr>
              <a:t>”</a:t>
            </a:r>
            <a:r>
              <a:rPr lang="en-US" altLang="ja-JP" sz="1700">
                <a:latin typeface="Tahoma" charset="0"/>
                <a:ea typeface="ＭＳ Ｐゴシック" charset="0"/>
              </a:rPr>
              <a:t> AFIPS 1967. </a:t>
            </a:r>
          </a:p>
          <a:p>
            <a:r>
              <a:rPr lang="en-US">
                <a:solidFill>
                  <a:srgbClr val="FF0000"/>
                </a:solidFill>
                <a:latin typeface="Tahoma" charset="0"/>
                <a:ea typeface="ＭＳ Ｐゴシック" charset="0"/>
                <a:cs typeface="ＭＳ Ｐゴシック" charset="0"/>
              </a:rPr>
              <a:t>Maximum speedup limited by serial portion: </a:t>
            </a:r>
            <a:r>
              <a:rPr lang="en-US">
                <a:solidFill>
                  <a:srgbClr val="0000FF"/>
                </a:solidFill>
                <a:latin typeface="Tahoma" charset="0"/>
                <a:ea typeface="ＭＳ Ｐゴシック" charset="0"/>
                <a:cs typeface="ＭＳ Ｐゴシック" charset="0"/>
              </a:rPr>
              <a:t>Serial bottleneck</a:t>
            </a:r>
          </a:p>
          <a:p>
            <a:r>
              <a:rPr lang="en-US">
                <a:solidFill>
                  <a:srgbClr val="FF0000"/>
                </a:solidFill>
                <a:latin typeface="Tahoma" charset="0"/>
                <a:ea typeface="ＭＳ Ｐゴシック" charset="0"/>
                <a:cs typeface="ＭＳ Ｐゴシック" charset="0"/>
              </a:rPr>
              <a:t>Parallel portion is usually not perfectly parallel</a:t>
            </a:r>
          </a:p>
          <a:p>
            <a:pPr lvl="1"/>
            <a:r>
              <a:rPr lang="en-US">
                <a:solidFill>
                  <a:srgbClr val="0000FF"/>
                </a:solidFill>
                <a:latin typeface="Tahoma" charset="0"/>
                <a:ea typeface="ＭＳ Ｐゴシック" charset="0"/>
              </a:rPr>
              <a:t>Synchronization</a:t>
            </a:r>
            <a:r>
              <a:rPr lang="en-US">
                <a:latin typeface="Tahoma" charset="0"/>
                <a:ea typeface="ＭＳ Ｐゴシック" charset="0"/>
              </a:rPr>
              <a:t> overhead (e.g., updates to shared data)</a:t>
            </a:r>
          </a:p>
          <a:p>
            <a:pPr lvl="1"/>
            <a:r>
              <a:rPr lang="en-US">
                <a:solidFill>
                  <a:srgbClr val="0000FF"/>
                </a:solidFill>
                <a:latin typeface="Tahoma" charset="0"/>
                <a:ea typeface="ＭＳ Ｐゴシック" charset="0"/>
              </a:rPr>
              <a:t>Load imbalance </a:t>
            </a:r>
            <a:r>
              <a:rPr lang="en-US">
                <a:latin typeface="Tahoma" charset="0"/>
                <a:ea typeface="ＭＳ Ｐゴシック" charset="0"/>
              </a:rPr>
              <a:t>overhead (imperfect parallelization)</a:t>
            </a:r>
          </a:p>
          <a:p>
            <a:pPr lvl="1"/>
            <a:r>
              <a:rPr lang="en-US">
                <a:solidFill>
                  <a:srgbClr val="0000FF"/>
                </a:solidFill>
                <a:latin typeface="Tahoma" charset="0"/>
                <a:ea typeface="ＭＳ Ｐゴシック" charset="0"/>
              </a:rPr>
              <a:t>Resource sharing </a:t>
            </a:r>
            <a:r>
              <a:rPr lang="en-US">
                <a:latin typeface="Tahoma" charset="0"/>
                <a:ea typeface="ＭＳ Ｐゴシック" charset="0"/>
              </a:rPr>
              <a:t>overhead (contention among N processors)</a:t>
            </a:r>
          </a:p>
          <a:p>
            <a:pPr lvl="1"/>
            <a:endParaRPr lang="en-US">
              <a:latin typeface="Tahoma" charset="0"/>
              <a:ea typeface="ＭＳ Ｐゴシック" charset="0"/>
            </a:endParaRPr>
          </a:p>
        </p:txBody>
      </p:sp>
      <p:sp>
        <p:nvSpPr>
          <p:cNvPr id="870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A58362-8F37-6D49-9589-7B00E8051C6A}" type="slidenum">
              <a:rPr lang="en-US" sz="1600">
                <a:solidFill>
                  <a:srgbClr val="000000"/>
                </a:solidFill>
                <a:latin typeface="Garamond" charset="0"/>
                <a:cs typeface="Arial" charset="0"/>
              </a:rPr>
              <a:pPr eaLnBrk="1" hangingPunct="1"/>
              <a:t>77</a:t>
            </a:fld>
            <a:endParaRPr lang="en-US" sz="1600">
              <a:solidFill>
                <a:srgbClr val="000000"/>
              </a:solidFill>
              <a:latin typeface="Garamond" charset="0"/>
              <a:cs typeface="Arial" charset="0"/>
            </a:endParaRPr>
          </a:p>
        </p:txBody>
      </p:sp>
      <p:sp>
        <p:nvSpPr>
          <p:cNvPr id="87044" name="Text Box 6"/>
          <p:cNvSpPr txBox="1">
            <a:spLocks noChangeArrowheads="1"/>
          </p:cNvSpPr>
          <p:nvPr/>
        </p:nvSpPr>
        <p:spPr bwMode="auto">
          <a:xfrm>
            <a:off x="914400" y="2749550"/>
            <a:ext cx="180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800">
                <a:solidFill>
                  <a:srgbClr val="000000"/>
                </a:solidFill>
                <a:cs typeface="Arial" charset="0"/>
              </a:rPr>
              <a:t>Speedup =</a:t>
            </a:r>
          </a:p>
        </p:txBody>
      </p:sp>
      <p:sp>
        <p:nvSpPr>
          <p:cNvPr id="87045" name="Line 7"/>
          <p:cNvSpPr>
            <a:spLocks noChangeShapeType="1"/>
          </p:cNvSpPr>
          <p:nvPr/>
        </p:nvSpPr>
        <p:spPr bwMode="auto">
          <a:xfrm>
            <a:off x="2747963" y="2970213"/>
            <a:ext cx="3862387" cy="15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7046" name="Text Box 8"/>
          <p:cNvSpPr txBox="1">
            <a:spLocks noChangeArrowheads="1"/>
          </p:cNvSpPr>
          <p:nvPr/>
        </p:nvSpPr>
        <p:spPr bwMode="auto">
          <a:xfrm>
            <a:off x="4138613" y="2514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000000"/>
                </a:solidFill>
                <a:cs typeface="Arial" charset="0"/>
              </a:rPr>
              <a:t>1</a:t>
            </a:r>
          </a:p>
        </p:txBody>
      </p:sp>
      <p:sp>
        <p:nvSpPr>
          <p:cNvPr id="87047" name="Text Box 9"/>
          <p:cNvSpPr txBox="1">
            <a:spLocks noChangeArrowheads="1"/>
          </p:cNvSpPr>
          <p:nvPr/>
        </p:nvSpPr>
        <p:spPr bwMode="auto">
          <a:xfrm>
            <a:off x="3530600" y="29718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000000"/>
                </a:solidFill>
                <a:cs typeface="Arial" charset="0"/>
              </a:rPr>
              <a:t>+</a:t>
            </a:r>
          </a:p>
        </p:txBody>
      </p:sp>
      <p:sp>
        <p:nvSpPr>
          <p:cNvPr id="87048" name="Text Box 10"/>
          <p:cNvSpPr txBox="1">
            <a:spLocks noChangeArrowheads="1"/>
          </p:cNvSpPr>
          <p:nvPr/>
        </p:nvSpPr>
        <p:spPr bwMode="auto">
          <a:xfrm>
            <a:off x="2820988" y="3044825"/>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cs typeface="Arial" charset="0"/>
              </a:rPr>
              <a:t>1 - f</a:t>
            </a:r>
          </a:p>
        </p:txBody>
      </p:sp>
      <p:sp>
        <p:nvSpPr>
          <p:cNvPr id="87049" name="Text Box 13"/>
          <p:cNvSpPr txBox="1">
            <a:spLocks noChangeArrowheads="1"/>
          </p:cNvSpPr>
          <p:nvPr/>
        </p:nvSpPr>
        <p:spPr bwMode="auto">
          <a:xfrm>
            <a:off x="4735513" y="2941638"/>
            <a:ext cx="1154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FF0000"/>
                </a:solidFill>
                <a:cs typeface="Arial" charset="0"/>
              </a:rPr>
              <a:t>f</a:t>
            </a:r>
          </a:p>
        </p:txBody>
      </p:sp>
      <p:sp>
        <p:nvSpPr>
          <p:cNvPr id="87050" name="Text Box 14"/>
          <p:cNvSpPr txBox="1">
            <a:spLocks noChangeArrowheads="1"/>
          </p:cNvSpPr>
          <p:nvPr/>
        </p:nvSpPr>
        <p:spPr bwMode="auto">
          <a:xfrm>
            <a:off x="4030663" y="3276600"/>
            <a:ext cx="2579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a:solidFill>
                  <a:srgbClr val="FF0000"/>
                </a:solidFill>
                <a:cs typeface="Arial" charset="0"/>
              </a:rPr>
              <a:t>N</a:t>
            </a:r>
          </a:p>
        </p:txBody>
      </p:sp>
      <p:sp>
        <p:nvSpPr>
          <p:cNvPr id="87051" name="Line 15"/>
          <p:cNvSpPr>
            <a:spLocks noChangeShapeType="1"/>
          </p:cNvSpPr>
          <p:nvPr/>
        </p:nvSpPr>
        <p:spPr bwMode="auto">
          <a:xfrm flipV="1">
            <a:off x="4241800" y="3276600"/>
            <a:ext cx="2270125" cy="111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34533804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9" end="9"/>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10" end="1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11" end="1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1"/>
          <p:cNvSpPr>
            <a:spLocks noGrp="1"/>
          </p:cNvSpPr>
          <p:nvPr>
            <p:ph type="title"/>
          </p:nvPr>
        </p:nvSpPr>
        <p:spPr>
          <a:xfrm>
            <a:off x="228600" y="152400"/>
            <a:ext cx="8915400" cy="755650"/>
          </a:xfrm>
        </p:spPr>
        <p:txBody>
          <a:bodyPr/>
          <a:lstStyle/>
          <a:p>
            <a:r>
              <a:rPr lang="en-US" sz="3600">
                <a:latin typeface="Garamond" charset="0"/>
              </a:rPr>
              <a:t>The Problem: Serialized Code Sections</a:t>
            </a:r>
          </a:p>
        </p:txBody>
      </p:sp>
      <p:sp>
        <p:nvSpPr>
          <p:cNvPr id="3" name="Content Placeholder 2"/>
          <p:cNvSpPr>
            <a:spLocks noGrp="1"/>
          </p:cNvSpPr>
          <p:nvPr>
            <p:ph idx="1"/>
          </p:nvPr>
        </p:nvSpPr>
        <p:spPr/>
        <p:txBody>
          <a:bodyPr/>
          <a:lstStyle/>
          <a:p>
            <a:r>
              <a:rPr lang="en-US">
                <a:latin typeface="Tahoma" charset="0"/>
              </a:rPr>
              <a:t>Many parallel programs cannot be parallelized completely</a:t>
            </a:r>
          </a:p>
          <a:p>
            <a:endParaRPr lang="en-US">
              <a:latin typeface="Tahoma" charset="0"/>
            </a:endParaRPr>
          </a:p>
          <a:p>
            <a:r>
              <a:rPr lang="en-US">
                <a:latin typeface="Tahoma" charset="0"/>
              </a:rPr>
              <a:t>Causes of serialized code sections</a:t>
            </a:r>
          </a:p>
          <a:p>
            <a:pPr lvl="1"/>
            <a:r>
              <a:rPr lang="en-US">
                <a:latin typeface="Tahoma" charset="0"/>
              </a:rPr>
              <a:t>Sequential portions (Amdahl’s “serial part”)</a:t>
            </a:r>
          </a:p>
          <a:p>
            <a:pPr lvl="1"/>
            <a:r>
              <a:rPr lang="en-US">
                <a:latin typeface="Tahoma" charset="0"/>
              </a:rPr>
              <a:t>Critical sections</a:t>
            </a:r>
          </a:p>
          <a:p>
            <a:pPr lvl="1"/>
            <a:r>
              <a:rPr lang="en-US">
                <a:latin typeface="Tahoma" charset="0"/>
              </a:rPr>
              <a:t>Barriers</a:t>
            </a:r>
          </a:p>
          <a:p>
            <a:pPr lvl="1"/>
            <a:r>
              <a:rPr lang="en-US">
                <a:latin typeface="Tahoma" charset="0"/>
              </a:rPr>
              <a:t>Limiter stages in pipelined programs</a:t>
            </a:r>
          </a:p>
          <a:p>
            <a:endParaRPr lang="en-US">
              <a:latin typeface="Tahoma" charset="0"/>
            </a:endParaRPr>
          </a:p>
          <a:p>
            <a:r>
              <a:rPr lang="en-US">
                <a:latin typeface="Tahoma" charset="0"/>
              </a:rPr>
              <a:t>Serialized code sections</a:t>
            </a:r>
          </a:p>
          <a:p>
            <a:pPr lvl="1"/>
            <a:r>
              <a:rPr lang="en-US">
                <a:latin typeface="Tahoma" charset="0"/>
              </a:rPr>
              <a:t>Reduce performance</a:t>
            </a:r>
          </a:p>
          <a:p>
            <a:pPr lvl="1"/>
            <a:r>
              <a:rPr lang="en-US">
                <a:latin typeface="Tahoma" charset="0"/>
              </a:rPr>
              <a:t>Limit scalability</a:t>
            </a:r>
          </a:p>
          <a:p>
            <a:pPr lvl="1"/>
            <a:r>
              <a:rPr lang="en-US">
                <a:latin typeface="Tahoma" charset="0"/>
              </a:rPr>
              <a:t>Waste energy</a:t>
            </a:r>
          </a:p>
          <a:p>
            <a:pPr lvl="1"/>
            <a:endParaRPr lang="en-US">
              <a:latin typeface="Tahoma" charset="0"/>
            </a:endParaRPr>
          </a:p>
          <a:p>
            <a:pPr lvl="1"/>
            <a:endParaRPr lang="en-US">
              <a:latin typeface="Tahoma" charset="0"/>
            </a:endParaRPr>
          </a:p>
        </p:txBody>
      </p:sp>
      <p:sp>
        <p:nvSpPr>
          <p:cNvPr id="3000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560F29-E021-BD40-AB86-448C33BFB0E2}" type="slidenum">
              <a:rPr lang="en-US" sz="1600">
                <a:solidFill>
                  <a:srgbClr val="000000"/>
                </a:solidFill>
                <a:latin typeface="Garamond" charset="0"/>
              </a:rPr>
              <a:pPr eaLnBrk="1" hangingPunct="1"/>
              <a:t>78</a:t>
            </a:fld>
            <a:endParaRPr lang="en-US" sz="1600">
              <a:solidFill>
                <a:srgbClr val="000000"/>
              </a:solidFill>
              <a:latin typeface="Garamond" charset="0"/>
            </a:endParaRPr>
          </a:p>
        </p:txBody>
      </p:sp>
    </p:spTree>
    <p:extLst>
      <p:ext uri="{BB962C8B-B14F-4D97-AF65-F5344CB8AC3E}">
        <p14:creationId xmlns:p14="http://schemas.microsoft.com/office/powerpoint/2010/main" val="40101604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r>
              <a:rPr lang="en-US">
                <a:latin typeface="Garamond" charset="0"/>
              </a:rPr>
              <a:t>Example from MySQL</a:t>
            </a:r>
          </a:p>
        </p:txBody>
      </p:sp>
      <p:sp>
        <p:nvSpPr>
          <p:cNvPr id="301058" name="Content Placeholder 2"/>
          <p:cNvSpPr>
            <a:spLocks noGrp="1"/>
          </p:cNvSpPr>
          <p:nvPr>
            <p:ph idx="1"/>
          </p:nvPr>
        </p:nvSpPr>
        <p:spPr/>
        <p:txBody>
          <a:bodyPr/>
          <a:lstStyle/>
          <a:p>
            <a:endParaRPr lang="en-US">
              <a:latin typeface="Tahoma" charset="0"/>
            </a:endParaRPr>
          </a:p>
        </p:txBody>
      </p:sp>
      <p:sp>
        <p:nvSpPr>
          <p:cNvPr id="3010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1A7F84-BBE9-0646-BD96-C79B9C7A7EDC}" type="slidenum">
              <a:rPr lang="en-US" sz="1600">
                <a:solidFill>
                  <a:srgbClr val="000000"/>
                </a:solidFill>
                <a:latin typeface="Garamond" charset="0"/>
              </a:rPr>
              <a:pPr eaLnBrk="1" hangingPunct="1"/>
              <a:t>79</a:t>
            </a:fld>
            <a:endParaRPr lang="en-US" sz="1600">
              <a:solidFill>
                <a:srgbClr val="000000"/>
              </a:solidFill>
              <a:latin typeface="Garamond" charset="0"/>
            </a:endParaRPr>
          </a:p>
        </p:txBody>
      </p:sp>
      <p:sp>
        <p:nvSpPr>
          <p:cNvPr id="5" name="AutoShape 4"/>
          <p:cNvSpPr>
            <a:spLocks noChangeArrowheads="1"/>
          </p:cNvSpPr>
          <p:nvPr/>
        </p:nvSpPr>
        <p:spPr bwMode="auto">
          <a:xfrm>
            <a:off x="152400" y="2470150"/>
            <a:ext cx="3200400" cy="822325"/>
          </a:xfrm>
          <a:prstGeom prst="roundRect">
            <a:avLst>
              <a:gd name="adj" fmla="val 16667"/>
            </a:avLst>
          </a:prstGeom>
          <a:solidFill>
            <a:srgbClr val="00FF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Open database tables</a:t>
            </a:r>
          </a:p>
        </p:txBody>
      </p:sp>
      <p:sp>
        <p:nvSpPr>
          <p:cNvPr id="6" name="AutoShape 5"/>
          <p:cNvSpPr>
            <a:spLocks noChangeArrowheads="1"/>
          </p:cNvSpPr>
          <p:nvPr/>
        </p:nvSpPr>
        <p:spPr bwMode="auto">
          <a:xfrm>
            <a:off x="152400" y="4206875"/>
            <a:ext cx="3200400" cy="822325"/>
          </a:xfrm>
          <a:prstGeom prst="roundRect">
            <a:avLst>
              <a:gd name="adj" fmla="val 16667"/>
            </a:avLst>
          </a:prstGeom>
          <a:solidFill>
            <a:srgbClr val="00FF00"/>
          </a:solidFill>
          <a:ln w="9525">
            <a:solidFill>
              <a:schemeClr val="tx1"/>
            </a:solidFill>
            <a:round/>
            <a:headEnd/>
            <a:tailEnd/>
          </a:ln>
        </p:spPr>
        <p:txBody>
          <a:bodyPr wrap="none" anchor="ctr"/>
          <a:lstStyle/>
          <a:p>
            <a:pPr algn="ctr" fontAlgn="auto">
              <a:spcBef>
                <a:spcPts val="0"/>
              </a:spcBef>
              <a:spcAft>
                <a:spcPts val="0"/>
              </a:spcAft>
              <a:defRPr/>
            </a:pPr>
            <a:r>
              <a:rPr lang="en-US">
                <a:solidFill>
                  <a:srgbClr val="000000"/>
                </a:solidFill>
                <a:latin typeface="Tahoma"/>
              </a:rPr>
              <a:t>Perform the operations</a:t>
            </a:r>
          </a:p>
          <a:p>
            <a:pPr algn="ctr" fontAlgn="auto">
              <a:spcBef>
                <a:spcPts val="0"/>
              </a:spcBef>
              <a:spcAft>
                <a:spcPts val="0"/>
              </a:spcAft>
              <a:defRPr/>
            </a:pPr>
            <a:r>
              <a:rPr lang="en-US">
                <a:solidFill>
                  <a:srgbClr val="000000"/>
                </a:solidFill>
                <a:latin typeface="Tahoma"/>
              </a:rPr>
              <a:t>….</a:t>
            </a:r>
          </a:p>
        </p:txBody>
      </p:sp>
      <p:sp>
        <p:nvSpPr>
          <p:cNvPr id="7" name="Line 7"/>
          <p:cNvSpPr>
            <a:spLocks noChangeShapeType="1"/>
          </p:cNvSpPr>
          <p:nvPr/>
        </p:nvSpPr>
        <p:spPr bwMode="auto">
          <a:xfrm>
            <a:off x="1706563" y="3292475"/>
            <a:ext cx="0" cy="9144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8" name="Line 14"/>
          <p:cNvSpPr>
            <a:spLocks noChangeShapeType="1"/>
          </p:cNvSpPr>
          <p:nvPr/>
        </p:nvSpPr>
        <p:spPr bwMode="auto">
          <a:xfrm flipH="1">
            <a:off x="3535363" y="2551113"/>
            <a:ext cx="749300" cy="466725"/>
          </a:xfrm>
          <a:prstGeom prst="line">
            <a:avLst/>
          </a:prstGeom>
          <a:noFill/>
          <a:ln w="635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9" name="Text Box 16"/>
          <p:cNvSpPr txBox="1">
            <a:spLocks noChangeArrowheads="1"/>
          </p:cNvSpPr>
          <p:nvPr/>
        </p:nvSpPr>
        <p:spPr bwMode="auto">
          <a:xfrm>
            <a:off x="279400" y="1754188"/>
            <a:ext cx="1160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0000"/>
                </a:solidFill>
              </a:rPr>
              <a:t>Critical</a:t>
            </a:r>
            <a:br>
              <a:rPr lang="en-US" sz="2000" b="1">
                <a:solidFill>
                  <a:srgbClr val="FF0000"/>
                </a:solidFill>
              </a:rPr>
            </a:br>
            <a:r>
              <a:rPr lang="en-US" sz="2000" b="1">
                <a:solidFill>
                  <a:srgbClr val="FF0000"/>
                </a:solidFill>
              </a:rPr>
              <a:t>Section</a:t>
            </a:r>
          </a:p>
        </p:txBody>
      </p:sp>
      <p:sp>
        <p:nvSpPr>
          <p:cNvPr id="10" name="Text Box 17"/>
          <p:cNvSpPr txBox="1">
            <a:spLocks noChangeArrowheads="1"/>
          </p:cNvSpPr>
          <p:nvPr/>
        </p:nvSpPr>
        <p:spPr bwMode="auto">
          <a:xfrm>
            <a:off x="4495800" y="4745038"/>
            <a:ext cx="1160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Parallel</a:t>
            </a:r>
          </a:p>
        </p:txBody>
      </p:sp>
      <p:sp>
        <p:nvSpPr>
          <p:cNvPr id="11" name="Line 18"/>
          <p:cNvSpPr>
            <a:spLocks noChangeShapeType="1"/>
          </p:cNvSpPr>
          <p:nvPr/>
        </p:nvSpPr>
        <p:spPr bwMode="auto">
          <a:xfrm flipH="1" flipV="1">
            <a:off x="3435350" y="4664075"/>
            <a:ext cx="958850" cy="411163"/>
          </a:xfrm>
          <a:prstGeom prst="line">
            <a:avLst/>
          </a:prstGeom>
          <a:noFill/>
          <a:ln w="635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12" name="Text Box 19"/>
          <p:cNvSpPr txBox="1">
            <a:spLocks noChangeArrowheads="1"/>
          </p:cNvSpPr>
          <p:nvPr/>
        </p:nvSpPr>
        <p:spPr bwMode="auto">
          <a:xfrm>
            <a:off x="2832100" y="2074863"/>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Access Open Tables Cache</a:t>
            </a:r>
          </a:p>
        </p:txBody>
      </p:sp>
      <p:sp>
        <p:nvSpPr>
          <p:cNvPr id="13" name="AutoShape 20"/>
          <p:cNvSpPr>
            <a:spLocks noChangeArrowheads="1"/>
          </p:cNvSpPr>
          <p:nvPr/>
        </p:nvSpPr>
        <p:spPr bwMode="auto">
          <a:xfrm>
            <a:off x="152400" y="2441575"/>
            <a:ext cx="3200400" cy="82232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endParaRPr lang="en-US">
              <a:solidFill>
                <a:srgbClr val="000000"/>
              </a:solidFill>
              <a:latin typeface="Tahoma"/>
            </a:endParaRPr>
          </a:p>
        </p:txBody>
      </p:sp>
      <p:sp>
        <p:nvSpPr>
          <p:cNvPr id="14" name="Rectangle 20"/>
          <p:cNvSpPr>
            <a:spLocks noChangeArrowheads="1"/>
          </p:cNvSpPr>
          <p:nvPr/>
        </p:nvSpPr>
        <p:spPr bwMode="auto">
          <a:xfrm>
            <a:off x="7086600" y="4210050"/>
            <a:ext cx="1524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b="1">
              <a:solidFill>
                <a:srgbClr val="000000"/>
              </a:solidFill>
              <a:latin typeface="Tahoma"/>
            </a:endParaRPr>
          </a:p>
        </p:txBody>
      </p:sp>
      <p:graphicFrame>
        <p:nvGraphicFramePr>
          <p:cNvPr id="15" name="Chart 14"/>
          <p:cNvGraphicFramePr>
            <a:graphicFrameLocks/>
          </p:cNvGraphicFramePr>
          <p:nvPr/>
        </p:nvGraphicFramePr>
        <p:xfrm>
          <a:off x="6215062" y="2211706"/>
          <a:ext cx="2809875" cy="3052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nvGraphicFramePr>
        <p:xfrm>
          <a:off x="6215062" y="2211706"/>
          <a:ext cx="2809875" cy="305276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a:spLocks noChangeArrowheads="1"/>
          </p:cNvSpPr>
          <p:nvPr/>
        </p:nvSpPr>
        <p:spPr bwMode="auto">
          <a:xfrm>
            <a:off x="6543675" y="5153025"/>
            <a:ext cx="252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a:solidFill>
                  <a:srgbClr val="000000"/>
                </a:solidFill>
              </a:rPr>
              <a:t>Chip Area (cores)</a:t>
            </a:r>
          </a:p>
        </p:txBody>
      </p:sp>
      <p:sp>
        <p:nvSpPr>
          <p:cNvPr id="18" name="TextBox 17"/>
          <p:cNvSpPr txBox="1">
            <a:spLocks noChangeArrowheads="1"/>
          </p:cNvSpPr>
          <p:nvPr/>
        </p:nvSpPr>
        <p:spPr bwMode="auto">
          <a:xfrm rot="16200000">
            <a:off x="4702175" y="3314700"/>
            <a:ext cx="276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000">
                <a:solidFill>
                  <a:srgbClr val="000000"/>
                </a:solidFill>
              </a:rPr>
              <a:t>Speedup</a:t>
            </a:r>
            <a:endParaRPr lang="en-US">
              <a:solidFill>
                <a:srgbClr val="000000"/>
              </a:solidFill>
            </a:endParaRPr>
          </a:p>
        </p:txBody>
      </p:sp>
      <p:sp>
        <p:nvSpPr>
          <p:cNvPr id="30" name="Text Box 17"/>
          <p:cNvSpPr txBox="1">
            <a:spLocks noChangeArrowheads="1"/>
          </p:cNvSpPr>
          <p:nvPr/>
        </p:nvSpPr>
        <p:spPr bwMode="auto">
          <a:xfrm>
            <a:off x="7526338" y="4052888"/>
            <a:ext cx="1160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Today</a:t>
            </a:r>
          </a:p>
        </p:txBody>
      </p:sp>
      <p:sp>
        <p:nvSpPr>
          <p:cNvPr id="31" name="Line 18"/>
          <p:cNvSpPr>
            <a:spLocks noChangeShapeType="1"/>
          </p:cNvSpPr>
          <p:nvPr/>
        </p:nvSpPr>
        <p:spPr bwMode="auto">
          <a:xfrm flipH="1" flipV="1">
            <a:off x="7620000" y="2971800"/>
            <a:ext cx="304800" cy="1143000"/>
          </a:xfrm>
          <a:prstGeom prst="line">
            <a:avLst/>
          </a:prstGeom>
          <a:noFill/>
          <a:ln w="635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2" name="Line 14"/>
          <p:cNvSpPr>
            <a:spLocks noChangeShapeType="1"/>
          </p:cNvSpPr>
          <p:nvPr/>
        </p:nvSpPr>
        <p:spPr bwMode="auto">
          <a:xfrm>
            <a:off x="8458200" y="1600200"/>
            <a:ext cx="228600" cy="914400"/>
          </a:xfrm>
          <a:prstGeom prst="line">
            <a:avLst/>
          </a:prstGeom>
          <a:noFill/>
          <a:ln w="635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a:solidFill>
                <a:srgbClr val="000000"/>
              </a:solidFill>
              <a:latin typeface="Tahoma"/>
            </a:endParaRPr>
          </a:p>
        </p:txBody>
      </p:sp>
      <p:sp>
        <p:nvSpPr>
          <p:cNvPr id="33" name="Text Box 17"/>
          <p:cNvSpPr txBox="1">
            <a:spLocks noChangeArrowheads="1"/>
          </p:cNvSpPr>
          <p:nvPr/>
        </p:nvSpPr>
        <p:spPr bwMode="auto">
          <a:xfrm>
            <a:off x="7467600" y="12954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000000"/>
                </a:solidFill>
              </a:rPr>
              <a:t>Asymmetric</a:t>
            </a:r>
          </a:p>
        </p:txBody>
      </p:sp>
    </p:spTree>
    <p:extLst>
      <p:ext uri="{BB962C8B-B14F-4D97-AF65-F5344CB8AC3E}">
        <p14:creationId xmlns:p14="http://schemas.microsoft.com/office/powerpoint/2010/main" val="1573040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bldP spid="12" grpId="0"/>
      <p:bldP spid="13" grpId="0" animBg="1"/>
      <p:bldP spid="17" grpId="0"/>
      <p:bldP spid="18" grpId="0"/>
      <p:bldP spid="30"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5"/>
          <p:cNvPicPr>
            <a:picLocks noChangeAspect="1" noChangeArrowheads="1"/>
          </p:cNvPicPr>
          <p:nvPr/>
        </p:nvPicPr>
        <p:blipFill>
          <a:blip r:embed="rId3">
            <a:extLst>
              <a:ext uri="{28A0092B-C50C-407E-A947-70E740481C1C}">
                <a14:useLocalDpi xmlns:a14="http://schemas.microsoft.com/office/drawing/2010/main" val="0"/>
              </a:ext>
            </a:extLst>
          </a:blip>
          <a:srcRect t="13332" b="33060"/>
          <a:stretch>
            <a:fillRect/>
          </a:stretch>
        </p:blipFill>
        <p:spPr bwMode="auto">
          <a:xfrm>
            <a:off x="34925" y="908050"/>
            <a:ext cx="9074150" cy="3178175"/>
          </a:xfrm>
          <a:prstGeom prst="rect">
            <a:avLst/>
          </a:prstGeom>
          <a:noFill/>
          <a:ln w="381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946" name="Title 1"/>
          <p:cNvSpPr>
            <a:spLocks noGrp="1"/>
          </p:cNvSpPr>
          <p:nvPr>
            <p:ph type="title"/>
          </p:nvPr>
        </p:nvSpPr>
        <p:spPr>
          <a:xfrm>
            <a:off x="457200" y="274638"/>
            <a:ext cx="8229600" cy="534987"/>
          </a:xfrm>
          <a:solidFill>
            <a:schemeClr val="tx2"/>
          </a:solidFill>
        </p:spPr>
        <p:txBody>
          <a:bodyPr lIns="91360" tIns="45682" rIns="91360" bIns="45682"/>
          <a:lstStyle/>
          <a:p>
            <a:r>
              <a:rPr lang="en-US">
                <a:latin typeface="Arial" charset="0"/>
                <a:cs typeface="Arial" charset="0"/>
              </a:rPr>
              <a:t>Pittsburgh, Pennsylvania, USA</a:t>
            </a:r>
          </a:p>
        </p:txBody>
      </p:sp>
      <p:sp>
        <p:nvSpPr>
          <p:cNvPr id="82947" name="Content Placeholder 2"/>
          <p:cNvSpPr>
            <a:spLocks noGrp="1"/>
          </p:cNvSpPr>
          <p:nvPr>
            <p:ph idx="1"/>
          </p:nvPr>
        </p:nvSpPr>
        <p:spPr bwMode="auto">
          <a:xfrm>
            <a:off x="457200" y="4200525"/>
            <a:ext cx="8229600" cy="192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marL="231775" indent="-231775" defTabSz="912813">
              <a:lnSpc>
                <a:spcPct val="80000"/>
              </a:lnSpc>
              <a:buClr>
                <a:srgbClr val="C00000"/>
              </a:buClr>
              <a:buFont typeface="Wingdings" charset="0"/>
              <a:buChar char="§"/>
            </a:pPr>
            <a:r>
              <a:rPr lang="en-US" sz="1600">
                <a:solidFill>
                  <a:srgbClr val="000000"/>
                </a:solidFill>
                <a:latin typeface="Arial" charset="0"/>
                <a:cs typeface="Arial" charset="0"/>
              </a:rPr>
              <a:t> “</a:t>
            </a:r>
            <a:r>
              <a:rPr lang="en-US" altLang="ja-JP" sz="1600">
                <a:solidFill>
                  <a:srgbClr val="000000"/>
                </a:solidFill>
                <a:latin typeface="Arial" charset="0"/>
                <a:cs typeface="Arial" charset="0"/>
              </a:rPr>
              <a:t>America</a:t>
            </a:r>
            <a:r>
              <a:rPr lang="en-US" sz="1600">
                <a:solidFill>
                  <a:srgbClr val="000000"/>
                </a:solidFill>
                <a:latin typeface="Arial" charset="0"/>
                <a:cs typeface="Arial" charset="0"/>
              </a:rPr>
              <a:t>’</a:t>
            </a:r>
            <a:r>
              <a:rPr lang="en-US" altLang="ja-JP" sz="1600">
                <a:solidFill>
                  <a:srgbClr val="000000"/>
                </a:solidFill>
                <a:latin typeface="Arial" charset="0"/>
                <a:cs typeface="Arial" charset="0"/>
              </a:rPr>
              <a:t>s Most Livable City</a:t>
            </a:r>
            <a:r>
              <a:rPr lang="en-US" sz="1600">
                <a:solidFill>
                  <a:srgbClr val="000000"/>
                </a:solidFill>
                <a:latin typeface="Arial" charset="0"/>
                <a:cs typeface="Arial" charset="0"/>
              </a:rPr>
              <a:t>”</a:t>
            </a:r>
            <a:r>
              <a:rPr lang="en-US" altLang="ja-JP" sz="1600">
                <a:solidFill>
                  <a:srgbClr val="000000"/>
                </a:solidFill>
                <a:latin typeface="Arial" charset="0"/>
                <a:cs typeface="Arial" charset="0"/>
              </a:rPr>
              <a:t> multiple times; #1 in 2010 by Forbes</a:t>
            </a:r>
          </a:p>
          <a:p>
            <a:pPr marL="231775" indent="-231775" defTabSz="912813">
              <a:lnSpc>
                <a:spcPct val="80000"/>
              </a:lnSpc>
              <a:buClr>
                <a:srgbClr val="C00000"/>
              </a:buClr>
              <a:buFont typeface="Wingdings" charset="0"/>
              <a:buChar char="§"/>
            </a:pPr>
            <a:r>
              <a:rPr lang="en-US" sz="1600">
                <a:solidFill>
                  <a:srgbClr val="000000"/>
                </a:solidFill>
                <a:latin typeface="Arial" charset="0"/>
                <a:cs typeface="Arial" charset="0"/>
              </a:rPr>
              <a:t> Rated in the top 10 “Smartest Places to Live” for its low cost of living.</a:t>
            </a:r>
          </a:p>
          <a:p>
            <a:pPr marL="231775" indent="-231775" defTabSz="912813">
              <a:lnSpc>
                <a:spcPct val="20000"/>
              </a:lnSpc>
              <a:buClr>
                <a:srgbClr val="C00000"/>
              </a:buClr>
              <a:buFont typeface="Wingdings 2" charset="0"/>
              <a:buNone/>
            </a:pPr>
            <a:r>
              <a:rPr lang="en-US" sz="1600">
                <a:solidFill>
                  <a:srgbClr val="000000"/>
                </a:solidFill>
                <a:latin typeface="Arial" charset="0"/>
                <a:cs typeface="Arial" charset="0"/>
              </a:rPr>
              <a:t> </a:t>
            </a:r>
          </a:p>
          <a:p>
            <a:pPr marL="231775" indent="-231775" defTabSz="912813">
              <a:lnSpc>
                <a:spcPct val="80000"/>
              </a:lnSpc>
              <a:buClr>
                <a:srgbClr val="C00000"/>
              </a:buClr>
              <a:buFont typeface="Wingdings" charset="0"/>
              <a:buChar char="§"/>
            </a:pPr>
            <a:r>
              <a:rPr lang="en-US" sz="1600">
                <a:solidFill>
                  <a:srgbClr val="000000"/>
                </a:solidFill>
                <a:latin typeface="Arial" charset="0"/>
                <a:cs typeface="Arial" charset="0"/>
              </a:rPr>
              <a:t> Ranked #1 in the nation and #26 in the world for “Global Livability”</a:t>
            </a:r>
          </a:p>
          <a:p>
            <a:pPr marL="231775" indent="-231775" defTabSz="912813">
              <a:lnSpc>
                <a:spcPct val="20000"/>
              </a:lnSpc>
              <a:buClr>
                <a:srgbClr val="C00000"/>
              </a:buClr>
              <a:buFont typeface="Wingdings" charset="0"/>
              <a:buChar char="§"/>
            </a:pPr>
            <a:endParaRPr lang="en-US" sz="1600">
              <a:solidFill>
                <a:srgbClr val="000000"/>
              </a:solidFill>
              <a:latin typeface="Arial" charset="0"/>
              <a:cs typeface="Arial" charset="0"/>
            </a:endParaRPr>
          </a:p>
          <a:p>
            <a:pPr marL="231775" indent="-231775" defTabSz="912813">
              <a:lnSpc>
                <a:spcPct val="80000"/>
              </a:lnSpc>
              <a:buClr>
                <a:srgbClr val="C00000"/>
              </a:buClr>
              <a:buFont typeface="Wingdings" charset="0"/>
              <a:buChar char="§"/>
            </a:pPr>
            <a:r>
              <a:rPr lang="en-US" sz="1600">
                <a:solidFill>
                  <a:srgbClr val="000000"/>
                </a:solidFill>
                <a:latin typeface="Arial" charset="0"/>
                <a:cs typeface="Arial" charset="0"/>
              </a:rPr>
              <a:t> Rated as one of the top 10 “World’s Cleanest Cities”</a:t>
            </a:r>
          </a:p>
          <a:p>
            <a:pPr marL="231775" indent="-231775" defTabSz="912813">
              <a:lnSpc>
                <a:spcPct val="20000"/>
              </a:lnSpc>
              <a:buClr>
                <a:srgbClr val="C00000"/>
              </a:buClr>
              <a:buFont typeface="Wingdings" charset="0"/>
              <a:buChar char="§"/>
            </a:pPr>
            <a:endParaRPr lang="en-US" sz="1600">
              <a:solidFill>
                <a:srgbClr val="000000"/>
              </a:solidFill>
              <a:latin typeface="Arial" charset="0"/>
              <a:cs typeface="Arial" charset="0"/>
            </a:endParaRPr>
          </a:p>
          <a:p>
            <a:pPr marL="231775" indent="-231775" defTabSz="912813">
              <a:lnSpc>
                <a:spcPct val="80000"/>
              </a:lnSpc>
              <a:buClr>
                <a:srgbClr val="C00000"/>
              </a:buClr>
              <a:buFont typeface="Wingdings" charset="0"/>
              <a:buChar char="§"/>
            </a:pPr>
            <a:r>
              <a:rPr lang="en-US" sz="1600">
                <a:solidFill>
                  <a:srgbClr val="000000"/>
                </a:solidFill>
                <a:latin typeface="Arial" charset="0"/>
                <a:cs typeface="Arial" charset="0"/>
              </a:rPr>
              <a:t> Top ten in “green” buildings in the nation, including world’s 1</a:t>
            </a:r>
            <a:r>
              <a:rPr lang="en-US" sz="1600" baseline="30000">
                <a:solidFill>
                  <a:srgbClr val="000000"/>
                </a:solidFill>
                <a:latin typeface="Arial" charset="0"/>
                <a:cs typeface="Arial" charset="0"/>
              </a:rPr>
              <a:t>st</a:t>
            </a:r>
            <a:r>
              <a:rPr lang="en-US" sz="1600">
                <a:solidFill>
                  <a:srgbClr val="000000"/>
                </a:solidFill>
                <a:latin typeface="Arial" charset="0"/>
                <a:cs typeface="Arial" charset="0"/>
              </a:rPr>
              <a:t> and largest green convention center  and Carnegie Mellon’s own LEED-certified residence hall, 1</a:t>
            </a:r>
            <a:r>
              <a:rPr lang="en-US" sz="1600" baseline="30000">
                <a:solidFill>
                  <a:srgbClr val="000000"/>
                </a:solidFill>
                <a:latin typeface="Arial" charset="0"/>
                <a:cs typeface="Arial" charset="0"/>
              </a:rPr>
              <a:t>st</a:t>
            </a:r>
            <a:r>
              <a:rPr lang="en-US" sz="1600">
                <a:solidFill>
                  <a:srgbClr val="000000"/>
                </a:solidFill>
                <a:latin typeface="Arial" charset="0"/>
                <a:cs typeface="Arial" charset="0"/>
              </a:rPr>
              <a:t> in USA.</a:t>
            </a:r>
          </a:p>
        </p:txBody>
      </p:sp>
      <p:sp>
        <p:nvSpPr>
          <p:cNvPr id="6" name="Text Box 5"/>
          <p:cNvSpPr txBox="1">
            <a:spLocks noChangeArrowheads="1"/>
          </p:cNvSpPr>
          <p:nvPr/>
        </p:nvSpPr>
        <p:spPr bwMode="auto">
          <a:xfrm>
            <a:off x="2103438" y="6013450"/>
            <a:ext cx="7040562" cy="236538"/>
          </a:xfrm>
          <a:prstGeom prst="rect">
            <a:avLst/>
          </a:prstGeom>
          <a:noFill/>
          <a:ln w="9525">
            <a:noFill/>
            <a:miter lim="800000"/>
            <a:headEnd/>
            <a:tailEnd/>
          </a:ln>
        </p:spPr>
        <p:txBody>
          <a:bodyPr lIns="82936" tIns="41469" rIns="82936" bIns="41469">
            <a:spAutoFit/>
          </a:bodyPr>
          <a:lstStyle/>
          <a:p>
            <a:pPr marL="390525" lvl="1" indent="-195263" defTabSz="412750" eaLnBrk="0" fontAlgn="auto" hangingPunct="0">
              <a:spcBef>
                <a:spcPts val="0"/>
              </a:spcBef>
              <a:spcAft>
                <a:spcPts val="0"/>
              </a:spcAft>
              <a:defRPr/>
            </a:pPr>
            <a:r>
              <a:rPr lang="en-US" sz="1000" b="1" i="1" dirty="0">
                <a:solidFill>
                  <a:srgbClr val="7878DE"/>
                </a:solidFill>
                <a:latin typeface="Arial" pitchFamily="34" charset="0"/>
                <a:ea typeface="+mn-ea"/>
                <a:cs typeface="Arial" pitchFamily="34" charset="0"/>
              </a:rPr>
              <a:t>Sources: </a:t>
            </a:r>
            <a:r>
              <a:rPr lang="en-US" sz="1000" b="1" i="1" dirty="0">
                <a:solidFill>
                  <a:srgbClr val="7878DE"/>
                </a:solidFill>
                <a:latin typeface="Arial" pitchFamily="34" charset="0"/>
                <a:ea typeface="+mn-ea"/>
                <a:cs typeface="Arial" pitchFamily="34" charset="0"/>
              </a:rPr>
              <a:t>Forbes, Places </a:t>
            </a:r>
            <a:r>
              <a:rPr lang="en-US" sz="1000" b="1" i="1" dirty="0">
                <a:solidFill>
                  <a:srgbClr val="7878DE"/>
                </a:solidFill>
                <a:latin typeface="Arial" pitchFamily="34" charset="0"/>
                <a:ea typeface="+mn-ea"/>
                <a:cs typeface="Arial" pitchFamily="34" charset="0"/>
              </a:rPr>
              <a:t>Rated Almanac, Kiplinger’s Personal Finance Magazine, The </a:t>
            </a:r>
            <a:r>
              <a:rPr lang="en-US" sz="1000" b="1" i="1" dirty="0">
                <a:solidFill>
                  <a:srgbClr val="7878DE"/>
                </a:solidFill>
                <a:latin typeface="Arial" pitchFamily="34" charset="0"/>
                <a:ea typeface="+mn-ea"/>
                <a:cs typeface="Arial" pitchFamily="34" charset="0"/>
              </a:rPr>
              <a:t>Economist, </a:t>
            </a:r>
            <a:r>
              <a:rPr lang="en-US" sz="1000" b="1" i="1" dirty="0">
                <a:solidFill>
                  <a:srgbClr val="7878DE"/>
                </a:solidFill>
                <a:latin typeface="Arial" pitchFamily="34" charset="0"/>
                <a:ea typeface="+mn-ea"/>
                <a:cs typeface="Arial" pitchFamily="34" charset="0"/>
              </a:rPr>
              <a:t>MSN Encarta</a:t>
            </a:r>
            <a:endParaRPr lang="en-US" sz="1000" b="1" dirty="0">
              <a:solidFill>
                <a:srgbClr val="7878DE"/>
              </a:solidFill>
              <a:latin typeface="Arial" pitchFamily="34" charset="0"/>
              <a:ea typeface="+mn-ea"/>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atin typeface="Garamond" charset="0"/>
                <a:ea typeface="ＭＳ Ｐゴシック" charset="0"/>
                <a:cs typeface="ＭＳ Ｐゴシック" charset="0"/>
              </a:rPr>
              <a:t>Demands in Different Code Sections</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What we want:</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In a serialized code section </a:t>
            </a:r>
            <a:r>
              <a:rPr lang="en-US">
                <a:latin typeface="Tahoma" charset="0"/>
                <a:ea typeface="ＭＳ Ｐゴシック" charset="0"/>
                <a:cs typeface="ＭＳ Ｐゴシック" charset="0"/>
                <a:sym typeface="Wingdings" charset="0"/>
              </a:rPr>
              <a:t> one powerful “large” core </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In a parallel code section </a:t>
            </a:r>
            <a:r>
              <a:rPr lang="en-US">
                <a:latin typeface="Tahoma" charset="0"/>
                <a:ea typeface="ＭＳ Ｐゴシック" charset="0"/>
                <a:cs typeface="ＭＳ Ｐゴシック" charset="0"/>
                <a:sym typeface="Wingdings" charset="0"/>
              </a:rPr>
              <a:t> many wimpy “small” cores</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These two conflict with each other:</a:t>
            </a:r>
          </a:p>
          <a:p>
            <a:pPr lvl="1"/>
            <a:r>
              <a:rPr lang="en-US">
                <a:latin typeface="Tahoma" charset="0"/>
                <a:ea typeface="ＭＳ Ｐゴシック" charset="0"/>
              </a:rPr>
              <a:t>If you have a single powerful core, you cannot have many cores</a:t>
            </a:r>
          </a:p>
          <a:p>
            <a:pPr lvl="1"/>
            <a:r>
              <a:rPr lang="en-US">
                <a:latin typeface="Tahoma" charset="0"/>
                <a:ea typeface="ＭＳ Ｐゴシック" charset="0"/>
              </a:rPr>
              <a:t>A small core is much more energy and area efficient than a large core</a:t>
            </a:r>
          </a:p>
          <a:p>
            <a:pPr lvl="1"/>
            <a:endParaRPr lang="en-US">
              <a:latin typeface="Tahoma" charset="0"/>
              <a:ea typeface="ＭＳ Ｐゴシック" charset="0"/>
            </a:endParaRPr>
          </a:p>
        </p:txBody>
      </p:sp>
      <p:sp>
        <p:nvSpPr>
          <p:cNvPr id="88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EC514B8-D900-2F48-89AC-B14F79659A08}" type="slidenum">
              <a:rPr lang="en-US" sz="1600">
                <a:solidFill>
                  <a:srgbClr val="000000"/>
                </a:solidFill>
                <a:latin typeface="Garamond" charset="0"/>
              </a:rPr>
              <a:pPr eaLnBrk="1" hangingPunct="1"/>
              <a:t>80</a:t>
            </a:fld>
            <a:endParaRPr lang="en-US" sz="1600">
              <a:solidFill>
                <a:srgbClr val="000000"/>
              </a:solidFill>
              <a:latin typeface="Garamond" charset="0"/>
            </a:endParaRPr>
          </a:p>
        </p:txBody>
      </p:sp>
    </p:spTree>
    <p:extLst>
      <p:ext uri="{BB962C8B-B14F-4D97-AF65-F5344CB8AC3E}">
        <p14:creationId xmlns:p14="http://schemas.microsoft.com/office/powerpoint/2010/main" val="21024888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a:latin typeface="Garamond" charset="0"/>
                <a:ea typeface="ＭＳ Ｐゴシック" charset="0"/>
                <a:cs typeface="ＭＳ Ｐゴシック" charset="0"/>
              </a:rPr>
              <a:t>“Large” vs. “Small” Cores</a:t>
            </a:r>
          </a:p>
        </p:txBody>
      </p:sp>
      <p:sp>
        <p:nvSpPr>
          <p:cNvPr id="89090" name="Content Placeholder 2"/>
          <p:cNvSpPr>
            <a:spLocks noGrp="1"/>
          </p:cNvSpPr>
          <p:nvPr>
            <p:ph idx="1"/>
          </p:nvPr>
        </p:nvSpPr>
        <p:spPr>
          <a:xfrm>
            <a:off x="228600" y="1054100"/>
            <a:ext cx="8610600" cy="5194300"/>
          </a:xfrm>
        </p:spPr>
        <p:txBody>
          <a:bodyPr/>
          <a:lstStyle/>
          <a:p>
            <a:endParaRPr lang="en-US">
              <a:latin typeface="Tahoma" charset="0"/>
              <a:ea typeface="ＭＳ Ｐゴシック" charset="0"/>
              <a:cs typeface="ＭＳ Ｐゴシック" charset="0"/>
            </a:endParaRPr>
          </a:p>
        </p:txBody>
      </p:sp>
      <p:sp>
        <p:nvSpPr>
          <p:cNvPr id="890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2BABD5-A8A0-9847-A06F-6678D70891DE}" type="slidenum">
              <a:rPr lang="en-US" sz="1600">
                <a:solidFill>
                  <a:srgbClr val="000000"/>
                </a:solidFill>
                <a:latin typeface="Garamond" charset="0"/>
              </a:rPr>
              <a:pPr eaLnBrk="1" hangingPunct="1"/>
              <a:t>81</a:t>
            </a:fld>
            <a:endParaRPr lang="en-US" sz="1600">
              <a:solidFill>
                <a:srgbClr val="000000"/>
              </a:solidFill>
              <a:latin typeface="Garamond" charset="0"/>
            </a:endParaRPr>
          </a:p>
        </p:txBody>
      </p:sp>
      <p:sp>
        <p:nvSpPr>
          <p:cNvPr id="11" name="Rectangle 3"/>
          <p:cNvSpPr txBox="1">
            <a:spLocks noChangeArrowheads="1"/>
          </p:cNvSpPr>
          <p:nvPr/>
        </p:nvSpPr>
        <p:spPr bwMode="auto">
          <a:xfrm>
            <a:off x="533400" y="2362200"/>
            <a:ext cx="3810000" cy="3522663"/>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defRPr/>
            </a:pPr>
            <a:r>
              <a:rPr lang="en-US" sz="2400" i="1" kern="0" dirty="0">
                <a:solidFill>
                  <a:srgbClr val="000000"/>
                </a:solidFill>
                <a:latin typeface="Tahoma"/>
              </a:rPr>
              <a:t>Out-of-order</a:t>
            </a:r>
          </a:p>
          <a:p>
            <a:pPr marL="342900" indent="-342900" eaLnBrk="0" hangingPunct="0">
              <a:lnSpc>
                <a:spcPct val="80000"/>
              </a:lnSpc>
              <a:spcBef>
                <a:spcPct val="20000"/>
              </a:spcBef>
              <a:buFontTx/>
              <a:buChar char="•"/>
              <a:defRPr/>
            </a:pPr>
            <a:r>
              <a:rPr lang="en-US" sz="2400" i="1" kern="0" dirty="0">
                <a:solidFill>
                  <a:srgbClr val="000000"/>
                </a:solidFill>
                <a:latin typeface="Tahoma"/>
              </a:rPr>
              <a:t>Wide fetch e.g. 4-wide</a:t>
            </a:r>
          </a:p>
          <a:p>
            <a:pPr marL="342900" indent="-342900" eaLnBrk="0" hangingPunct="0">
              <a:lnSpc>
                <a:spcPct val="80000"/>
              </a:lnSpc>
              <a:spcBef>
                <a:spcPct val="20000"/>
              </a:spcBef>
              <a:buFontTx/>
              <a:buChar char="•"/>
              <a:defRPr/>
            </a:pPr>
            <a:r>
              <a:rPr lang="en-US" sz="2400" i="1" kern="0" dirty="0">
                <a:solidFill>
                  <a:srgbClr val="000000"/>
                </a:solidFill>
                <a:latin typeface="Tahoma"/>
              </a:rPr>
              <a:t>Deeper pipeline</a:t>
            </a:r>
          </a:p>
          <a:p>
            <a:pPr marL="342900" indent="-342900" eaLnBrk="0" hangingPunct="0">
              <a:lnSpc>
                <a:spcPct val="80000"/>
              </a:lnSpc>
              <a:spcBef>
                <a:spcPct val="20000"/>
              </a:spcBef>
              <a:buFontTx/>
              <a:buChar char="•"/>
              <a:defRPr/>
            </a:pPr>
            <a:r>
              <a:rPr lang="en-US" sz="2400" i="1" kern="0" dirty="0">
                <a:solidFill>
                  <a:srgbClr val="000000"/>
                </a:solidFill>
                <a:latin typeface="Tahoma"/>
              </a:rPr>
              <a:t>Aggressive branch predictor (e.g. hybrid)</a:t>
            </a:r>
          </a:p>
          <a:p>
            <a:pPr marL="342900" indent="-342900" eaLnBrk="0" hangingPunct="0">
              <a:lnSpc>
                <a:spcPct val="80000"/>
              </a:lnSpc>
              <a:spcBef>
                <a:spcPct val="20000"/>
              </a:spcBef>
              <a:buFontTx/>
              <a:buChar char="•"/>
              <a:defRPr/>
            </a:pPr>
            <a:r>
              <a:rPr lang="en-US" sz="2400" i="1" kern="0" dirty="0">
                <a:solidFill>
                  <a:srgbClr val="000000"/>
                </a:solidFill>
                <a:latin typeface="Tahoma"/>
              </a:rPr>
              <a:t>Multiple functional units</a:t>
            </a:r>
          </a:p>
          <a:p>
            <a:pPr marL="342900" indent="-342900" eaLnBrk="0" hangingPunct="0">
              <a:lnSpc>
                <a:spcPct val="80000"/>
              </a:lnSpc>
              <a:spcBef>
                <a:spcPct val="20000"/>
              </a:spcBef>
              <a:buFontTx/>
              <a:buChar char="•"/>
              <a:defRPr/>
            </a:pPr>
            <a:r>
              <a:rPr lang="en-US" sz="2400" i="1" kern="0" dirty="0">
                <a:solidFill>
                  <a:srgbClr val="000000"/>
                </a:solidFill>
                <a:latin typeface="Tahoma"/>
              </a:rPr>
              <a:t>Trace cache</a:t>
            </a:r>
          </a:p>
          <a:p>
            <a:pPr marL="342900" indent="-342900" eaLnBrk="0" hangingPunct="0">
              <a:lnSpc>
                <a:spcPct val="80000"/>
              </a:lnSpc>
              <a:spcBef>
                <a:spcPct val="20000"/>
              </a:spcBef>
              <a:buFontTx/>
              <a:buChar char="•"/>
              <a:defRPr/>
            </a:pPr>
            <a:r>
              <a:rPr lang="en-US" sz="2400" i="1" kern="0" dirty="0">
                <a:solidFill>
                  <a:srgbClr val="000000"/>
                </a:solidFill>
                <a:latin typeface="Tahoma"/>
              </a:rPr>
              <a:t>Memory dependence speculation</a:t>
            </a:r>
          </a:p>
        </p:txBody>
      </p:sp>
      <p:sp>
        <p:nvSpPr>
          <p:cNvPr id="89093" name="Rectangle 4"/>
          <p:cNvSpPr>
            <a:spLocks noChangeArrowheads="1"/>
          </p:cNvSpPr>
          <p:nvPr/>
        </p:nvSpPr>
        <p:spPr bwMode="auto">
          <a:xfrm>
            <a:off x="5029200" y="22860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r>
              <a:rPr lang="en-US" sz="2400" i="1">
                <a:solidFill>
                  <a:srgbClr val="000000"/>
                </a:solidFill>
              </a:rPr>
              <a:t>In-order</a:t>
            </a:r>
          </a:p>
          <a:p>
            <a:pPr marL="342900" indent="-342900" eaLnBrk="0" hangingPunct="0">
              <a:spcBef>
                <a:spcPct val="20000"/>
              </a:spcBef>
              <a:buFontTx/>
              <a:buChar char="•"/>
            </a:pPr>
            <a:r>
              <a:rPr lang="en-US" sz="2400" i="1">
                <a:solidFill>
                  <a:srgbClr val="000000"/>
                </a:solidFill>
              </a:rPr>
              <a:t>Narrow Fetch e.g. 2-wide</a:t>
            </a:r>
          </a:p>
          <a:p>
            <a:pPr marL="342900" indent="-342900" eaLnBrk="0" hangingPunct="0">
              <a:spcBef>
                <a:spcPct val="20000"/>
              </a:spcBef>
              <a:buFontTx/>
              <a:buChar char="•"/>
            </a:pPr>
            <a:r>
              <a:rPr lang="en-US" sz="2400" i="1">
                <a:solidFill>
                  <a:srgbClr val="000000"/>
                </a:solidFill>
              </a:rPr>
              <a:t>Shallow pipeline</a:t>
            </a:r>
          </a:p>
          <a:p>
            <a:pPr marL="342900" indent="-342900" eaLnBrk="0" hangingPunct="0">
              <a:spcBef>
                <a:spcPct val="20000"/>
              </a:spcBef>
              <a:buFontTx/>
              <a:buChar char="•"/>
            </a:pPr>
            <a:r>
              <a:rPr lang="en-US" sz="2400" i="1">
                <a:solidFill>
                  <a:srgbClr val="000000"/>
                </a:solidFill>
              </a:rPr>
              <a:t>Simple branch predictor (e.g. Gshare)</a:t>
            </a:r>
          </a:p>
          <a:p>
            <a:pPr marL="342900" indent="-342900" eaLnBrk="0" hangingPunct="0">
              <a:spcBef>
                <a:spcPct val="20000"/>
              </a:spcBef>
              <a:buFontTx/>
              <a:buChar char="•"/>
            </a:pPr>
            <a:r>
              <a:rPr lang="en-US" sz="2400" i="1">
                <a:solidFill>
                  <a:srgbClr val="000000"/>
                </a:solidFill>
              </a:rPr>
              <a:t>Few functional units</a:t>
            </a:r>
          </a:p>
        </p:txBody>
      </p:sp>
      <p:sp>
        <p:nvSpPr>
          <p:cNvPr id="89094" name="Line 5"/>
          <p:cNvSpPr>
            <a:spLocks noChangeShapeType="1"/>
          </p:cNvSpPr>
          <p:nvPr/>
        </p:nvSpPr>
        <p:spPr bwMode="auto">
          <a:xfrm>
            <a:off x="4572000" y="990600"/>
            <a:ext cx="0" cy="49069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9095" name="Rectangle 6"/>
          <p:cNvSpPr>
            <a:spLocks noChangeArrowheads="1"/>
          </p:cNvSpPr>
          <p:nvPr/>
        </p:nvSpPr>
        <p:spPr bwMode="auto">
          <a:xfrm>
            <a:off x="1371600" y="990600"/>
            <a:ext cx="1295400" cy="1249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b="1">
                <a:solidFill>
                  <a:srgbClr val="000000"/>
                </a:solidFill>
              </a:rPr>
              <a:t>Large</a:t>
            </a:r>
            <a:br>
              <a:rPr lang="en-US" b="1">
                <a:solidFill>
                  <a:srgbClr val="000000"/>
                </a:solidFill>
              </a:rPr>
            </a:br>
            <a:r>
              <a:rPr lang="en-US" b="1">
                <a:solidFill>
                  <a:srgbClr val="000000"/>
                </a:solidFill>
              </a:rPr>
              <a:t>Core</a:t>
            </a:r>
          </a:p>
        </p:txBody>
      </p:sp>
      <p:sp>
        <p:nvSpPr>
          <p:cNvPr id="89096" name="Rectangle 7"/>
          <p:cNvSpPr>
            <a:spLocks noChangeArrowheads="1"/>
          </p:cNvSpPr>
          <p:nvPr/>
        </p:nvSpPr>
        <p:spPr bwMode="auto">
          <a:xfrm>
            <a:off x="6134100" y="1347788"/>
            <a:ext cx="685800" cy="7159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b="1">
                <a:solidFill>
                  <a:srgbClr val="000000"/>
                </a:solidFill>
              </a:rPr>
              <a:t>Small</a:t>
            </a:r>
            <a:br>
              <a:rPr lang="en-US" b="1">
                <a:solidFill>
                  <a:srgbClr val="000000"/>
                </a:solidFill>
              </a:rPr>
            </a:br>
            <a:r>
              <a:rPr lang="en-US" b="1">
                <a:solidFill>
                  <a:srgbClr val="000000"/>
                </a:solidFill>
              </a:rPr>
              <a:t>Core</a:t>
            </a:r>
          </a:p>
        </p:txBody>
      </p:sp>
      <p:sp>
        <p:nvSpPr>
          <p:cNvPr id="16" name="AutoShape 17"/>
          <p:cNvSpPr>
            <a:spLocks noChangeArrowheads="1"/>
          </p:cNvSpPr>
          <p:nvPr/>
        </p:nvSpPr>
        <p:spPr bwMode="auto">
          <a:xfrm>
            <a:off x="685800" y="5638800"/>
            <a:ext cx="7620000" cy="1143000"/>
          </a:xfrm>
          <a:prstGeom prst="flowChartAlternateProcess">
            <a:avLst/>
          </a:prstGeom>
          <a:solidFill>
            <a:srgbClr val="FFFF00"/>
          </a:solidFill>
          <a:ln w="25400">
            <a:solidFill>
              <a:schemeClr val="tx1"/>
            </a:solidFill>
            <a:miter lim="800000"/>
            <a:headEnd/>
            <a:tailEnd/>
          </a:ln>
        </p:spPr>
        <p:txBody>
          <a:bodyPr wrap="none" anchor="ctr"/>
          <a:lstStyle/>
          <a:p>
            <a:pPr algn="ctr">
              <a:lnSpc>
                <a:spcPct val="80000"/>
              </a:lnSpc>
              <a:spcBef>
                <a:spcPct val="20000"/>
              </a:spcBef>
            </a:pPr>
            <a:r>
              <a:rPr lang="en-US" sz="3200">
                <a:solidFill>
                  <a:srgbClr val="000000"/>
                </a:solidFill>
              </a:rPr>
              <a:t>Large Cores are power inefficient:</a:t>
            </a:r>
            <a:br>
              <a:rPr lang="en-US" sz="3200">
                <a:solidFill>
                  <a:srgbClr val="000000"/>
                </a:solidFill>
              </a:rPr>
            </a:br>
            <a:r>
              <a:rPr lang="en-US" sz="3200">
                <a:solidFill>
                  <a:srgbClr val="000000"/>
                </a:solidFill>
              </a:rPr>
              <a:t>e.g., 2x performance for 4x area (power)</a:t>
            </a:r>
          </a:p>
        </p:txBody>
      </p:sp>
    </p:spTree>
    <p:extLst>
      <p:ext uri="{BB962C8B-B14F-4D97-AF65-F5344CB8AC3E}">
        <p14:creationId xmlns:p14="http://schemas.microsoft.com/office/powerpoint/2010/main" val="26732840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a:latin typeface="Garamond" charset="0"/>
                <a:ea typeface="ＭＳ Ｐゴシック" charset="0"/>
                <a:cs typeface="ＭＳ Ｐゴシック" charset="0"/>
              </a:rPr>
              <a:t>Large vs. Small Cores</a:t>
            </a:r>
          </a:p>
        </p:txBody>
      </p:sp>
      <p:sp>
        <p:nvSpPr>
          <p:cNvPr id="90114"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Grochowski et al.,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Best of both Latency and Throughput</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ICCD 2004.</a:t>
            </a:r>
          </a:p>
          <a:p>
            <a:endParaRPr lang="en-US">
              <a:latin typeface="Tahoma" charset="0"/>
              <a:ea typeface="ＭＳ Ｐゴシック" charset="0"/>
              <a:cs typeface="ＭＳ Ｐゴシック" charset="0"/>
            </a:endParaRPr>
          </a:p>
        </p:txBody>
      </p:sp>
      <p:sp>
        <p:nvSpPr>
          <p:cNvPr id="901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DA79A0-4949-5942-B10E-4DE1600C4FF6}" type="slidenum">
              <a:rPr lang="en-US" sz="1600">
                <a:solidFill>
                  <a:srgbClr val="000000"/>
                </a:solidFill>
                <a:latin typeface="Garamond" charset="0"/>
                <a:cs typeface="Arial" charset="0"/>
              </a:rPr>
              <a:pPr eaLnBrk="1" hangingPunct="1"/>
              <a:t>82</a:t>
            </a:fld>
            <a:endParaRPr lang="en-US" sz="1600">
              <a:solidFill>
                <a:srgbClr val="000000"/>
              </a:solidFill>
              <a:latin typeface="Garamond" charset="0"/>
              <a:cs typeface="Arial" charset="0"/>
            </a:endParaRPr>
          </a:p>
        </p:txBody>
      </p:sp>
      <p:pic>
        <p:nvPicPr>
          <p:cNvPr id="901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2200"/>
            <a:ext cx="5462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5924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228600" y="152400"/>
            <a:ext cx="8915400" cy="1066800"/>
          </a:xfrm>
        </p:spPr>
        <p:txBody>
          <a:bodyPr/>
          <a:lstStyle/>
          <a:p>
            <a:r>
              <a:rPr lang="en-US">
                <a:latin typeface="Garamond" charset="0"/>
                <a:ea typeface="ＭＳ Ｐゴシック" charset="0"/>
                <a:cs typeface="ＭＳ Ｐゴシック" charset="0"/>
              </a:rPr>
              <a:t>Meet Small: Sun Niagara (UltraSPARC T1)</a:t>
            </a:r>
          </a:p>
        </p:txBody>
      </p:sp>
      <p:sp>
        <p:nvSpPr>
          <p:cNvPr id="9421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ABCEC6-866C-B040-B951-DCC3C4EA9F6E}" type="slidenum">
              <a:rPr lang="en-US" sz="1600">
                <a:solidFill>
                  <a:srgbClr val="000000"/>
                </a:solidFill>
                <a:latin typeface="Garamond" charset="0"/>
                <a:cs typeface="Arial" charset="0"/>
              </a:rPr>
              <a:pPr eaLnBrk="1" hangingPunct="1"/>
              <a:t>83</a:t>
            </a:fld>
            <a:endParaRPr lang="en-US" sz="1600">
              <a:solidFill>
                <a:srgbClr val="000000"/>
              </a:solidFill>
              <a:latin typeface="Garamond" charset="0"/>
              <a:cs typeface="Arial" charset="0"/>
            </a:endParaRPr>
          </a:p>
        </p:txBody>
      </p:sp>
      <p:sp>
        <p:nvSpPr>
          <p:cNvPr id="94211" name="Content Placeholder 5"/>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Kongetira et al.,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Niagara: A 32-Way Multithreaded SPARC Processor</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IEEE Micro 2005.</a:t>
            </a:r>
          </a:p>
          <a:p>
            <a:endParaRPr lang="en-US">
              <a:latin typeface="Tahoma" charset="0"/>
              <a:ea typeface="ＭＳ Ｐゴシック" charset="0"/>
              <a:cs typeface="ＭＳ Ｐゴシック" charset="0"/>
            </a:endParaRPr>
          </a:p>
        </p:txBody>
      </p:sp>
      <p:pic>
        <p:nvPicPr>
          <p:cNvPr id="94212" name="Picture 6" descr="niagara-block.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57400"/>
            <a:ext cx="52260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396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atin typeface="Garamond" charset="0"/>
                <a:ea typeface="ＭＳ Ｐゴシック" charset="0"/>
                <a:cs typeface="ＭＳ Ｐゴシック" charset="0"/>
              </a:rPr>
              <a:t>Niagara Core</a:t>
            </a:r>
          </a:p>
        </p:txBody>
      </p:sp>
      <p:sp>
        <p:nvSpPr>
          <p:cNvPr id="95234"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4-way fine-grain multithreaded, 6-stage, dual-issue in-order</a:t>
            </a:r>
          </a:p>
          <a:p>
            <a:r>
              <a:rPr lang="en-US">
                <a:latin typeface="Tahoma" charset="0"/>
                <a:ea typeface="ＭＳ Ｐゴシック" charset="0"/>
                <a:cs typeface="ＭＳ Ｐゴシック" charset="0"/>
              </a:rPr>
              <a:t>Round robin thread selection (unless cache miss)</a:t>
            </a:r>
          </a:p>
          <a:p>
            <a:r>
              <a:rPr lang="en-US">
                <a:latin typeface="Tahoma" charset="0"/>
                <a:ea typeface="ＭＳ Ｐゴシック" charset="0"/>
                <a:cs typeface="ＭＳ Ｐゴシック" charset="0"/>
              </a:rPr>
              <a:t>Shared FP unit among cores</a:t>
            </a:r>
          </a:p>
          <a:p>
            <a:endParaRPr lang="en-US">
              <a:latin typeface="Tahoma" charset="0"/>
              <a:ea typeface="ＭＳ Ｐゴシック" charset="0"/>
              <a:cs typeface="ＭＳ Ｐゴシック" charset="0"/>
            </a:endParaRPr>
          </a:p>
        </p:txBody>
      </p:sp>
      <p:sp>
        <p:nvSpPr>
          <p:cNvPr id="95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FABABF-76BA-AE47-982C-A357B4C3F9AE}" type="slidenum">
              <a:rPr lang="en-US" sz="1600">
                <a:solidFill>
                  <a:srgbClr val="000000"/>
                </a:solidFill>
                <a:latin typeface="Garamond" charset="0"/>
                <a:cs typeface="Arial" charset="0"/>
              </a:rPr>
              <a:pPr eaLnBrk="1" hangingPunct="1"/>
              <a:t>84</a:t>
            </a:fld>
            <a:endParaRPr lang="en-US" sz="1600">
              <a:solidFill>
                <a:srgbClr val="000000"/>
              </a:solidFill>
              <a:latin typeface="Garamond" charset="0"/>
              <a:cs typeface="Arial" charset="0"/>
            </a:endParaRPr>
          </a:p>
        </p:txBody>
      </p:sp>
      <p:pic>
        <p:nvPicPr>
          <p:cNvPr id="95236" name="Picture 4" descr="niagara-pip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95538"/>
            <a:ext cx="52578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742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atin typeface="Garamond" charset="0"/>
                <a:ea typeface="ＭＳ Ｐゴシック" charset="0"/>
                <a:cs typeface="ＭＳ Ｐゴシック" charset="0"/>
              </a:rPr>
              <a:t>Niagara Design Point</a:t>
            </a:r>
          </a:p>
        </p:txBody>
      </p:sp>
      <p:sp>
        <p:nvSpPr>
          <p:cNvPr id="45058"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D</a:t>
            </a:r>
            <a:r>
              <a:rPr lang="en-US" dirty="0" smtClean="0">
                <a:latin typeface="Tahoma" charset="0"/>
                <a:ea typeface="ＭＳ Ｐゴシック" charset="0"/>
                <a:cs typeface="ＭＳ Ｐゴシック" charset="0"/>
              </a:rPr>
              <a:t>esigned </a:t>
            </a:r>
            <a:r>
              <a:rPr lang="en-US" dirty="0">
                <a:latin typeface="Tahoma" charset="0"/>
                <a:ea typeface="ＭＳ Ｐゴシック" charset="0"/>
                <a:cs typeface="ＭＳ Ｐゴシック" charset="0"/>
              </a:rPr>
              <a:t>for commercial applications</a:t>
            </a:r>
          </a:p>
        </p:txBody>
      </p:sp>
      <p:sp>
        <p:nvSpPr>
          <p:cNvPr id="450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1FCF47-AD30-E040-A708-6EB4C911BE36}" type="slidenum">
              <a:rPr lang="en-US" sz="1600">
                <a:solidFill>
                  <a:srgbClr val="000000"/>
                </a:solidFill>
                <a:latin typeface="Garamond" charset="0"/>
              </a:rPr>
              <a:pPr eaLnBrk="1" hangingPunct="1"/>
              <a:t>85</a:t>
            </a:fld>
            <a:endParaRPr lang="en-US" sz="1600">
              <a:solidFill>
                <a:srgbClr val="000000"/>
              </a:solidFill>
              <a:latin typeface="Garamond" charset="0"/>
            </a:endParaRPr>
          </a:p>
        </p:txBody>
      </p:sp>
      <p:pic>
        <p:nvPicPr>
          <p:cNvPr id="45060" name="Picture 4" descr="niagara-commercial-app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7518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niagara-mlp.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38600"/>
            <a:ext cx="4216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324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dirty="0" smtClean="0">
                <a:latin typeface="Garamond" charset="0"/>
                <a:ea typeface="ＭＳ Ｐゴシック" charset="0"/>
                <a:cs typeface="ＭＳ Ｐゴシック" charset="0"/>
              </a:rPr>
              <a:t>Meet Small, but Larger</a:t>
            </a:r>
            <a:r>
              <a:rPr lang="en-US" dirty="0" smtClean="0">
                <a:latin typeface="Garamond" charset="0"/>
                <a:ea typeface="ＭＳ Ｐゴシック" charset="0"/>
                <a:cs typeface="ＭＳ Ｐゴシック" charset="0"/>
              </a:rPr>
              <a:t>: Sun </a:t>
            </a:r>
            <a:r>
              <a:rPr lang="en-US" dirty="0">
                <a:latin typeface="Garamond" charset="0"/>
                <a:ea typeface="ＭＳ Ｐゴシック" charset="0"/>
                <a:cs typeface="ＭＳ Ｐゴシック" charset="0"/>
              </a:rPr>
              <a:t>ROCK </a:t>
            </a:r>
          </a:p>
        </p:txBody>
      </p:sp>
      <p:sp>
        <p:nvSpPr>
          <p:cNvPr id="3" name="Content Placeholder 2"/>
          <p:cNvSpPr>
            <a:spLocks noGrp="1"/>
          </p:cNvSpPr>
          <p:nvPr>
            <p:ph idx="1"/>
          </p:nvPr>
        </p:nvSpPr>
        <p:spPr>
          <a:xfrm>
            <a:off x="228600" y="996950"/>
            <a:ext cx="8610600" cy="5194300"/>
          </a:xfrm>
        </p:spPr>
        <p:txBody>
          <a:bodyPr/>
          <a:lstStyle/>
          <a:p>
            <a:r>
              <a:rPr lang="en-US" sz="2000">
                <a:latin typeface="Tahoma" charset="0"/>
                <a:ea typeface="ＭＳ Ｐゴシック" charset="0"/>
                <a:cs typeface="ＭＳ Ｐゴシック" charset="0"/>
              </a:rPr>
              <a:t>Chaudhry et al., </a:t>
            </a:r>
            <a:r>
              <a:rPr lang="ja-JP" altLang="en-US" sz="2000">
                <a:latin typeface="Tahoma" charset="0"/>
                <a:ea typeface="ＭＳ Ｐゴシック" charset="0"/>
                <a:cs typeface="ＭＳ Ｐゴシック" charset="0"/>
              </a:rPr>
              <a:t>“</a:t>
            </a:r>
            <a:r>
              <a:rPr lang="en-US" altLang="ja-JP" sz="2000">
                <a:solidFill>
                  <a:srgbClr val="0000FF"/>
                </a:solidFill>
                <a:latin typeface="Tahoma" charset="0"/>
                <a:ea typeface="ＭＳ Ｐゴシック" charset="0"/>
                <a:cs typeface="ＭＳ Ｐゴシック" charset="0"/>
              </a:rPr>
              <a:t>Rock: A High-Performance Sparc CMT Processor</a:t>
            </a:r>
            <a:r>
              <a:rPr lang="en-US" altLang="ja-JP" sz="2000">
                <a:latin typeface="Tahoma" charset="0"/>
                <a:ea typeface="ＭＳ Ｐゴシック" charset="0"/>
                <a:cs typeface="ＭＳ Ｐゴシック" charset="0"/>
              </a:rPr>
              <a:t>,</a:t>
            </a:r>
            <a:r>
              <a:rPr lang="ja-JP" altLang="en-US" sz="2000">
                <a:latin typeface="Tahoma" charset="0"/>
                <a:ea typeface="ＭＳ Ｐゴシック" charset="0"/>
                <a:cs typeface="ＭＳ Ｐゴシック" charset="0"/>
              </a:rPr>
              <a:t>”</a:t>
            </a:r>
            <a:r>
              <a:rPr lang="en-US" altLang="ja-JP" sz="2000">
                <a:latin typeface="Tahoma" charset="0"/>
                <a:ea typeface="ＭＳ Ｐゴシック" charset="0"/>
                <a:cs typeface="ＭＳ Ｐゴシック" charset="0"/>
              </a:rPr>
              <a:t> IEEE Micro, 2009.</a:t>
            </a:r>
          </a:p>
          <a:p>
            <a:r>
              <a:rPr lang="en-US" sz="2000">
                <a:latin typeface="Tahoma" charset="0"/>
                <a:ea typeface="ＭＳ Ｐゴシック" charset="0"/>
                <a:cs typeface="ＭＳ Ｐゴシック" charset="0"/>
              </a:rPr>
              <a:t>Chaudhry et al., </a:t>
            </a:r>
            <a:r>
              <a:rPr lang="ja-JP" altLang="en-US" sz="2000">
                <a:latin typeface="Tahoma" charset="0"/>
                <a:ea typeface="ＭＳ Ｐゴシック" charset="0"/>
                <a:cs typeface="ＭＳ Ｐゴシック" charset="0"/>
              </a:rPr>
              <a:t>“</a:t>
            </a:r>
            <a:r>
              <a:rPr lang="en-US" altLang="ja-JP" sz="2000">
                <a:solidFill>
                  <a:srgbClr val="0000FF"/>
                </a:solidFill>
                <a:latin typeface="Tahoma" charset="0"/>
                <a:ea typeface="ＭＳ Ｐゴシック" charset="0"/>
                <a:cs typeface="ＭＳ Ｐゴシック" charset="0"/>
              </a:rPr>
              <a:t>Simultaneous Speculative Threading: A Novel Pipeline Architecture Implemented in Sun's ROCK Processor</a:t>
            </a:r>
            <a:r>
              <a:rPr lang="en-US" altLang="ja-JP" sz="2000">
                <a:latin typeface="Tahoma" charset="0"/>
                <a:ea typeface="ＭＳ Ｐゴシック" charset="0"/>
                <a:cs typeface="ＭＳ Ｐゴシック" charset="0"/>
              </a:rPr>
              <a:t>,</a:t>
            </a:r>
            <a:r>
              <a:rPr lang="ja-JP" altLang="en-US" sz="2000">
                <a:latin typeface="Tahoma" charset="0"/>
                <a:ea typeface="ＭＳ Ｐゴシック" charset="0"/>
                <a:cs typeface="ＭＳ Ｐゴシック" charset="0"/>
              </a:rPr>
              <a:t>”</a:t>
            </a:r>
            <a:r>
              <a:rPr lang="en-US" altLang="ja-JP" sz="2000">
                <a:latin typeface="Tahoma" charset="0"/>
                <a:ea typeface="ＭＳ Ｐゴシック" charset="0"/>
                <a:cs typeface="ＭＳ Ｐゴシック" charset="0"/>
              </a:rPr>
              <a:t> ISCA 2009</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Goals:</a:t>
            </a:r>
          </a:p>
          <a:p>
            <a:pPr lvl="1"/>
            <a:r>
              <a:rPr lang="en-US">
                <a:latin typeface="Tahoma" charset="0"/>
                <a:ea typeface="ＭＳ Ｐゴシック" charset="0"/>
              </a:rPr>
              <a:t>Maximize throughput when threads are available</a:t>
            </a:r>
          </a:p>
          <a:p>
            <a:pPr lvl="1"/>
            <a:r>
              <a:rPr lang="en-US">
                <a:latin typeface="Tahoma" charset="0"/>
                <a:ea typeface="ＭＳ Ｐゴシック" charset="0"/>
              </a:rPr>
              <a:t>Boost single-thread performance when threads are not available and on cache misses</a:t>
            </a:r>
          </a:p>
          <a:p>
            <a:r>
              <a:rPr lang="en-US">
                <a:latin typeface="Tahoma" charset="0"/>
                <a:ea typeface="ＭＳ Ｐゴシック" charset="0"/>
                <a:cs typeface="ＭＳ Ｐゴシック" charset="0"/>
              </a:rPr>
              <a:t>Ideas: </a:t>
            </a:r>
          </a:p>
          <a:p>
            <a:pPr lvl="1"/>
            <a:r>
              <a:rPr lang="en-US">
                <a:solidFill>
                  <a:srgbClr val="0000FF"/>
                </a:solidFill>
                <a:latin typeface="Tahoma" charset="0"/>
                <a:ea typeface="ＭＳ Ｐゴシック" charset="0"/>
              </a:rPr>
              <a:t>Runahead on a cache miss </a:t>
            </a:r>
            <a:r>
              <a:rPr lang="en-US">
                <a:latin typeface="Tahoma" charset="0"/>
                <a:ea typeface="ＭＳ Ｐゴシック" charset="0"/>
                <a:sym typeface="Wingdings" charset="0"/>
              </a:rPr>
              <a:t> ahead thread executes miss-independent instructions, behind thread executes dependent instructions</a:t>
            </a:r>
          </a:p>
          <a:p>
            <a:pPr lvl="1"/>
            <a:r>
              <a:rPr lang="en-US">
                <a:solidFill>
                  <a:srgbClr val="0000FF"/>
                </a:solidFill>
                <a:latin typeface="Tahoma" charset="0"/>
                <a:ea typeface="ＭＳ Ｐゴシック" charset="0"/>
                <a:sym typeface="Wingdings" charset="0"/>
              </a:rPr>
              <a:t>Branch prediction </a:t>
            </a:r>
            <a:r>
              <a:rPr lang="en-US">
                <a:latin typeface="Tahoma" charset="0"/>
                <a:ea typeface="ＭＳ Ｐゴシック" charset="0"/>
                <a:sym typeface="Wingdings" charset="0"/>
              </a:rPr>
              <a:t>(gshare)</a:t>
            </a:r>
          </a:p>
          <a:p>
            <a:pPr lvl="1"/>
            <a:endParaRPr lang="en-US">
              <a:latin typeface="Tahoma" charset="0"/>
              <a:ea typeface="ＭＳ Ｐゴシック" charset="0"/>
            </a:endParaRPr>
          </a:p>
        </p:txBody>
      </p:sp>
      <p:sp>
        <p:nvSpPr>
          <p:cNvPr id="491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12DB43-4C47-E241-B99E-EB5476F836EB}" type="slidenum">
              <a:rPr lang="en-US" sz="1600">
                <a:solidFill>
                  <a:srgbClr val="000000"/>
                </a:solidFill>
                <a:latin typeface="Garamond" charset="0"/>
              </a:rPr>
              <a:pPr eaLnBrk="1" hangingPunct="1"/>
              <a:t>86</a:t>
            </a:fld>
            <a:endParaRPr lang="en-US" sz="1600">
              <a:solidFill>
                <a:srgbClr val="000000"/>
              </a:solidFill>
              <a:latin typeface="Garamond" charset="0"/>
            </a:endParaRPr>
          </a:p>
        </p:txBody>
      </p:sp>
    </p:spTree>
    <p:extLst>
      <p:ext uri="{BB962C8B-B14F-4D97-AF65-F5344CB8AC3E}">
        <p14:creationId xmlns:p14="http://schemas.microsoft.com/office/powerpoint/2010/main" val="3685469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Sun </a:t>
            </a:r>
            <a:r>
              <a:rPr lang="en-US" dirty="0">
                <a:latin typeface="Garamond" charset="0"/>
                <a:ea typeface="ＭＳ Ｐゴシック" charset="0"/>
                <a:cs typeface="ＭＳ Ｐゴシック" charset="0"/>
              </a:rPr>
              <a:t>ROCK</a:t>
            </a:r>
          </a:p>
        </p:txBody>
      </p:sp>
      <p:sp>
        <p:nvSpPr>
          <p:cNvPr id="50178" name="Content Placeholder 2"/>
          <p:cNvSpPr>
            <a:spLocks noGrp="1"/>
          </p:cNvSpPr>
          <p:nvPr>
            <p:ph idx="1"/>
          </p:nvPr>
        </p:nvSpPr>
        <p:spPr>
          <a:xfrm>
            <a:off x="5257800" y="996950"/>
            <a:ext cx="3581400" cy="5194300"/>
          </a:xfrm>
        </p:spPr>
        <p:txBody>
          <a:bodyPr/>
          <a:lstStyle/>
          <a:p>
            <a:r>
              <a:rPr lang="en-US">
                <a:latin typeface="Tahoma" charset="0"/>
                <a:ea typeface="ＭＳ Ｐゴシック" charset="0"/>
                <a:cs typeface="ＭＳ Ｐゴシック" charset="0"/>
              </a:rPr>
              <a:t>16 cores, 2 threads per core (fewer threads than Niagara 2)</a:t>
            </a:r>
          </a:p>
          <a:p>
            <a:r>
              <a:rPr lang="en-US">
                <a:latin typeface="Tahoma" charset="0"/>
                <a:ea typeface="ＭＳ Ｐゴシック" charset="0"/>
                <a:cs typeface="ＭＳ Ｐゴシック" charset="0"/>
              </a:rPr>
              <a:t>4 cores share a 32KB instruction cache</a:t>
            </a:r>
          </a:p>
          <a:p>
            <a:r>
              <a:rPr lang="en-US">
                <a:latin typeface="Tahoma" charset="0"/>
                <a:ea typeface="ＭＳ Ｐゴシック" charset="0"/>
                <a:cs typeface="ＭＳ Ｐゴシック" charset="0"/>
              </a:rPr>
              <a:t>2 cores share a 32KB data cache</a:t>
            </a:r>
          </a:p>
          <a:p>
            <a:r>
              <a:rPr lang="en-US">
                <a:latin typeface="Tahoma" charset="0"/>
                <a:ea typeface="ＭＳ Ｐゴシック" charset="0"/>
                <a:cs typeface="ＭＳ Ｐゴシック" charset="0"/>
              </a:rPr>
              <a:t>2MB L2 cache (smaller than Niagara 2)</a:t>
            </a:r>
          </a:p>
        </p:txBody>
      </p:sp>
      <p:sp>
        <p:nvSpPr>
          <p:cNvPr id="501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FE31F-1546-594E-85A3-96C802D41CC6}" type="slidenum">
              <a:rPr lang="en-US" sz="1600">
                <a:solidFill>
                  <a:srgbClr val="000000"/>
                </a:solidFill>
                <a:latin typeface="Garamond" charset="0"/>
              </a:rPr>
              <a:pPr eaLnBrk="1" hangingPunct="1"/>
              <a:t>87</a:t>
            </a:fld>
            <a:endParaRPr lang="en-US" sz="1600">
              <a:solidFill>
                <a:srgbClr val="000000"/>
              </a:solidFill>
              <a:latin typeface="Garamond" charset="0"/>
            </a:endParaRPr>
          </a:p>
        </p:txBody>
      </p:sp>
      <p:pic>
        <p:nvPicPr>
          <p:cNvPr id="501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52578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407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Garamond" charset="0"/>
                <a:ea typeface="ＭＳ Ｐゴシック" charset="0"/>
                <a:cs typeface="ＭＳ Ｐゴシック" charset="0"/>
              </a:rPr>
              <a:t>Runahead Execution (I)</a:t>
            </a:r>
          </a:p>
        </p:txBody>
      </p:sp>
      <p:sp>
        <p:nvSpPr>
          <p:cNvPr id="14339"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A simple pre-execution method for prefetching purposes</a:t>
            </a:r>
          </a:p>
          <a:p>
            <a:r>
              <a:rPr lang="en-US" dirty="0">
                <a:latin typeface="Tahoma" charset="0"/>
                <a:ea typeface="ＭＳ Ｐゴシック" charset="0"/>
                <a:cs typeface="ＭＳ Ｐゴシック" charset="0"/>
              </a:rPr>
              <a:t>Mutlu et al., </a:t>
            </a:r>
            <a:r>
              <a:rPr lang="ja-JP" altLang="en-US" dirty="0">
                <a:latin typeface="Tahoma" charset="0"/>
                <a:ea typeface="ＭＳ Ｐゴシック" charset="0"/>
                <a:cs typeface="ＭＳ Ｐゴシック" charset="0"/>
              </a:rPr>
              <a:t>“</a:t>
            </a:r>
            <a:r>
              <a:rPr lang="en-US" altLang="ja-JP" dirty="0">
                <a:solidFill>
                  <a:srgbClr val="0000FF"/>
                </a:solidFill>
                <a:latin typeface="Tahoma" charset="0"/>
                <a:ea typeface="ＭＳ Ｐゴシック" charset="0"/>
                <a:cs typeface="ＭＳ Ｐゴシック" charset="0"/>
              </a:rPr>
              <a:t>Runahead Execution: An Alternative to Very Large Instruction Windows for Out-of-order Processors</a:t>
            </a:r>
            <a:r>
              <a:rPr lang="en-US" altLang="ja-JP" dirty="0">
                <a:latin typeface="Tahoma" charset="0"/>
                <a:ea typeface="ＭＳ Ｐゴシック" charset="0"/>
                <a:cs typeface="ＭＳ Ｐゴシック" charset="0"/>
              </a:rPr>
              <a:t>,</a:t>
            </a:r>
            <a:r>
              <a:rPr lang="ja-JP" altLang="en-US" dirty="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 HPCA </a:t>
            </a:r>
            <a:r>
              <a:rPr lang="en-US" altLang="ja-JP" dirty="0" smtClean="0">
                <a:latin typeface="Tahoma" charset="0"/>
                <a:ea typeface="ＭＳ Ｐゴシック" charset="0"/>
                <a:cs typeface="ＭＳ Ｐゴシック" charset="0"/>
              </a:rPr>
              <a:t>2003, IEEE Micro 2003.</a:t>
            </a:r>
            <a:endParaRPr lang="en-US" altLang="ja-JP"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When the oldest instruction is a long-latency cache miss:</a:t>
            </a:r>
          </a:p>
          <a:p>
            <a:pPr lvl="1"/>
            <a:r>
              <a:rPr lang="en-US" dirty="0">
                <a:latin typeface="Tahoma" charset="0"/>
                <a:ea typeface="ＭＳ Ｐゴシック" charset="0"/>
              </a:rPr>
              <a:t>Checkpoint architectural state and enter runahead mode</a:t>
            </a:r>
          </a:p>
          <a:p>
            <a:r>
              <a:rPr lang="en-US" dirty="0">
                <a:latin typeface="Tahoma" charset="0"/>
                <a:ea typeface="ＭＳ Ｐゴシック" charset="0"/>
                <a:cs typeface="ＭＳ Ｐゴシック" charset="0"/>
              </a:rPr>
              <a:t>In runahead mode:</a:t>
            </a:r>
          </a:p>
          <a:p>
            <a:pPr lvl="1"/>
            <a:r>
              <a:rPr lang="en-US" dirty="0">
                <a:solidFill>
                  <a:srgbClr val="CC0000"/>
                </a:solidFill>
                <a:latin typeface="Tahoma" charset="0"/>
                <a:ea typeface="ＭＳ Ｐゴシック" charset="0"/>
              </a:rPr>
              <a:t>Speculatively pre-execute instructions</a:t>
            </a:r>
          </a:p>
          <a:p>
            <a:pPr lvl="1"/>
            <a:r>
              <a:rPr lang="en-US" dirty="0">
                <a:solidFill>
                  <a:srgbClr val="CC0000"/>
                </a:solidFill>
                <a:latin typeface="Tahoma" charset="0"/>
                <a:ea typeface="ＭＳ Ｐゴシック" charset="0"/>
              </a:rPr>
              <a:t>The purpose of pre-execution is to generate prefetches</a:t>
            </a:r>
          </a:p>
          <a:p>
            <a:pPr lvl="1"/>
            <a:r>
              <a:rPr lang="en-US" dirty="0">
                <a:latin typeface="Tahoma" charset="0"/>
                <a:ea typeface="ＭＳ Ｐゴシック" charset="0"/>
              </a:rPr>
              <a:t>L2-miss dependent instructions are marked INV and dropped</a:t>
            </a:r>
          </a:p>
          <a:p>
            <a:r>
              <a:rPr lang="en-US" dirty="0">
                <a:latin typeface="Tahoma" charset="0"/>
                <a:ea typeface="ＭＳ Ｐゴシック" charset="0"/>
                <a:cs typeface="ＭＳ Ｐゴシック" charset="0"/>
              </a:rPr>
              <a:t>Runahead mode ends when the original miss returns</a:t>
            </a:r>
          </a:p>
          <a:p>
            <a:pPr lvl="1"/>
            <a:r>
              <a:rPr lang="en-US" dirty="0">
                <a:latin typeface="Tahoma" charset="0"/>
                <a:ea typeface="ＭＳ Ｐゴシック" charset="0"/>
              </a:rPr>
              <a:t>Checkpoint is restored and normal execution resumes</a:t>
            </a: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512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8C3746-5AFE-164E-82D9-DE102DDE9220}" type="slidenum">
              <a:rPr lang="en-US" sz="1600">
                <a:solidFill>
                  <a:srgbClr val="000000"/>
                </a:solidFill>
                <a:latin typeface="Garamond" charset="0"/>
              </a:rPr>
              <a:pPr eaLnBrk="1" hangingPunct="1"/>
              <a:t>88</a:t>
            </a:fld>
            <a:endParaRPr lang="en-US" sz="1600">
              <a:solidFill>
                <a:srgbClr val="000000"/>
              </a:solidFill>
              <a:latin typeface="Garamond" charset="0"/>
            </a:endParaRPr>
          </a:p>
        </p:txBody>
      </p:sp>
    </p:spTree>
    <p:extLst>
      <p:ext uri="{BB962C8B-B14F-4D97-AF65-F5344CB8AC3E}">
        <p14:creationId xmlns:p14="http://schemas.microsoft.com/office/powerpoint/2010/main" val="37948801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3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3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3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atin typeface="Garamond" charset="0"/>
                <a:ea typeface="ＭＳ Ｐゴシック" charset="0"/>
                <a:cs typeface="ＭＳ Ｐゴシック" charset="0"/>
              </a:rPr>
              <a:t>Runahead Execution (II)</a:t>
            </a:r>
          </a:p>
        </p:txBody>
      </p:sp>
      <p:sp>
        <p:nvSpPr>
          <p:cNvPr id="52226"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522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4FECA8-935F-9247-AB99-52C369BEF8C7}" type="slidenum">
              <a:rPr lang="en-US" sz="1600">
                <a:solidFill>
                  <a:srgbClr val="000000"/>
                </a:solidFill>
                <a:latin typeface="Garamond" charset="0"/>
              </a:rPr>
              <a:pPr eaLnBrk="1" hangingPunct="1"/>
              <a:t>89</a:t>
            </a:fld>
            <a:endParaRPr lang="en-US" sz="1600">
              <a:solidFill>
                <a:srgbClr val="000000"/>
              </a:solidFill>
              <a:latin typeface="Garamond" charset="0"/>
            </a:endParaRPr>
          </a:p>
        </p:txBody>
      </p:sp>
      <p:sp>
        <p:nvSpPr>
          <p:cNvPr id="5" name="Rectangle 2"/>
          <p:cNvSpPr>
            <a:spLocks noChangeArrowheads="1"/>
          </p:cNvSpPr>
          <p:nvPr/>
        </p:nvSpPr>
        <p:spPr bwMode="auto">
          <a:xfrm>
            <a:off x="152400" y="4648200"/>
            <a:ext cx="10668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6" name="Text Box 3"/>
          <p:cNvSpPr txBox="1">
            <a:spLocks noChangeArrowheads="1"/>
          </p:cNvSpPr>
          <p:nvPr/>
        </p:nvSpPr>
        <p:spPr bwMode="auto">
          <a:xfrm>
            <a:off x="133350" y="4619625"/>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Compute</a:t>
            </a:r>
          </a:p>
        </p:txBody>
      </p:sp>
      <p:sp>
        <p:nvSpPr>
          <p:cNvPr id="7" name="Rectangle 4"/>
          <p:cNvSpPr>
            <a:spLocks noChangeArrowheads="1"/>
          </p:cNvSpPr>
          <p:nvPr/>
        </p:nvSpPr>
        <p:spPr bwMode="auto">
          <a:xfrm>
            <a:off x="152400" y="2228850"/>
            <a:ext cx="10668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8" name="Text Box 5"/>
          <p:cNvSpPr txBox="1">
            <a:spLocks noChangeArrowheads="1"/>
          </p:cNvSpPr>
          <p:nvPr/>
        </p:nvSpPr>
        <p:spPr bwMode="auto">
          <a:xfrm>
            <a:off x="133350" y="219075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Compute</a:t>
            </a:r>
          </a:p>
        </p:txBody>
      </p:sp>
      <p:sp>
        <p:nvSpPr>
          <p:cNvPr id="9" name="Rectangle 6"/>
          <p:cNvSpPr>
            <a:spLocks noChangeArrowheads="1"/>
          </p:cNvSpPr>
          <p:nvPr/>
        </p:nvSpPr>
        <p:spPr bwMode="auto">
          <a:xfrm>
            <a:off x="1447800" y="2228850"/>
            <a:ext cx="2590800" cy="304800"/>
          </a:xfrm>
          <a:prstGeom prst="rect">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10" name="Rectangle 7" descr="Large checker board"/>
          <p:cNvSpPr>
            <a:spLocks noChangeArrowheads="1"/>
          </p:cNvSpPr>
          <p:nvPr/>
        </p:nvSpPr>
        <p:spPr bwMode="auto">
          <a:xfrm>
            <a:off x="1447800" y="2686050"/>
            <a:ext cx="25908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11" name="Line 8"/>
          <p:cNvSpPr>
            <a:spLocks noChangeShapeType="1"/>
          </p:cNvSpPr>
          <p:nvPr/>
        </p:nvSpPr>
        <p:spPr bwMode="auto">
          <a:xfrm>
            <a:off x="1219200" y="1847850"/>
            <a:ext cx="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2" name="Text Box 9"/>
          <p:cNvSpPr txBox="1">
            <a:spLocks noChangeArrowheads="1"/>
          </p:cNvSpPr>
          <p:nvPr/>
        </p:nvSpPr>
        <p:spPr bwMode="auto">
          <a:xfrm>
            <a:off x="552450" y="1543050"/>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Load 1 Miss</a:t>
            </a:r>
          </a:p>
        </p:txBody>
      </p:sp>
      <p:sp>
        <p:nvSpPr>
          <p:cNvPr id="13" name="Text Box 10"/>
          <p:cNvSpPr txBox="1">
            <a:spLocks noChangeArrowheads="1"/>
          </p:cNvSpPr>
          <p:nvPr/>
        </p:nvSpPr>
        <p:spPr bwMode="auto">
          <a:xfrm>
            <a:off x="609600" y="260985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rPr>
              <a:t>Miss 1</a:t>
            </a:r>
          </a:p>
        </p:txBody>
      </p:sp>
      <p:sp>
        <p:nvSpPr>
          <p:cNvPr id="14" name="Rectangle 11"/>
          <p:cNvSpPr>
            <a:spLocks noChangeArrowheads="1"/>
          </p:cNvSpPr>
          <p:nvPr/>
        </p:nvSpPr>
        <p:spPr bwMode="auto">
          <a:xfrm>
            <a:off x="1219200" y="2228850"/>
            <a:ext cx="2286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15" name="Text Box 12"/>
          <p:cNvSpPr txBox="1">
            <a:spLocks noChangeArrowheads="1"/>
          </p:cNvSpPr>
          <p:nvPr/>
        </p:nvSpPr>
        <p:spPr bwMode="auto">
          <a:xfrm>
            <a:off x="2286000" y="22098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Stall</a:t>
            </a:r>
          </a:p>
        </p:txBody>
      </p:sp>
      <p:sp>
        <p:nvSpPr>
          <p:cNvPr id="16" name="Rectangle 13" descr="Large checker board"/>
          <p:cNvSpPr>
            <a:spLocks noChangeArrowheads="1"/>
          </p:cNvSpPr>
          <p:nvPr/>
        </p:nvSpPr>
        <p:spPr bwMode="auto">
          <a:xfrm>
            <a:off x="1219200" y="2686050"/>
            <a:ext cx="2286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17" name="Rectangle 14"/>
          <p:cNvSpPr>
            <a:spLocks noChangeArrowheads="1"/>
          </p:cNvSpPr>
          <p:nvPr/>
        </p:nvSpPr>
        <p:spPr bwMode="auto">
          <a:xfrm>
            <a:off x="4038600" y="2228850"/>
            <a:ext cx="13716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18" name="Text Box 15"/>
          <p:cNvSpPr txBox="1">
            <a:spLocks noChangeArrowheads="1"/>
          </p:cNvSpPr>
          <p:nvPr/>
        </p:nvSpPr>
        <p:spPr bwMode="auto">
          <a:xfrm>
            <a:off x="4133850" y="2200275"/>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Compute</a:t>
            </a:r>
          </a:p>
        </p:txBody>
      </p:sp>
      <p:sp>
        <p:nvSpPr>
          <p:cNvPr id="19" name="Line 16"/>
          <p:cNvSpPr>
            <a:spLocks noChangeShapeType="1"/>
          </p:cNvSpPr>
          <p:nvPr/>
        </p:nvSpPr>
        <p:spPr bwMode="auto">
          <a:xfrm>
            <a:off x="5410200" y="1847850"/>
            <a:ext cx="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0" name="Text Box 17"/>
          <p:cNvSpPr txBox="1">
            <a:spLocks noChangeArrowheads="1"/>
          </p:cNvSpPr>
          <p:nvPr/>
        </p:nvSpPr>
        <p:spPr bwMode="auto">
          <a:xfrm>
            <a:off x="4724400" y="1524000"/>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Load 2 Miss</a:t>
            </a:r>
          </a:p>
        </p:txBody>
      </p:sp>
      <p:sp>
        <p:nvSpPr>
          <p:cNvPr id="21" name="Rectangle 18"/>
          <p:cNvSpPr>
            <a:spLocks noChangeArrowheads="1"/>
          </p:cNvSpPr>
          <p:nvPr/>
        </p:nvSpPr>
        <p:spPr bwMode="auto">
          <a:xfrm>
            <a:off x="5410200" y="2228850"/>
            <a:ext cx="2286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22" name="Text Box 19"/>
          <p:cNvSpPr txBox="1">
            <a:spLocks noChangeArrowheads="1"/>
          </p:cNvSpPr>
          <p:nvPr/>
        </p:nvSpPr>
        <p:spPr bwMode="auto">
          <a:xfrm>
            <a:off x="4800600" y="260985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rPr>
              <a:t>Miss 2</a:t>
            </a:r>
          </a:p>
        </p:txBody>
      </p:sp>
      <p:sp>
        <p:nvSpPr>
          <p:cNvPr id="23" name="Rectangle 20" descr="Large checker board"/>
          <p:cNvSpPr>
            <a:spLocks noChangeArrowheads="1"/>
          </p:cNvSpPr>
          <p:nvPr/>
        </p:nvSpPr>
        <p:spPr bwMode="auto">
          <a:xfrm>
            <a:off x="5410200" y="2686050"/>
            <a:ext cx="2286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24" name="Rectangle 21"/>
          <p:cNvSpPr>
            <a:spLocks noChangeArrowheads="1"/>
          </p:cNvSpPr>
          <p:nvPr/>
        </p:nvSpPr>
        <p:spPr bwMode="auto">
          <a:xfrm>
            <a:off x="5638800" y="2228850"/>
            <a:ext cx="2590800" cy="304800"/>
          </a:xfrm>
          <a:prstGeom prst="rect">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25" name="Text Box 22"/>
          <p:cNvSpPr txBox="1">
            <a:spLocks noChangeArrowheads="1"/>
          </p:cNvSpPr>
          <p:nvPr/>
        </p:nvSpPr>
        <p:spPr bwMode="auto">
          <a:xfrm>
            <a:off x="6686550" y="22098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Stall</a:t>
            </a:r>
          </a:p>
        </p:txBody>
      </p:sp>
      <p:sp>
        <p:nvSpPr>
          <p:cNvPr id="26" name="Line 23"/>
          <p:cNvSpPr>
            <a:spLocks noChangeShapeType="1"/>
          </p:cNvSpPr>
          <p:nvPr/>
        </p:nvSpPr>
        <p:spPr bwMode="auto">
          <a:xfrm>
            <a:off x="1219200" y="4267200"/>
            <a:ext cx="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 name="Text Box 24"/>
          <p:cNvSpPr txBox="1">
            <a:spLocks noChangeArrowheads="1"/>
          </p:cNvSpPr>
          <p:nvPr/>
        </p:nvSpPr>
        <p:spPr bwMode="auto">
          <a:xfrm>
            <a:off x="542925" y="3952875"/>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Load 1 Miss</a:t>
            </a:r>
          </a:p>
        </p:txBody>
      </p:sp>
      <p:sp>
        <p:nvSpPr>
          <p:cNvPr id="28" name="Rectangle 25"/>
          <p:cNvSpPr>
            <a:spLocks noChangeArrowheads="1"/>
          </p:cNvSpPr>
          <p:nvPr/>
        </p:nvSpPr>
        <p:spPr bwMode="auto">
          <a:xfrm>
            <a:off x="1219200" y="4648200"/>
            <a:ext cx="1600200" cy="304800"/>
          </a:xfrm>
          <a:prstGeom prst="rect">
            <a:avLst/>
          </a:prstGeom>
          <a:solidFill>
            <a:srgbClr val="00CCFF"/>
          </a:solidFill>
          <a:ln w="9525">
            <a:solidFill>
              <a:schemeClr val="tx1"/>
            </a:solidFill>
            <a:miter lim="800000"/>
            <a:headEnd/>
            <a:tailEnd/>
          </a:ln>
        </p:spPr>
        <p:txBody>
          <a:bodyPr wrap="none" anchor="ctr"/>
          <a:lstStyle/>
          <a:p>
            <a:endParaRPr lang="en-US">
              <a:solidFill>
                <a:srgbClr val="000000"/>
              </a:solidFill>
            </a:endParaRPr>
          </a:p>
        </p:txBody>
      </p:sp>
      <p:sp>
        <p:nvSpPr>
          <p:cNvPr id="29" name="Text Box 26"/>
          <p:cNvSpPr txBox="1">
            <a:spLocks noChangeArrowheads="1"/>
          </p:cNvSpPr>
          <p:nvPr/>
        </p:nvSpPr>
        <p:spPr bwMode="auto">
          <a:xfrm>
            <a:off x="1428750" y="4600575"/>
            <a:ext cx="123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Runahead</a:t>
            </a:r>
          </a:p>
        </p:txBody>
      </p:sp>
      <p:sp>
        <p:nvSpPr>
          <p:cNvPr id="30" name="Line 27"/>
          <p:cNvSpPr>
            <a:spLocks noChangeShapeType="1"/>
          </p:cNvSpPr>
          <p:nvPr/>
        </p:nvSpPr>
        <p:spPr bwMode="auto">
          <a:xfrm>
            <a:off x="2819400" y="4267200"/>
            <a:ext cx="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1" name="Text Box 28"/>
          <p:cNvSpPr txBox="1">
            <a:spLocks noChangeArrowheads="1"/>
          </p:cNvSpPr>
          <p:nvPr/>
        </p:nvSpPr>
        <p:spPr bwMode="auto">
          <a:xfrm>
            <a:off x="2143125" y="3952875"/>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Load 2 Miss</a:t>
            </a:r>
          </a:p>
        </p:txBody>
      </p:sp>
      <p:sp>
        <p:nvSpPr>
          <p:cNvPr id="32" name="Rectangle 29"/>
          <p:cNvSpPr>
            <a:spLocks noChangeArrowheads="1"/>
          </p:cNvSpPr>
          <p:nvPr/>
        </p:nvSpPr>
        <p:spPr bwMode="auto">
          <a:xfrm>
            <a:off x="4038600" y="4648200"/>
            <a:ext cx="228600" cy="304800"/>
          </a:xfrm>
          <a:prstGeom prst="rect">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33" name="Rectangle 30"/>
          <p:cNvSpPr>
            <a:spLocks noChangeArrowheads="1"/>
          </p:cNvSpPr>
          <p:nvPr/>
        </p:nvSpPr>
        <p:spPr bwMode="auto">
          <a:xfrm>
            <a:off x="4267200" y="4648200"/>
            <a:ext cx="13716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34" name="Line 31"/>
          <p:cNvSpPr>
            <a:spLocks noChangeShapeType="1"/>
          </p:cNvSpPr>
          <p:nvPr/>
        </p:nvSpPr>
        <p:spPr bwMode="auto">
          <a:xfrm>
            <a:off x="5867400" y="4267200"/>
            <a:ext cx="0" cy="381000"/>
          </a:xfrm>
          <a:prstGeom prst="line">
            <a:avLst/>
          </a:prstGeom>
          <a:noFill/>
          <a:ln w="222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35" name="Text Box 32"/>
          <p:cNvSpPr txBox="1">
            <a:spLocks noChangeArrowheads="1"/>
          </p:cNvSpPr>
          <p:nvPr/>
        </p:nvSpPr>
        <p:spPr bwMode="auto">
          <a:xfrm>
            <a:off x="5200650" y="3952875"/>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8000"/>
                </a:solidFill>
              </a:rPr>
              <a:t>Load 2 Hit</a:t>
            </a:r>
          </a:p>
        </p:txBody>
      </p:sp>
      <p:sp>
        <p:nvSpPr>
          <p:cNvPr id="36" name="Rectangle 33" descr="Large checker board"/>
          <p:cNvSpPr>
            <a:spLocks noChangeArrowheads="1"/>
          </p:cNvSpPr>
          <p:nvPr/>
        </p:nvSpPr>
        <p:spPr bwMode="auto">
          <a:xfrm>
            <a:off x="5638800" y="2686050"/>
            <a:ext cx="25908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37" name="Rectangle 34" descr="Large checker board"/>
          <p:cNvSpPr>
            <a:spLocks noChangeArrowheads="1"/>
          </p:cNvSpPr>
          <p:nvPr/>
        </p:nvSpPr>
        <p:spPr bwMode="auto">
          <a:xfrm>
            <a:off x="2819400" y="5410200"/>
            <a:ext cx="12192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38" name="Rectangle 35" descr="Large checker board"/>
          <p:cNvSpPr>
            <a:spLocks noChangeArrowheads="1"/>
          </p:cNvSpPr>
          <p:nvPr/>
        </p:nvSpPr>
        <p:spPr bwMode="auto">
          <a:xfrm>
            <a:off x="4267200" y="5410200"/>
            <a:ext cx="13716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39" name="Rectangle 36" descr="Large checker board"/>
          <p:cNvSpPr>
            <a:spLocks noChangeArrowheads="1"/>
          </p:cNvSpPr>
          <p:nvPr/>
        </p:nvSpPr>
        <p:spPr bwMode="auto">
          <a:xfrm>
            <a:off x="1219200" y="5105400"/>
            <a:ext cx="16002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40" name="Text Box 37"/>
          <p:cNvSpPr txBox="1">
            <a:spLocks noChangeArrowheads="1"/>
          </p:cNvSpPr>
          <p:nvPr/>
        </p:nvSpPr>
        <p:spPr bwMode="auto">
          <a:xfrm>
            <a:off x="609600" y="502920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rPr>
              <a:t>Miss 1</a:t>
            </a:r>
          </a:p>
        </p:txBody>
      </p:sp>
      <p:sp>
        <p:nvSpPr>
          <p:cNvPr id="41" name="Text Box 38"/>
          <p:cNvSpPr txBox="1">
            <a:spLocks noChangeArrowheads="1"/>
          </p:cNvSpPr>
          <p:nvPr/>
        </p:nvSpPr>
        <p:spPr bwMode="auto">
          <a:xfrm>
            <a:off x="2209800" y="5334000"/>
            <a:ext cx="623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00"/>
                </a:solidFill>
              </a:rPr>
              <a:t>Miss 2</a:t>
            </a:r>
          </a:p>
        </p:txBody>
      </p:sp>
      <p:sp>
        <p:nvSpPr>
          <p:cNvPr id="42" name="Rectangle 39"/>
          <p:cNvSpPr>
            <a:spLocks noChangeArrowheads="1"/>
          </p:cNvSpPr>
          <p:nvPr/>
        </p:nvSpPr>
        <p:spPr bwMode="auto">
          <a:xfrm>
            <a:off x="8229600" y="2228850"/>
            <a:ext cx="4572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43" name="Text Box 40"/>
          <p:cNvSpPr txBox="1">
            <a:spLocks noChangeArrowheads="1"/>
          </p:cNvSpPr>
          <p:nvPr/>
        </p:nvSpPr>
        <p:spPr bwMode="auto">
          <a:xfrm>
            <a:off x="4486275" y="46101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Compute</a:t>
            </a:r>
          </a:p>
        </p:txBody>
      </p:sp>
      <p:sp>
        <p:nvSpPr>
          <p:cNvPr id="44" name="Rectangle 41"/>
          <p:cNvSpPr>
            <a:spLocks noChangeArrowheads="1"/>
          </p:cNvSpPr>
          <p:nvPr/>
        </p:nvSpPr>
        <p:spPr bwMode="auto">
          <a:xfrm>
            <a:off x="5867400" y="4648200"/>
            <a:ext cx="6858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45" name="Rectangle 42"/>
          <p:cNvSpPr>
            <a:spLocks noChangeArrowheads="1"/>
          </p:cNvSpPr>
          <p:nvPr/>
        </p:nvSpPr>
        <p:spPr bwMode="auto">
          <a:xfrm>
            <a:off x="2819400" y="4648200"/>
            <a:ext cx="1219200" cy="304800"/>
          </a:xfrm>
          <a:prstGeom prst="rect">
            <a:avLst/>
          </a:prstGeom>
          <a:solidFill>
            <a:srgbClr val="00CCFF"/>
          </a:solidFill>
          <a:ln w="9525">
            <a:solidFill>
              <a:schemeClr val="tx1"/>
            </a:solidFill>
            <a:miter lim="800000"/>
            <a:headEnd/>
            <a:tailEnd/>
          </a:ln>
        </p:spPr>
        <p:txBody>
          <a:bodyPr wrap="none" anchor="ctr"/>
          <a:lstStyle/>
          <a:p>
            <a:endParaRPr lang="en-US">
              <a:solidFill>
                <a:srgbClr val="000000"/>
              </a:solidFill>
            </a:endParaRPr>
          </a:p>
        </p:txBody>
      </p:sp>
      <p:sp>
        <p:nvSpPr>
          <p:cNvPr id="46" name="Line 43"/>
          <p:cNvSpPr>
            <a:spLocks noChangeShapeType="1"/>
          </p:cNvSpPr>
          <p:nvPr/>
        </p:nvSpPr>
        <p:spPr bwMode="auto">
          <a:xfrm>
            <a:off x="4267200" y="4267200"/>
            <a:ext cx="0" cy="381000"/>
          </a:xfrm>
          <a:prstGeom prst="line">
            <a:avLst/>
          </a:prstGeom>
          <a:noFill/>
          <a:ln w="222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7" name="Text Box 44"/>
          <p:cNvSpPr txBox="1">
            <a:spLocks noChangeArrowheads="1"/>
          </p:cNvSpPr>
          <p:nvPr/>
        </p:nvSpPr>
        <p:spPr bwMode="auto">
          <a:xfrm>
            <a:off x="3609975" y="3962400"/>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8000"/>
                </a:solidFill>
              </a:rPr>
              <a:t>Load 1 Hit</a:t>
            </a:r>
          </a:p>
        </p:txBody>
      </p:sp>
      <p:sp>
        <p:nvSpPr>
          <p:cNvPr id="48" name="Rectangle 45" descr="Large checker board"/>
          <p:cNvSpPr>
            <a:spLocks noChangeArrowheads="1"/>
          </p:cNvSpPr>
          <p:nvPr/>
        </p:nvSpPr>
        <p:spPr bwMode="auto">
          <a:xfrm>
            <a:off x="4038600" y="5410200"/>
            <a:ext cx="2286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49" name="Rectangle 46" descr="Large checker board"/>
          <p:cNvSpPr>
            <a:spLocks noChangeArrowheads="1"/>
          </p:cNvSpPr>
          <p:nvPr/>
        </p:nvSpPr>
        <p:spPr bwMode="auto">
          <a:xfrm>
            <a:off x="2819400" y="5105400"/>
            <a:ext cx="1219200" cy="152400"/>
          </a:xfrm>
          <a:prstGeom prst="rect">
            <a:avLst/>
          </a:prstGeom>
          <a:pattFill prst="lgCheck">
            <a:fgClr>
              <a:srgbClr val="0000FF"/>
            </a:fgClr>
            <a:bgClr>
              <a:schemeClr val="bg1"/>
            </a:bgClr>
          </a:pattFill>
          <a:ln w="9525">
            <a:solidFill>
              <a:schemeClr val="tx1"/>
            </a:solidFill>
            <a:miter lim="800000"/>
            <a:headEnd/>
            <a:tailEnd/>
          </a:ln>
        </p:spPr>
        <p:txBody>
          <a:bodyPr wrap="none" anchor="ctr"/>
          <a:lstStyle/>
          <a:p>
            <a:endParaRPr lang="en-US">
              <a:solidFill>
                <a:srgbClr val="000000"/>
              </a:solidFill>
            </a:endParaRPr>
          </a:p>
        </p:txBody>
      </p:sp>
      <p:sp>
        <p:nvSpPr>
          <p:cNvPr id="50" name="Rectangle 47"/>
          <p:cNvSpPr>
            <a:spLocks noChangeArrowheads="1"/>
          </p:cNvSpPr>
          <p:nvPr/>
        </p:nvSpPr>
        <p:spPr bwMode="auto">
          <a:xfrm>
            <a:off x="5638800" y="4648200"/>
            <a:ext cx="228600" cy="304800"/>
          </a:xfrm>
          <a:prstGeom prst="rect">
            <a:avLst/>
          </a:prstGeom>
          <a:solidFill>
            <a:srgbClr val="00FF00"/>
          </a:solidFill>
          <a:ln w="9525">
            <a:solidFill>
              <a:schemeClr val="tx1"/>
            </a:solidFill>
            <a:miter lim="800000"/>
            <a:headEnd/>
            <a:tailEnd/>
          </a:ln>
        </p:spPr>
        <p:txBody>
          <a:bodyPr wrap="none" anchor="ctr"/>
          <a:lstStyle/>
          <a:p>
            <a:endParaRPr lang="en-US">
              <a:solidFill>
                <a:srgbClr val="000000"/>
              </a:solidFill>
            </a:endParaRPr>
          </a:p>
        </p:txBody>
      </p:sp>
      <p:sp>
        <p:nvSpPr>
          <p:cNvPr id="51" name="Line 48"/>
          <p:cNvSpPr>
            <a:spLocks noChangeShapeType="1"/>
          </p:cNvSpPr>
          <p:nvPr/>
        </p:nvSpPr>
        <p:spPr bwMode="auto">
          <a:xfrm>
            <a:off x="4038600" y="2609850"/>
            <a:ext cx="0" cy="3048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2" name="Line 49"/>
          <p:cNvSpPr>
            <a:spLocks noChangeShapeType="1"/>
          </p:cNvSpPr>
          <p:nvPr/>
        </p:nvSpPr>
        <p:spPr bwMode="auto">
          <a:xfrm>
            <a:off x="8229600" y="2609850"/>
            <a:ext cx="0" cy="3048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3" name="Line 50"/>
          <p:cNvSpPr>
            <a:spLocks noChangeShapeType="1"/>
          </p:cNvSpPr>
          <p:nvPr/>
        </p:nvSpPr>
        <p:spPr bwMode="auto">
          <a:xfrm>
            <a:off x="4038600" y="5029200"/>
            <a:ext cx="0" cy="3048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4" name="Line 51"/>
          <p:cNvSpPr>
            <a:spLocks noChangeShapeType="1"/>
          </p:cNvSpPr>
          <p:nvPr/>
        </p:nvSpPr>
        <p:spPr bwMode="auto">
          <a:xfrm>
            <a:off x="5638800" y="5334000"/>
            <a:ext cx="0" cy="3048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5" name="Line 52"/>
          <p:cNvSpPr>
            <a:spLocks noChangeShapeType="1"/>
          </p:cNvSpPr>
          <p:nvPr/>
        </p:nvSpPr>
        <p:spPr bwMode="auto">
          <a:xfrm>
            <a:off x="6553200" y="3590925"/>
            <a:ext cx="0" cy="228600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6" name="Line 53"/>
          <p:cNvSpPr>
            <a:spLocks noChangeShapeType="1"/>
          </p:cNvSpPr>
          <p:nvPr/>
        </p:nvSpPr>
        <p:spPr bwMode="auto">
          <a:xfrm>
            <a:off x="8686800" y="1447800"/>
            <a:ext cx="0" cy="441960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7" name="Line 54"/>
          <p:cNvSpPr>
            <a:spLocks noChangeShapeType="1"/>
          </p:cNvSpPr>
          <p:nvPr/>
        </p:nvSpPr>
        <p:spPr bwMode="auto">
          <a:xfrm>
            <a:off x="6553200" y="4800600"/>
            <a:ext cx="2133600" cy="0"/>
          </a:xfrm>
          <a:prstGeom prst="line">
            <a:avLst/>
          </a:prstGeom>
          <a:noFill/>
          <a:ln w="25400">
            <a:solidFill>
              <a:srgbClr val="800000"/>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58" name="Text Box 55"/>
          <p:cNvSpPr txBox="1">
            <a:spLocks noChangeArrowheads="1"/>
          </p:cNvSpPr>
          <p:nvPr/>
        </p:nvSpPr>
        <p:spPr bwMode="auto">
          <a:xfrm>
            <a:off x="6858000" y="4800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990000"/>
                </a:solidFill>
              </a:rPr>
              <a:t>Saved Cycles</a:t>
            </a:r>
          </a:p>
        </p:txBody>
      </p:sp>
      <p:sp>
        <p:nvSpPr>
          <p:cNvPr id="59" name="Text Box 56"/>
          <p:cNvSpPr txBox="1">
            <a:spLocks noChangeArrowheads="1"/>
          </p:cNvSpPr>
          <p:nvPr/>
        </p:nvSpPr>
        <p:spPr bwMode="auto">
          <a:xfrm>
            <a:off x="66675" y="1143000"/>
            <a:ext cx="199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rgbClr val="000000"/>
                </a:solidFill>
              </a:rPr>
              <a:t>Small Window:</a:t>
            </a:r>
          </a:p>
        </p:txBody>
      </p:sp>
      <p:sp>
        <p:nvSpPr>
          <p:cNvPr id="60" name="Text Box 57"/>
          <p:cNvSpPr txBox="1">
            <a:spLocks noChangeArrowheads="1"/>
          </p:cNvSpPr>
          <p:nvPr/>
        </p:nvSpPr>
        <p:spPr bwMode="auto">
          <a:xfrm>
            <a:off x="95250" y="3581400"/>
            <a:ext cx="1997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rgbClr val="000000"/>
                </a:solidFill>
              </a:rPr>
              <a:t>Runahead:</a:t>
            </a:r>
          </a:p>
        </p:txBody>
      </p:sp>
    </p:spTree>
    <p:extLst>
      <p:ext uri="{BB962C8B-B14F-4D97-AF65-F5344CB8AC3E}">
        <p14:creationId xmlns:p14="http://schemas.microsoft.com/office/powerpoint/2010/main" val="29359459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Left)">
                                      <p:cBhvr>
                                        <p:cTn id="11" dur="500"/>
                                        <p:tgtEl>
                                          <p:spTgt spid="7"/>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Left)">
                                      <p:cBhvr>
                                        <p:cTn id="14" dur="500"/>
                                        <p:tgtEl>
                                          <p:spTgt spid="8"/>
                                        </p:tgtEl>
                                      </p:cBhvr>
                                    </p:animEffect>
                                  </p:childTnLst>
                                </p:cTn>
                              </p:par>
                            </p:childTnLst>
                          </p:cTn>
                        </p:par>
                        <p:par>
                          <p:cTn id="15" fill="hold" nodeType="afterGroup">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lide(fromTop)">
                                      <p:cBhvr>
                                        <p:cTn id="18" dur="500"/>
                                        <p:tgtEl>
                                          <p:spTgt spid="11"/>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lide(fromTop)">
                                      <p:cBhvr>
                                        <p:cTn id="21" dur="5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lide(fromLeft)">
                                      <p:cBhvr>
                                        <p:cTn id="26" dur="500"/>
                                        <p:tgtEl>
                                          <p:spTgt spid="14"/>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slide(fromLef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lide(fromLeft)">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lide(fromLeft)">
                                      <p:cBhvr>
                                        <p:cTn id="37" dur="500"/>
                                        <p:tgtEl>
                                          <p:spTgt spid="9"/>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slide(fromLeft)">
                                      <p:cBhvr>
                                        <p:cTn id="40" dur="500"/>
                                        <p:tgtEl>
                                          <p:spTgt spid="10"/>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slide(fromLeft)">
                                      <p:cBhvr>
                                        <p:cTn id="43" dur="500"/>
                                        <p:tgtEl>
                                          <p:spTgt spid="15"/>
                                        </p:tgtEl>
                                      </p:cBhvr>
                                    </p:animEffec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slide(fromLeft)">
                                      <p:cBhvr>
                                        <p:cTn id="51" dur="500"/>
                                        <p:tgtEl>
                                          <p:spTgt spid="18"/>
                                        </p:tgtEl>
                                      </p:cBhvr>
                                    </p:animEffect>
                                  </p:childTnLst>
                                </p:cTn>
                              </p:par>
                              <p:par>
                                <p:cTn id="52" presetID="1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lide(fromLeft)">
                                      <p:cBhvr>
                                        <p:cTn id="54" dur="500"/>
                                        <p:tgtEl>
                                          <p:spTgt spid="17"/>
                                        </p:tgtEl>
                                      </p:cBhvr>
                                    </p:animEffect>
                                  </p:childTnLst>
                                </p:cTn>
                              </p:par>
                            </p:childTnLst>
                          </p:cTn>
                        </p:par>
                        <p:par>
                          <p:cTn id="55" fill="hold" nodeType="afterGroup">
                            <p:stCondLst>
                              <p:cond delay="500"/>
                            </p:stCondLst>
                            <p:childTnLst>
                              <p:par>
                                <p:cTn id="56" presetID="12"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slide(fromTop)">
                                      <p:cBhvr>
                                        <p:cTn id="58" dur="500"/>
                                        <p:tgtEl>
                                          <p:spTgt spid="19"/>
                                        </p:tgtEl>
                                      </p:cBhvr>
                                    </p:animEffect>
                                  </p:childTnLst>
                                </p:cTn>
                              </p:par>
                              <p:par>
                                <p:cTn id="59" presetID="12" presetClass="entr" presetSubtype="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slide(fromTop)">
                                      <p:cBhvr>
                                        <p:cTn id="61" dur="500"/>
                                        <p:tgtEl>
                                          <p:spTgt spid="20"/>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8"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lide(fromLeft)">
                                      <p:cBhvr>
                                        <p:cTn id="66" dur="500"/>
                                        <p:tgtEl>
                                          <p:spTgt spid="21"/>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slide(fromLeft)">
                                      <p:cBhvr>
                                        <p:cTn id="69" dur="500"/>
                                        <p:tgtEl>
                                          <p:spTgt spid="22"/>
                                        </p:tgtEl>
                                      </p:cBhvr>
                                    </p:animEffect>
                                  </p:childTnLst>
                                </p:cTn>
                              </p:par>
                              <p:par>
                                <p:cTn id="70" presetID="12" presetClass="entr" presetSubtype="8"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slide(fromLeft)">
                                      <p:cBhvr>
                                        <p:cTn id="72" dur="500"/>
                                        <p:tgtEl>
                                          <p:spTgt spid="2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8"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slide(fromLeft)">
                                      <p:cBhvr>
                                        <p:cTn id="77" dur="500"/>
                                        <p:tgtEl>
                                          <p:spTgt spid="24"/>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slide(fromLeft)">
                                      <p:cBhvr>
                                        <p:cTn id="80" dur="500"/>
                                        <p:tgtEl>
                                          <p:spTgt spid="25"/>
                                        </p:tgtEl>
                                      </p:cBhvr>
                                    </p:animEffect>
                                  </p:childTnLst>
                                </p:cTn>
                              </p:par>
                              <p:par>
                                <p:cTn id="81" presetID="12" presetClass="entr" presetSubtype="8"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slide(fromLeft)">
                                      <p:cBhvr>
                                        <p:cTn id="83" dur="500"/>
                                        <p:tgtEl>
                                          <p:spTgt spid="36"/>
                                        </p:tgtEl>
                                      </p:cBhvr>
                                    </p:animEffect>
                                  </p:childTnLst>
                                </p:cTn>
                              </p:par>
                            </p:childTnLst>
                          </p:cTn>
                        </p:par>
                        <p:par>
                          <p:cTn id="84" fill="hold" nodeType="afterGroup">
                            <p:stCondLst>
                              <p:cond delay="500"/>
                            </p:stCondLst>
                            <p:childTnLst>
                              <p:par>
                                <p:cTn id="85" presetID="1" presetClass="entr" presetSubtype="0" fill="hold" grpId="0" nodeType="after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2" presetClass="entr" presetSubtype="8"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slide(fromLeft)">
                                      <p:cBhvr>
                                        <p:cTn id="91" dur="500"/>
                                        <p:tgtEl>
                                          <p:spTgt spid="4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0"/>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slide(fromLeft)">
                                      <p:cBhvr>
                                        <p:cTn id="100" dur="500"/>
                                        <p:tgtEl>
                                          <p:spTgt spid="5"/>
                                        </p:tgtEl>
                                      </p:cBhvr>
                                    </p:animEffect>
                                  </p:childTnLst>
                                </p:cTn>
                              </p:par>
                              <p:par>
                                <p:cTn id="101" presetID="12" presetClass="entr" presetSubtype="8" fill="hold" grpId="0" nodeType="with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slide(fromLeft)">
                                      <p:cBhvr>
                                        <p:cTn id="103" dur="500"/>
                                        <p:tgtEl>
                                          <p:spTgt spid="6"/>
                                        </p:tgtEl>
                                      </p:cBhvr>
                                    </p:animEffect>
                                  </p:childTnLst>
                                </p:cTn>
                              </p:par>
                            </p:childTnLst>
                          </p:cTn>
                        </p:par>
                        <p:par>
                          <p:cTn id="104" fill="hold" nodeType="afterGroup">
                            <p:stCondLst>
                              <p:cond delay="500"/>
                            </p:stCondLst>
                            <p:childTnLst>
                              <p:par>
                                <p:cTn id="105" presetID="12" presetClass="entr" presetSubtype="1" fill="hold" grpId="0" nodeType="after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slide(fromTop)">
                                      <p:cBhvr>
                                        <p:cTn id="107" dur="500"/>
                                        <p:tgtEl>
                                          <p:spTgt spid="26"/>
                                        </p:tgtEl>
                                      </p:cBhvr>
                                    </p:animEffect>
                                  </p:childTnLst>
                                </p:cTn>
                              </p:par>
                              <p:par>
                                <p:cTn id="108" presetID="12" presetClass="entr" presetSubtype="1"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slide(fromTop)">
                                      <p:cBhvr>
                                        <p:cTn id="110" dur="500"/>
                                        <p:tgtEl>
                                          <p:spTgt spid="27"/>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2" presetClass="entr" presetSubtype="8"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slide(fromLeft)">
                                      <p:cBhvr>
                                        <p:cTn id="115" dur="500"/>
                                        <p:tgtEl>
                                          <p:spTgt spid="28"/>
                                        </p:tgtEl>
                                      </p:cBhvr>
                                    </p:animEffect>
                                  </p:childTnLst>
                                </p:cTn>
                              </p:par>
                              <p:par>
                                <p:cTn id="116" presetID="12" presetClass="entr" presetSubtype="8"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slide(fromLeft)">
                                      <p:cBhvr>
                                        <p:cTn id="118" dur="500"/>
                                        <p:tgtEl>
                                          <p:spTgt spid="29"/>
                                        </p:tgtEl>
                                      </p:cBhvr>
                                    </p:animEffect>
                                  </p:childTnLst>
                                </p:cTn>
                              </p:par>
                              <p:par>
                                <p:cTn id="119" presetID="12" presetClass="entr" presetSubtype="8"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slide(fromLeft)">
                                      <p:cBhvr>
                                        <p:cTn id="121" dur="500"/>
                                        <p:tgtEl>
                                          <p:spTgt spid="40"/>
                                        </p:tgtEl>
                                      </p:cBhvr>
                                    </p:animEffect>
                                  </p:childTnLst>
                                </p:cTn>
                              </p:par>
                              <p:par>
                                <p:cTn id="122" presetID="12" presetClass="entr" presetSubtype="8" fill="hold" grpId="0" nodeType="with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slide(fromLeft)">
                                      <p:cBhvr>
                                        <p:cTn id="124" dur="500"/>
                                        <p:tgtEl>
                                          <p:spTgt spid="39"/>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2" presetClass="entr" presetSubtype="1"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slide(fromTop)">
                                      <p:cBhvr>
                                        <p:cTn id="129" dur="500"/>
                                        <p:tgtEl>
                                          <p:spTgt spid="30"/>
                                        </p:tgtEl>
                                      </p:cBhvr>
                                    </p:animEffect>
                                  </p:childTnLst>
                                </p:cTn>
                              </p:par>
                              <p:par>
                                <p:cTn id="130" presetID="12" presetClass="entr" presetSubtype="1" fill="hold" grpId="0" nodeType="withEffect">
                                  <p:stCondLst>
                                    <p:cond delay="0"/>
                                  </p:stCondLst>
                                  <p:childTnLst>
                                    <p:set>
                                      <p:cBhvr>
                                        <p:cTn id="131" dur="1" fill="hold">
                                          <p:stCondLst>
                                            <p:cond delay="0"/>
                                          </p:stCondLst>
                                        </p:cTn>
                                        <p:tgtEl>
                                          <p:spTgt spid="31"/>
                                        </p:tgtEl>
                                        <p:attrNameLst>
                                          <p:attrName>style.visibility</p:attrName>
                                        </p:attrNameLst>
                                      </p:cBhvr>
                                      <p:to>
                                        <p:strVal val="visible"/>
                                      </p:to>
                                    </p:set>
                                    <p:animEffect transition="in" filter="slide(fromTop)">
                                      <p:cBhvr>
                                        <p:cTn id="132" dur="500"/>
                                        <p:tgtEl>
                                          <p:spTgt spid="3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2" presetClass="entr" presetSubtype="8"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slide(fromLeft)">
                                      <p:cBhvr>
                                        <p:cTn id="137" dur="500"/>
                                        <p:tgtEl>
                                          <p:spTgt spid="45"/>
                                        </p:tgtEl>
                                      </p:cBhvr>
                                    </p:animEffect>
                                  </p:childTnLst>
                                </p:cTn>
                              </p:par>
                              <p:par>
                                <p:cTn id="138" presetID="12" presetClass="entr" presetSubtype="8" fill="hold" grpId="0" nodeType="withEffect">
                                  <p:stCondLst>
                                    <p:cond delay="0"/>
                                  </p:stCondLst>
                                  <p:childTnLst>
                                    <p:set>
                                      <p:cBhvr>
                                        <p:cTn id="139" dur="1" fill="hold">
                                          <p:stCondLst>
                                            <p:cond delay="0"/>
                                          </p:stCondLst>
                                        </p:cTn>
                                        <p:tgtEl>
                                          <p:spTgt spid="49"/>
                                        </p:tgtEl>
                                        <p:attrNameLst>
                                          <p:attrName>style.visibility</p:attrName>
                                        </p:attrNameLst>
                                      </p:cBhvr>
                                      <p:to>
                                        <p:strVal val="visible"/>
                                      </p:to>
                                    </p:set>
                                    <p:animEffect transition="in" filter="slide(fromLeft)">
                                      <p:cBhvr>
                                        <p:cTn id="140" dur="500"/>
                                        <p:tgtEl>
                                          <p:spTgt spid="49"/>
                                        </p:tgtEl>
                                      </p:cBhvr>
                                    </p:animEffect>
                                  </p:childTnLst>
                                </p:cTn>
                              </p:par>
                              <p:par>
                                <p:cTn id="141" presetID="12" presetClass="entr" presetSubtype="8"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slide(fromLeft)">
                                      <p:cBhvr>
                                        <p:cTn id="143" dur="500"/>
                                        <p:tgtEl>
                                          <p:spTgt spid="41"/>
                                        </p:tgtEl>
                                      </p:cBhvr>
                                    </p:animEffect>
                                  </p:childTnLst>
                                </p:cTn>
                              </p:par>
                              <p:par>
                                <p:cTn id="144" presetID="12" presetClass="entr" presetSubtype="8" fill="hold" grpId="0" nodeType="withEffect">
                                  <p:stCondLst>
                                    <p:cond delay="0"/>
                                  </p:stCondLst>
                                  <p:childTnLst>
                                    <p:set>
                                      <p:cBhvr>
                                        <p:cTn id="145" dur="1" fill="hold">
                                          <p:stCondLst>
                                            <p:cond delay="0"/>
                                          </p:stCondLst>
                                        </p:cTn>
                                        <p:tgtEl>
                                          <p:spTgt spid="37"/>
                                        </p:tgtEl>
                                        <p:attrNameLst>
                                          <p:attrName>style.visibility</p:attrName>
                                        </p:attrNameLst>
                                      </p:cBhvr>
                                      <p:to>
                                        <p:strVal val="visible"/>
                                      </p:to>
                                    </p:set>
                                    <p:animEffect transition="in" filter="slide(fromLeft)">
                                      <p:cBhvr>
                                        <p:cTn id="146" dur="500"/>
                                        <p:tgtEl>
                                          <p:spTgt spid="37"/>
                                        </p:tgtEl>
                                      </p:cBhvr>
                                    </p:animEffect>
                                  </p:childTnLst>
                                </p:cTn>
                              </p:par>
                            </p:childTnLst>
                          </p:cTn>
                        </p:par>
                        <p:par>
                          <p:cTn id="147" fill="hold" nodeType="afterGroup">
                            <p:stCondLst>
                              <p:cond delay="500"/>
                            </p:stCondLst>
                            <p:childTnLst>
                              <p:par>
                                <p:cTn id="148" presetID="1" presetClass="entr" presetSubtype="0" fill="hold" grpId="0" nodeType="afterEffect">
                                  <p:stCondLst>
                                    <p:cond delay="0"/>
                                  </p:stCondLst>
                                  <p:childTnLst>
                                    <p:set>
                                      <p:cBhvr>
                                        <p:cTn id="149" dur="1" fill="hold">
                                          <p:stCondLst>
                                            <p:cond delay="0"/>
                                          </p:stCondLst>
                                        </p:cTn>
                                        <p:tgtEl>
                                          <p:spTgt spid="53"/>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2" presetClass="entr" presetSubtype="8"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slide(fromLeft)">
                                      <p:cBhvr>
                                        <p:cTn id="154" dur="500"/>
                                        <p:tgtEl>
                                          <p:spTgt spid="32"/>
                                        </p:tgtEl>
                                      </p:cBhvr>
                                    </p:animEffect>
                                  </p:childTnLst>
                                </p:cTn>
                              </p:par>
                              <p:par>
                                <p:cTn id="155" presetID="12" presetClass="entr" presetSubtype="8" fill="hold" grpId="0" nodeType="withEffect">
                                  <p:stCondLst>
                                    <p:cond delay="0"/>
                                  </p:stCondLst>
                                  <p:childTnLst>
                                    <p:set>
                                      <p:cBhvr>
                                        <p:cTn id="156" dur="1" fill="hold">
                                          <p:stCondLst>
                                            <p:cond delay="0"/>
                                          </p:stCondLst>
                                        </p:cTn>
                                        <p:tgtEl>
                                          <p:spTgt spid="48"/>
                                        </p:tgtEl>
                                        <p:attrNameLst>
                                          <p:attrName>style.visibility</p:attrName>
                                        </p:attrNameLst>
                                      </p:cBhvr>
                                      <p:to>
                                        <p:strVal val="visible"/>
                                      </p:to>
                                    </p:set>
                                    <p:animEffect transition="in" filter="slide(fromLeft)">
                                      <p:cBhvr>
                                        <p:cTn id="157" dur="500"/>
                                        <p:tgtEl>
                                          <p:spTgt spid="48"/>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2" presetClass="entr" presetSubtype="1" fill="hold" grpId="0" nodeType="click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slide(fromTop)">
                                      <p:cBhvr>
                                        <p:cTn id="162" dur="500"/>
                                        <p:tgtEl>
                                          <p:spTgt spid="47"/>
                                        </p:tgtEl>
                                      </p:cBhvr>
                                    </p:animEffect>
                                  </p:childTnLst>
                                </p:cTn>
                              </p:par>
                              <p:par>
                                <p:cTn id="163" presetID="12" presetClass="entr" presetSubtype="1" fill="hold" grpId="0" nodeType="withEffect">
                                  <p:stCondLst>
                                    <p:cond delay="0"/>
                                  </p:stCondLst>
                                  <p:childTnLst>
                                    <p:set>
                                      <p:cBhvr>
                                        <p:cTn id="164" dur="1" fill="hold">
                                          <p:stCondLst>
                                            <p:cond delay="0"/>
                                          </p:stCondLst>
                                        </p:cTn>
                                        <p:tgtEl>
                                          <p:spTgt spid="46"/>
                                        </p:tgtEl>
                                        <p:attrNameLst>
                                          <p:attrName>style.visibility</p:attrName>
                                        </p:attrNameLst>
                                      </p:cBhvr>
                                      <p:to>
                                        <p:strVal val="visible"/>
                                      </p:to>
                                    </p:set>
                                    <p:animEffect transition="in" filter="slide(fromTop)">
                                      <p:cBhvr>
                                        <p:cTn id="165" dur="500"/>
                                        <p:tgtEl>
                                          <p:spTgt spid="46"/>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2" presetClass="entr" presetSubtype="8" fill="hold" grpId="0" nodeType="clickEffect">
                                  <p:stCondLst>
                                    <p:cond delay="0"/>
                                  </p:stCondLst>
                                  <p:childTnLst>
                                    <p:set>
                                      <p:cBhvr>
                                        <p:cTn id="169" dur="1" fill="hold">
                                          <p:stCondLst>
                                            <p:cond delay="0"/>
                                          </p:stCondLst>
                                        </p:cTn>
                                        <p:tgtEl>
                                          <p:spTgt spid="33"/>
                                        </p:tgtEl>
                                        <p:attrNameLst>
                                          <p:attrName>style.visibility</p:attrName>
                                        </p:attrNameLst>
                                      </p:cBhvr>
                                      <p:to>
                                        <p:strVal val="visible"/>
                                      </p:to>
                                    </p:set>
                                    <p:animEffect transition="in" filter="slide(fromLeft)">
                                      <p:cBhvr>
                                        <p:cTn id="170" dur="500"/>
                                        <p:tgtEl>
                                          <p:spTgt spid="33"/>
                                        </p:tgtEl>
                                      </p:cBhvr>
                                    </p:animEffect>
                                  </p:childTnLst>
                                </p:cTn>
                              </p:par>
                              <p:par>
                                <p:cTn id="171" presetID="12" presetClass="entr" presetSubtype="8" fill="hold" grpId="0" nodeType="with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slide(fromLeft)">
                                      <p:cBhvr>
                                        <p:cTn id="173" dur="500"/>
                                        <p:tgtEl>
                                          <p:spTgt spid="43"/>
                                        </p:tgtEl>
                                      </p:cBhvr>
                                    </p:animEffect>
                                  </p:childTnLst>
                                </p:cTn>
                              </p:par>
                              <p:par>
                                <p:cTn id="174" presetID="12" presetClass="entr" presetSubtype="8"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slide(fromLeft)">
                                      <p:cBhvr>
                                        <p:cTn id="176" dur="500"/>
                                        <p:tgtEl>
                                          <p:spTgt spid="38"/>
                                        </p:tgtEl>
                                      </p:cBhvr>
                                    </p:animEffect>
                                  </p:childTnLst>
                                </p:cTn>
                              </p:par>
                            </p:childTnLst>
                          </p:cTn>
                        </p:par>
                        <p:par>
                          <p:cTn id="177" fill="hold" nodeType="afterGroup">
                            <p:stCondLst>
                              <p:cond delay="500"/>
                            </p:stCondLst>
                            <p:childTnLst>
                              <p:par>
                                <p:cTn id="178" presetID="1" presetClass="entr" presetSubtype="0" fill="hold" grpId="0" nodeType="afterEffect">
                                  <p:stCondLst>
                                    <p:cond delay="0"/>
                                  </p:stCondLst>
                                  <p:childTnLst>
                                    <p:set>
                                      <p:cBhvr>
                                        <p:cTn id="179" dur="1" fill="hold">
                                          <p:stCondLst>
                                            <p:cond delay="0"/>
                                          </p:stCondLst>
                                        </p:cTn>
                                        <p:tgtEl>
                                          <p:spTgt spid="54"/>
                                        </p:tgtEl>
                                        <p:attrNameLst>
                                          <p:attrName>style.visibility</p:attrName>
                                        </p:attrNameLst>
                                      </p:cBhvr>
                                      <p:to>
                                        <p:strVal val="visible"/>
                                      </p:to>
                                    </p:se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12" presetClass="entr" presetSubtype="8" fill="hold" grpId="0" nodeType="clickEffect">
                                  <p:stCondLst>
                                    <p:cond delay="0"/>
                                  </p:stCondLst>
                                  <p:childTnLst>
                                    <p:set>
                                      <p:cBhvr>
                                        <p:cTn id="183" dur="1" fill="hold">
                                          <p:stCondLst>
                                            <p:cond delay="0"/>
                                          </p:stCondLst>
                                        </p:cTn>
                                        <p:tgtEl>
                                          <p:spTgt spid="50"/>
                                        </p:tgtEl>
                                        <p:attrNameLst>
                                          <p:attrName>style.visibility</p:attrName>
                                        </p:attrNameLst>
                                      </p:cBhvr>
                                      <p:to>
                                        <p:strVal val="visible"/>
                                      </p:to>
                                    </p:set>
                                    <p:animEffect transition="in" filter="slide(fromLeft)">
                                      <p:cBhvr>
                                        <p:cTn id="184" dur="500"/>
                                        <p:tgtEl>
                                          <p:spTgt spid="50"/>
                                        </p:tgtEl>
                                      </p:cBhvr>
                                    </p:animEffect>
                                  </p:childTnLst>
                                </p:cTn>
                              </p:par>
                            </p:childTnLst>
                          </p:cTn>
                        </p:par>
                        <p:par>
                          <p:cTn id="185" fill="hold" nodeType="afterGroup">
                            <p:stCondLst>
                              <p:cond delay="500"/>
                            </p:stCondLst>
                            <p:childTnLst>
                              <p:par>
                                <p:cTn id="186" presetID="12" presetClass="entr" presetSubtype="1" fill="hold" grpId="0" nodeType="afterEffect">
                                  <p:stCondLst>
                                    <p:cond delay="0"/>
                                  </p:stCondLst>
                                  <p:childTnLst>
                                    <p:set>
                                      <p:cBhvr>
                                        <p:cTn id="187" dur="1" fill="hold">
                                          <p:stCondLst>
                                            <p:cond delay="0"/>
                                          </p:stCondLst>
                                        </p:cTn>
                                        <p:tgtEl>
                                          <p:spTgt spid="34"/>
                                        </p:tgtEl>
                                        <p:attrNameLst>
                                          <p:attrName>style.visibility</p:attrName>
                                        </p:attrNameLst>
                                      </p:cBhvr>
                                      <p:to>
                                        <p:strVal val="visible"/>
                                      </p:to>
                                    </p:set>
                                    <p:animEffect transition="in" filter="slide(fromTop)">
                                      <p:cBhvr>
                                        <p:cTn id="188" dur="500"/>
                                        <p:tgtEl>
                                          <p:spTgt spid="34"/>
                                        </p:tgtEl>
                                      </p:cBhvr>
                                    </p:animEffect>
                                  </p:childTnLst>
                                </p:cTn>
                              </p:par>
                              <p:par>
                                <p:cTn id="189" presetID="12" presetClass="entr" presetSubtype="1" fill="hold" grpId="0" nodeType="withEffect">
                                  <p:stCondLst>
                                    <p:cond delay="0"/>
                                  </p:stCondLst>
                                  <p:childTnLst>
                                    <p:set>
                                      <p:cBhvr>
                                        <p:cTn id="190" dur="1" fill="hold">
                                          <p:stCondLst>
                                            <p:cond delay="0"/>
                                          </p:stCondLst>
                                        </p:cTn>
                                        <p:tgtEl>
                                          <p:spTgt spid="35"/>
                                        </p:tgtEl>
                                        <p:attrNameLst>
                                          <p:attrName>style.visibility</p:attrName>
                                        </p:attrNameLst>
                                      </p:cBhvr>
                                      <p:to>
                                        <p:strVal val="visible"/>
                                      </p:to>
                                    </p:set>
                                    <p:animEffect transition="in" filter="slide(fromTop)">
                                      <p:cBhvr>
                                        <p:cTn id="191" dur="500"/>
                                        <p:tgtEl>
                                          <p:spTgt spid="35"/>
                                        </p:tgtEl>
                                      </p:cBhvr>
                                    </p:animEffec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12" presetClass="entr" presetSubtype="8" fill="hold" grpId="0" nodeType="clickEffect">
                                  <p:stCondLst>
                                    <p:cond delay="0"/>
                                  </p:stCondLst>
                                  <p:childTnLst>
                                    <p:set>
                                      <p:cBhvr>
                                        <p:cTn id="195" dur="1" fill="hold">
                                          <p:stCondLst>
                                            <p:cond delay="0"/>
                                          </p:stCondLst>
                                        </p:cTn>
                                        <p:tgtEl>
                                          <p:spTgt spid="44"/>
                                        </p:tgtEl>
                                        <p:attrNameLst>
                                          <p:attrName>style.visibility</p:attrName>
                                        </p:attrNameLst>
                                      </p:cBhvr>
                                      <p:to>
                                        <p:strVal val="visible"/>
                                      </p:to>
                                    </p:set>
                                    <p:animEffect transition="in" filter="slide(fromLeft)">
                                      <p:cBhvr>
                                        <p:cTn id="196" dur="500"/>
                                        <p:tgtEl>
                                          <p:spTgt spid="44"/>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17" presetClass="entr" presetSubtype="10" fill="hold" grpId="0" nodeType="clickEffect">
                                  <p:stCondLst>
                                    <p:cond delay="0"/>
                                  </p:stCondLst>
                                  <p:childTnLst>
                                    <p:set>
                                      <p:cBhvr>
                                        <p:cTn id="200" dur="1" fill="hold">
                                          <p:stCondLst>
                                            <p:cond delay="0"/>
                                          </p:stCondLst>
                                        </p:cTn>
                                        <p:tgtEl>
                                          <p:spTgt spid="56"/>
                                        </p:tgtEl>
                                        <p:attrNameLst>
                                          <p:attrName>style.visibility</p:attrName>
                                        </p:attrNameLst>
                                      </p:cBhvr>
                                      <p:to>
                                        <p:strVal val="visible"/>
                                      </p:to>
                                    </p:set>
                                    <p:anim calcmode="lin" valueType="num">
                                      <p:cBhvr>
                                        <p:cTn id="201" dur="500" fill="hold"/>
                                        <p:tgtEl>
                                          <p:spTgt spid="56"/>
                                        </p:tgtEl>
                                        <p:attrNameLst>
                                          <p:attrName>ppt_w</p:attrName>
                                        </p:attrNameLst>
                                      </p:cBhvr>
                                      <p:tavLst>
                                        <p:tav tm="0">
                                          <p:val>
                                            <p:fltVal val="0"/>
                                          </p:val>
                                        </p:tav>
                                        <p:tav tm="100000">
                                          <p:val>
                                            <p:strVal val="#ppt_w"/>
                                          </p:val>
                                        </p:tav>
                                      </p:tavLst>
                                    </p:anim>
                                    <p:anim calcmode="lin" valueType="num">
                                      <p:cBhvr>
                                        <p:cTn id="202" dur="500" fill="hold"/>
                                        <p:tgtEl>
                                          <p:spTgt spid="56"/>
                                        </p:tgtEl>
                                        <p:attrNameLst>
                                          <p:attrName>ppt_h</p:attrName>
                                        </p:attrNameLst>
                                      </p:cBhvr>
                                      <p:tavLst>
                                        <p:tav tm="0">
                                          <p:val>
                                            <p:strVal val="#ppt_h"/>
                                          </p:val>
                                        </p:tav>
                                        <p:tav tm="100000">
                                          <p:val>
                                            <p:strVal val="#ppt_h"/>
                                          </p:val>
                                        </p:tav>
                                      </p:tavLst>
                                    </p:anim>
                                  </p:childTnLst>
                                </p:cTn>
                              </p:par>
                              <p:par>
                                <p:cTn id="203" presetID="17" presetClass="entr" presetSubtype="10" fill="hold" grpId="0" nodeType="withEffect">
                                  <p:stCondLst>
                                    <p:cond delay="0"/>
                                  </p:stCondLst>
                                  <p:childTnLst>
                                    <p:set>
                                      <p:cBhvr>
                                        <p:cTn id="204" dur="1" fill="hold">
                                          <p:stCondLst>
                                            <p:cond delay="0"/>
                                          </p:stCondLst>
                                        </p:cTn>
                                        <p:tgtEl>
                                          <p:spTgt spid="55"/>
                                        </p:tgtEl>
                                        <p:attrNameLst>
                                          <p:attrName>style.visibility</p:attrName>
                                        </p:attrNameLst>
                                      </p:cBhvr>
                                      <p:to>
                                        <p:strVal val="visible"/>
                                      </p:to>
                                    </p:set>
                                    <p:anim calcmode="lin" valueType="num">
                                      <p:cBhvr>
                                        <p:cTn id="205" dur="500" fill="hold"/>
                                        <p:tgtEl>
                                          <p:spTgt spid="55"/>
                                        </p:tgtEl>
                                        <p:attrNameLst>
                                          <p:attrName>ppt_w</p:attrName>
                                        </p:attrNameLst>
                                      </p:cBhvr>
                                      <p:tavLst>
                                        <p:tav tm="0">
                                          <p:val>
                                            <p:fltVal val="0"/>
                                          </p:val>
                                        </p:tav>
                                        <p:tav tm="100000">
                                          <p:val>
                                            <p:strVal val="#ppt_w"/>
                                          </p:val>
                                        </p:tav>
                                      </p:tavLst>
                                    </p:anim>
                                    <p:anim calcmode="lin" valueType="num">
                                      <p:cBhvr>
                                        <p:cTn id="206" dur="500" fill="hold"/>
                                        <p:tgtEl>
                                          <p:spTgt spid="55"/>
                                        </p:tgtEl>
                                        <p:attrNameLst>
                                          <p:attrName>ppt_h</p:attrName>
                                        </p:attrNameLst>
                                      </p:cBhvr>
                                      <p:tavLst>
                                        <p:tav tm="0">
                                          <p:val>
                                            <p:strVal val="#ppt_h"/>
                                          </p:val>
                                        </p:tav>
                                        <p:tav tm="100000">
                                          <p:val>
                                            <p:strVal val="#ppt_h"/>
                                          </p:val>
                                        </p:tav>
                                      </p:tavLst>
                                    </p:anim>
                                  </p:childTnLst>
                                </p:cTn>
                              </p:par>
                              <p:par>
                                <p:cTn id="207" presetID="17" presetClass="entr" presetSubtype="10" fill="hold" grpId="0" nodeType="with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fltVal val="0"/>
                                          </p:val>
                                        </p:tav>
                                        <p:tav tm="100000">
                                          <p:val>
                                            <p:strVal val="#ppt_w"/>
                                          </p:val>
                                        </p:tav>
                                      </p:tavLst>
                                    </p:anim>
                                    <p:anim calcmode="lin" valueType="num">
                                      <p:cBhvr>
                                        <p:cTn id="210" dur="500" fill="hold"/>
                                        <p:tgtEl>
                                          <p:spTgt spid="57"/>
                                        </p:tgtEl>
                                        <p:attrNameLst>
                                          <p:attrName>ppt_h</p:attrName>
                                        </p:attrNameLst>
                                      </p:cBhvr>
                                      <p:tavLst>
                                        <p:tav tm="0">
                                          <p:val>
                                            <p:strVal val="#ppt_h"/>
                                          </p:val>
                                        </p:tav>
                                        <p:tav tm="100000">
                                          <p:val>
                                            <p:strVal val="#ppt_h"/>
                                          </p:val>
                                        </p:tav>
                                      </p:tavLst>
                                    </p:anim>
                                  </p:childTnLst>
                                </p:cTn>
                              </p:par>
                              <p:par>
                                <p:cTn id="211" presetID="3" presetClass="entr" presetSubtype="10" fill="hold" grpId="0" nodeType="withEffect">
                                  <p:stCondLst>
                                    <p:cond delay="0"/>
                                  </p:stCondLst>
                                  <p:childTnLst>
                                    <p:set>
                                      <p:cBhvr>
                                        <p:cTn id="212" dur="1" fill="hold">
                                          <p:stCondLst>
                                            <p:cond delay="0"/>
                                          </p:stCondLst>
                                        </p:cTn>
                                        <p:tgtEl>
                                          <p:spTgt spid="58"/>
                                        </p:tgtEl>
                                        <p:attrNameLst>
                                          <p:attrName>style.visibility</p:attrName>
                                        </p:attrNameLst>
                                      </p:cBhvr>
                                      <p:to>
                                        <p:strVal val="visible"/>
                                      </p:to>
                                    </p:set>
                                    <p:animEffect transition="in" filter="blinds(horizontal)">
                                      <p:cBhvr>
                                        <p:cTn id="21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animBg="1"/>
      <p:bldP spid="11" grpId="0" animBg="1"/>
      <p:bldP spid="12" grpId="0"/>
      <p:bldP spid="13" grpId="0"/>
      <p:bldP spid="14" grpId="0" animBg="1"/>
      <p:bldP spid="15" grpId="0"/>
      <p:bldP spid="16" grpId="0" animBg="1"/>
      <p:bldP spid="17" grpId="0" animBg="1"/>
      <p:bldP spid="18" grpId="0"/>
      <p:bldP spid="19" grpId="0" animBg="1"/>
      <p:bldP spid="20" grpId="0"/>
      <p:bldP spid="21" grpId="0" animBg="1"/>
      <p:bldP spid="22" grpId="0"/>
      <p:bldP spid="23" grpId="0" animBg="1"/>
      <p:bldP spid="24" grpId="0" animBg="1"/>
      <p:bldP spid="25" grpId="0"/>
      <p:bldP spid="26" grpId="0" animBg="1"/>
      <p:bldP spid="27" grpId="0"/>
      <p:bldP spid="28" grpId="0" animBg="1"/>
      <p:bldP spid="29" grpId="0"/>
      <p:bldP spid="30" grpId="0" animBg="1"/>
      <p:bldP spid="31" grpId="0"/>
      <p:bldP spid="32" grpId="0" animBg="1"/>
      <p:bldP spid="33" grpId="0" animBg="1"/>
      <p:bldP spid="34" grpId="0" animBg="1"/>
      <p:bldP spid="35" grpId="0"/>
      <p:bldP spid="36" grpId="0" animBg="1"/>
      <p:bldP spid="37" grpId="0" animBg="1"/>
      <p:bldP spid="38" grpId="0" animBg="1"/>
      <p:bldP spid="39" grpId="0" animBg="1"/>
      <p:bldP spid="40" grpId="0"/>
      <p:bldP spid="41" grpId="0"/>
      <p:bldP spid="42" grpId="0" animBg="1"/>
      <p:bldP spid="43" grpId="0"/>
      <p:bldP spid="44" grpId="0" animBg="1"/>
      <p:bldP spid="45" grpId="0" animBg="1"/>
      <p:bldP spid="46" grpId="0" animBg="1"/>
      <p:bldP spid="47"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457200" y="274638"/>
            <a:ext cx="8229600" cy="534987"/>
          </a:xfrm>
        </p:spPr>
        <p:txBody>
          <a:bodyPr lIns="91360" tIns="45682" rIns="91360" bIns="45682"/>
          <a:lstStyle/>
          <a:p>
            <a:r>
              <a:rPr lang="en-US">
                <a:latin typeface="Arial" charset="0"/>
                <a:cs typeface="Arial" charset="0"/>
              </a:rPr>
              <a:t>Carnegie Mellon</a:t>
            </a:r>
          </a:p>
        </p:txBody>
      </p:sp>
      <p:sp>
        <p:nvSpPr>
          <p:cNvPr id="83970"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2" rIns="91360" bIns="45682" numCol="1" anchor="t" anchorCtr="0" compatLnSpc="1">
            <a:prstTxWarp prst="textNoShape">
              <a:avLst/>
            </a:prstTxWarp>
          </a:bodyPr>
          <a:lstStyle/>
          <a:p>
            <a:pPr marL="376238" indent="-376238" defTabSz="1006475">
              <a:buFont typeface="Wingdings 2" charset="0"/>
              <a:buNone/>
            </a:pPr>
            <a:r>
              <a:rPr lang="en-US" sz="2200" dirty="0">
                <a:solidFill>
                  <a:srgbClr val="FF0000"/>
                </a:solidFill>
                <a:latin typeface="Arial" charset="0"/>
                <a:cs typeface="Arial" charset="0"/>
              </a:rPr>
              <a:t>Research</a:t>
            </a:r>
          </a:p>
          <a:p>
            <a:pPr marL="376238" indent="-376238" defTabSz="1006475">
              <a:buFont typeface="Wingdings" charset="0"/>
              <a:buChar char="§"/>
            </a:pPr>
            <a:r>
              <a:rPr lang="en-US" sz="1800" dirty="0">
                <a:latin typeface="Arial" charset="0"/>
                <a:cs typeface="Arial" charset="0"/>
              </a:rPr>
              <a:t>$320+ million per year in sponsored research</a:t>
            </a:r>
          </a:p>
          <a:p>
            <a:pPr marL="376238" indent="-376238" defTabSz="1006475">
              <a:lnSpc>
                <a:spcPct val="40000"/>
              </a:lnSpc>
              <a:buFont typeface="Wingdings" charset="0"/>
              <a:buChar char="§"/>
            </a:pPr>
            <a:endParaRPr lang="en-US" sz="1800" dirty="0">
              <a:latin typeface="Arial" charset="0"/>
              <a:cs typeface="Arial" charset="0"/>
            </a:endParaRPr>
          </a:p>
          <a:p>
            <a:pPr marL="376238" indent="-376238" defTabSz="1006475">
              <a:buFont typeface="Wingdings 2" charset="0"/>
              <a:buNone/>
            </a:pPr>
            <a:r>
              <a:rPr lang="en-US" sz="2200" dirty="0">
                <a:solidFill>
                  <a:srgbClr val="FF0000"/>
                </a:solidFill>
                <a:latin typeface="Arial" charset="0"/>
                <a:cs typeface="Arial" charset="0"/>
              </a:rPr>
              <a:t>Award Highlights</a:t>
            </a:r>
          </a:p>
          <a:p>
            <a:pPr marL="376238" indent="-376238" defTabSz="1006475">
              <a:buFont typeface="Wingdings" charset="0"/>
              <a:buChar char="§"/>
            </a:pPr>
            <a:r>
              <a:rPr lang="en-US" sz="1800" dirty="0">
                <a:latin typeface="Arial" charset="0"/>
                <a:cs typeface="Arial" charset="0"/>
              </a:rPr>
              <a:t>17   Nobel Prize Laureates</a:t>
            </a:r>
          </a:p>
          <a:p>
            <a:pPr marL="376238" indent="-376238" defTabSz="1006475">
              <a:buFont typeface="Wingdings" charset="0"/>
              <a:buChar char="§"/>
            </a:pPr>
            <a:r>
              <a:rPr lang="en-US" sz="1800" dirty="0">
                <a:latin typeface="Arial" charset="0"/>
                <a:cs typeface="Arial" charset="0"/>
              </a:rPr>
              <a:t>10   Turing Award Winners</a:t>
            </a:r>
          </a:p>
          <a:p>
            <a:pPr marL="376238" indent="-376238" defTabSz="1006475">
              <a:buFont typeface="Wingdings" charset="0"/>
              <a:buChar char="§"/>
            </a:pPr>
            <a:r>
              <a:rPr lang="en-US" sz="1800" dirty="0">
                <a:latin typeface="Arial" charset="0"/>
                <a:cs typeface="Arial" charset="0"/>
              </a:rPr>
              <a:t>36   National Academy of Engineering Members</a:t>
            </a:r>
          </a:p>
          <a:p>
            <a:pPr marL="376238" indent="-376238" defTabSz="1006475">
              <a:buFont typeface="Wingdings" charset="0"/>
              <a:buChar char="§"/>
            </a:pPr>
            <a:r>
              <a:rPr lang="en-US" sz="1800" dirty="0">
                <a:latin typeface="Arial" charset="0"/>
                <a:cs typeface="Arial" charset="0"/>
              </a:rPr>
              <a:t>10   National Academy of Sciences Members</a:t>
            </a:r>
          </a:p>
          <a:p>
            <a:pPr marL="376238" indent="-376238" defTabSz="1006475">
              <a:buFont typeface="Wingdings" charset="0"/>
              <a:buChar char="§"/>
            </a:pPr>
            <a:r>
              <a:rPr lang="en-US" sz="1800" dirty="0">
                <a:latin typeface="Arial" charset="0"/>
                <a:cs typeface="Arial" charset="0"/>
              </a:rPr>
              <a:t>9     American Academy of Arts &amp; Sciences Members</a:t>
            </a:r>
          </a:p>
          <a:p>
            <a:pPr marL="376238" indent="-376238" defTabSz="1006475">
              <a:buFont typeface="Wingdings" charset="0"/>
              <a:buChar char="§"/>
            </a:pPr>
            <a:r>
              <a:rPr lang="en-US" sz="1800" dirty="0">
                <a:latin typeface="Arial" charset="0"/>
                <a:cs typeface="Arial" charset="0"/>
              </a:rPr>
              <a:t>12   Fulbright Scholars</a:t>
            </a:r>
          </a:p>
          <a:p>
            <a:pPr marL="376238" indent="-376238" defTabSz="1006475">
              <a:buFont typeface="Wingdings" charset="0"/>
              <a:buChar char="§"/>
            </a:pPr>
            <a:r>
              <a:rPr lang="en-US" sz="1800" dirty="0">
                <a:latin typeface="Arial" charset="0"/>
                <a:cs typeface="Arial" charset="0"/>
              </a:rPr>
              <a:t>96   Emmy Award Winners</a:t>
            </a:r>
          </a:p>
          <a:p>
            <a:pPr marL="376238" indent="-376238" defTabSz="1006475">
              <a:buFont typeface="Wingdings" charset="0"/>
              <a:buChar char="§"/>
            </a:pPr>
            <a:r>
              <a:rPr lang="en-US" sz="1800" dirty="0">
                <a:latin typeface="Arial" charset="0"/>
                <a:cs typeface="Arial" charset="0"/>
              </a:rPr>
              <a:t>20   Tony Award Winners</a:t>
            </a:r>
          </a:p>
          <a:p>
            <a:pPr marL="376238" indent="-376238" defTabSz="1006475">
              <a:buFont typeface="Wingdings" charset="0"/>
              <a:buChar char="§"/>
            </a:pPr>
            <a:r>
              <a:rPr lang="en-US" sz="1800" dirty="0">
                <a:latin typeface="Arial" charset="0"/>
                <a:cs typeface="Arial" charset="0"/>
              </a:rPr>
              <a:t>6     Academy </a:t>
            </a:r>
            <a:r>
              <a:rPr lang="en-US" sz="1800" dirty="0" smtClean="0">
                <a:latin typeface="Arial" charset="0"/>
                <a:cs typeface="Arial" charset="0"/>
              </a:rPr>
              <a:t>Award (Oscar) </a:t>
            </a:r>
            <a:r>
              <a:rPr lang="en-US" sz="1800" dirty="0">
                <a:latin typeface="Arial" charset="0"/>
                <a:cs typeface="Arial" charset="0"/>
              </a:rPr>
              <a:t>Winners</a:t>
            </a:r>
          </a:p>
        </p:txBody>
      </p:sp>
      <p:pic>
        <p:nvPicPr>
          <p:cNvPr id="839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5808663"/>
            <a:ext cx="1036637"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25" y="5808663"/>
            <a:ext cx="1036638"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788" y="5808663"/>
            <a:ext cx="1036637"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363" y="5808663"/>
            <a:ext cx="992187"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900" y="5808663"/>
            <a:ext cx="3232150"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2988" y="5808663"/>
            <a:ext cx="1036637"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2325" y="5808663"/>
            <a:ext cx="676275" cy="103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atin typeface="Garamond" charset="0"/>
                <a:ea typeface="ＭＳ Ｐゴシック" charset="0"/>
                <a:cs typeface="ＭＳ Ｐゴシック" charset="0"/>
              </a:rPr>
              <a:t>Runahead Execution (III)</a:t>
            </a:r>
          </a:p>
        </p:txBody>
      </p:sp>
      <p:sp>
        <p:nvSpPr>
          <p:cNvPr id="3" name="Content Placeholder 2"/>
          <p:cNvSpPr>
            <a:spLocks noGrp="1"/>
          </p:cNvSpPr>
          <p:nvPr>
            <p:ph idx="1"/>
          </p:nvPr>
        </p:nvSpPr>
        <p:spPr>
          <a:xfrm>
            <a:off x="228600" y="914400"/>
            <a:ext cx="8610600" cy="5194300"/>
          </a:xfrm>
        </p:spPr>
        <p:txBody>
          <a:bodyPr/>
          <a:lstStyle/>
          <a:p>
            <a:r>
              <a:rPr lang="en-US" dirty="0">
                <a:latin typeface="Tahoma" charset="0"/>
                <a:ea typeface="ＭＳ Ｐゴシック" charset="0"/>
                <a:cs typeface="ＭＳ Ｐゴシック" charset="0"/>
              </a:rPr>
              <a:t>Advantages</a:t>
            </a:r>
          </a:p>
          <a:p>
            <a:pPr lvl="1">
              <a:buFont typeface="Wingdings" charset="0"/>
              <a:buNone/>
            </a:pPr>
            <a:r>
              <a:rPr lang="en-US" sz="1800" dirty="0">
                <a:latin typeface="Tahoma" charset="0"/>
                <a:ea typeface="ＭＳ Ｐゴシック" charset="0"/>
              </a:rPr>
              <a:t>+ Very </a:t>
            </a:r>
            <a:r>
              <a:rPr lang="en-US" sz="1800" dirty="0">
                <a:solidFill>
                  <a:srgbClr val="FF0000"/>
                </a:solidFill>
                <a:latin typeface="Tahoma" charset="0"/>
                <a:ea typeface="ＭＳ Ｐゴシック" charset="0"/>
              </a:rPr>
              <a:t>accurate</a:t>
            </a:r>
            <a:r>
              <a:rPr lang="en-US" sz="1800" dirty="0">
                <a:latin typeface="Tahoma" charset="0"/>
                <a:ea typeface="ＭＳ Ｐゴシック" charset="0"/>
              </a:rPr>
              <a:t> prefetches for data/instructions (all cache levels)</a:t>
            </a:r>
          </a:p>
          <a:p>
            <a:pPr lvl="1">
              <a:buFont typeface="Wingdings" charset="0"/>
              <a:buNone/>
            </a:pPr>
            <a:r>
              <a:rPr lang="en-US" sz="1800" dirty="0">
                <a:latin typeface="Tahoma" charset="0"/>
                <a:ea typeface="ＭＳ Ｐゴシック" charset="0"/>
              </a:rPr>
              <a:t>    + Follows the program path</a:t>
            </a:r>
          </a:p>
          <a:p>
            <a:pPr lvl="1">
              <a:buFont typeface="Wingdings" charset="0"/>
              <a:buNone/>
            </a:pPr>
            <a:r>
              <a:rPr lang="en-US" sz="1800" dirty="0">
                <a:latin typeface="Tahoma" charset="0"/>
                <a:ea typeface="ＭＳ Ｐゴシック" charset="0"/>
              </a:rPr>
              <a:t>+ </a:t>
            </a:r>
            <a:r>
              <a:rPr lang="en-US" sz="1800" dirty="0">
                <a:solidFill>
                  <a:srgbClr val="FF0000"/>
                </a:solidFill>
                <a:latin typeface="Tahoma" charset="0"/>
                <a:ea typeface="ＭＳ Ｐゴシック" charset="0"/>
              </a:rPr>
              <a:t>Simple to implement</a:t>
            </a:r>
            <a:r>
              <a:rPr lang="en-US" sz="1800" dirty="0">
                <a:latin typeface="Tahoma" charset="0"/>
                <a:ea typeface="ＭＳ Ｐゴシック" charset="0"/>
              </a:rPr>
              <a:t>, most of the hardware is already built </a:t>
            </a:r>
            <a:r>
              <a:rPr lang="en-US" sz="1800" dirty="0" smtClean="0">
                <a:latin typeface="Tahoma" charset="0"/>
                <a:ea typeface="ＭＳ Ｐゴシック" charset="0"/>
              </a:rPr>
              <a:t>in</a:t>
            </a:r>
            <a:endParaRPr lang="en-US" dirty="0" smtClean="0">
              <a:latin typeface="Tahoma" charset="0"/>
              <a:ea typeface="ＭＳ Ｐゴシック" charset="0"/>
              <a:cs typeface="ＭＳ Ｐゴシック" charset="0"/>
            </a:endParaRPr>
          </a:p>
          <a:p>
            <a:r>
              <a:rPr lang="en-US" dirty="0" smtClean="0">
                <a:latin typeface="Tahoma" charset="0"/>
                <a:ea typeface="ＭＳ Ｐゴシック" charset="0"/>
                <a:cs typeface="ＭＳ Ｐゴシック" charset="0"/>
              </a:rPr>
              <a:t>Disadvantages</a:t>
            </a:r>
            <a:endParaRPr lang="en-US" dirty="0">
              <a:latin typeface="Tahoma" charset="0"/>
              <a:ea typeface="ＭＳ Ｐゴシック" charset="0"/>
              <a:cs typeface="ＭＳ Ｐゴシック" charset="0"/>
            </a:endParaRPr>
          </a:p>
          <a:p>
            <a:pPr lvl="1">
              <a:buFont typeface="Wingdings" charset="0"/>
              <a:buNone/>
            </a:pPr>
            <a:r>
              <a:rPr lang="en-US" sz="1800" dirty="0">
                <a:latin typeface="Tahoma" charset="0"/>
                <a:ea typeface="ＭＳ Ｐゴシック" charset="0"/>
              </a:rPr>
              <a:t>-- </a:t>
            </a:r>
            <a:r>
              <a:rPr lang="en-US" sz="1800" dirty="0">
                <a:solidFill>
                  <a:srgbClr val="FF0000"/>
                </a:solidFill>
                <a:latin typeface="Tahoma" charset="0"/>
                <a:ea typeface="ＭＳ Ｐゴシック" charset="0"/>
              </a:rPr>
              <a:t>Extra executed </a:t>
            </a:r>
            <a:r>
              <a:rPr lang="en-US" sz="1800" dirty="0" smtClean="0">
                <a:solidFill>
                  <a:srgbClr val="FF0000"/>
                </a:solidFill>
                <a:latin typeface="Tahoma" charset="0"/>
                <a:ea typeface="ＭＳ Ｐゴシック" charset="0"/>
              </a:rPr>
              <a:t>instructions</a:t>
            </a:r>
            <a:endParaRPr lang="en-US" dirty="0" smtClean="0">
              <a:solidFill>
                <a:srgbClr val="000000"/>
              </a:solidFill>
              <a:latin typeface="Tahoma" charset="0"/>
              <a:ea typeface="ＭＳ Ｐゴシック" charset="0"/>
              <a:cs typeface="ＭＳ Ｐゴシック" charset="0"/>
            </a:endParaRPr>
          </a:p>
          <a:p>
            <a:r>
              <a:rPr lang="en-US" dirty="0" smtClean="0">
                <a:solidFill>
                  <a:srgbClr val="000000"/>
                </a:solidFill>
                <a:latin typeface="Tahoma" charset="0"/>
                <a:ea typeface="ＭＳ Ｐゴシック" charset="0"/>
                <a:cs typeface="ＭＳ Ｐゴシック" charset="0"/>
              </a:rPr>
              <a:t>Limitations</a:t>
            </a:r>
            <a:endParaRPr lang="en-US" dirty="0">
              <a:solidFill>
                <a:srgbClr val="FF0000"/>
              </a:solidFill>
              <a:latin typeface="Tahoma" charset="0"/>
              <a:ea typeface="ＭＳ Ｐゴシック" charset="0"/>
              <a:cs typeface="ＭＳ Ｐゴシック" charset="0"/>
            </a:endParaRPr>
          </a:p>
          <a:p>
            <a:pPr lvl="1">
              <a:buFont typeface="Wingdings" charset="0"/>
              <a:buNone/>
            </a:pPr>
            <a:r>
              <a:rPr lang="en-US" sz="1800" dirty="0">
                <a:latin typeface="Tahoma" charset="0"/>
                <a:ea typeface="ＭＳ Ｐゴシック" charset="0"/>
              </a:rPr>
              <a:t>-- Limited by branch prediction accuracy</a:t>
            </a:r>
          </a:p>
          <a:p>
            <a:pPr lvl="1">
              <a:buFont typeface="Wingdings" charset="0"/>
              <a:buNone/>
            </a:pPr>
            <a:r>
              <a:rPr lang="en-US" sz="1800" dirty="0">
                <a:latin typeface="Tahoma" charset="0"/>
                <a:ea typeface="ＭＳ Ｐゴシック" charset="0"/>
              </a:rPr>
              <a:t>-- Cannot prefetch dependent cache misses. Solution?</a:t>
            </a:r>
          </a:p>
          <a:p>
            <a:pPr lvl="1">
              <a:buFont typeface="Wingdings" charset="0"/>
              <a:buNone/>
            </a:pPr>
            <a:r>
              <a:rPr lang="en-US" sz="1800" dirty="0">
                <a:latin typeface="Tahoma" charset="0"/>
                <a:ea typeface="ＭＳ Ｐゴシック" charset="0"/>
              </a:rPr>
              <a:t>-- </a:t>
            </a:r>
            <a:r>
              <a:rPr lang="en-US" sz="1800" dirty="0">
                <a:solidFill>
                  <a:srgbClr val="FF0000"/>
                </a:solidFill>
                <a:latin typeface="Tahoma" charset="0"/>
                <a:ea typeface="ＭＳ Ｐゴシック" charset="0"/>
              </a:rPr>
              <a:t>Effectiveness limited by available Memory Level Parallelism</a:t>
            </a:r>
          </a:p>
          <a:p>
            <a:pPr lvl="1"/>
            <a:endParaRPr lang="en-US" sz="1700" dirty="0">
              <a:latin typeface="Tahoma" charset="0"/>
              <a:ea typeface="ＭＳ Ｐゴシック" charset="0"/>
            </a:endParaRPr>
          </a:p>
          <a:p>
            <a:r>
              <a:rPr lang="en-US" sz="2200" dirty="0">
                <a:latin typeface="Tahoma" charset="0"/>
                <a:ea typeface="ＭＳ Ｐゴシック" charset="0"/>
                <a:cs typeface="ＭＳ Ｐゴシック" charset="0"/>
              </a:rPr>
              <a:t>Mutlu et al., </a:t>
            </a:r>
            <a:r>
              <a:rPr lang="ja-JP" altLang="en-US" sz="2200" dirty="0">
                <a:latin typeface="Tahoma" charset="0"/>
                <a:ea typeface="ＭＳ Ｐゴシック" charset="0"/>
                <a:cs typeface="ＭＳ Ｐゴシック" charset="0"/>
              </a:rPr>
              <a:t>“</a:t>
            </a:r>
            <a:r>
              <a:rPr lang="en-US" altLang="ja-JP" sz="2200" dirty="0">
                <a:solidFill>
                  <a:srgbClr val="0000FF"/>
                </a:solidFill>
                <a:latin typeface="Tahoma" charset="0"/>
                <a:ea typeface="ＭＳ Ｐゴシック" charset="0"/>
                <a:cs typeface="ＭＳ Ｐゴシック" charset="0"/>
              </a:rPr>
              <a:t>Efficient Runahead Execution: Power-Efficient Memory Latency Tolerance</a:t>
            </a:r>
            <a:r>
              <a:rPr lang="en-US" altLang="ja-JP"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altLang="ja-JP" sz="2200" dirty="0">
                <a:latin typeface="Tahoma" charset="0"/>
                <a:ea typeface="ＭＳ Ｐゴシック" charset="0"/>
                <a:cs typeface="ＭＳ Ｐゴシック" charset="0"/>
              </a:rPr>
              <a:t> IEEE Micro Jan/Feb 2006.</a:t>
            </a:r>
          </a:p>
          <a:p>
            <a:r>
              <a:rPr lang="en-US" sz="2200" dirty="0">
                <a:latin typeface="Tahoma" charset="0"/>
                <a:ea typeface="ＭＳ Ｐゴシック" charset="0"/>
                <a:cs typeface="ＭＳ Ｐゴシック" charset="0"/>
              </a:rPr>
              <a:t>Implemented in IBM POWER6, Sun ROCK</a:t>
            </a:r>
          </a:p>
          <a:p>
            <a:endParaRPr lang="en-US" dirty="0">
              <a:latin typeface="Tahoma" charset="0"/>
              <a:ea typeface="ＭＳ Ｐゴシック" charset="0"/>
              <a:cs typeface="ＭＳ Ｐゴシック" charset="0"/>
            </a:endParaRPr>
          </a:p>
        </p:txBody>
      </p:sp>
      <p:sp>
        <p:nvSpPr>
          <p:cNvPr id="532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E7D47D-2B2A-7A4D-9FC3-92C3C9FB0CC0}" type="slidenum">
              <a:rPr lang="en-US" sz="1600">
                <a:solidFill>
                  <a:srgbClr val="000000"/>
                </a:solidFill>
                <a:latin typeface="Garamond" charset="0"/>
              </a:rPr>
              <a:pPr eaLnBrk="1" hangingPunct="1"/>
              <a:t>90</a:t>
            </a:fld>
            <a:endParaRPr lang="en-US" sz="1600">
              <a:solidFill>
                <a:srgbClr val="000000"/>
              </a:solidFill>
              <a:latin typeface="Garamond" charset="0"/>
            </a:endParaRPr>
          </a:p>
        </p:txBody>
      </p:sp>
    </p:spTree>
    <p:extLst>
      <p:ext uri="{BB962C8B-B14F-4D97-AF65-F5344CB8AC3E}">
        <p14:creationId xmlns:p14="http://schemas.microsoft.com/office/powerpoint/2010/main" val="21382851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AB435D-D1F5-974F-8F2C-36FCEE294595}" type="slidenum">
              <a:rPr lang="en-US" sz="1600">
                <a:solidFill>
                  <a:srgbClr val="000000"/>
                </a:solidFill>
                <a:latin typeface="Garamond" charset="0"/>
              </a:rPr>
              <a:pPr eaLnBrk="1" hangingPunct="1"/>
              <a:t>91</a:t>
            </a:fld>
            <a:endParaRPr lang="en-US" sz="1600">
              <a:solidFill>
                <a:srgbClr val="000000"/>
              </a:solidFill>
              <a:latin typeface="Garamond" charset="0"/>
            </a:endParaRPr>
          </a:p>
        </p:txBody>
      </p:sp>
      <p:graphicFrame>
        <p:nvGraphicFramePr>
          <p:cNvPr id="54274" name="Object 2"/>
          <p:cNvGraphicFramePr>
            <a:graphicFrameLocks noChangeAspect="1"/>
          </p:cNvGraphicFramePr>
          <p:nvPr>
            <p:ph idx="1"/>
            <p:extLst>
              <p:ext uri="{D42A27DB-BD31-4B8C-83A1-F6EECF244321}">
                <p14:modId xmlns:p14="http://schemas.microsoft.com/office/powerpoint/2010/main" val="2817872604"/>
              </p:ext>
            </p:extLst>
          </p:nvPr>
        </p:nvGraphicFramePr>
        <p:xfrm>
          <a:off x="306388" y="990600"/>
          <a:ext cx="8302625" cy="5389563"/>
        </p:xfrm>
        <a:graphic>
          <a:graphicData uri="http://schemas.openxmlformats.org/presentationml/2006/ole">
            <mc:AlternateContent xmlns:mc="http://schemas.openxmlformats.org/markup-compatibility/2006">
              <mc:Choice xmlns:v="urn:schemas-microsoft-com:vml" Requires="v">
                <p:oleObj spid="_x0000_s1282051" name="Chart" r:id="rId3" imgW="6261100" imgH="4064000" progId="MSGraph.Chart.8">
                  <p:embed followColorScheme="full"/>
                </p:oleObj>
              </mc:Choice>
              <mc:Fallback>
                <p:oleObj name="Chart" r:id="rId3" imgW="6261100" imgH="4064000" progId="MSGraph.Chart.8">
                  <p:embed followColorScheme="full"/>
                  <p:pic>
                    <p:nvPicPr>
                      <p:cNvPr id="0" name=""/>
                      <p:cNvPicPr>
                        <a:picLocks noChangeAspect="1" noChangeArrowheads="1"/>
                      </p:cNvPicPr>
                      <p:nvPr/>
                    </p:nvPicPr>
                    <p:blipFill>
                      <a:blip r:embed="rId4"/>
                      <a:srcRect/>
                      <a:stretch>
                        <a:fillRect/>
                      </a:stretch>
                    </p:blipFill>
                    <p:spPr bwMode="auto">
                      <a:xfrm>
                        <a:off x="306388" y="990600"/>
                        <a:ext cx="8302625" cy="538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54275" name="Rectangle 3"/>
          <p:cNvSpPr>
            <a:spLocks noGrp="1" noChangeArrowheads="1"/>
          </p:cNvSpPr>
          <p:nvPr>
            <p:ph type="title"/>
          </p:nvPr>
        </p:nvSpPr>
        <p:spPr/>
        <p:txBody>
          <a:bodyPr/>
          <a:lstStyle/>
          <a:p>
            <a:r>
              <a:rPr lang="en-US">
                <a:latin typeface="Garamond" charset="0"/>
                <a:ea typeface="ＭＳ Ｐゴシック" charset="0"/>
                <a:cs typeface="ＭＳ Ｐゴシック" charset="0"/>
              </a:rPr>
              <a:t>Performance of Runahead Execution</a:t>
            </a:r>
          </a:p>
        </p:txBody>
      </p:sp>
    </p:spTree>
    <p:extLst>
      <p:ext uri="{BB962C8B-B14F-4D97-AF65-F5344CB8AC3E}">
        <p14:creationId xmlns:p14="http://schemas.microsoft.com/office/powerpoint/2010/main" val="342107943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atin typeface="Garamond" charset="0"/>
                <a:ea typeface="ＭＳ Ｐゴシック" charset="0"/>
                <a:cs typeface="ＭＳ Ｐゴシック" charset="0"/>
              </a:rPr>
              <a:t>More Powerful Cores in Sun ROCK</a:t>
            </a:r>
          </a:p>
        </p:txBody>
      </p:sp>
      <p:sp>
        <p:nvSpPr>
          <p:cNvPr id="58370"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Chaudhry talk, Aug 2008.</a:t>
            </a:r>
          </a:p>
        </p:txBody>
      </p:sp>
      <p:sp>
        <p:nvSpPr>
          <p:cNvPr id="583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3936AE-1E9D-6640-826E-40A3FEDA8F0D}" type="slidenum">
              <a:rPr lang="en-US" sz="1600">
                <a:solidFill>
                  <a:srgbClr val="000000"/>
                </a:solidFill>
                <a:latin typeface="Garamond" charset="0"/>
              </a:rPr>
              <a:pPr eaLnBrk="1" hangingPunct="1"/>
              <a:t>92</a:t>
            </a:fld>
            <a:endParaRPr lang="en-US" sz="1600">
              <a:solidFill>
                <a:srgbClr val="000000"/>
              </a:solidFill>
              <a:latin typeface="Garamond" charset="0"/>
            </a:endParaRPr>
          </a:p>
        </p:txBody>
      </p:sp>
      <p:pic>
        <p:nvPicPr>
          <p:cNvPr id="5837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98638"/>
            <a:ext cx="6464300"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451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atin typeface="Garamond" charset="0"/>
                <a:ea typeface="ＭＳ Ｐゴシック" charset="0"/>
                <a:cs typeface="ＭＳ Ｐゴシック" charset="0"/>
              </a:rPr>
              <a:t>Meet Large: IBM POWER4</a:t>
            </a:r>
          </a:p>
        </p:txBody>
      </p:sp>
      <p:sp>
        <p:nvSpPr>
          <p:cNvPr id="91138"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Tendler et al., </a:t>
            </a:r>
            <a:r>
              <a:rPr lang="ja-JP" altLang="en-US">
                <a:latin typeface="Tahoma" charset="0"/>
                <a:ea typeface="ＭＳ Ｐゴシック" charset="0"/>
                <a:cs typeface="ＭＳ Ｐゴシック" charset="0"/>
              </a:rPr>
              <a:t>“</a:t>
            </a:r>
            <a:r>
              <a:rPr lang="en-US" altLang="ja-JP">
                <a:solidFill>
                  <a:srgbClr val="0000FF"/>
                </a:solidFill>
                <a:latin typeface="Tahoma" charset="0"/>
                <a:ea typeface="ＭＳ Ｐゴシック" charset="0"/>
                <a:cs typeface="ＭＳ Ｐゴシック" charset="0"/>
              </a:rPr>
              <a:t>POWER4 system microarchitecture</a:t>
            </a:r>
            <a:r>
              <a:rPr lang="en-US" altLang="ja-JP">
                <a:latin typeface="Tahoma" charset="0"/>
                <a:ea typeface="ＭＳ Ｐゴシック" charset="0"/>
                <a:cs typeface="ＭＳ Ｐゴシック" charset="0"/>
              </a:rPr>
              <a:t>,</a:t>
            </a:r>
            <a:r>
              <a:rPr lang="ja-JP" altLang="en-US">
                <a:latin typeface="Tahoma" charset="0"/>
                <a:ea typeface="ＭＳ Ｐゴシック" charset="0"/>
                <a:cs typeface="ＭＳ Ｐゴシック" charset="0"/>
              </a:rPr>
              <a:t>”</a:t>
            </a:r>
            <a:r>
              <a:rPr lang="en-US" altLang="ja-JP">
                <a:latin typeface="Tahoma" charset="0"/>
                <a:ea typeface="ＭＳ Ｐゴシック" charset="0"/>
                <a:cs typeface="ＭＳ Ｐゴシック" charset="0"/>
              </a:rPr>
              <a:t> IBM J R&amp;D, 2002.</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Another symmetric multi-core chip…</a:t>
            </a:r>
          </a:p>
          <a:p>
            <a:r>
              <a:rPr lang="en-US">
                <a:latin typeface="Tahoma" charset="0"/>
                <a:ea typeface="ＭＳ Ｐゴシック" charset="0"/>
                <a:cs typeface="ＭＳ Ｐゴシック" charset="0"/>
              </a:rPr>
              <a:t>But, fewer and more powerful cores</a:t>
            </a: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911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DCA019-B302-8648-8E04-57C097FDD91A}" type="slidenum">
              <a:rPr lang="en-US" sz="1600">
                <a:solidFill>
                  <a:srgbClr val="000000"/>
                </a:solidFill>
                <a:latin typeface="Garamond" charset="0"/>
                <a:cs typeface="Arial" charset="0"/>
              </a:rPr>
              <a:pPr eaLnBrk="1" hangingPunct="1"/>
              <a:t>93</a:t>
            </a:fld>
            <a:endParaRPr lang="en-US" sz="1600">
              <a:solidFill>
                <a:srgbClr val="000000"/>
              </a:solidFill>
              <a:latin typeface="Garamond" charset="0"/>
              <a:cs typeface="Arial" charset="0"/>
            </a:endParaRPr>
          </a:p>
        </p:txBody>
      </p:sp>
      <p:pic>
        <p:nvPicPr>
          <p:cNvPr id="91140" name="Picture 4" descr="power4-chip.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00400"/>
            <a:ext cx="4802188"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power4-cor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33147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738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Garamond" charset="0"/>
                <a:ea typeface="ＭＳ Ｐゴシック" charset="0"/>
                <a:cs typeface="ＭＳ Ｐゴシック" charset="0"/>
              </a:rPr>
              <a:t>IBM POWER4</a:t>
            </a:r>
          </a:p>
        </p:txBody>
      </p:sp>
      <p:sp>
        <p:nvSpPr>
          <p:cNvPr id="92162"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2 cores, out-of-order execution</a:t>
            </a:r>
          </a:p>
          <a:p>
            <a:r>
              <a:rPr lang="en-US">
                <a:latin typeface="Tahoma" charset="0"/>
                <a:ea typeface="ＭＳ Ｐゴシック" charset="0"/>
                <a:cs typeface="ＭＳ Ｐゴシック" charset="0"/>
              </a:rPr>
              <a:t>100-entry instruction window in each core</a:t>
            </a:r>
          </a:p>
          <a:p>
            <a:r>
              <a:rPr lang="en-US">
                <a:latin typeface="Tahoma" charset="0"/>
                <a:ea typeface="ＭＳ Ｐゴシック" charset="0"/>
                <a:cs typeface="ＭＳ Ｐゴシック" charset="0"/>
              </a:rPr>
              <a:t>8-wide instruction fetch, issue, execute</a:t>
            </a:r>
          </a:p>
          <a:p>
            <a:r>
              <a:rPr lang="en-US">
                <a:latin typeface="Tahoma" charset="0"/>
                <a:ea typeface="ＭＳ Ｐゴシック" charset="0"/>
                <a:cs typeface="ＭＳ Ｐゴシック" charset="0"/>
              </a:rPr>
              <a:t>Large, local+global hybrid branch predictor</a:t>
            </a:r>
          </a:p>
          <a:p>
            <a:r>
              <a:rPr lang="en-US">
                <a:latin typeface="Tahoma" charset="0"/>
                <a:ea typeface="ＭＳ Ｐゴシック" charset="0"/>
                <a:cs typeface="ＭＳ Ｐゴシック" charset="0"/>
              </a:rPr>
              <a:t>1.5MB, 8-way L2 cache</a:t>
            </a:r>
          </a:p>
          <a:p>
            <a:r>
              <a:rPr lang="en-US">
                <a:latin typeface="Tahoma" charset="0"/>
                <a:ea typeface="ＭＳ Ｐゴシック" charset="0"/>
                <a:cs typeface="ＭＳ Ｐゴシック" charset="0"/>
              </a:rPr>
              <a:t>Aggressive stream based prefetching</a:t>
            </a:r>
          </a:p>
        </p:txBody>
      </p:sp>
      <p:sp>
        <p:nvSpPr>
          <p:cNvPr id="921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A3C92F-811D-1940-A851-6D6160CF4427}" type="slidenum">
              <a:rPr lang="en-US" sz="1600">
                <a:solidFill>
                  <a:srgbClr val="000000"/>
                </a:solidFill>
                <a:latin typeface="Garamond" charset="0"/>
                <a:cs typeface="Arial" charset="0"/>
              </a:rPr>
              <a:pPr eaLnBrk="1" hangingPunct="1"/>
              <a:t>94</a:t>
            </a:fld>
            <a:endParaRPr lang="en-US" sz="1600">
              <a:solidFill>
                <a:srgbClr val="000000"/>
              </a:solidFill>
              <a:latin typeface="Garamond" charset="0"/>
              <a:cs typeface="Arial" charset="0"/>
            </a:endParaRPr>
          </a:p>
        </p:txBody>
      </p:sp>
    </p:spTree>
    <p:extLst>
      <p:ext uri="{BB962C8B-B14F-4D97-AF65-F5344CB8AC3E}">
        <p14:creationId xmlns:p14="http://schemas.microsoft.com/office/powerpoint/2010/main" val="17049109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atin typeface="Garamond" charset="0"/>
                <a:ea typeface="ＭＳ Ｐゴシック" charset="0"/>
                <a:cs typeface="ＭＳ Ｐゴシック" charset="0"/>
              </a:rPr>
              <a:t>IBM POWER5</a:t>
            </a:r>
          </a:p>
        </p:txBody>
      </p:sp>
      <p:sp>
        <p:nvSpPr>
          <p:cNvPr id="93186" name="Content Placeholder 2"/>
          <p:cNvSpPr>
            <a:spLocks noGrp="1"/>
          </p:cNvSpPr>
          <p:nvPr>
            <p:ph idx="1"/>
          </p:nvPr>
        </p:nvSpPr>
        <p:spPr>
          <a:xfrm>
            <a:off x="228600" y="996950"/>
            <a:ext cx="8610600" cy="5194300"/>
          </a:xfrm>
        </p:spPr>
        <p:txBody>
          <a:bodyPr/>
          <a:lstStyle/>
          <a:p>
            <a:pPr marL="342900" lvl="1" indent="-342900">
              <a:buClr>
                <a:schemeClr val="accent1"/>
              </a:buClr>
              <a:buSzPct val="65000"/>
              <a:buFont typeface="Wingdings" charset="0"/>
              <a:buChar char="n"/>
            </a:pPr>
            <a:r>
              <a:rPr lang="en-US" sz="1800">
                <a:latin typeface="Tahoma" charset="0"/>
                <a:ea typeface="ＭＳ Ｐゴシック" charset="0"/>
              </a:rPr>
              <a:t>Kalla et al., </a:t>
            </a:r>
            <a:r>
              <a:rPr lang="ja-JP" altLang="en-US" sz="1800">
                <a:latin typeface="Tahoma" charset="0"/>
                <a:ea typeface="ＭＳ Ｐゴシック" charset="0"/>
              </a:rPr>
              <a:t>“</a:t>
            </a:r>
            <a:r>
              <a:rPr lang="en-US" altLang="ja-JP" sz="1800">
                <a:solidFill>
                  <a:srgbClr val="0000FF"/>
                </a:solidFill>
                <a:latin typeface="Tahoma" charset="0"/>
                <a:ea typeface="ＭＳ Ｐゴシック" charset="0"/>
              </a:rPr>
              <a:t>IBM Power5 Chip: A Dual-Core Multithreaded Processor</a:t>
            </a:r>
            <a:r>
              <a:rPr lang="en-US" altLang="ja-JP" sz="1800">
                <a:latin typeface="Tahoma" charset="0"/>
                <a:ea typeface="ＭＳ Ｐゴシック" charset="0"/>
              </a:rPr>
              <a:t>,</a:t>
            </a:r>
            <a:r>
              <a:rPr lang="ja-JP" altLang="en-US" sz="1800">
                <a:latin typeface="Tahoma" charset="0"/>
                <a:ea typeface="ＭＳ Ｐゴシック" charset="0"/>
              </a:rPr>
              <a:t>”</a:t>
            </a:r>
            <a:r>
              <a:rPr lang="en-US" altLang="ja-JP" sz="1800">
                <a:latin typeface="Tahoma" charset="0"/>
                <a:ea typeface="ＭＳ Ｐゴシック" charset="0"/>
              </a:rPr>
              <a:t> IEEE Micro 2004.</a:t>
            </a:r>
          </a:p>
          <a:p>
            <a:endParaRPr lang="en-US">
              <a:latin typeface="Tahoma" charset="0"/>
              <a:ea typeface="ＭＳ Ｐゴシック" charset="0"/>
              <a:cs typeface="ＭＳ Ｐゴシック" charset="0"/>
            </a:endParaRPr>
          </a:p>
        </p:txBody>
      </p:sp>
      <p:sp>
        <p:nvSpPr>
          <p:cNvPr id="931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B470C7-F564-0F48-A7A2-7F7FF69DB23C}" type="slidenum">
              <a:rPr lang="en-US" sz="1600">
                <a:solidFill>
                  <a:srgbClr val="000000"/>
                </a:solidFill>
                <a:latin typeface="Garamond" charset="0"/>
                <a:cs typeface="Arial" charset="0"/>
              </a:rPr>
              <a:pPr eaLnBrk="1" hangingPunct="1"/>
              <a:t>95</a:t>
            </a:fld>
            <a:endParaRPr lang="en-US" sz="1600">
              <a:solidFill>
                <a:srgbClr val="000000"/>
              </a:solidFill>
              <a:latin typeface="Garamond" charset="0"/>
              <a:cs typeface="Arial" charset="0"/>
            </a:endParaRPr>
          </a:p>
        </p:txBody>
      </p:sp>
      <p:pic>
        <p:nvPicPr>
          <p:cNvPr id="931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892300"/>
            <a:ext cx="9118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931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dirty="0" smtClean="0">
                <a:latin typeface="Garamond" charset="0"/>
                <a:ea typeface="ＭＳ Ｐゴシック" charset="0"/>
                <a:cs typeface="ＭＳ Ｐゴシック" charset="0"/>
              </a:rPr>
              <a:t>Meet Large, but Smaller: IBM </a:t>
            </a:r>
            <a:r>
              <a:rPr lang="en-US" dirty="0">
                <a:latin typeface="Garamond" charset="0"/>
                <a:ea typeface="ＭＳ Ｐゴシック" charset="0"/>
                <a:cs typeface="ＭＳ Ｐゴシック" charset="0"/>
              </a:rPr>
              <a:t>POWER6</a:t>
            </a:r>
          </a:p>
        </p:txBody>
      </p:sp>
      <p:sp>
        <p:nvSpPr>
          <p:cNvPr id="63490" name="Content Placeholder 2"/>
          <p:cNvSpPr>
            <a:spLocks noGrp="1"/>
          </p:cNvSpPr>
          <p:nvPr>
            <p:ph idx="1"/>
          </p:nvPr>
        </p:nvSpPr>
        <p:spPr>
          <a:xfrm>
            <a:off x="228600" y="996950"/>
            <a:ext cx="4495800" cy="5194300"/>
          </a:xfrm>
        </p:spPr>
        <p:txBody>
          <a:bodyPr/>
          <a:lstStyle/>
          <a:p>
            <a:r>
              <a:rPr lang="en-US" sz="2200">
                <a:latin typeface="Tahoma" charset="0"/>
                <a:ea typeface="ＭＳ Ｐゴシック" charset="0"/>
                <a:cs typeface="ＭＳ Ｐゴシック" charset="0"/>
              </a:rPr>
              <a:t>Le et al., </a:t>
            </a:r>
            <a:r>
              <a:rPr lang="ja-JP" altLang="en-US" sz="2200">
                <a:latin typeface="Tahoma" charset="0"/>
                <a:ea typeface="ＭＳ Ｐゴシック" charset="0"/>
                <a:cs typeface="ＭＳ Ｐゴシック" charset="0"/>
              </a:rPr>
              <a:t>“</a:t>
            </a:r>
            <a:r>
              <a:rPr lang="en-US" altLang="ja-JP" sz="2200">
                <a:solidFill>
                  <a:srgbClr val="0000FF"/>
                </a:solidFill>
                <a:latin typeface="Tahoma" charset="0"/>
                <a:ea typeface="ＭＳ Ｐゴシック" charset="0"/>
                <a:cs typeface="ＭＳ Ｐゴシック" charset="0"/>
              </a:rPr>
              <a:t>IBM POWER6 microarchitecture</a:t>
            </a:r>
            <a:r>
              <a:rPr lang="en-US" altLang="ja-JP" sz="2200">
                <a:latin typeface="Tahoma" charset="0"/>
                <a:ea typeface="ＭＳ Ｐゴシック" charset="0"/>
                <a:cs typeface="ＭＳ Ｐゴシック" charset="0"/>
              </a:rPr>
              <a:t>,</a:t>
            </a:r>
            <a:r>
              <a:rPr lang="ja-JP" altLang="en-US" sz="2200">
                <a:latin typeface="Tahoma" charset="0"/>
                <a:ea typeface="ＭＳ Ｐゴシック" charset="0"/>
                <a:cs typeface="ＭＳ Ｐゴシック" charset="0"/>
              </a:rPr>
              <a:t>”</a:t>
            </a:r>
            <a:r>
              <a:rPr lang="en-US" altLang="ja-JP" sz="2200">
                <a:latin typeface="Tahoma" charset="0"/>
                <a:ea typeface="ＭＳ Ｐゴシック" charset="0"/>
                <a:cs typeface="ＭＳ Ｐゴシック" charset="0"/>
              </a:rPr>
              <a:t> IBM J R&amp;D, 2007.</a:t>
            </a:r>
          </a:p>
          <a:p>
            <a:pPr>
              <a:buFont typeface="Wingdings" charset="0"/>
              <a:buNone/>
            </a:pPr>
            <a:endParaRPr lang="en-US" sz="2200">
              <a:latin typeface="Tahoma" charset="0"/>
              <a:ea typeface="ＭＳ Ｐゴシック" charset="0"/>
              <a:cs typeface="ＭＳ Ｐゴシック" charset="0"/>
            </a:endParaRPr>
          </a:p>
          <a:p>
            <a:r>
              <a:rPr lang="en-US" sz="2200">
                <a:latin typeface="Tahoma" charset="0"/>
                <a:ea typeface="ＭＳ Ｐゴシック" charset="0"/>
                <a:cs typeface="ＭＳ Ｐゴシック" charset="0"/>
              </a:rPr>
              <a:t>2 cores, in order, high frequency (4.7 GHz)</a:t>
            </a:r>
          </a:p>
          <a:p>
            <a:r>
              <a:rPr lang="en-US" sz="2200">
                <a:latin typeface="Tahoma" charset="0"/>
                <a:ea typeface="ＭＳ Ｐゴシック" charset="0"/>
                <a:cs typeface="ＭＳ Ｐゴシック" charset="0"/>
              </a:rPr>
              <a:t>8 wide fetch</a:t>
            </a:r>
          </a:p>
          <a:p>
            <a:r>
              <a:rPr lang="en-US" sz="2200">
                <a:latin typeface="Tahoma" charset="0"/>
                <a:ea typeface="ＭＳ Ｐゴシック" charset="0"/>
                <a:cs typeface="ＭＳ Ｐゴシック" charset="0"/>
              </a:rPr>
              <a:t>Simultaneous multithreading in each core</a:t>
            </a:r>
          </a:p>
          <a:p>
            <a:r>
              <a:rPr lang="en-US" sz="2200">
                <a:latin typeface="Tahoma" charset="0"/>
                <a:ea typeface="ＭＳ Ｐゴシック" charset="0"/>
                <a:cs typeface="ＭＳ Ｐゴシック" charset="0"/>
              </a:rPr>
              <a:t>Runahead execution in each core</a:t>
            </a:r>
          </a:p>
          <a:p>
            <a:pPr lvl="1"/>
            <a:r>
              <a:rPr lang="en-US">
                <a:latin typeface="Tahoma" charset="0"/>
                <a:ea typeface="ＭＳ Ｐゴシック" charset="0"/>
              </a:rPr>
              <a:t>Similar to Sun ROCK</a:t>
            </a: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p:txBody>
      </p:sp>
      <p:sp>
        <p:nvSpPr>
          <p:cNvPr id="634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DF2C6-8AB9-C741-A612-3AD99C1A6730}" type="slidenum">
              <a:rPr lang="en-US" sz="1600">
                <a:solidFill>
                  <a:srgbClr val="000000"/>
                </a:solidFill>
                <a:latin typeface="Garamond" charset="0"/>
              </a:rPr>
              <a:pPr eaLnBrk="1" hangingPunct="1"/>
              <a:t>96</a:t>
            </a:fld>
            <a:endParaRPr lang="en-US" sz="1600">
              <a:solidFill>
                <a:srgbClr val="000000"/>
              </a:solidFill>
              <a:latin typeface="Garamond" charset="0"/>
            </a:endParaRPr>
          </a:p>
        </p:txBody>
      </p:sp>
      <p:pic>
        <p:nvPicPr>
          <p:cNvPr id="6349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1700" y="1371600"/>
            <a:ext cx="44323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181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atin typeface="Garamond" charset="0"/>
                <a:ea typeface="ＭＳ Ｐゴシック" charset="0"/>
                <a:cs typeface="ＭＳ Ｐゴシック" charset="0"/>
              </a:rPr>
              <a:t>Remember the Demands</a:t>
            </a:r>
          </a:p>
        </p:txBody>
      </p:sp>
      <p:sp>
        <p:nvSpPr>
          <p:cNvPr id="3"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What we want:</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In a serialized code section </a:t>
            </a:r>
            <a:r>
              <a:rPr lang="en-US">
                <a:latin typeface="Tahoma" charset="0"/>
                <a:ea typeface="ＭＳ Ｐゴシック" charset="0"/>
                <a:cs typeface="ＭＳ Ｐゴシック" charset="0"/>
                <a:sym typeface="Wingdings" charset="0"/>
              </a:rPr>
              <a:t> one powerful “large” core </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In a parallel code section </a:t>
            </a:r>
            <a:r>
              <a:rPr lang="en-US">
                <a:latin typeface="Tahoma" charset="0"/>
                <a:ea typeface="ＭＳ Ｐゴシック" charset="0"/>
                <a:cs typeface="ＭＳ Ｐゴシック" charset="0"/>
                <a:sym typeface="Wingdings" charset="0"/>
              </a:rPr>
              <a:t> many wimpy “small” cores</a:t>
            </a:r>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These two conflict with each other:</a:t>
            </a:r>
          </a:p>
          <a:p>
            <a:pPr lvl="1"/>
            <a:r>
              <a:rPr lang="en-US">
                <a:latin typeface="Tahoma" charset="0"/>
                <a:ea typeface="ＭＳ Ｐゴシック" charset="0"/>
              </a:rPr>
              <a:t>If you have a single powerful core, you cannot have many cores</a:t>
            </a:r>
          </a:p>
          <a:p>
            <a:pPr lvl="1"/>
            <a:r>
              <a:rPr lang="en-US">
                <a:latin typeface="Tahoma" charset="0"/>
                <a:ea typeface="ＭＳ Ｐゴシック" charset="0"/>
              </a:rPr>
              <a:t>A small core is much more energy and area efficient than a large core</a:t>
            </a: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Can we get the best of both worlds?</a:t>
            </a:r>
          </a:p>
        </p:txBody>
      </p:sp>
      <p:sp>
        <p:nvSpPr>
          <p:cNvPr id="962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7E66E2-69F6-3342-A633-3F7A155D347F}" type="slidenum">
              <a:rPr lang="en-US" sz="1600">
                <a:solidFill>
                  <a:srgbClr val="000000"/>
                </a:solidFill>
                <a:latin typeface="Garamond" charset="0"/>
              </a:rPr>
              <a:pPr eaLnBrk="1" hangingPunct="1"/>
              <a:t>97</a:t>
            </a:fld>
            <a:endParaRPr lang="en-US" sz="1600">
              <a:solidFill>
                <a:srgbClr val="000000"/>
              </a:solidFill>
              <a:latin typeface="Garamond" charset="0"/>
            </a:endParaRPr>
          </a:p>
        </p:txBody>
      </p:sp>
    </p:spTree>
    <p:extLst>
      <p:ext uri="{BB962C8B-B14F-4D97-AF65-F5344CB8AC3E}">
        <p14:creationId xmlns:p14="http://schemas.microsoft.com/office/powerpoint/2010/main" val="30692717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Performance vs. Parallelism</a:t>
            </a:r>
          </a:p>
        </p:txBody>
      </p:sp>
      <p:sp>
        <p:nvSpPr>
          <p:cNvPr id="97282"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p:txBody>
      </p:sp>
      <p:sp>
        <p:nvSpPr>
          <p:cNvPr id="972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5F8702-304F-C94A-BD5B-E3BD8C1D455E}" type="slidenum">
              <a:rPr lang="en-US" sz="1600">
                <a:solidFill>
                  <a:srgbClr val="000000"/>
                </a:solidFill>
                <a:latin typeface="Garamond" charset="0"/>
              </a:rPr>
              <a:pPr eaLnBrk="1" hangingPunct="1"/>
              <a:t>98</a:t>
            </a:fld>
            <a:endParaRPr lang="en-US" sz="1600">
              <a:solidFill>
                <a:srgbClr val="000000"/>
              </a:solidFill>
              <a:latin typeface="Garamond" charset="0"/>
            </a:endParaRPr>
          </a:p>
        </p:txBody>
      </p:sp>
      <p:sp>
        <p:nvSpPr>
          <p:cNvPr id="97284" name="Text Box 79"/>
          <p:cNvSpPr txBox="1">
            <a:spLocks noChangeArrowheads="1"/>
          </p:cNvSpPr>
          <p:nvPr/>
        </p:nvSpPr>
        <p:spPr bwMode="auto">
          <a:xfrm>
            <a:off x="898525" y="1143000"/>
            <a:ext cx="7532688"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endParaRPr lang="en-US" sz="1800" i="1">
              <a:solidFill>
                <a:srgbClr val="000000"/>
              </a:solidFill>
            </a:endParaRPr>
          </a:p>
          <a:p>
            <a:pPr eaLnBrk="1" hangingPunct="1">
              <a:spcBef>
                <a:spcPct val="50000"/>
              </a:spcBef>
              <a:buFontTx/>
              <a:buChar char="•"/>
            </a:pPr>
            <a:endParaRPr lang="en-US" sz="1800" i="1">
              <a:solidFill>
                <a:srgbClr val="000000"/>
              </a:solidFill>
            </a:endParaRPr>
          </a:p>
          <a:p>
            <a:pPr eaLnBrk="1" hangingPunct="1">
              <a:spcBef>
                <a:spcPct val="50000"/>
              </a:spcBef>
            </a:pPr>
            <a:r>
              <a:rPr lang="en-US" sz="1800" i="1">
                <a:solidFill>
                  <a:srgbClr val="000000"/>
                </a:solidFill>
              </a:rPr>
              <a:t>Assumptions:</a:t>
            </a:r>
          </a:p>
          <a:p>
            <a:pPr eaLnBrk="1" hangingPunct="1">
              <a:spcBef>
                <a:spcPct val="50000"/>
              </a:spcBef>
            </a:pPr>
            <a:r>
              <a:rPr lang="en-US" sz="1800" i="1">
                <a:solidFill>
                  <a:srgbClr val="000000"/>
                </a:solidFill>
              </a:rPr>
              <a:t>	</a:t>
            </a:r>
            <a:r>
              <a:rPr lang="en-US" sz="1800">
                <a:solidFill>
                  <a:srgbClr val="000000"/>
                </a:solidFill>
              </a:rPr>
              <a:t>1.</a:t>
            </a:r>
            <a:r>
              <a:rPr lang="en-US" sz="1800" i="1">
                <a:solidFill>
                  <a:srgbClr val="000000"/>
                </a:solidFill>
              </a:rPr>
              <a:t> Small cores takes an area budget of 1 and has 		performance  of 1</a:t>
            </a:r>
          </a:p>
          <a:p>
            <a:pPr eaLnBrk="1" hangingPunct="1">
              <a:spcBef>
                <a:spcPct val="50000"/>
              </a:spcBef>
            </a:pPr>
            <a:r>
              <a:rPr lang="en-US" sz="1800" i="1">
                <a:solidFill>
                  <a:srgbClr val="000000"/>
                </a:solidFill>
              </a:rPr>
              <a:t>	</a:t>
            </a:r>
          </a:p>
          <a:p>
            <a:pPr eaLnBrk="1" hangingPunct="1">
              <a:spcBef>
                <a:spcPct val="50000"/>
              </a:spcBef>
            </a:pPr>
            <a:r>
              <a:rPr lang="en-US" sz="1800" i="1">
                <a:solidFill>
                  <a:srgbClr val="000000"/>
                </a:solidFill>
              </a:rPr>
              <a:t>	</a:t>
            </a:r>
            <a:r>
              <a:rPr lang="en-US" sz="1800">
                <a:solidFill>
                  <a:srgbClr val="000000"/>
                </a:solidFill>
              </a:rPr>
              <a:t>2.</a:t>
            </a:r>
            <a:r>
              <a:rPr lang="en-US" sz="1800" i="1">
                <a:solidFill>
                  <a:srgbClr val="000000"/>
                </a:solidFill>
              </a:rPr>
              <a:t> Large core takes an area budget of 4 and has 	performance of 2</a:t>
            </a:r>
          </a:p>
          <a:p>
            <a:pPr eaLnBrk="1" hangingPunct="1">
              <a:spcBef>
                <a:spcPct val="50000"/>
              </a:spcBef>
            </a:pPr>
            <a:r>
              <a:rPr lang="en-US" sz="1800" i="1">
                <a:solidFill>
                  <a:srgbClr val="000000"/>
                </a:solidFill>
              </a:rPr>
              <a:t>	</a:t>
            </a:r>
          </a:p>
          <a:p>
            <a:pPr eaLnBrk="1" hangingPunct="1">
              <a:spcBef>
                <a:spcPct val="50000"/>
              </a:spcBef>
            </a:pPr>
            <a:r>
              <a:rPr lang="en-US" sz="1800" i="1">
                <a:solidFill>
                  <a:srgbClr val="000000"/>
                </a:solidFill>
              </a:rPr>
              <a:t>	</a:t>
            </a:r>
            <a:endParaRPr lang="en-US" sz="1600" i="1">
              <a:solidFill>
                <a:srgbClr val="000000"/>
              </a:solidFill>
            </a:endParaRPr>
          </a:p>
        </p:txBody>
      </p:sp>
    </p:spTree>
    <p:extLst>
      <p:ext uri="{BB962C8B-B14F-4D97-AF65-F5344CB8AC3E}">
        <p14:creationId xmlns:p14="http://schemas.microsoft.com/office/powerpoint/2010/main" val="1050920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Tile-Large Approach</a:t>
            </a:r>
          </a:p>
        </p:txBody>
      </p:sp>
      <p:sp>
        <p:nvSpPr>
          <p:cNvPr id="98306"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endParaRPr lang="en-US">
              <a:latin typeface="Tahoma" charset="0"/>
              <a:ea typeface="ＭＳ Ｐゴシック" charset="0"/>
              <a:cs typeface="ＭＳ Ｐゴシック" charset="0"/>
            </a:endParaRPr>
          </a:p>
          <a:p>
            <a:r>
              <a:rPr lang="en-US" sz="2200">
                <a:latin typeface="Tahoma" charset="0"/>
                <a:ea typeface="ＭＳ Ｐゴシック" charset="0"/>
                <a:cs typeface="ＭＳ Ｐゴシック" charset="0"/>
              </a:rPr>
              <a:t>Tile a few large cores</a:t>
            </a:r>
          </a:p>
          <a:p>
            <a:r>
              <a:rPr lang="en-US" sz="2200">
                <a:latin typeface="Tahoma" charset="0"/>
                <a:ea typeface="ＭＳ Ｐゴシック" charset="0"/>
                <a:cs typeface="ＭＳ Ｐゴシック" charset="0"/>
              </a:rPr>
              <a:t>IBM Power 5, AMD Barcelona, Intel Core2Quad, Intel Nehalem</a:t>
            </a:r>
          </a:p>
          <a:p>
            <a:pPr>
              <a:buFont typeface="Wingdings" charset="0"/>
              <a:buNone/>
            </a:pPr>
            <a:r>
              <a:rPr lang="en-US" sz="2200">
                <a:latin typeface="Tahoma" charset="0"/>
                <a:ea typeface="ＭＳ Ｐゴシック" charset="0"/>
                <a:cs typeface="ＭＳ Ｐゴシック" charset="0"/>
              </a:rPr>
              <a:t>+ High performance on single thread, serial code sections (2 units)</a:t>
            </a:r>
          </a:p>
          <a:p>
            <a:pPr>
              <a:buFont typeface="Wingdings" charset="0"/>
              <a:buNone/>
            </a:pPr>
            <a:r>
              <a:rPr lang="en-US" sz="2200">
                <a:latin typeface="Tahoma" charset="0"/>
                <a:ea typeface="ＭＳ Ｐゴシック" charset="0"/>
                <a:cs typeface="ＭＳ Ｐゴシック" charset="0"/>
              </a:rPr>
              <a:t>- Low throughput on parallel program portions (8 units)</a:t>
            </a:r>
          </a:p>
        </p:txBody>
      </p:sp>
      <p:sp>
        <p:nvSpPr>
          <p:cNvPr id="983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303373-5668-B942-8CDD-51CAB417B813}" type="slidenum">
              <a:rPr lang="en-US" sz="1600">
                <a:solidFill>
                  <a:srgbClr val="000000"/>
                </a:solidFill>
                <a:latin typeface="Garamond" charset="0"/>
              </a:rPr>
              <a:pPr eaLnBrk="1" hangingPunct="1"/>
              <a:t>99</a:t>
            </a:fld>
            <a:endParaRPr lang="en-US" sz="1600">
              <a:solidFill>
                <a:srgbClr val="000000"/>
              </a:solidFill>
              <a:latin typeface="Garamond" charset="0"/>
            </a:endParaRPr>
          </a:p>
        </p:txBody>
      </p:sp>
      <p:grpSp>
        <p:nvGrpSpPr>
          <p:cNvPr id="98308" name="Group 4"/>
          <p:cNvGrpSpPr>
            <a:grpSpLocks/>
          </p:cNvGrpSpPr>
          <p:nvPr/>
        </p:nvGrpSpPr>
        <p:grpSpPr bwMode="auto">
          <a:xfrm>
            <a:off x="609600" y="1295400"/>
            <a:ext cx="2362200" cy="2805113"/>
            <a:chOff x="384" y="816"/>
            <a:chExt cx="1488" cy="1767"/>
          </a:xfrm>
        </p:grpSpPr>
        <p:sp>
          <p:nvSpPr>
            <p:cNvPr id="98309" name="Rectangle 17"/>
            <p:cNvSpPr>
              <a:spLocks noChangeArrowheads="1"/>
            </p:cNvSpPr>
            <p:nvPr/>
          </p:nvSpPr>
          <p:spPr bwMode="auto">
            <a:xfrm>
              <a:off x="432" y="816"/>
              <a:ext cx="1440" cy="14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8310" name="Rectangle 19"/>
            <p:cNvSpPr>
              <a:spLocks noChangeArrowheads="1"/>
            </p:cNvSpPr>
            <p:nvPr/>
          </p:nvSpPr>
          <p:spPr bwMode="auto">
            <a:xfrm>
              <a:off x="480" y="1536"/>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br>
                <a:rPr lang="en-US" sz="1600" b="1">
                  <a:solidFill>
                    <a:srgbClr val="000000"/>
                  </a:solidFill>
                </a:rPr>
              </a:br>
              <a:r>
                <a:rPr lang="en-US" sz="1600" b="1">
                  <a:solidFill>
                    <a:srgbClr val="000000"/>
                  </a:solidFill>
                </a:rPr>
                <a:t>core</a:t>
              </a:r>
            </a:p>
          </p:txBody>
        </p:sp>
        <p:sp>
          <p:nvSpPr>
            <p:cNvPr id="98311" name="Rectangle 20"/>
            <p:cNvSpPr>
              <a:spLocks noChangeArrowheads="1"/>
            </p:cNvSpPr>
            <p:nvPr/>
          </p:nvSpPr>
          <p:spPr bwMode="auto">
            <a:xfrm>
              <a:off x="1152" y="1536"/>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br>
                <a:rPr lang="en-US" sz="1600" b="1">
                  <a:solidFill>
                    <a:srgbClr val="000000"/>
                  </a:solidFill>
                </a:rPr>
              </a:br>
              <a:r>
                <a:rPr lang="en-US" sz="1600" b="1">
                  <a:solidFill>
                    <a:srgbClr val="000000"/>
                  </a:solidFill>
                </a:rPr>
                <a:t>core</a:t>
              </a:r>
            </a:p>
          </p:txBody>
        </p:sp>
        <p:sp>
          <p:nvSpPr>
            <p:cNvPr id="98312" name="Rectangle 21"/>
            <p:cNvSpPr>
              <a:spLocks noChangeArrowheads="1"/>
            </p:cNvSpPr>
            <p:nvPr/>
          </p:nvSpPr>
          <p:spPr bwMode="auto">
            <a:xfrm>
              <a:off x="480"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p>
            <a:p>
              <a:pPr algn="ctr"/>
              <a:r>
                <a:rPr lang="en-US" sz="1600" b="1">
                  <a:solidFill>
                    <a:srgbClr val="000000"/>
                  </a:solidFill>
                </a:rPr>
                <a:t>core</a:t>
              </a:r>
            </a:p>
          </p:txBody>
        </p:sp>
        <p:sp>
          <p:nvSpPr>
            <p:cNvPr id="98313" name="Rectangle 22"/>
            <p:cNvSpPr>
              <a:spLocks noChangeArrowheads="1"/>
            </p:cNvSpPr>
            <p:nvPr/>
          </p:nvSpPr>
          <p:spPr bwMode="auto">
            <a:xfrm>
              <a:off x="1152" y="864"/>
              <a:ext cx="672" cy="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1600" b="1">
                  <a:solidFill>
                    <a:srgbClr val="000000"/>
                  </a:solidFill>
                </a:rPr>
                <a:t>Large</a:t>
              </a:r>
              <a:br>
                <a:rPr lang="en-US" sz="1600" b="1">
                  <a:solidFill>
                    <a:srgbClr val="000000"/>
                  </a:solidFill>
                </a:rPr>
              </a:br>
              <a:r>
                <a:rPr lang="en-US" sz="1600" b="1">
                  <a:solidFill>
                    <a:srgbClr val="000000"/>
                  </a:solidFill>
                </a:rPr>
                <a:t>core</a:t>
              </a:r>
            </a:p>
          </p:txBody>
        </p:sp>
        <p:sp>
          <p:nvSpPr>
            <p:cNvPr id="98314" name="Text Box 68"/>
            <p:cNvSpPr txBox="1">
              <a:spLocks noChangeArrowheads="1"/>
            </p:cNvSpPr>
            <p:nvPr/>
          </p:nvSpPr>
          <p:spPr bwMode="auto">
            <a:xfrm>
              <a:off x="384" y="2352"/>
              <a:ext cx="148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ja-JP" altLang="en-US" sz="1800">
                  <a:solidFill>
                    <a:srgbClr val="000000"/>
                  </a:solidFill>
                  <a:latin typeface="Times New Roman" charset="0"/>
                </a:rPr>
                <a:t>“</a:t>
              </a:r>
              <a:r>
                <a:rPr lang="en-US" altLang="ja-JP" sz="1800">
                  <a:solidFill>
                    <a:srgbClr val="000000"/>
                  </a:solidFill>
                  <a:latin typeface="Times New Roman" charset="0"/>
                </a:rPr>
                <a:t>Tile-Large</a:t>
              </a:r>
              <a:r>
                <a:rPr lang="ja-JP" altLang="en-US" sz="1800">
                  <a:solidFill>
                    <a:srgbClr val="000000"/>
                  </a:solidFill>
                  <a:latin typeface="Times New Roman" charset="0"/>
                </a:rPr>
                <a:t>”</a:t>
              </a:r>
              <a:endParaRPr lang="en-US" sz="1800">
                <a:solidFill>
                  <a:srgbClr val="000000"/>
                </a:solidFill>
                <a:latin typeface="Times New Roman" charset="0"/>
              </a:endParaRPr>
            </a:p>
          </p:txBody>
        </p:sp>
      </p:grpSp>
    </p:spTree>
    <p:extLst>
      <p:ext uri="{BB962C8B-B14F-4D97-AF65-F5344CB8AC3E}">
        <p14:creationId xmlns:p14="http://schemas.microsoft.com/office/powerpoint/2010/main" val="2328120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1.2|9.8|4.3"/>
</p:tagLst>
</file>

<file path=ppt/tags/tag2.xml><?xml version="1.0" encoding="utf-8"?>
<p:tagLst xmlns:a="http://schemas.openxmlformats.org/drawingml/2006/main" xmlns:r="http://schemas.openxmlformats.org/officeDocument/2006/relationships" xmlns:p="http://schemas.openxmlformats.org/presentationml/2006/main">
  <p:tag name="TIMING" val="|32.6|23.1|12.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7452</TotalTime>
  <Words>14025</Words>
  <Application>Microsoft Macintosh PowerPoint</Application>
  <PresentationFormat>On-screen Show (4:3)</PresentationFormat>
  <Paragraphs>2612</Paragraphs>
  <Slides>194</Slides>
  <Notes>61</Notes>
  <HiddenSlides>0</HiddenSlides>
  <MMClips>0</MMClips>
  <ScaleCrop>false</ScaleCrop>
  <HeadingPairs>
    <vt:vector size="8" baseType="variant">
      <vt:variant>
        <vt:lpstr>Fonts Used</vt:lpstr>
      </vt:variant>
      <vt:variant>
        <vt:i4>7</vt:i4>
      </vt:variant>
      <vt:variant>
        <vt:lpstr>Theme</vt:lpstr>
      </vt:variant>
      <vt:variant>
        <vt:i4>16</vt:i4>
      </vt:variant>
      <vt:variant>
        <vt:lpstr>Embedded OLE Servers</vt:lpstr>
      </vt:variant>
      <vt:variant>
        <vt:i4>3</vt:i4>
      </vt:variant>
      <vt:variant>
        <vt:lpstr>Slide Titles</vt:lpstr>
      </vt:variant>
      <vt:variant>
        <vt:i4>194</vt:i4>
      </vt:variant>
    </vt:vector>
  </HeadingPairs>
  <TitlesOfParts>
    <vt:vector size="220" baseType="lpstr">
      <vt:lpstr>Arial</vt:lpstr>
      <vt:lpstr>ＭＳ Ｐゴシック</vt:lpstr>
      <vt:lpstr>Garamond</vt:lpstr>
      <vt:lpstr>Tahoma</vt:lpstr>
      <vt:lpstr>Wingdings</vt:lpstr>
      <vt:lpstr>Calibri</vt:lpstr>
      <vt:lpstr>Wingdings 2</vt:lpstr>
      <vt:lpstr>Edge</vt:lpstr>
      <vt:lpstr>Office Theme</vt:lpstr>
      <vt:lpstr>2_Edge</vt:lpstr>
      <vt:lpstr>1_Edge</vt:lpstr>
      <vt:lpstr>3_Edge</vt:lpstr>
      <vt:lpstr>5_Edge</vt:lpstr>
      <vt:lpstr>6_Edge</vt:lpstr>
      <vt:lpstr>4_Edge</vt:lpstr>
      <vt:lpstr>1_Default Design</vt:lpstr>
      <vt:lpstr>7_Edge</vt:lpstr>
      <vt:lpstr>8_Edge</vt:lpstr>
      <vt:lpstr>9_Edge</vt:lpstr>
      <vt:lpstr>10_Edge</vt:lpstr>
      <vt:lpstr>12_Edge</vt:lpstr>
      <vt:lpstr>11_Edge</vt:lpstr>
      <vt:lpstr>13_Edge</vt:lpstr>
      <vt:lpstr>Microsoft Excel Chart</vt:lpstr>
      <vt:lpstr>Microsoft Excel 97 - 2004 Worksheet</vt:lpstr>
      <vt:lpstr>Microsoft Graph Chart</vt:lpstr>
      <vt:lpstr>Multi-Core Architectures and  Shared Resource Management </vt:lpstr>
      <vt:lpstr>Agenda for Today</vt:lpstr>
      <vt:lpstr>Two Mini Courses</vt:lpstr>
      <vt:lpstr>What These Mini Lecture Series is About</vt:lpstr>
      <vt:lpstr>What These Mini Lecture Series is About</vt:lpstr>
      <vt:lpstr>Course Info: Who Am I?</vt:lpstr>
      <vt:lpstr>A Bit More About My Group and CMU</vt:lpstr>
      <vt:lpstr>Pittsburgh, Pennsylvania, USA</vt:lpstr>
      <vt:lpstr>Carnegie Mellon</vt:lpstr>
      <vt:lpstr>Carnegie Mellon</vt:lpstr>
      <vt:lpstr>A Bit More About My Group and CMU</vt:lpstr>
      <vt:lpstr>My Students @ SAFARI</vt:lpstr>
      <vt:lpstr>Who Should Attend This Course?</vt:lpstr>
      <vt:lpstr>What Will I Assume?</vt:lpstr>
      <vt:lpstr>How Can You Make the Best out of These Lectures?</vt:lpstr>
      <vt:lpstr>Homework 0</vt:lpstr>
      <vt:lpstr>What Will You Learn?</vt:lpstr>
      <vt:lpstr>Static versus Dynamic Scheduling</vt:lpstr>
      <vt:lpstr>Parallel Task Assignment: Tradeoffs</vt:lpstr>
      <vt:lpstr>Parallel Task Assignment: Example</vt:lpstr>
      <vt:lpstr>Parallel Task Assignment: Example (II)</vt:lpstr>
      <vt:lpstr>Software Task Queues</vt:lpstr>
      <vt:lpstr>Task Stealing</vt:lpstr>
      <vt:lpstr>Parallel Task Assignment: Tradeoffs</vt:lpstr>
      <vt:lpstr>How Can the Hardware Help?</vt:lpstr>
      <vt:lpstr>Dynamic Task Generation</vt:lpstr>
      <vt:lpstr>Why Do We Really Want Dynamic Scheduling?</vt:lpstr>
      <vt:lpstr>What Will You Learn in Mini Course 1?</vt:lpstr>
      <vt:lpstr>What Will You Learn in Mini Course 2?</vt:lpstr>
      <vt:lpstr>Readings for Lecture Today (Lecture 1.1) </vt:lpstr>
      <vt:lpstr>Videos for Lecture Today (Lecture 1.1)</vt:lpstr>
      <vt:lpstr>Readings for Lecture June 7 (Lecture 1.2) </vt:lpstr>
      <vt:lpstr>Videos for Lecture 1.2</vt:lpstr>
      <vt:lpstr>Readings for Lecture June 10 (Lecture 1.3) </vt:lpstr>
      <vt:lpstr>Videos for Lecture 1.3</vt:lpstr>
      <vt:lpstr>Online Lectures and More Information</vt:lpstr>
      <vt:lpstr>Parallel Computer Architecture Basics</vt:lpstr>
      <vt:lpstr>What is a Parallel Computer? </vt:lpstr>
      <vt:lpstr>Flynn’s Taxonomy of Computers</vt:lpstr>
      <vt:lpstr>Why Parallel Computers?</vt:lpstr>
      <vt:lpstr>Types of Parallelism and How to Exploit Them</vt:lpstr>
      <vt:lpstr>Task-Level Parallelism: Creating Tasks</vt:lpstr>
      <vt:lpstr>Caveats of Parallelism</vt:lpstr>
      <vt:lpstr>Sequential Bottleneck</vt:lpstr>
      <vt:lpstr>Why the Sequential Bottleneck?</vt:lpstr>
      <vt:lpstr>Another Example of Sequential Bottleneck</vt:lpstr>
      <vt:lpstr>Bottlenecks in Parallel Portion</vt:lpstr>
      <vt:lpstr>Difficulty in Parallel Programming</vt:lpstr>
      <vt:lpstr>Multiprocessor Types</vt:lpstr>
      <vt:lpstr>Multi-Core Processors</vt:lpstr>
      <vt:lpstr>Moore’s Law</vt:lpstr>
      <vt:lpstr>PowerPoint Presentation</vt:lpstr>
      <vt:lpstr>Multi-Core</vt:lpstr>
      <vt:lpstr>Why Multi-Core?</vt:lpstr>
      <vt:lpstr>Large Superscalar vs. Multi-Core</vt:lpstr>
      <vt:lpstr>Multi-Core vs. Large Superscalar</vt:lpstr>
      <vt:lpstr>Large Superscalar vs. Multi-Core</vt:lpstr>
      <vt:lpstr>Why Multi-Core?</vt:lpstr>
      <vt:lpstr>Cache vs. Core</vt:lpstr>
      <vt:lpstr>Why Multi-Core?</vt:lpstr>
      <vt:lpstr>Why Multi-Core?</vt:lpstr>
      <vt:lpstr>Why Multi-Core?</vt:lpstr>
      <vt:lpstr>Clustered Superscalar+OoO Processors</vt:lpstr>
      <vt:lpstr>Clustering (I)</vt:lpstr>
      <vt:lpstr>Clustering (II)</vt:lpstr>
      <vt:lpstr>Clustering (III)</vt:lpstr>
      <vt:lpstr>Why Multi-Core?</vt:lpstr>
      <vt:lpstr>Why Multi-Core?</vt:lpstr>
      <vt:lpstr>Review: Multi-Core Alternatives</vt:lpstr>
      <vt:lpstr>Computer Architecture Today (I)</vt:lpstr>
      <vt:lpstr>Computer Architecture Today (II)</vt:lpstr>
      <vt:lpstr>Computer Architecture Today (III)</vt:lpstr>
      <vt:lpstr>… but, first …</vt:lpstr>
      <vt:lpstr>Multi-Core Design</vt:lpstr>
      <vt:lpstr>Many Cores on Chip</vt:lpstr>
      <vt:lpstr>With Many Cores on Chip</vt:lpstr>
      <vt:lpstr>Caveats of Parallelism</vt:lpstr>
      <vt:lpstr>The Problem: Serialized Code Sections</vt:lpstr>
      <vt:lpstr>Example from MySQL</vt:lpstr>
      <vt:lpstr>Demands in Different Code Sections</vt:lpstr>
      <vt:lpstr>“Large” vs. “Small” Cores</vt:lpstr>
      <vt:lpstr>Large vs. Small Cores</vt:lpstr>
      <vt:lpstr>Meet Small: Sun Niagara (UltraSPARC T1)</vt:lpstr>
      <vt:lpstr>Niagara Core</vt:lpstr>
      <vt:lpstr>Niagara Design Point</vt:lpstr>
      <vt:lpstr>Meet Small, but Larger: Sun ROCK </vt:lpstr>
      <vt:lpstr>Sun ROCK</vt:lpstr>
      <vt:lpstr>Runahead Execution (I)</vt:lpstr>
      <vt:lpstr>Runahead Execution (II)</vt:lpstr>
      <vt:lpstr>Runahead Execution (III)</vt:lpstr>
      <vt:lpstr>Performance of Runahead Execution</vt:lpstr>
      <vt:lpstr>More Powerful Cores in Sun ROCK</vt:lpstr>
      <vt:lpstr>Meet Large: IBM POWER4</vt:lpstr>
      <vt:lpstr>IBM POWER4</vt:lpstr>
      <vt:lpstr>IBM POWER5</vt:lpstr>
      <vt:lpstr>Meet Large, but Smaller: IBM POWER6</vt:lpstr>
      <vt:lpstr>Remember the Demands</vt:lpstr>
      <vt:lpstr>Performance vs. Parallelism</vt:lpstr>
      <vt:lpstr>Tile-Large Approach</vt:lpstr>
      <vt:lpstr>Tile-Small Approach</vt:lpstr>
      <vt:lpstr>Can we get the best of both worlds?</vt:lpstr>
      <vt:lpstr>Asymmetric Multi-Core</vt:lpstr>
      <vt:lpstr>Asymmetric Chip Multiprocessor (ACMP)</vt:lpstr>
      <vt:lpstr>Accelerating Serial Bottlenecks</vt:lpstr>
      <vt:lpstr>Performance vs. Parallelism</vt:lpstr>
      <vt:lpstr>ACMP Performance vs. Parallelism</vt:lpstr>
      <vt:lpstr>Caveats of Parallelism, Revisited</vt:lpstr>
      <vt:lpstr>Accelerating Parallel Bottlenecks</vt:lpstr>
      <vt:lpstr>Accelerated Critical Sections</vt:lpstr>
      <vt:lpstr>Contention for Critical Sections</vt:lpstr>
      <vt:lpstr>Contention for Critical Sections</vt:lpstr>
      <vt:lpstr>Impact of Critical Sections on Scalability</vt:lpstr>
      <vt:lpstr>A Case for Asymmetry</vt:lpstr>
      <vt:lpstr>An Example: Accelerated Critical Sections</vt:lpstr>
      <vt:lpstr>Accelerated Critical Sections</vt:lpstr>
      <vt:lpstr>Accelerated Critical Sections (ACS)</vt:lpstr>
      <vt:lpstr>False Serialization</vt:lpstr>
      <vt:lpstr>ACS Performance Tradeoffs</vt:lpstr>
      <vt:lpstr>ACS Performance Tradeoffs</vt:lpstr>
      <vt:lpstr>Cache Misses for Private Data</vt:lpstr>
      <vt:lpstr>ACS Performance Tradeoffs</vt:lpstr>
      <vt:lpstr>ACS Comparison Points</vt:lpstr>
      <vt:lpstr>Accelerated Critical Sections: Methodology</vt:lpstr>
      <vt:lpstr>ACS Performance</vt:lpstr>
      <vt:lpstr>Equal-Area Comparisons</vt:lpstr>
      <vt:lpstr>ACS Summary</vt:lpstr>
      <vt:lpstr>Bottleneck Identification and Scheduling</vt:lpstr>
      <vt:lpstr>BIS Summary</vt:lpstr>
      <vt:lpstr>Bottlenecks in Multithreaded Applications</vt:lpstr>
      <vt:lpstr>Observation: Limiting Bottlenecks Change Over Time</vt:lpstr>
      <vt:lpstr>Limiting Bottlenecks Do Change on Real Applications</vt:lpstr>
      <vt:lpstr>Previous Work on Bottleneck Acceleration</vt:lpstr>
      <vt:lpstr>Bottleneck Identification and Scheduling (BIS)</vt:lpstr>
      <vt:lpstr>Bottleneck Identification and Scheduling (BIS)</vt:lpstr>
      <vt:lpstr>Critical Sections: Code Modifications</vt:lpstr>
      <vt:lpstr>Barriers: Code Modifications</vt:lpstr>
      <vt:lpstr>Pipeline Stages: Code Modifications</vt:lpstr>
      <vt:lpstr>Bottleneck Identification and Scheduling (BIS)</vt:lpstr>
      <vt:lpstr>BIS: Hardware Overview</vt:lpstr>
      <vt:lpstr>Bottleneck Identification and Scheduling (BIS)</vt:lpstr>
      <vt:lpstr>Determining Thread Waiting Cycles for Each Bottleneck</vt:lpstr>
      <vt:lpstr>Bottleneck Identification and Scheduling (BIS)</vt:lpstr>
      <vt:lpstr>Bottleneck Acceleration</vt:lpstr>
      <vt:lpstr>BIS Mechanisms</vt:lpstr>
      <vt:lpstr>Hardware Cost</vt:lpstr>
      <vt:lpstr>BIS Performance Trade-offs</vt:lpstr>
      <vt:lpstr>Evaluation Methodology</vt:lpstr>
      <vt:lpstr>BIS Comparison Points (Area-Equivalent)</vt:lpstr>
      <vt:lpstr>BIS Performance Improvement</vt:lpstr>
      <vt:lpstr>Why Does BIS Work?</vt:lpstr>
      <vt:lpstr>BIS Scaling Results</vt:lpstr>
      <vt:lpstr>BIS Summary</vt:lpstr>
      <vt:lpstr>Handling Private Data Locality: Data Marshaling</vt:lpstr>
      <vt:lpstr>Staged Execution Model (I)</vt:lpstr>
      <vt:lpstr>Staged Execution Model (II)</vt:lpstr>
      <vt:lpstr>Staged Execution Model (III)</vt:lpstr>
      <vt:lpstr>Staged Execution Model (IV)</vt:lpstr>
      <vt:lpstr>PowerPoint Presentation</vt:lpstr>
      <vt:lpstr>Staged Execution Model: Two Examples</vt:lpstr>
      <vt:lpstr>Problem: Locality of Inter-segment Data</vt:lpstr>
      <vt:lpstr>Problem: Locality of Inter-segment Data</vt:lpstr>
      <vt:lpstr>What if We Eliminated All Inter-segment Misses?</vt:lpstr>
      <vt:lpstr>Terminology</vt:lpstr>
      <vt:lpstr>Key Observation and Idea</vt:lpstr>
      <vt:lpstr>Data Marshaling</vt:lpstr>
      <vt:lpstr>Data Marshaling</vt:lpstr>
      <vt:lpstr>Profiling Algorithm</vt:lpstr>
      <vt:lpstr>Marshal Instructions</vt:lpstr>
      <vt:lpstr>DM Support/Cost</vt:lpstr>
      <vt:lpstr>DM: Advantages, Disadvantages</vt:lpstr>
      <vt:lpstr>Accelerated Critical Sections with DM</vt:lpstr>
      <vt:lpstr>Accelerated Critical Sections: Methodology</vt:lpstr>
      <vt:lpstr>DM on Accelerated Critical Sections: Results</vt:lpstr>
      <vt:lpstr>Pipeline Parallelism</vt:lpstr>
      <vt:lpstr>Pipeline Parallelism: Methodology</vt:lpstr>
      <vt:lpstr>DM on Pipeline Parallelism: Results</vt:lpstr>
      <vt:lpstr>DM Coverage, Accuracy, Timeliness</vt:lpstr>
      <vt:lpstr>Scaling Results</vt:lpstr>
      <vt:lpstr>Other Applications of Data Marshaling</vt:lpstr>
      <vt:lpstr>Data Marshaling Summary</vt:lpstr>
      <vt:lpstr>A Case for   Asymmetry Everywhere</vt:lpstr>
      <vt:lpstr>The Setting</vt:lpstr>
      <vt:lpstr>Shield the Programmer from Shared Resources</vt:lpstr>
      <vt:lpstr>Shared Resource Management: Goals</vt:lpstr>
      <vt:lpstr>Asymmetry Enables Customization</vt:lpstr>
      <vt:lpstr>Thought Experiment: Asymmetry Everywhere</vt:lpstr>
      <vt:lpstr>Thought Experiment: Asymmetry Everywhere</vt:lpstr>
      <vt:lpstr>Thought Experiment: Asymmetry Everywhere</vt:lpstr>
      <vt:lpstr>Many Research and Design Questions</vt:lpstr>
      <vt:lpstr>Exploiting Asymmetry: Simple Examples</vt:lpstr>
      <vt:lpstr>Exploiting Asymmetry: Simple Examples</vt:lpstr>
      <vt:lpstr>Exploiting Asymmetry: Simple Examples</vt:lpstr>
      <vt:lpstr>Exploiting Asymmetry: Simple Examples</vt:lpstr>
      <vt:lpstr>Exploiting Asymmetry: Simple Examples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18-741  Advanced Computer Architecture Lecture 1: Intro and Basics</dc:title>
  <dc:creator>Onur Mutlu</dc:creator>
  <cp:lastModifiedBy>Onur Mutlu</cp:lastModifiedBy>
  <cp:revision>186</cp:revision>
  <cp:lastPrinted>2010-01-20T20:33:06Z</cp:lastPrinted>
  <dcterms:created xsi:type="dcterms:W3CDTF">2010-07-24T22:12:17Z</dcterms:created>
  <dcterms:modified xsi:type="dcterms:W3CDTF">2013-06-06T16:29:37Z</dcterms:modified>
</cp:coreProperties>
</file>