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574" r:id="rId36"/>
    <p:sldMasterId id="2147487623" r:id="rId37"/>
    <p:sldMasterId id="2147487743" r:id="rId38"/>
    <p:sldMasterId id="2147487948" r:id="rId39"/>
    <p:sldMasterId id="2147488072" r:id="rId40"/>
    <p:sldMasterId id="2147488085" r:id="rId41"/>
    <p:sldMasterId id="2147488097" r:id="rId42"/>
    <p:sldMasterId id="2147488134" r:id="rId43"/>
    <p:sldMasterId id="2147488265" r:id="rId44"/>
    <p:sldMasterId id="2147488340" r:id="rId45"/>
    <p:sldMasterId id="2147488378" r:id="rId46"/>
    <p:sldMasterId id="2147488559" r:id="rId47"/>
    <p:sldMasterId id="2147488584" r:id="rId48"/>
    <p:sldMasterId id="2147488597" r:id="rId49"/>
    <p:sldMasterId id="2147488609" r:id="rId50"/>
    <p:sldMasterId id="2147488622" r:id="rId51"/>
  </p:sldMasterIdLst>
  <p:notesMasterIdLst>
    <p:notesMasterId r:id="rId171"/>
  </p:notesMasterIdLst>
  <p:handoutMasterIdLst>
    <p:handoutMasterId r:id="rId172"/>
  </p:handoutMasterIdLst>
  <p:sldIdLst>
    <p:sldId id="5373" r:id="rId52"/>
    <p:sldId id="5444" r:id="rId53"/>
    <p:sldId id="5445" r:id="rId54"/>
    <p:sldId id="5446" r:id="rId55"/>
    <p:sldId id="5447" r:id="rId56"/>
    <p:sldId id="5448" r:id="rId57"/>
    <p:sldId id="5449" r:id="rId58"/>
    <p:sldId id="5450" r:id="rId59"/>
    <p:sldId id="5451" r:id="rId60"/>
    <p:sldId id="5452" r:id="rId61"/>
    <p:sldId id="5226" r:id="rId62"/>
    <p:sldId id="5479" r:id="rId63"/>
    <p:sldId id="5477" r:id="rId64"/>
    <p:sldId id="5480" r:id="rId65"/>
    <p:sldId id="5416" r:id="rId66"/>
    <p:sldId id="5417" r:id="rId67"/>
    <p:sldId id="5418" r:id="rId68"/>
    <p:sldId id="5419" r:id="rId69"/>
    <p:sldId id="5420" r:id="rId70"/>
    <p:sldId id="5421" r:id="rId71"/>
    <p:sldId id="5422" r:id="rId72"/>
    <p:sldId id="5423" r:id="rId73"/>
    <p:sldId id="5424" r:id="rId74"/>
    <p:sldId id="5425" r:id="rId75"/>
    <p:sldId id="5426" r:id="rId76"/>
    <p:sldId id="5427" r:id="rId77"/>
    <p:sldId id="5428" r:id="rId78"/>
    <p:sldId id="5429" r:id="rId79"/>
    <p:sldId id="5430" r:id="rId80"/>
    <p:sldId id="5431" r:id="rId81"/>
    <p:sldId id="5432" r:id="rId82"/>
    <p:sldId id="5433" r:id="rId83"/>
    <p:sldId id="5434" r:id="rId84"/>
    <p:sldId id="5435" r:id="rId85"/>
    <p:sldId id="5436" r:id="rId86"/>
    <p:sldId id="5437" r:id="rId87"/>
    <p:sldId id="5438" r:id="rId88"/>
    <p:sldId id="5439" r:id="rId89"/>
    <p:sldId id="5440" r:id="rId90"/>
    <p:sldId id="5465" r:id="rId91"/>
    <p:sldId id="5399" r:id="rId92"/>
    <p:sldId id="5401" r:id="rId93"/>
    <p:sldId id="5402" r:id="rId94"/>
    <p:sldId id="5403" r:id="rId95"/>
    <p:sldId id="5404" r:id="rId96"/>
    <p:sldId id="5405" r:id="rId97"/>
    <p:sldId id="5406" r:id="rId98"/>
    <p:sldId id="5407" r:id="rId99"/>
    <p:sldId id="5408" r:id="rId100"/>
    <p:sldId id="5409" r:id="rId101"/>
    <p:sldId id="5410" r:id="rId102"/>
    <p:sldId id="5411" r:id="rId103"/>
    <p:sldId id="5412" r:id="rId104"/>
    <p:sldId id="5413" r:id="rId105"/>
    <p:sldId id="5414" r:id="rId106"/>
    <p:sldId id="5415" r:id="rId107"/>
    <p:sldId id="5441" r:id="rId108"/>
    <p:sldId id="5481" r:id="rId109"/>
    <p:sldId id="5483" r:id="rId110"/>
    <p:sldId id="5442" r:id="rId111"/>
    <p:sldId id="5488" r:id="rId112"/>
    <p:sldId id="5486" r:id="rId113"/>
    <p:sldId id="5487" r:id="rId114"/>
    <p:sldId id="5463" r:id="rId115"/>
    <p:sldId id="5453" r:id="rId116"/>
    <p:sldId id="5454" r:id="rId117"/>
    <p:sldId id="5455" r:id="rId118"/>
    <p:sldId id="5458" r:id="rId119"/>
    <p:sldId id="5459" r:id="rId120"/>
    <p:sldId id="5461" r:id="rId121"/>
    <p:sldId id="5462" r:id="rId122"/>
    <p:sldId id="5466" r:id="rId123"/>
    <p:sldId id="5468" r:id="rId124"/>
    <p:sldId id="5467" r:id="rId125"/>
    <p:sldId id="5478" r:id="rId126"/>
    <p:sldId id="5469" r:id="rId127"/>
    <p:sldId id="5470" r:id="rId128"/>
    <p:sldId id="5471" r:id="rId129"/>
    <p:sldId id="5472" r:id="rId130"/>
    <p:sldId id="5474" r:id="rId131"/>
    <p:sldId id="5475" r:id="rId132"/>
    <p:sldId id="5473" r:id="rId133"/>
    <p:sldId id="5476" r:id="rId134"/>
    <p:sldId id="5359" r:id="rId135"/>
    <p:sldId id="5485" r:id="rId136"/>
    <p:sldId id="5208" r:id="rId137"/>
    <p:sldId id="3378" r:id="rId138"/>
    <p:sldId id="3379" r:id="rId139"/>
    <p:sldId id="3381" r:id="rId140"/>
    <p:sldId id="1422" r:id="rId141"/>
    <p:sldId id="1427" r:id="rId142"/>
    <p:sldId id="4683" r:id="rId143"/>
    <p:sldId id="3781" r:id="rId144"/>
    <p:sldId id="3782" r:id="rId145"/>
    <p:sldId id="3908" r:id="rId146"/>
    <p:sldId id="3909" r:id="rId147"/>
    <p:sldId id="3926" r:id="rId148"/>
    <p:sldId id="3786" r:id="rId149"/>
    <p:sldId id="5383" r:id="rId150"/>
    <p:sldId id="3910" r:id="rId151"/>
    <p:sldId id="3796" r:id="rId152"/>
    <p:sldId id="3795" r:id="rId153"/>
    <p:sldId id="3906" r:id="rId154"/>
    <p:sldId id="5384" r:id="rId155"/>
    <p:sldId id="4845" r:id="rId156"/>
    <p:sldId id="1863" r:id="rId157"/>
    <p:sldId id="1534" r:id="rId158"/>
    <p:sldId id="5371" r:id="rId159"/>
    <p:sldId id="5046" r:id="rId160"/>
    <p:sldId id="5047" r:id="rId161"/>
    <p:sldId id="5048" r:id="rId162"/>
    <p:sldId id="5049" r:id="rId163"/>
    <p:sldId id="5050" r:id="rId164"/>
    <p:sldId id="5051" r:id="rId165"/>
    <p:sldId id="5052" r:id="rId166"/>
    <p:sldId id="5053" r:id="rId167"/>
    <p:sldId id="4929" r:id="rId168"/>
    <p:sldId id="4930" r:id="rId169"/>
    <p:sldId id="4931" r:id="rId1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9"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slide" Target="slides/slide108.xml"/><Relationship Id="rId170" Type="http://schemas.openxmlformats.org/officeDocument/2006/relationships/slide" Target="slides/slide119.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slideMaster" Target="slideMasters/slideMaster5.xml"/><Relationship Id="rId95" Type="http://schemas.openxmlformats.org/officeDocument/2006/relationships/slide" Target="slides/slide44.xml"/><Relationship Id="rId160" Type="http://schemas.openxmlformats.org/officeDocument/2006/relationships/slide" Target="slides/slide10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3.xml"/><Relationship Id="rId118" Type="http://schemas.openxmlformats.org/officeDocument/2006/relationships/slide" Target="slides/slide67.xml"/><Relationship Id="rId139" Type="http://schemas.openxmlformats.org/officeDocument/2006/relationships/slide" Target="slides/slide88.xml"/><Relationship Id="rId85" Type="http://schemas.openxmlformats.org/officeDocument/2006/relationships/slide" Target="slides/slide34.xml"/><Relationship Id="rId150" Type="http://schemas.openxmlformats.org/officeDocument/2006/relationships/slide" Target="slides/slide99.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7.xml"/><Relationship Id="rId129" Type="http://schemas.openxmlformats.org/officeDocument/2006/relationships/slide" Target="slides/slide78.xml"/><Relationship Id="rId54" Type="http://schemas.openxmlformats.org/officeDocument/2006/relationships/slide" Target="slides/slide3.xml"/><Relationship Id="rId75" Type="http://schemas.openxmlformats.org/officeDocument/2006/relationships/slide" Target="slides/slide24.xml"/><Relationship Id="rId96" Type="http://schemas.openxmlformats.org/officeDocument/2006/relationships/slide" Target="slides/slide45.xml"/><Relationship Id="rId140" Type="http://schemas.openxmlformats.org/officeDocument/2006/relationships/slide" Target="slides/slide89.xml"/><Relationship Id="rId16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119" Type="http://schemas.openxmlformats.org/officeDocument/2006/relationships/slide" Target="slides/slide68.xml"/><Relationship Id="rId44" Type="http://schemas.openxmlformats.org/officeDocument/2006/relationships/slideMaster" Target="slideMasters/slideMaster44.xml"/><Relationship Id="rId60" Type="http://schemas.openxmlformats.org/officeDocument/2006/relationships/slide" Target="slides/slide9.xml"/><Relationship Id="rId65" Type="http://schemas.openxmlformats.org/officeDocument/2006/relationships/slide" Target="slides/slide14.xml"/><Relationship Id="rId81" Type="http://schemas.openxmlformats.org/officeDocument/2006/relationships/slide" Target="slides/slide30.xml"/><Relationship Id="rId86" Type="http://schemas.openxmlformats.org/officeDocument/2006/relationships/slide" Target="slides/slide35.xml"/><Relationship Id="rId130" Type="http://schemas.openxmlformats.org/officeDocument/2006/relationships/slide" Target="slides/slide79.xml"/><Relationship Id="rId135" Type="http://schemas.openxmlformats.org/officeDocument/2006/relationships/slide" Target="slides/slide84.xml"/><Relationship Id="rId151" Type="http://schemas.openxmlformats.org/officeDocument/2006/relationships/slide" Target="slides/slide100.xml"/><Relationship Id="rId156" Type="http://schemas.openxmlformats.org/officeDocument/2006/relationships/slide" Target="slides/slide105.xml"/><Relationship Id="rId172"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167"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slide" Target="slides/slide113.xml"/><Relationship Id="rId169"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6/23/19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6/23/19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48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8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01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2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0556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84882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17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70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72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86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15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18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312946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62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6/23/19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6/23/19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6/23/19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6/23/19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6/23/19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6/23/19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6/23/19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6/23/19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6/23/19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6/23/19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6/23/19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6/23/19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6/23/19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6/23/19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6/23/19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6/23/19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6/23/19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6/23/19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6/23/19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6/23/19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6/23/19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3233400914"/>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52166028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38308786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62322128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7442302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137727286"/>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60415890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62697219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42624236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75603896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250249408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677065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23132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32140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83630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55944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6/24/19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1882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6/24/19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641085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6/24/19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933694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54868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64459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43628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95646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17205220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2558913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2939666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26150307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26748856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06787632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220361299"/>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74470790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37072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6947720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3515492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14011830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17580379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83537910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752742322"/>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46599546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04181882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8377667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09768879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533106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0160607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29413244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05811987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844592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theme" Target="../theme/theme50.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2019. 6. 23.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6/23/19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6/23/19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4529853"/>
      </p:ext>
    </p:extLst>
  </p:cSld>
  <p:clrMap bg1="lt1" tx1="dk1" bg2="lt2" tx2="dk2" accent1="accent1" accent2="accent2" accent3="accent3" accent4="accent4" accent5="accent5" accent6="accent6" hlink="hlink" folHlink="folHlink"/>
  <p:sldLayoutIdLst>
    <p:sldLayoutId id="2147488585" r:id="rId1"/>
    <p:sldLayoutId id="2147488586" r:id="rId2"/>
    <p:sldLayoutId id="2147488587" r:id="rId3"/>
    <p:sldLayoutId id="2147488588" r:id="rId4"/>
    <p:sldLayoutId id="2147488589" r:id="rId5"/>
    <p:sldLayoutId id="2147488590" r:id="rId6"/>
    <p:sldLayoutId id="2147488591" r:id="rId7"/>
    <p:sldLayoutId id="2147488592" r:id="rId8"/>
    <p:sldLayoutId id="2147488593" r:id="rId9"/>
    <p:sldLayoutId id="2147488594" r:id="rId10"/>
    <p:sldLayoutId id="2147488595" r:id="rId11"/>
    <p:sldLayoutId id="21474885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6/24/19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173253322"/>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995175806"/>
      </p:ext>
    </p:extLst>
  </p:cSld>
  <p:clrMap bg1="lt1" tx1="dk1" bg2="lt2" tx2="dk2" accent1="accent1" accent2="accent2" accent3="accent3" accent4="accent4" accent5="accent5" accent6="accent6" hlink="hlink" folHlink="folHlink"/>
  <p:sldLayoutIdLst>
    <p:sldLayoutId id="2147488610" r:id="rId1"/>
    <p:sldLayoutId id="2147488611" r:id="rId2"/>
    <p:sldLayoutId id="2147488612" r:id="rId3"/>
    <p:sldLayoutId id="2147488613" r:id="rId4"/>
    <p:sldLayoutId id="2147488614" r:id="rId5"/>
    <p:sldLayoutId id="2147488615" r:id="rId6"/>
    <p:sldLayoutId id="2147488616" r:id="rId7"/>
    <p:sldLayoutId id="2147488617" r:id="rId8"/>
    <p:sldLayoutId id="2147488618" r:id="rId9"/>
    <p:sldLayoutId id="2147488619" r:id="rId10"/>
    <p:sldLayoutId id="2147488620" r:id="rId11"/>
    <p:sldLayoutId id="214748862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26557737"/>
      </p:ext>
    </p:extLst>
  </p:cSld>
  <p:clrMap bg1="lt1" tx1="dk1" bg2="lt2" tx2="dk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 id="214748863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78.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82.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arxiv.org/pdf/1711.01177.pdf"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8.tiff"/></Relationships>
</file>

<file path=ppt/slides/_rels/slide110.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6.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35.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35.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47.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47.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47.xml"/><Relationship Id="rId4" Type="http://schemas.openxmlformats.org/officeDocument/2006/relationships/image" Target="../media/image89.png"/></Relationships>
</file>

<file path=ppt/slides/_rels/slide119.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35.xml"/><Relationship Id="rId4" Type="http://schemas.openxmlformats.org/officeDocument/2006/relationships/hyperlink" Target="https://people.inf.ethz.ch/omutlu/acaces2018.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36.xml"/><Relationship Id="rId6" Type="http://schemas.openxmlformats.org/officeDocument/2006/relationships/image" Target="../media/image32.tiff"/><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6.xml"/></Relationships>
</file>

<file path=ppt/slides/_rels/slide2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38.tiff"/><Relationship Id="rId4" Type="http://schemas.openxmlformats.org/officeDocument/2006/relationships/hyperlink" Target="https://people.inf.ethz.ch/omutlu/pub/mutlu_hpca03_talk.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8.tiff"/></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8.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47.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8.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12.xml"/></Relationships>
</file>

<file path=ppt/slides/_rels/slide5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79.xml"/></Relationships>
</file>

<file path=ppt/slides/_rels/slide5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1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64.pn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8.tiff"/></Relationships>
</file>

<file path=ppt/slides/_rels/slide7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2.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3.emf"/></Relationships>
</file>

<file path=ppt/slides/_rels/slide9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68.xml"/></Relationships>
</file>

<file path=ppt/slides/_rels/slide9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68.xml"/></Relationships>
</file>

<file path=ppt/slides/_rels/slide9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70.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9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June 2019</a:t>
            </a:r>
          </a:p>
          <a:p>
            <a:r>
              <a:rPr lang="en-US" sz="2200" dirty="0"/>
              <a:t>CARD Memory Debate (with ISCA)</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445892" y="1630096"/>
            <a:ext cx="8382000" cy="2201416"/>
          </a:xfrm>
        </p:spPr>
        <p:txBody>
          <a:bodyPr>
            <a:noAutofit/>
          </a:bodyPr>
          <a:lstStyle/>
          <a:p>
            <a:pPr algn="ctr"/>
            <a:r>
              <a:rPr lang="en-US" sz="4200" dirty="0"/>
              <a:t>Processing Data Where It Makes Sense</a:t>
            </a:r>
            <a:br>
              <a:rPr lang="en-US" sz="4200" dirty="0"/>
            </a:br>
            <a:br>
              <a:rPr lang="en-US" sz="1200" dirty="0"/>
            </a:br>
            <a:r>
              <a:rPr lang="en-US" sz="3000" dirty="0">
                <a:solidFill>
                  <a:srgbClr val="FF0000"/>
                </a:solidFill>
              </a:rPr>
              <a:t>Enabling Practical In- or Near Memory Computation</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175014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244345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8256446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2756701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113641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21204221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333729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308098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0821666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86304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89228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3688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Data Already Overwhelms Modern Machines </a:t>
            </a:r>
          </a:p>
        </p:txBody>
      </p:sp>
    </p:spTree>
    <p:extLst>
      <p:ext uri="{BB962C8B-B14F-4D97-AF65-F5344CB8AC3E}">
        <p14:creationId xmlns:p14="http://schemas.microsoft.com/office/powerpoint/2010/main" val="3114489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019930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0913222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4495864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669776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56231824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3315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8141726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344859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25584720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234802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Prediction</a:t>
            </a:r>
          </a:p>
        </p:txBody>
      </p:sp>
      <p:sp>
        <p:nvSpPr>
          <p:cNvPr id="3" name="Content Placeholder 2"/>
          <p:cNvSpPr>
            <a:spLocks noGrp="1"/>
          </p:cNvSpPr>
          <p:nvPr>
            <p:ph idx="1"/>
          </p:nvPr>
        </p:nvSpPr>
        <p:spPr>
          <a:xfrm>
            <a:off x="-7505" y="1772816"/>
            <a:ext cx="9144000" cy="2088232"/>
          </a:xfrm>
        </p:spPr>
        <p:txBody>
          <a:bodyPr/>
          <a:lstStyle/>
          <a:p>
            <a:pPr marL="0" indent="0" algn="ctr">
              <a:buNone/>
            </a:pPr>
            <a:r>
              <a:rPr lang="en-US" sz="6000" dirty="0">
                <a:solidFill>
                  <a:srgbClr val="0000FF"/>
                </a:solidFill>
              </a:rPr>
              <a:t>Future Innovations</a:t>
            </a:r>
          </a:p>
          <a:p>
            <a:pPr marL="0" indent="0" algn="ctr">
              <a:buNone/>
            </a:pPr>
            <a:r>
              <a:rPr lang="en-US" sz="6000" dirty="0">
                <a:solidFill>
                  <a:srgbClr val="FF0000"/>
                </a:solidFill>
              </a:rPr>
              <a:t>Will Be Even More</a:t>
            </a:r>
          </a:p>
          <a:p>
            <a:pPr marL="0" indent="0" algn="ctr">
              <a:buNone/>
            </a:pPr>
            <a:r>
              <a:rPr lang="en-US" sz="6000" dirty="0">
                <a:solidFill>
                  <a:srgbClr val="FF0000"/>
                </a:solidFill>
              </a:rPr>
              <a:t>Bottlenecked by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92251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57230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391952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272515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2996833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0088662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265526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87255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366099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48766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0009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25950168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21377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4" name="Picture 3">
            <a:extLst>
              <a:ext uri="{FF2B5EF4-FFF2-40B4-BE49-F238E27FC236}">
                <a16:creationId xmlns:a16="http://schemas.microsoft.com/office/drawing/2014/main" id="{5E375D91-F1B5-9C4C-A8A0-69870EB4CF30}"/>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4080877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24698105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260664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3094752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27839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7765514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5130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8347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6569184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0535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5322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2443606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2731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a:xfrm>
            <a:off x="228600" y="902783"/>
            <a:ext cx="8610600" cy="5193723"/>
          </a:xfrm>
        </p:spPr>
        <p:txBody>
          <a:bodyPr/>
          <a:lstStyle/>
          <a:p>
            <a:endParaRPr lang="en-US" dirty="0"/>
          </a:p>
          <a:p>
            <a:endParaRPr lang="en-US" dirty="0"/>
          </a:p>
          <a:p>
            <a:endParaRPr lang="en-US" dirty="0"/>
          </a:p>
          <a:p>
            <a:endParaRPr lang="en-US" dirty="0"/>
          </a:p>
          <a:p>
            <a:endParaRPr lang="en-US" dirty="0"/>
          </a:p>
          <a:p>
            <a:pPr marL="0" indent="0">
              <a:buNone/>
            </a:pPr>
            <a:endParaRPr lang="en-US" sz="2400" dirty="0">
              <a:latin typeface="Tahoma"/>
              <a:cs typeface="Tahoma"/>
            </a:endParaRPr>
          </a:p>
          <a:p>
            <a:pPr marL="0" indent="0">
              <a:buNone/>
            </a:pPr>
            <a:endParaRPr lang="en-US" sz="1200" dirty="0">
              <a:latin typeface="Tahoma"/>
              <a:cs typeface="Tahoma"/>
            </a:endParaRPr>
          </a:p>
          <a:p>
            <a:r>
              <a:rPr lang="en-US" sz="2300" dirty="0">
                <a:latin typeface="Tahoma"/>
                <a:cs typeface="Tahoma"/>
              </a:rPr>
              <a:t>Many questions </a:t>
            </a:r>
            <a:r>
              <a:rPr lang="is-IS" sz="2300" dirty="0">
                <a:latin typeface="Tahoma"/>
                <a:cs typeface="Tahoma"/>
              </a:rPr>
              <a:t>… </a:t>
            </a:r>
            <a:r>
              <a:rPr lang="en-US" sz="2300" dirty="0">
                <a:cs typeface="Tahoma"/>
              </a:rPr>
              <a:t>How do we design the:</a:t>
            </a:r>
            <a:endParaRPr lang="is-IS" sz="2300" dirty="0">
              <a:latin typeface="Tahoma"/>
              <a:cs typeface="Tahoma"/>
            </a:endParaRPr>
          </a:p>
          <a:p>
            <a:pPr lvl="1"/>
            <a:r>
              <a:rPr lang="en-US" sz="2100" dirty="0">
                <a:latin typeface="Tahoma"/>
                <a:cs typeface="Tahoma"/>
              </a:rPr>
              <a:t>compute-capable memory &amp; controllers?</a:t>
            </a:r>
          </a:p>
          <a:p>
            <a:pPr lvl="1"/>
            <a:r>
              <a:rPr lang="en-US" sz="2100" dirty="0">
                <a:latin typeface="Tahoma"/>
                <a:cs typeface="Tahoma"/>
              </a:rPr>
              <a:t>processor chip and in-memory units?</a:t>
            </a:r>
          </a:p>
          <a:p>
            <a:pPr lvl="1"/>
            <a:r>
              <a:rPr lang="en-US" sz="2100" dirty="0">
                <a:latin typeface="Tahoma"/>
                <a:cs typeface="Tahoma"/>
              </a:rPr>
              <a:t>software and hardware interfaces?</a:t>
            </a:r>
          </a:p>
          <a:p>
            <a:pPr lvl="1"/>
            <a:r>
              <a:rPr lang="en-US" sz="2100" dirty="0">
                <a:latin typeface="Tahoma"/>
                <a:cs typeface="Tahoma"/>
              </a:rPr>
              <a:t>system software, compilers, languages?</a:t>
            </a:r>
          </a:p>
          <a:p>
            <a:pPr lvl="1"/>
            <a:r>
              <a:rPr lang="en-US" sz="2100" dirty="0">
                <a:latin typeface="Tahoma"/>
                <a:cs typeface="Tahoma"/>
              </a:rPr>
              <a:t>algorithms?</a:t>
            </a:r>
          </a:p>
          <a:p>
            <a:pPr lvl="1"/>
            <a:r>
              <a:rPr lang="en-US" sz="2100" dirty="0">
                <a:latin typeface="Tahoma"/>
                <a:cs typeface="Tahoma"/>
              </a:rPr>
              <a:t>theoretical foundations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46085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73749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60834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and applications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689466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73678934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9B52-F2B8-8348-BBF0-9CC3383732A5}"/>
              </a:ext>
            </a:extLst>
          </p:cNvPr>
          <p:cNvSpPr>
            <a:spLocks noGrp="1"/>
          </p:cNvSpPr>
          <p:nvPr>
            <p:ph type="ctrTitle"/>
          </p:nvPr>
        </p:nvSpPr>
        <p:spPr>
          <a:xfrm>
            <a:off x="660343" y="1412776"/>
            <a:ext cx="7924800" cy="1752600"/>
          </a:xfrm>
        </p:spPr>
        <p:txBody>
          <a:bodyPr/>
          <a:lstStyle/>
          <a:p>
            <a:pPr algn="ctr"/>
            <a:r>
              <a:rPr lang="en-US" dirty="0"/>
              <a:t>We Need to Think Differently from the Past Approaches</a:t>
            </a:r>
          </a:p>
        </p:txBody>
      </p:sp>
      <p:sp>
        <p:nvSpPr>
          <p:cNvPr id="3" name="Subtitle 2">
            <a:extLst>
              <a:ext uri="{FF2B5EF4-FFF2-40B4-BE49-F238E27FC236}">
                <a16:creationId xmlns:a16="http://schemas.microsoft.com/office/drawing/2014/main" id="{C9E3E67C-D070-004D-ADD7-E5EC7486AAB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DEE094-EFFB-5A43-AF3E-891771815A65}"/>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14074314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0074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8041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11960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20969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4063238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658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21526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71786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80856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9126577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248823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207669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3272654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4253484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8890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204635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55503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57</a:t>
            </a:fld>
            <a:endParaRPr lang="en-US" altLang="en-US">
              <a:solidFill>
                <a:srgbClr val="000000"/>
              </a:solidFill>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r>
              <a:rPr lang="en-US" sz="3200" b="1" dirty="0">
                <a:solidFill>
                  <a:srgbClr val="FF0000"/>
                </a:solidFill>
              </a:rPr>
              <a:t>Review from ISCA 2016</a:t>
            </a:r>
          </a:p>
        </p:txBody>
      </p:sp>
    </p:spTree>
    <p:extLst>
      <p:ext uri="{BB962C8B-B14F-4D97-AF65-F5344CB8AC3E}">
        <p14:creationId xmlns:p14="http://schemas.microsoft.com/office/powerpoint/2010/main" val="1989550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r>
              <a:rPr lang="en-US" sz="3200" b="1" dirty="0">
                <a:solidFill>
                  <a:srgbClr val="FF0000"/>
                </a:solidFill>
              </a:rPr>
              <a:t>Another Review from ISCA 2016</a:t>
            </a:r>
          </a:p>
        </p:txBody>
      </p:sp>
    </p:spTree>
    <p:extLst>
      <p:ext uri="{BB962C8B-B14F-4D97-AF65-F5344CB8AC3E}">
        <p14:creationId xmlns:p14="http://schemas.microsoft.com/office/powerpoint/2010/main" val="2509216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r>
              <a:rPr lang="en-US" sz="3200" b="1" dirty="0">
                <a:solidFill>
                  <a:srgbClr val="FF0000"/>
                </a:solidFill>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2107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565474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r>
              <a:rPr lang="en-US" sz="2800" b="1" dirty="0">
                <a:solidFill>
                  <a:srgbClr val="FF0000"/>
                </a:solidFill>
              </a:rPr>
              <a:t>We need to work on enabling the better future…</a:t>
            </a:r>
          </a:p>
          <a:p>
            <a:endParaRPr lang="en-US" sz="2800" b="1" dirty="0"/>
          </a:p>
        </p:txBody>
      </p:sp>
    </p:spTree>
    <p:extLst>
      <p:ext uri="{BB962C8B-B14F-4D97-AF65-F5344CB8AC3E}">
        <p14:creationId xmlns:p14="http://schemas.microsoft.com/office/powerpoint/2010/main" val="845235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86967909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83626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78538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84270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378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189398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20878275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423028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4295320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32399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9754777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20280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03148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95069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3156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The Results Are Quite Promising…</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1-2 orders of magnitude… ~2X in the limited case…</a:t>
            </a:r>
          </a:p>
          <a:p>
            <a:endParaRPr lang="en-US" dirty="0"/>
          </a:p>
          <a:p>
            <a:r>
              <a:rPr lang="en-US" dirty="0"/>
              <a:t>How do we enable them in real life?</a:t>
            </a:r>
          </a:p>
          <a:p>
            <a:pPr marL="0" indent="0">
              <a:buNone/>
            </a:pPr>
            <a:endParaRPr lang="en-US" dirty="0"/>
          </a:p>
          <a:p>
            <a:r>
              <a:rPr lang="en-US" dirty="0"/>
              <a:t>By doing more research and education in alternative processing paradigms</a:t>
            </a:r>
          </a:p>
          <a:p>
            <a:endParaRPr lang="en-US" dirty="0"/>
          </a:p>
          <a:p>
            <a:r>
              <a:rPr lang="en-US" dirty="0"/>
              <a:t>By being more cognizant about the adoption issues and solving them…</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48549714-FA6B-3A49-9CE8-8473260D30F4}"/>
              </a:ext>
            </a:extLst>
          </p:cNvPr>
          <p:cNvSpPr txBox="1"/>
          <p:nvPr/>
        </p:nvSpPr>
        <p:spPr>
          <a:xfrm>
            <a:off x="177885" y="5614184"/>
            <a:ext cx="8957901" cy="954107"/>
          </a:xfrm>
          <a:prstGeom prst="rect">
            <a:avLst/>
          </a:prstGeom>
          <a:noFill/>
        </p:spPr>
        <p:txBody>
          <a:bodyPr wrap="none" rtlCol="0">
            <a:spAutoFit/>
          </a:bodyPr>
          <a:lstStyle/>
          <a:p>
            <a:r>
              <a:rPr lang="en-US" sz="2800" b="1" dirty="0">
                <a:solidFill>
                  <a:srgbClr val="FF0000"/>
                </a:solidFill>
              </a:rPr>
              <a:t>We need to work on enabling the better future…</a:t>
            </a:r>
          </a:p>
          <a:p>
            <a:endParaRPr lang="en-US" sz="2800" b="1" dirty="0"/>
          </a:p>
        </p:txBody>
      </p:sp>
    </p:spTree>
    <p:extLst>
      <p:ext uri="{BB962C8B-B14F-4D97-AF65-F5344CB8AC3E}">
        <p14:creationId xmlns:p14="http://schemas.microsoft.com/office/powerpoint/2010/main" val="2226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3298502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22434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21776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717894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24928289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34563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26916328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03373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23 June 2019</a:t>
            </a:r>
          </a:p>
          <a:p>
            <a:r>
              <a:rPr lang="en-US" sz="2200" dirty="0"/>
              <a:t>CARD Memory Debate (with ISCA)</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2" name="Title 1">
            <a:extLst>
              <a:ext uri="{FF2B5EF4-FFF2-40B4-BE49-F238E27FC236}">
                <a16:creationId xmlns:a16="http://schemas.microsoft.com/office/drawing/2014/main" id="{091539DA-A9C8-8347-AC02-F95E92A26DD7}"/>
              </a:ext>
            </a:extLst>
          </p:cNvPr>
          <p:cNvSpPr>
            <a:spLocks noGrp="1"/>
          </p:cNvSpPr>
          <p:nvPr>
            <p:ph type="ctrTitle"/>
          </p:nvPr>
        </p:nvSpPr>
        <p:spPr>
          <a:xfrm>
            <a:off x="445892" y="1630096"/>
            <a:ext cx="8382000" cy="2201416"/>
          </a:xfrm>
        </p:spPr>
        <p:txBody>
          <a:bodyPr>
            <a:noAutofit/>
          </a:bodyPr>
          <a:lstStyle/>
          <a:p>
            <a:pPr algn="ctr"/>
            <a:r>
              <a:rPr lang="en-US" sz="4200" dirty="0"/>
              <a:t>Processing Data Where It Makes Sense</a:t>
            </a:r>
            <a:br>
              <a:rPr lang="en-US" sz="4200" dirty="0"/>
            </a:br>
            <a:br>
              <a:rPr lang="en-US" sz="1200" dirty="0"/>
            </a:br>
            <a:r>
              <a:rPr lang="en-US" sz="3000" dirty="0">
                <a:solidFill>
                  <a:srgbClr val="FF0000"/>
                </a:solidFill>
              </a:rPr>
              <a:t>Enabling Practical In- or Near Memory Computation</a:t>
            </a:r>
            <a:br>
              <a:rPr lang="en-US" dirty="0"/>
            </a:br>
            <a:br>
              <a:rPr lang="en-US" dirty="0"/>
            </a:br>
            <a:endParaRPr lang="en-US" dirty="0">
              <a:solidFill>
                <a:srgbClr val="FF0000"/>
              </a:solidFill>
            </a:endParaRPr>
          </a:p>
        </p:txBody>
      </p:sp>
    </p:spTree>
    <p:extLst>
      <p:ext uri="{BB962C8B-B14F-4D97-AF65-F5344CB8AC3E}">
        <p14:creationId xmlns:p14="http://schemas.microsoft.com/office/powerpoint/2010/main" val="130221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8475003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14587"/>
            <a:ext cx="8794750" cy="822325"/>
          </a:xfrm>
        </p:spPr>
        <p:txBody>
          <a:bodyPr/>
          <a:lstStyle/>
          <a:p>
            <a:pPr algn="ctr" eaLnBrk="1" hangingPunct="1"/>
            <a:r>
              <a:rPr lang="en-US" dirty="0">
                <a:latin typeface="Garamond" charset="0"/>
              </a:rPr>
              <a:t>Some PIM Adoption Issues</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92861114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59303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422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40469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1220085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621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621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4061660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92261966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2187586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558644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663577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863709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419429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786227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339080210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3388537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772399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210076</TotalTime>
  <Words>4943</Words>
  <Application>Microsoft Macintosh PowerPoint</Application>
  <PresentationFormat>On-screen Show (4:3)</PresentationFormat>
  <Paragraphs>1060</Paragraphs>
  <Slides>119</Slides>
  <Notes>14</Notes>
  <HiddenSlides>0</HiddenSlides>
  <MMClips>0</MMClips>
  <ScaleCrop>false</ScaleCrop>
  <HeadingPairs>
    <vt:vector size="8" baseType="variant">
      <vt:variant>
        <vt:lpstr>Fonts Used</vt:lpstr>
      </vt:variant>
      <vt:variant>
        <vt:i4>22</vt:i4>
      </vt:variant>
      <vt:variant>
        <vt:lpstr>Theme</vt:lpstr>
      </vt:variant>
      <vt:variant>
        <vt:i4>51</vt:i4>
      </vt:variant>
      <vt:variant>
        <vt:lpstr>Embedded OLE Servers</vt:lpstr>
      </vt:variant>
      <vt:variant>
        <vt:i4>1</vt:i4>
      </vt:variant>
      <vt:variant>
        <vt:lpstr>Slide Titles</vt:lpstr>
      </vt:variant>
      <vt:variant>
        <vt:i4>119</vt:i4>
      </vt:variant>
    </vt:vector>
  </HeadingPairs>
  <TitlesOfParts>
    <vt:vector size="193" baseType="lpstr">
      <vt:lpstr>MS PGothic</vt:lpstr>
      <vt:lpstr>MS PGothic</vt:lpstr>
      <vt:lpstr>ヒラギノ角ゴ ProN W3</vt:lpstr>
      <vt:lpstr>ヒラギノ角ゴ ProN W6</vt:lpstr>
      <vt:lpstr>Adobe Garamond Pro</vt:lpstr>
      <vt:lpstr>Arial</vt:lpstr>
      <vt:lpstr>Calibri</vt:lpstr>
      <vt:lpstr>Cambria Math</vt:lpstr>
      <vt:lpstr>Corbel</vt:lpstr>
      <vt:lpstr>europa</vt:lpstr>
      <vt:lpstr>Futura Medium</vt:lpstr>
      <vt:lpstr>Garamond</vt:lpstr>
      <vt:lpstr>Gill Sans</vt:lpstr>
      <vt:lpstr>Gill Sans MT</vt:lpstr>
      <vt:lpstr>Lucida Grande</vt:lpstr>
      <vt:lpstr>Myriad Pro Bold Cond</vt:lpstr>
      <vt:lpstr>Myriad Pro Cond</vt:lpstr>
      <vt:lpstr>나눔고딕</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156_Edge</vt:lpstr>
      <vt:lpstr>159_Edge</vt:lpstr>
      <vt:lpstr>safari</vt:lpstr>
      <vt:lpstr>7_sesha-theme</vt:lpstr>
      <vt:lpstr>153_Edge</vt:lpstr>
      <vt:lpstr>5_Edge</vt:lpstr>
      <vt:lpstr>7_Edge</vt:lpstr>
      <vt:lpstr>3_sesha-theme</vt:lpstr>
      <vt:lpstr>18_Edge</vt:lpstr>
      <vt:lpstr>19_Edge</vt:lpstr>
      <vt:lpstr>11_Edge</vt:lpstr>
      <vt:lpstr>14_Edge</vt:lpstr>
      <vt:lpstr>43_Edge</vt:lpstr>
      <vt:lpstr>27_Office Theme</vt:lpstr>
      <vt:lpstr>12_Edge</vt:lpstr>
      <vt:lpstr>171_Edge</vt:lpstr>
      <vt:lpstr>Visio</vt:lpstr>
      <vt:lpstr>Processing Data Where It Makes Sense  Enabling Practical In- or Near Memory Computation  </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PowerPoint Presentation</vt:lpstr>
      <vt:lpstr>Prediction</vt:lpstr>
      <vt:lpstr>Axiom</vt:lpstr>
      <vt:lpstr>Architectures for Intelligent Machines</vt:lpstr>
      <vt:lpstr>Processing Data           Where It Makes Sense</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Why In-Memory Computation Today?</vt:lpstr>
      <vt:lpstr>Why In-Memory Computation Today?</vt:lpstr>
      <vt:lpstr>We Need to Think Differently from the Past Approaches</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Sounds Good, No?</vt:lpstr>
      <vt:lpstr>Another Review </vt:lpstr>
      <vt:lpstr>Yet Another Review</vt:lpstr>
      <vt:lpstr>We Have a Mindset Issue…</vt:lpstr>
      <vt:lpstr>Aside: A Recommended Book</vt:lpstr>
      <vt:lpstr>PowerPoint Presentation</vt:lpstr>
      <vt:lpstr>PowerPoint Presentation</vt:lpstr>
      <vt:lpstr>Processing in Memory:   Two Approaches</vt:lpstr>
      <vt:lpstr>Graph Processing</vt:lpstr>
      <vt:lpstr>Key Bottlenecks in Graph Processing</vt:lpstr>
      <vt:lpstr>Tesseract System for Graph Processing</vt:lpstr>
      <vt:lpstr>Tesseract: Evaluated Systems</vt:lpstr>
      <vt:lpstr>Tesseract Graph Processing Performance</vt:lpstr>
      <vt:lpstr>Tesseract Graph Processing System Energy</vt:lpstr>
      <vt:lpstr>More on Tesseract</vt:lpstr>
      <vt:lpstr>Another Example: PIM on Mobile Devices</vt:lpstr>
      <vt:lpstr>Four Important Workloads</vt:lpstr>
      <vt:lpstr>Simple PIM on Mobile Workloads</vt:lpstr>
      <vt:lpstr>The Results Are Quite Promising…</vt:lpstr>
      <vt:lpstr>Eliminating the Adoption Barriers</vt:lpstr>
      <vt:lpstr>Barriers to Adoption of PIM</vt:lpstr>
      <vt:lpstr>We Need to Revisit the Entire Stack</vt:lpstr>
      <vt:lpstr>PIM Review and Open Problems</vt:lpstr>
      <vt:lpstr>Concluding Remarks</vt:lpstr>
      <vt:lpstr>PowerPoint Presentation</vt:lpstr>
      <vt:lpstr>Challenge and Opportunity for Future</vt:lpstr>
      <vt:lpstr>Processing Data Where It Makes Sense  Enabling Practical In- or Near Memory Computation  </vt:lpstr>
      <vt:lpstr>Backup Slides</vt:lpstr>
      <vt:lpstr>Some PIM Adoption Issues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Key Challenge 1: Code Mapping</vt:lpstr>
      <vt:lpstr>Key Challenge 2: Data Mapping</vt:lpstr>
      <vt:lpstr>How to Do the Code and Data Mapping?</vt:lpstr>
      <vt:lpstr>How to Schedule Code?</vt:lpstr>
      <vt:lpstr>Challenge: Coherence for Hybrid CPU-PIM Apps</vt:lpstr>
      <vt:lpstr>How to Maintain Coherence? (I)</vt:lpstr>
      <vt:lpstr>How to Maintain Coherence? (II)</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2863</cp:revision>
  <cp:lastPrinted>2017-12-05T03:30:35Z</cp:lastPrinted>
  <dcterms:created xsi:type="dcterms:W3CDTF">2010-10-08T20:41:54Z</dcterms:created>
  <dcterms:modified xsi:type="dcterms:W3CDTF">2019-06-24T16:05:44Z</dcterms:modified>
</cp:coreProperties>
</file>