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6.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1.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2.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3.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4.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5.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1.xml" ContentType="application/vnd.openxmlformats-officedocument.theme+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theme/theme42.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3.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48.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49.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0.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1.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2.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3.xml" ContentType="application/vnd.openxmlformats-officedocument.theme+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theme/theme54.xml" ContentType="application/vnd.openxmlformats-officedocument.theme+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5.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theme/theme56.xml" ContentType="application/vnd.openxmlformats-officedocument.theme+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7.xml" ContentType="application/vnd.openxmlformats-officedocument.theme+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58.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9.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theme/theme60.xml" ContentType="application/vnd.openxmlformats-officedocument.theme+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theme/theme61.xml" ContentType="application/vnd.openxmlformats-officedocument.theme+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62.xml" ContentType="application/vnd.openxmlformats-officedocument.theme+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theme/theme63.xml" ContentType="application/vnd.openxmlformats-officedocument.theme+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theme/theme64.xml" ContentType="application/vnd.openxmlformats-officedocument.theme+xml"/>
  <Override PartName="/ppt/theme/theme65.xml" ContentType="application/vnd.openxmlformats-officedocument.theme+xml"/>
  <Override PartName="/ppt/theme/theme6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4.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5.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4.xml" ContentType="application/vnd.openxmlformats-officedocument.themeOverr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5.xml" ContentType="application/vnd.openxmlformats-officedocument.themeOverride+xml"/>
  <Override PartName="/ppt/notesSlides/notesSlide32.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6.xml" ContentType="application/vnd.openxmlformats-officedocument.themeOverride+xml"/>
  <Override PartName="/ppt/notesSlides/notesSlide33.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7.xml" ContentType="application/vnd.openxmlformats-officedocument.themeOverr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8.xml" ContentType="application/vnd.openxmlformats-officedocument.themeOverride+xml"/>
  <Override PartName="/ppt/notesSlides/notesSlide34.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37.xml" ContentType="application/vnd.openxmlformats-officedocument.presentationml.notesSlide+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9.xml" ContentType="application/vnd.openxmlformats-officedocument.themeOverride+xml"/>
  <Override PartName="/ppt/drawings/drawing2.xml" ContentType="application/vnd.openxmlformats-officedocument.drawingml.chartshapes+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drawings/drawing3.xml" ContentType="application/vnd.openxmlformats-officedocument.drawingml.chartshape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65" r:id="rId23"/>
    <p:sldMasterId id="2147485714" r:id="rId24"/>
    <p:sldMasterId id="2147486472" r:id="rId25"/>
    <p:sldMasterId id="2147486594" r:id="rId26"/>
    <p:sldMasterId id="2147486871" r:id="rId27"/>
    <p:sldMasterId id="2147487120" r:id="rId28"/>
    <p:sldMasterId id="2147487144" r:id="rId29"/>
    <p:sldMasterId id="2147487194" r:id="rId30"/>
    <p:sldMasterId id="2147487206" r:id="rId31"/>
    <p:sldMasterId id="2147487258" r:id="rId32"/>
    <p:sldMasterId id="2147487574" r:id="rId33"/>
    <p:sldMasterId id="2147487623" r:id="rId34"/>
    <p:sldMasterId id="2147487743" r:id="rId35"/>
    <p:sldMasterId id="2147488085" r:id="rId36"/>
    <p:sldMasterId id="2147488097" r:id="rId37"/>
    <p:sldMasterId id="2147488265" r:id="rId38"/>
    <p:sldMasterId id="2147488331" r:id="rId39"/>
    <p:sldMasterId id="2147488417" r:id="rId40"/>
    <p:sldMasterId id="2147488547" r:id="rId41"/>
    <p:sldMasterId id="2147488599" r:id="rId42"/>
    <p:sldMasterId id="2147488674" r:id="rId43"/>
    <p:sldMasterId id="2147488713" r:id="rId44"/>
    <p:sldMasterId id="2147488738" r:id="rId45"/>
    <p:sldMasterId id="2147488750" r:id="rId46"/>
    <p:sldMasterId id="2147488808" r:id="rId47"/>
    <p:sldMasterId id="2147488849" r:id="rId48"/>
    <p:sldMasterId id="2147488905" r:id="rId49"/>
    <p:sldMasterId id="2147488934" r:id="rId50"/>
    <p:sldMasterId id="2147488951" r:id="rId51"/>
    <p:sldMasterId id="2147488978" r:id="rId52"/>
    <p:sldMasterId id="2147489007" r:id="rId53"/>
    <p:sldMasterId id="2147489076" r:id="rId54"/>
    <p:sldMasterId id="2147489093" r:id="rId55"/>
    <p:sldMasterId id="2147489098" r:id="rId56"/>
    <p:sldMasterId id="2147489127" r:id="rId57"/>
    <p:sldMasterId id="2147489156" r:id="rId58"/>
    <p:sldMasterId id="2147489168" r:id="rId59"/>
    <p:sldMasterId id="2147489181" r:id="rId60"/>
    <p:sldMasterId id="2147489198" r:id="rId61"/>
    <p:sldMasterId id="2147489201" r:id="rId62"/>
    <p:sldMasterId id="2147489204" r:id="rId63"/>
    <p:sldMasterId id="2147489207" r:id="rId64"/>
  </p:sldMasterIdLst>
  <p:notesMasterIdLst>
    <p:notesMasterId r:id="rId201"/>
  </p:notesMasterIdLst>
  <p:handoutMasterIdLst>
    <p:handoutMasterId r:id="rId202"/>
  </p:handoutMasterIdLst>
  <p:sldIdLst>
    <p:sldId id="2147470835" r:id="rId65"/>
    <p:sldId id="7461" r:id="rId66"/>
    <p:sldId id="7909" r:id="rId67"/>
    <p:sldId id="2147470869" r:id="rId68"/>
    <p:sldId id="7999" r:id="rId69"/>
    <p:sldId id="8237" r:id="rId70"/>
    <p:sldId id="7886" r:id="rId71"/>
    <p:sldId id="7888" r:id="rId72"/>
    <p:sldId id="3738" r:id="rId73"/>
    <p:sldId id="5245" r:id="rId74"/>
    <p:sldId id="6156" r:id="rId75"/>
    <p:sldId id="7026" r:id="rId76"/>
    <p:sldId id="7380" r:id="rId77"/>
    <p:sldId id="8214" r:id="rId78"/>
    <p:sldId id="2147470845" r:id="rId79"/>
    <p:sldId id="5239" r:id="rId80"/>
    <p:sldId id="7404" r:id="rId81"/>
    <p:sldId id="7501" r:id="rId82"/>
    <p:sldId id="7405" r:id="rId83"/>
    <p:sldId id="2147470846" r:id="rId84"/>
    <p:sldId id="2147470870" r:id="rId85"/>
    <p:sldId id="1240" r:id="rId86"/>
    <p:sldId id="2147470888" r:id="rId87"/>
    <p:sldId id="2147470889" r:id="rId88"/>
    <p:sldId id="2147470890" r:id="rId89"/>
    <p:sldId id="2147470891" r:id="rId90"/>
    <p:sldId id="2147470892" r:id="rId91"/>
    <p:sldId id="8030" r:id="rId92"/>
    <p:sldId id="2147470893" r:id="rId93"/>
    <p:sldId id="2147470894" r:id="rId94"/>
    <p:sldId id="8033" r:id="rId95"/>
    <p:sldId id="2147470601" r:id="rId96"/>
    <p:sldId id="8078" r:id="rId97"/>
    <p:sldId id="2147470871" r:id="rId98"/>
    <p:sldId id="5529" r:id="rId99"/>
    <p:sldId id="1118" r:id="rId100"/>
    <p:sldId id="7413" r:id="rId101"/>
    <p:sldId id="7414" r:id="rId102"/>
    <p:sldId id="7415" r:id="rId103"/>
    <p:sldId id="1154" r:id="rId104"/>
    <p:sldId id="1136" r:id="rId105"/>
    <p:sldId id="1069" r:id="rId106"/>
    <p:sldId id="7416" r:id="rId107"/>
    <p:sldId id="1089" r:id="rId108"/>
    <p:sldId id="1093" r:id="rId109"/>
    <p:sldId id="1127" r:id="rId110"/>
    <p:sldId id="2147470616" r:id="rId111"/>
    <p:sldId id="7464" r:id="rId112"/>
    <p:sldId id="7465" r:id="rId113"/>
    <p:sldId id="2147470617" r:id="rId114"/>
    <p:sldId id="2147470470" r:id="rId115"/>
    <p:sldId id="2147470443" r:id="rId116"/>
    <p:sldId id="2147470442" r:id="rId117"/>
    <p:sldId id="2147470513" r:id="rId118"/>
    <p:sldId id="2147470463" r:id="rId119"/>
    <p:sldId id="2147470480" r:id="rId120"/>
    <p:sldId id="2147470516" r:id="rId121"/>
    <p:sldId id="2147470663" r:id="rId122"/>
    <p:sldId id="2147470664" r:id="rId123"/>
    <p:sldId id="2147470665" r:id="rId124"/>
    <p:sldId id="2147470666" r:id="rId125"/>
    <p:sldId id="2147470667" r:id="rId126"/>
    <p:sldId id="2147470668" r:id="rId127"/>
    <p:sldId id="2147470528" r:id="rId128"/>
    <p:sldId id="2147470532" r:id="rId129"/>
    <p:sldId id="2147470540" r:id="rId130"/>
    <p:sldId id="2147470370" r:id="rId131"/>
    <p:sldId id="2147470505" r:id="rId132"/>
    <p:sldId id="2147470506" r:id="rId133"/>
    <p:sldId id="2147470534" r:id="rId134"/>
    <p:sldId id="2147470545" r:id="rId135"/>
    <p:sldId id="2147470535" r:id="rId136"/>
    <p:sldId id="7606" r:id="rId137"/>
    <p:sldId id="2147470875" r:id="rId138"/>
    <p:sldId id="7427" r:id="rId139"/>
    <p:sldId id="7431" r:id="rId140"/>
    <p:sldId id="7432" r:id="rId141"/>
    <p:sldId id="7433" r:id="rId142"/>
    <p:sldId id="266" r:id="rId143"/>
    <p:sldId id="7434" r:id="rId144"/>
    <p:sldId id="7435" r:id="rId145"/>
    <p:sldId id="278" r:id="rId146"/>
    <p:sldId id="295" r:id="rId147"/>
    <p:sldId id="297" r:id="rId148"/>
    <p:sldId id="298" r:id="rId149"/>
    <p:sldId id="300" r:id="rId150"/>
    <p:sldId id="299" r:id="rId151"/>
    <p:sldId id="7436" r:id="rId152"/>
    <p:sldId id="302" r:id="rId153"/>
    <p:sldId id="304" r:id="rId154"/>
    <p:sldId id="306" r:id="rId155"/>
    <p:sldId id="311" r:id="rId156"/>
    <p:sldId id="312" r:id="rId157"/>
    <p:sldId id="313" r:id="rId158"/>
    <p:sldId id="7437" r:id="rId159"/>
    <p:sldId id="7438" r:id="rId160"/>
    <p:sldId id="7968" r:id="rId161"/>
    <p:sldId id="315" r:id="rId162"/>
    <p:sldId id="305" r:id="rId163"/>
    <p:sldId id="329" r:id="rId164"/>
    <p:sldId id="7439" r:id="rId165"/>
    <p:sldId id="7969" r:id="rId166"/>
    <p:sldId id="7970" r:id="rId167"/>
    <p:sldId id="7442" r:id="rId168"/>
    <p:sldId id="2147470884" r:id="rId169"/>
    <p:sldId id="2147470885" r:id="rId170"/>
    <p:sldId id="6063" r:id="rId171"/>
    <p:sldId id="6064" r:id="rId172"/>
    <p:sldId id="3792" r:id="rId173"/>
    <p:sldId id="2147470887" r:id="rId174"/>
    <p:sldId id="8011" r:id="rId175"/>
    <p:sldId id="2147470878" r:id="rId176"/>
    <p:sldId id="2147470882" r:id="rId177"/>
    <p:sldId id="2147470883" r:id="rId178"/>
    <p:sldId id="2147470879" r:id="rId179"/>
    <p:sldId id="2147470880" r:id="rId180"/>
    <p:sldId id="2147470881" r:id="rId181"/>
    <p:sldId id="2147470794" r:id="rId182"/>
    <p:sldId id="2147470877" r:id="rId183"/>
    <p:sldId id="2147470886" r:id="rId184"/>
    <p:sldId id="2147470826" r:id="rId185"/>
    <p:sldId id="7927" r:id="rId186"/>
    <p:sldId id="7943" r:id="rId187"/>
    <p:sldId id="7934" r:id="rId188"/>
    <p:sldId id="7935" r:id="rId189"/>
    <p:sldId id="7936" r:id="rId190"/>
    <p:sldId id="7937" r:id="rId191"/>
    <p:sldId id="7938" r:id="rId192"/>
    <p:sldId id="7956" r:id="rId193"/>
    <p:sldId id="7959" r:id="rId194"/>
    <p:sldId id="5351" r:id="rId195"/>
    <p:sldId id="6547" r:id="rId196"/>
    <p:sldId id="8003" r:id="rId197"/>
    <p:sldId id="8009" r:id="rId198"/>
    <p:sldId id="8012" r:id="rId199"/>
    <p:sldId id="2147470721" r:id="rId200"/>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tel  Minesh Hamenbhai" initials="PH" lastIdx="2" clrIdx="0">
    <p:extLst>
      <p:ext uri="{19B8F6BF-5375-455C-9EA6-DF929625EA0E}">
        <p15:presenceInfo xmlns:p15="http://schemas.microsoft.com/office/powerpoint/2012/main" userId="S::mpatel@ethz.ch::6a2c18ab-280a-4d17-9acd-93b2f4ff5d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8C0000"/>
    <a:srgbClr val="FF00C4"/>
    <a:srgbClr val="1A5712"/>
    <a:srgbClr val="0432FF"/>
    <a:srgbClr val="711A6A"/>
    <a:srgbClr val="CC8D2A"/>
    <a:srgbClr val="948A54"/>
    <a:srgbClr val="2A55D6"/>
    <a:srgbClr val="663D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010" autoAdjust="0"/>
    <p:restoredTop sz="93262" autoAdjust="0"/>
  </p:normalViewPr>
  <p:slideViewPr>
    <p:cSldViewPr>
      <p:cViewPr varScale="1">
        <p:scale>
          <a:sx n="114" d="100"/>
          <a:sy n="114" d="100"/>
        </p:scale>
        <p:origin x="18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3.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20.xml"/><Relationship Id="rId138" Type="http://schemas.openxmlformats.org/officeDocument/2006/relationships/slide" Target="slides/slide74.xml"/><Relationship Id="rId159" Type="http://schemas.openxmlformats.org/officeDocument/2006/relationships/slide" Target="slides/slide95.xml"/><Relationship Id="rId170" Type="http://schemas.openxmlformats.org/officeDocument/2006/relationships/slide" Target="slides/slide106.xml"/><Relationship Id="rId191" Type="http://schemas.openxmlformats.org/officeDocument/2006/relationships/slide" Target="slides/slide127.xml"/><Relationship Id="rId205" Type="http://schemas.openxmlformats.org/officeDocument/2006/relationships/viewProps" Target="viewProps.xml"/><Relationship Id="rId107" Type="http://schemas.openxmlformats.org/officeDocument/2006/relationships/slide" Target="slides/slide4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0.xml"/><Relationship Id="rId128" Type="http://schemas.openxmlformats.org/officeDocument/2006/relationships/slide" Target="slides/slide64.xml"/><Relationship Id="rId149" Type="http://schemas.openxmlformats.org/officeDocument/2006/relationships/slide" Target="slides/slide85.xml"/><Relationship Id="rId5" Type="http://schemas.openxmlformats.org/officeDocument/2006/relationships/slideMaster" Target="slideMasters/slideMaster5.xml"/><Relationship Id="rId95" Type="http://schemas.openxmlformats.org/officeDocument/2006/relationships/slide" Target="slides/slide31.xml"/><Relationship Id="rId160" Type="http://schemas.openxmlformats.org/officeDocument/2006/relationships/slide" Target="slides/slide96.xml"/><Relationship Id="rId181" Type="http://schemas.openxmlformats.org/officeDocument/2006/relationships/slide" Target="slides/slide117.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54.xml"/><Relationship Id="rId139" Type="http://schemas.openxmlformats.org/officeDocument/2006/relationships/slide" Target="slides/slide75.xml"/><Relationship Id="rId85" Type="http://schemas.openxmlformats.org/officeDocument/2006/relationships/slide" Target="slides/slide21.xml"/><Relationship Id="rId150" Type="http://schemas.openxmlformats.org/officeDocument/2006/relationships/slide" Target="slides/slide86.xml"/><Relationship Id="rId171" Type="http://schemas.openxmlformats.org/officeDocument/2006/relationships/slide" Target="slides/slide107.xml"/><Relationship Id="rId192" Type="http://schemas.openxmlformats.org/officeDocument/2006/relationships/slide" Target="slides/slide128.xml"/><Relationship Id="rId206" Type="http://schemas.openxmlformats.org/officeDocument/2006/relationships/theme" Target="theme/theme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44.xml"/><Relationship Id="rId129" Type="http://schemas.openxmlformats.org/officeDocument/2006/relationships/slide" Target="slides/slide65.xml"/><Relationship Id="rId54" Type="http://schemas.openxmlformats.org/officeDocument/2006/relationships/slideMaster" Target="slideMasters/slideMaster54.xml"/><Relationship Id="rId75" Type="http://schemas.openxmlformats.org/officeDocument/2006/relationships/slide" Target="slides/slide11.xml"/><Relationship Id="rId96" Type="http://schemas.openxmlformats.org/officeDocument/2006/relationships/slide" Target="slides/slide32.xml"/><Relationship Id="rId140" Type="http://schemas.openxmlformats.org/officeDocument/2006/relationships/slide" Target="slides/slide76.xml"/><Relationship Id="rId161" Type="http://schemas.openxmlformats.org/officeDocument/2006/relationships/slide" Target="slides/slide97.xml"/><Relationship Id="rId182" Type="http://schemas.openxmlformats.org/officeDocument/2006/relationships/slide" Target="slides/slide11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55.xml"/><Relationship Id="rId44" Type="http://schemas.openxmlformats.org/officeDocument/2006/relationships/slideMaster" Target="slideMasters/slideMaster44.xml"/><Relationship Id="rId65" Type="http://schemas.openxmlformats.org/officeDocument/2006/relationships/slide" Target="slides/slide1.xml"/><Relationship Id="rId86" Type="http://schemas.openxmlformats.org/officeDocument/2006/relationships/slide" Target="slides/slide22.xml"/><Relationship Id="rId130" Type="http://schemas.openxmlformats.org/officeDocument/2006/relationships/slide" Target="slides/slide66.xml"/><Relationship Id="rId151" Type="http://schemas.openxmlformats.org/officeDocument/2006/relationships/slide" Target="slides/slide87.xml"/><Relationship Id="rId172" Type="http://schemas.openxmlformats.org/officeDocument/2006/relationships/slide" Target="slides/slide108.xml"/><Relationship Id="rId193" Type="http://schemas.openxmlformats.org/officeDocument/2006/relationships/slide" Target="slides/slide129.xml"/><Relationship Id="rId207" Type="http://schemas.openxmlformats.org/officeDocument/2006/relationships/tableStyles" Target="tableStyles.xml"/><Relationship Id="rId13" Type="http://schemas.openxmlformats.org/officeDocument/2006/relationships/slideMaster" Target="slideMasters/slideMaster13.xml"/><Relationship Id="rId109" Type="http://schemas.openxmlformats.org/officeDocument/2006/relationships/slide" Target="slides/slide45.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12.xml"/><Relationship Id="rId97" Type="http://schemas.openxmlformats.org/officeDocument/2006/relationships/slide" Target="slides/slide33.xml"/><Relationship Id="rId120" Type="http://schemas.openxmlformats.org/officeDocument/2006/relationships/slide" Target="slides/slide56.xml"/><Relationship Id="rId141" Type="http://schemas.openxmlformats.org/officeDocument/2006/relationships/slide" Target="slides/slide77.xml"/><Relationship Id="rId7" Type="http://schemas.openxmlformats.org/officeDocument/2006/relationships/slideMaster" Target="slideMasters/slideMaster7.xml"/><Relationship Id="rId162" Type="http://schemas.openxmlformats.org/officeDocument/2006/relationships/slide" Target="slides/slide98.xml"/><Relationship Id="rId183" Type="http://schemas.openxmlformats.org/officeDocument/2006/relationships/slide" Target="slides/slide11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2.xml"/><Relationship Id="rId87" Type="http://schemas.openxmlformats.org/officeDocument/2006/relationships/slide" Target="slides/slide23.xml"/><Relationship Id="rId110" Type="http://schemas.openxmlformats.org/officeDocument/2006/relationships/slide" Target="slides/slide46.xml"/><Relationship Id="rId115" Type="http://schemas.openxmlformats.org/officeDocument/2006/relationships/slide" Target="slides/slide51.xml"/><Relationship Id="rId131" Type="http://schemas.openxmlformats.org/officeDocument/2006/relationships/slide" Target="slides/slide67.xml"/><Relationship Id="rId136" Type="http://schemas.openxmlformats.org/officeDocument/2006/relationships/slide" Target="slides/slide72.xml"/><Relationship Id="rId157" Type="http://schemas.openxmlformats.org/officeDocument/2006/relationships/slide" Target="slides/slide93.xml"/><Relationship Id="rId178" Type="http://schemas.openxmlformats.org/officeDocument/2006/relationships/slide" Target="slides/slide114.xml"/><Relationship Id="rId61" Type="http://schemas.openxmlformats.org/officeDocument/2006/relationships/slideMaster" Target="slideMasters/slideMaster61.xml"/><Relationship Id="rId82" Type="http://schemas.openxmlformats.org/officeDocument/2006/relationships/slide" Target="slides/slide18.xml"/><Relationship Id="rId152" Type="http://schemas.openxmlformats.org/officeDocument/2006/relationships/slide" Target="slides/slide88.xml"/><Relationship Id="rId173" Type="http://schemas.openxmlformats.org/officeDocument/2006/relationships/slide" Target="slides/slide109.xml"/><Relationship Id="rId194" Type="http://schemas.openxmlformats.org/officeDocument/2006/relationships/slide" Target="slides/slide130.xml"/><Relationship Id="rId199" Type="http://schemas.openxmlformats.org/officeDocument/2006/relationships/slide" Target="slides/slide135.xml"/><Relationship Id="rId203" Type="http://schemas.openxmlformats.org/officeDocument/2006/relationships/commentAuthors" Target="commentAuthor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13.xml"/><Relationship Id="rId100" Type="http://schemas.openxmlformats.org/officeDocument/2006/relationships/slide" Target="slides/slide36.xml"/><Relationship Id="rId105" Type="http://schemas.openxmlformats.org/officeDocument/2006/relationships/slide" Target="slides/slide41.xml"/><Relationship Id="rId126" Type="http://schemas.openxmlformats.org/officeDocument/2006/relationships/slide" Target="slides/slide62.xml"/><Relationship Id="rId147" Type="http://schemas.openxmlformats.org/officeDocument/2006/relationships/slide" Target="slides/slide83.xml"/><Relationship Id="rId168" Type="http://schemas.openxmlformats.org/officeDocument/2006/relationships/slide" Target="slides/slide104.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8.xml"/><Relationship Id="rId93" Type="http://schemas.openxmlformats.org/officeDocument/2006/relationships/slide" Target="slides/slide29.xml"/><Relationship Id="rId98" Type="http://schemas.openxmlformats.org/officeDocument/2006/relationships/slide" Target="slides/slide34.xml"/><Relationship Id="rId121" Type="http://schemas.openxmlformats.org/officeDocument/2006/relationships/slide" Target="slides/slide57.xml"/><Relationship Id="rId142" Type="http://schemas.openxmlformats.org/officeDocument/2006/relationships/slide" Target="slides/slide78.xml"/><Relationship Id="rId163" Type="http://schemas.openxmlformats.org/officeDocument/2006/relationships/slide" Target="slides/slide99.xml"/><Relationship Id="rId184" Type="http://schemas.openxmlformats.org/officeDocument/2006/relationships/slide" Target="slides/slide120.xml"/><Relationship Id="rId189" Type="http://schemas.openxmlformats.org/officeDocument/2006/relationships/slide" Target="slides/slide125.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3.xml"/><Relationship Id="rId116" Type="http://schemas.openxmlformats.org/officeDocument/2006/relationships/slide" Target="slides/slide52.xml"/><Relationship Id="rId137" Type="http://schemas.openxmlformats.org/officeDocument/2006/relationships/slide" Target="slides/slide73.xml"/><Relationship Id="rId158" Type="http://schemas.openxmlformats.org/officeDocument/2006/relationships/slide" Target="slides/slide9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9.xml"/><Relationship Id="rId88" Type="http://schemas.openxmlformats.org/officeDocument/2006/relationships/slide" Target="slides/slide24.xml"/><Relationship Id="rId111" Type="http://schemas.openxmlformats.org/officeDocument/2006/relationships/slide" Target="slides/slide47.xml"/><Relationship Id="rId132" Type="http://schemas.openxmlformats.org/officeDocument/2006/relationships/slide" Target="slides/slide68.xml"/><Relationship Id="rId153" Type="http://schemas.openxmlformats.org/officeDocument/2006/relationships/slide" Target="slides/slide89.xml"/><Relationship Id="rId174" Type="http://schemas.openxmlformats.org/officeDocument/2006/relationships/slide" Target="slides/slide110.xml"/><Relationship Id="rId179" Type="http://schemas.openxmlformats.org/officeDocument/2006/relationships/slide" Target="slides/slide115.xml"/><Relationship Id="rId195" Type="http://schemas.openxmlformats.org/officeDocument/2006/relationships/slide" Target="slides/slide131.xml"/><Relationship Id="rId190" Type="http://schemas.openxmlformats.org/officeDocument/2006/relationships/slide" Target="slides/slide126.xml"/><Relationship Id="rId204"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42.xml"/><Relationship Id="rId127" Type="http://schemas.openxmlformats.org/officeDocument/2006/relationships/slide" Target="slides/slide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9.xml"/><Relationship Id="rId78" Type="http://schemas.openxmlformats.org/officeDocument/2006/relationships/slide" Target="slides/slide14.xml"/><Relationship Id="rId94" Type="http://schemas.openxmlformats.org/officeDocument/2006/relationships/slide" Target="slides/slide30.xml"/><Relationship Id="rId99" Type="http://schemas.openxmlformats.org/officeDocument/2006/relationships/slide" Target="slides/slide35.xml"/><Relationship Id="rId101" Type="http://schemas.openxmlformats.org/officeDocument/2006/relationships/slide" Target="slides/slide37.xml"/><Relationship Id="rId122" Type="http://schemas.openxmlformats.org/officeDocument/2006/relationships/slide" Target="slides/slide58.xml"/><Relationship Id="rId143" Type="http://schemas.openxmlformats.org/officeDocument/2006/relationships/slide" Target="slides/slide79.xml"/><Relationship Id="rId148" Type="http://schemas.openxmlformats.org/officeDocument/2006/relationships/slide" Target="slides/slide84.xml"/><Relationship Id="rId164" Type="http://schemas.openxmlformats.org/officeDocument/2006/relationships/slide" Target="slides/slide100.xml"/><Relationship Id="rId169" Type="http://schemas.openxmlformats.org/officeDocument/2006/relationships/slide" Target="slides/slide105.xml"/><Relationship Id="rId185" Type="http://schemas.openxmlformats.org/officeDocument/2006/relationships/slide" Target="slides/slide1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16.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4.xml"/><Relationship Id="rId89" Type="http://schemas.openxmlformats.org/officeDocument/2006/relationships/slide" Target="slides/slide25.xml"/><Relationship Id="rId112" Type="http://schemas.openxmlformats.org/officeDocument/2006/relationships/slide" Target="slides/slide48.xml"/><Relationship Id="rId133" Type="http://schemas.openxmlformats.org/officeDocument/2006/relationships/slide" Target="slides/slide69.xml"/><Relationship Id="rId154" Type="http://schemas.openxmlformats.org/officeDocument/2006/relationships/slide" Target="slides/slide90.xml"/><Relationship Id="rId175" Type="http://schemas.openxmlformats.org/officeDocument/2006/relationships/slide" Target="slides/slide111.xml"/><Relationship Id="rId196" Type="http://schemas.openxmlformats.org/officeDocument/2006/relationships/slide" Target="slides/slide132.xml"/><Relationship Id="rId200" Type="http://schemas.openxmlformats.org/officeDocument/2006/relationships/slide" Target="slides/slide136.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5.xml"/><Relationship Id="rId102" Type="http://schemas.openxmlformats.org/officeDocument/2006/relationships/slide" Target="slides/slide38.xml"/><Relationship Id="rId123" Type="http://schemas.openxmlformats.org/officeDocument/2006/relationships/slide" Target="slides/slide59.xml"/><Relationship Id="rId144" Type="http://schemas.openxmlformats.org/officeDocument/2006/relationships/slide" Target="slides/slide80.xml"/><Relationship Id="rId90" Type="http://schemas.openxmlformats.org/officeDocument/2006/relationships/slide" Target="slides/slide26.xml"/><Relationship Id="rId165" Type="http://schemas.openxmlformats.org/officeDocument/2006/relationships/slide" Target="slides/slide101.xml"/><Relationship Id="rId186" Type="http://schemas.openxmlformats.org/officeDocument/2006/relationships/slide" Target="slides/slide12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5.xml"/><Relationship Id="rId113" Type="http://schemas.openxmlformats.org/officeDocument/2006/relationships/slide" Target="slides/slide49.xml"/><Relationship Id="rId134" Type="http://schemas.openxmlformats.org/officeDocument/2006/relationships/slide" Target="slides/slide70.xml"/><Relationship Id="rId80" Type="http://schemas.openxmlformats.org/officeDocument/2006/relationships/slide" Target="slides/slide16.xml"/><Relationship Id="rId155" Type="http://schemas.openxmlformats.org/officeDocument/2006/relationships/slide" Target="slides/slide91.xml"/><Relationship Id="rId176" Type="http://schemas.openxmlformats.org/officeDocument/2006/relationships/slide" Target="slides/slide112.xml"/><Relationship Id="rId197" Type="http://schemas.openxmlformats.org/officeDocument/2006/relationships/slide" Target="slides/slide133.xml"/><Relationship Id="rId201" Type="http://schemas.openxmlformats.org/officeDocument/2006/relationships/notesMaster" Target="notesMasters/notesMaster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9.xml"/><Relationship Id="rId124" Type="http://schemas.openxmlformats.org/officeDocument/2006/relationships/slide" Target="slides/slide60.xml"/><Relationship Id="rId70" Type="http://schemas.openxmlformats.org/officeDocument/2006/relationships/slide" Target="slides/slide6.xml"/><Relationship Id="rId91" Type="http://schemas.openxmlformats.org/officeDocument/2006/relationships/slide" Target="slides/slide27.xml"/><Relationship Id="rId145" Type="http://schemas.openxmlformats.org/officeDocument/2006/relationships/slide" Target="slides/slide81.xml"/><Relationship Id="rId166" Type="http://schemas.openxmlformats.org/officeDocument/2006/relationships/slide" Target="slides/slide102.xml"/><Relationship Id="rId187" Type="http://schemas.openxmlformats.org/officeDocument/2006/relationships/slide" Target="slides/slide123.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0.xml"/><Relationship Id="rId60" Type="http://schemas.openxmlformats.org/officeDocument/2006/relationships/slideMaster" Target="slideMasters/slideMaster60.xml"/><Relationship Id="rId81" Type="http://schemas.openxmlformats.org/officeDocument/2006/relationships/slide" Target="slides/slide17.xml"/><Relationship Id="rId135" Type="http://schemas.openxmlformats.org/officeDocument/2006/relationships/slide" Target="slides/slide71.xml"/><Relationship Id="rId156" Type="http://schemas.openxmlformats.org/officeDocument/2006/relationships/slide" Target="slides/slide92.xml"/><Relationship Id="rId177" Type="http://schemas.openxmlformats.org/officeDocument/2006/relationships/slide" Target="slides/slide113.xml"/><Relationship Id="rId198" Type="http://schemas.openxmlformats.org/officeDocument/2006/relationships/slide" Target="slides/slide134.xml"/><Relationship Id="rId202" Type="http://schemas.openxmlformats.org/officeDocument/2006/relationships/handoutMaster" Target="handoutMasters/handoutMaster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0.xml"/><Relationship Id="rId125" Type="http://schemas.openxmlformats.org/officeDocument/2006/relationships/slide" Target="slides/slide61.xml"/><Relationship Id="rId146" Type="http://schemas.openxmlformats.org/officeDocument/2006/relationships/slide" Target="slides/slide82.xml"/><Relationship Id="rId167" Type="http://schemas.openxmlformats.org/officeDocument/2006/relationships/slide" Target="slides/slide103.xml"/><Relationship Id="rId188" Type="http://schemas.openxmlformats.org/officeDocument/2006/relationships/slide" Target="slides/slide124.xml"/><Relationship Id="rId71" Type="http://schemas.openxmlformats.org/officeDocument/2006/relationships/slide" Target="slides/slide7.xml"/><Relationship Id="rId92" Type="http://schemas.openxmlformats.org/officeDocument/2006/relationships/slide" Target="slides/slide28.xml"/><Relationship Id="rId2" Type="http://schemas.openxmlformats.org/officeDocument/2006/relationships/slideMaster" Target="slideMasters/slideMaster2.xml"/><Relationship Id="rId29" Type="http://schemas.openxmlformats.org/officeDocument/2006/relationships/slideMaster" Target="slideMasters/slideMaster29.xml"/></Relationships>
</file>

<file path=ppt/charts/_rels/chart1.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file:////Users/nika/Documents/Projects/MetaStore/MetaStore-Plots.xlsx"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file:////Users/nika/Documents/Projects/MetaStore/MetaStore-Plots.xlsx"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file:////Users/nika/Documents/Projects/MetaStore/MetaStore-Plots.xlsx"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file:////Users/nika/Documents/Projects/MetaStore/MetaStore-Plots.xlsx"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file:////Users/nika/Documents/Projects/MetaStore/MetaStore-Plots.xlsx" TargetMode="External"/></Relationships>
</file>

<file path=ppt/charts/_rels/chart17.xml.rels><?xml version="1.0" encoding="UTF-8" standalone="yes"?>
<Relationships xmlns="http://schemas.openxmlformats.org/package/2006/relationships"><Relationship Id="rId3" Type="http://schemas.openxmlformats.org/officeDocument/2006/relationships/oleObject" Target="file:////Users/nika/Documents/Projects/MetaStore/MetaStore-Plots.xlsx" TargetMode="Externa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file:////Users/nika/Documents/Projects/MetaStore/MetaStore-Plots.xlsx" TargetMode="External"/><Relationship Id="rId2" Type="http://schemas.microsoft.com/office/2011/relationships/chartColorStyle" Target="colors15.xml"/><Relationship Id="rId1" Type="http://schemas.microsoft.com/office/2011/relationships/chartStyle" Target="style15.xml"/></Relationships>
</file>

<file path=ppt/charts/_rels/chart19.xml.rels><?xml version="1.0" encoding="UTF-8" standalone="yes"?>
<Relationships xmlns="http://schemas.openxmlformats.org/package/2006/relationships"><Relationship Id="rId3" Type="http://schemas.openxmlformats.org/officeDocument/2006/relationships/oleObject" Target="file:////Users/nika/Documents/Projects/MetaStore/MetaStore-Plots.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file:////Users\geraldo\Downloads\energy_data%20movement.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2.xml"/><Relationship Id="rId4" Type="http://schemas.openxmlformats.org/officeDocument/2006/relationships/oleObject" Target="file:///C:\Users\Rakesh\Desktop\fc%20-%20Copy.xlsx" TargetMode="External"/></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3.xml"/><Relationship Id="rId4" Type="http://schemas.openxmlformats.org/officeDocument/2006/relationships/oleObject" Target="file:///C:\Users\Rakesh\Desktop\fc%20-%20Copy.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Users/nika/Documents/Projects/GenStore/ASPLOS22/Camera-Ready/Figure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93794452531705"/>
          <c:y val="0.4720811877737654"/>
          <c:w val="0.78471736236717449"/>
          <c:h val="0.51805209680702957"/>
        </c:manualLayout>
      </c:layout>
      <c:pieChart>
        <c:varyColors val="1"/>
        <c:ser>
          <c:idx val="0"/>
          <c:order val="0"/>
          <c:spPr>
            <a:ln w="15875">
              <a:solidFill>
                <a:schemeClr val="tx1"/>
              </a:solidFill>
            </a:ln>
          </c:spPr>
          <c:dPt>
            <c:idx val="0"/>
            <c:bubble3D val="0"/>
            <c:spPr>
              <a:solidFill>
                <a:srgbClr val="ABD1F4"/>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F71E-EB4D-9767-B442049C9475}"/>
              </c:ext>
            </c:extLst>
          </c:dPt>
          <c:dPt>
            <c:idx val="1"/>
            <c:bubble3D val="0"/>
            <c:spPr>
              <a:solidFill>
                <a:srgbClr val="8BB778"/>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F71E-EB4D-9767-B442049C9475}"/>
              </c:ext>
            </c:extLst>
          </c:dPt>
          <c:dPt>
            <c:idx val="2"/>
            <c:bubble3D val="0"/>
            <c:spPr>
              <a:solidFill>
                <a:srgbClr val="ED8682"/>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F71E-EB4D-9767-B442049C9475}"/>
              </c:ext>
            </c:extLst>
          </c:dPt>
          <c:dLbls>
            <c:delete val="1"/>
          </c:dLbls>
          <c:cat>
            <c:strRef>
              <c:f>Sheet1!$A$5:$A$7</c:f>
              <c:strCache>
                <c:ptCount val="3"/>
                <c:pt idx="0">
                  <c:v>Species#1</c:v>
                </c:pt>
                <c:pt idx="1">
                  <c:v>Species#2</c:v>
                </c:pt>
                <c:pt idx="2">
                  <c:v>Species#3</c:v>
                </c:pt>
              </c:strCache>
            </c:strRef>
          </c:cat>
          <c:val>
            <c:numRef>
              <c:f>Sheet1!$B$5:$B$7</c:f>
              <c:numCache>
                <c:formatCode>0%</c:formatCode>
                <c:ptCount val="3"/>
                <c:pt idx="0">
                  <c:v>0.6</c:v>
                </c:pt>
                <c:pt idx="1">
                  <c:v>0.25</c:v>
                </c:pt>
                <c:pt idx="2">
                  <c:v>0.15</c:v>
                </c:pt>
              </c:numCache>
            </c:numRef>
          </c:val>
          <c:extLst>
            <c:ext xmlns:c16="http://schemas.microsoft.com/office/drawing/2014/chart" uri="{C3380CC4-5D6E-409C-BE32-E72D297353CC}">
              <c16:uniqueId val="{00000006-F71E-EB4D-9767-B442049C947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Cambria" panose="02040503050406030204" pitchFamily="18"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93794452531705"/>
          <c:y val="0.4720811877737654"/>
          <c:w val="0.78471736236717449"/>
          <c:h val="0.51805209680702957"/>
        </c:manualLayout>
      </c:layout>
      <c:pieChart>
        <c:varyColors val="1"/>
        <c:ser>
          <c:idx val="0"/>
          <c:order val="0"/>
          <c:spPr>
            <a:ln w="15875">
              <a:solidFill>
                <a:schemeClr val="tx1"/>
              </a:solidFill>
            </a:ln>
          </c:spPr>
          <c:dPt>
            <c:idx val="0"/>
            <c:bubble3D val="0"/>
            <c:spPr>
              <a:solidFill>
                <a:srgbClr val="ABD1F4"/>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8AF9-094A-9156-BF3B334B215C}"/>
              </c:ext>
            </c:extLst>
          </c:dPt>
          <c:dPt>
            <c:idx val="1"/>
            <c:bubble3D val="0"/>
            <c:spPr>
              <a:solidFill>
                <a:srgbClr val="8BB778"/>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8AF9-094A-9156-BF3B334B215C}"/>
              </c:ext>
            </c:extLst>
          </c:dPt>
          <c:dPt>
            <c:idx val="2"/>
            <c:bubble3D val="0"/>
            <c:spPr>
              <a:solidFill>
                <a:srgbClr val="ED8682"/>
              </a:solidFill>
              <a:ln w="15875">
                <a:solidFill>
                  <a:schemeClr val="tx1"/>
                </a:solid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8AF9-094A-9156-BF3B334B215C}"/>
              </c:ext>
            </c:extLst>
          </c:dPt>
          <c:dLbls>
            <c:delete val="1"/>
          </c:dLbls>
          <c:cat>
            <c:strRef>
              <c:f>Sheet1!$A$5:$A$7</c:f>
              <c:strCache>
                <c:ptCount val="3"/>
                <c:pt idx="0">
                  <c:v>Species#1</c:v>
                </c:pt>
                <c:pt idx="1">
                  <c:v>Species#2</c:v>
                </c:pt>
                <c:pt idx="2">
                  <c:v>Species#3</c:v>
                </c:pt>
              </c:strCache>
            </c:strRef>
          </c:cat>
          <c:val>
            <c:numRef>
              <c:f>Sheet1!$B$5:$B$7</c:f>
              <c:numCache>
                <c:formatCode>0%</c:formatCode>
                <c:ptCount val="3"/>
                <c:pt idx="0">
                  <c:v>0.6</c:v>
                </c:pt>
                <c:pt idx="1">
                  <c:v>0.25</c:v>
                </c:pt>
                <c:pt idx="2">
                  <c:v>0.15</c:v>
                </c:pt>
              </c:numCache>
            </c:numRef>
          </c:val>
          <c:extLst>
            <c:ext xmlns:c16="http://schemas.microsoft.com/office/drawing/2014/chart" uri="{C3380CC4-5D6E-409C-BE32-E72D297353CC}">
              <c16:uniqueId val="{00000006-8AF9-094A-9156-BF3B334B215C}"/>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Cambria" panose="02040503050406030204" pitchFamily="18"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86992707574137"/>
          <c:y val="0.10317777962036945"/>
          <c:w val="0.85448975838048125"/>
          <c:h val="0.71761906508317175"/>
        </c:manualLayout>
      </c:layout>
      <c:barChart>
        <c:barDir val="col"/>
        <c:grouping val="clustered"/>
        <c:varyColors val="0"/>
        <c:ser>
          <c:idx val="0"/>
          <c:order val="0"/>
          <c:tx>
            <c:strRef>
              <c:f>'main-result-sweep-inputs'!$J$34</c:f>
              <c:strCache>
                <c:ptCount val="1"/>
                <c:pt idx="0">
                  <c:v>P-Opt</c:v>
                </c:pt>
              </c:strCache>
            </c:strRef>
          </c:tx>
          <c:spPr>
            <a:solidFill>
              <a:schemeClr val="accent3">
                <a:lumMod val="50000"/>
              </a:schemeClr>
            </a:solidFill>
            <a:ln w="15875">
              <a:solidFill>
                <a:schemeClr val="tx1"/>
              </a:solidFill>
            </a:ln>
            <a:effectLst/>
          </c:spPr>
          <c:invertIfNegative val="0"/>
          <c:cat>
            <c:strRef>
              <c:f>'main-result-sweep-inputs'!$K$33:$N$33</c:f>
              <c:strCache>
                <c:ptCount val="4"/>
                <c:pt idx="0">
                  <c:v>Low</c:v>
                </c:pt>
                <c:pt idx="1">
                  <c:v>Med</c:v>
                </c:pt>
                <c:pt idx="2">
                  <c:v>High</c:v>
                </c:pt>
                <c:pt idx="3">
                  <c:v>GMean</c:v>
                </c:pt>
              </c:strCache>
            </c:strRef>
          </c:cat>
          <c:val>
            <c:numRef>
              <c:f>'main-result-sweep-inputs'!$K$34:$N$34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BBC5-8B46-BE30-D3E8ED01EA75}"/>
            </c:ext>
          </c:extLst>
        </c:ser>
        <c:ser>
          <c:idx val="1"/>
          <c:order val="1"/>
          <c:tx>
            <c:strRef>
              <c:f>'main-result-sweep-inputs'!$J$35</c:f>
              <c:strCache>
                <c:ptCount val="1"/>
                <c:pt idx="0">
                  <c:v>A-Opt</c:v>
                </c:pt>
              </c:strCache>
            </c:strRef>
          </c:tx>
          <c:spPr>
            <a:solidFill>
              <a:srgbClr val="AFABAB"/>
            </a:solidFill>
            <a:ln w="15875">
              <a:solidFill>
                <a:schemeClr val="tx1"/>
              </a:solidFill>
            </a:ln>
            <a:effectLst/>
          </c:spPr>
          <c:invertIfNegative val="0"/>
          <c:cat>
            <c:strRef>
              <c:f>'main-result-sweep-inputs'!$K$33:$N$33</c:f>
              <c:strCache>
                <c:ptCount val="4"/>
                <c:pt idx="0">
                  <c:v>Low</c:v>
                </c:pt>
                <c:pt idx="1">
                  <c:v>Med</c:v>
                </c:pt>
                <c:pt idx="2">
                  <c:v>High</c:v>
                </c:pt>
                <c:pt idx="3">
                  <c:v>GMean</c:v>
                </c:pt>
              </c:strCache>
            </c:strRef>
          </c:cat>
          <c:val>
            <c:numRef>
              <c:f>'main-result-sweep-inputs'!$K$35:$N$35</c:f>
              <c:numCache>
                <c:formatCode>General</c:formatCode>
                <c:ptCount val="4"/>
                <c:pt idx="0">
                  <c:v>0.43101117604194944</c:v>
                </c:pt>
                <c:pt idx="1">
                  <c:v>0.3892054209824598</c:v>
                </c:pt>
                <c:pt idx="2">
                  <c:v>0.35038535632254342</c:v>
                </c:pt>
                <c:pt idx="3">
                  <c:v>0.3888103225325622</c:v>
                </c:pt>
              </c:numCache>
            </c:numRef>
          </c:val>
          <c:extLst>
            <c:ext xmlns:c16="http://schemas.microsoft.com/office/drawing/2014/chart" uri="{C3380CC4-5D6E-409C-BE32-E72D297353CC}">
              <c16:uniqueId val="{00000001-BBC5-8B46-BE30-D3E8ED01EA75}"/>
            </c:ext>
          </c:extLst>
        </c:ser>
        <c:ser>
          <c:idx val="6"/>
          <c:order val="2"/>
          <c:tx>
            <c:strRef>
              <c:f>'main-result-sweep-inputs'!$J$40</c:f>
              <c:strCache>
                <c:ptCount val="1"/>
                <c:pt idx="0">
                  <c:v>MS</c:v>
                </c:pt>
              </c:strCache>
            </c:strRef>
          </c:tx>
          <c:spPr>
            <a:solidFill>
              <a:srgbClr val="70AD47">
                <a:lumMod val="20000"/>
                <a:lumOff val="80000"/>
              </a:srgbClr>
            </a:solidFill>
            <a:ln w="15875">
              <a:solidFill>
                <a:sysClr val="windowText" lastClr="000000"/>
              </a:solidFill>
            </a:ln>
            <a:effectLst/>
          </c:spPr>
          <c:invertIfNegative val="0"/>
          <c:cat>
            <c:strRef>
              <c:f>'main-result-sweep-inputs'!$K$33:$N$33</c:f>
              <c:strCache>
                <c:ptCount val="4"/>
                <c:pt idx="0">
                  <c:v>Low</c:v>
                </c:pt>
                <c:pt idx="1">
                  <c:v>Med</c:v>
                </c:pt>
                <c:pt idx="2">
                  <c:v>High</c:v>
                </c:pt>
                <c:pt idx="3">
                  <c:v>GMean</c:v>
                </c:pt>
              </c:strCache>
            </c:strRef>
          </c:cat>
          <c:val>
            <c:numRef>
              <c:f>'main-result-sweep-inputs'!$K$40:$N$40</c:f>
              <c:numCache>
                <c:formatCode>General</c:formatCode>
                <c:ptCount val="4"/>
                <c:pt idx="0">
                  <c:v>5.3489373604272759</c:v>
                </c:pt>
                <c:pt idx="1">
                  <c:v>5.6406004275875681</c:v>
                </c:pt>
                <c:pt idx="2">
                  <c:v>6.3870588989342778</c:v>
                </c:pt>
                <c:pt idx="3">
                  <c:v>5.7760541542036146</c:v>
                </c:pt>
              </c:numCache>
            </c:numRef>
          </c:val>
          <c:extLst>
            <c:ext xmlns:c16="http://schemas.microsoft.com/office/drawing/2014/chart" uri="{C3380CC4-5D6E-409C-BE32-E72D297353CC}">
              <c16:uniqueId val="{00000002-BBC5-8B46-BE30-D3E8ED01EA75}"/>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481897247"/>
        <c:crosses val="autoZero"/>
        <c:auto val="1"/>
        <c:lblAlgn val="ctr"/>
        <c:lblOffset val="100"/>
        <c:noMultiLvlLbl val="0"/>
      </c:catAx>
      <c:valAx>
        <c:axId val="1481897247"/>
        <c:scaling>
          <c:orientation val="minMax"/>
          <c:max val="7"/>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471198127"/>
        <c:crosses val="autoZero"/>
        <c:crossBetween val="between"/>
        <c:majorUnit val="1"/>
        <c:minorUnit val="0.5"/>
      </c:valAx>
      <c:spPr>
        <a:noFill/>
        <a:ln w="15875">
          <a:solidFill>
            <a:schemeClr val="tx1"/>
          </a:solidFill>
        </a:ln>
        <a:effectLst/>
      </c:spPr>
    </c:plotArea>
    <c:plotVisOnly val="1"/>
    <c:dispBlanksAs val="gap"/>
    <c:showDLblsOverMax val="0"/>
  </c:chart>
  <c:spPr>
    <a:noFill/>
    <a:ln w="15875">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686992707574137"/>
          <c:y val="0.10317777962036945"/>
          <c:w val="0.85448975838048125"/>
          <c:h val="0.71761906508317175"/>
        </c:manualLayout>
      </c:layout>
      <c:barChart>
        <c:barDir val="col"/>
        <c:grouping val="clustered"/>
        <c:varyColors val="0"/>
        <c:ser>
          <c:idx val="0"/>
          <c:order val="0"/>
          <c:tx>
            <c:strRef>
              <c:f>'main-result-sweep-inputs'!$J$34</c:f>
              <c:strCache>
                <c:ptCount val="1"/>
                <c:pt idx="0">
                  <c:v>P-Opt</c:v>
                </c:pt>
              </c:strCache>
            </c:strRef>
          </c:tx>
          <c:spPr>
            <a:solidFill>
              <a:schemeClr val="accent3">
                <a:lumMod val="50000"/>
              </a:schemeClr>
            </a:solidFill>
            <a:ln w="15875">
              <a:solidFill>
                <a:schemeClr val="tx1"/>
              </a:solidFill>
            </a:ln>
            <a:effectLst/>
          </c:spPr>
          <c:invertIfNegative val="0"/>
          <c:cat>
            <c:strRef>
              <c:f>'main-result-sweep-inputs'!$K$33:$N$33</c:f>
              <c:strCache>
                <c:ptCount val="4"/>
                <c:pt idx="0">
                  <c:v>Low</c:v>
                </c:pt>
                <c:pt idx="1">
                  <c:v>Med</c:v>
                </c:pt>
                <c:pt idx="2">
                  <c:v>High</c:v>
                </c:pt>
                <c:pt idx="3">
                  <c:v>GMean</c:v>
                </c:pt>
              </c:strCache>
            </c:strRef>
          </c:cat>
          <c:val>
            <c:numRef>
              <c:f>'main-result-sweep-inputs'!$K$34:$N$34</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B4BF-E343-BA74-BD9A30509537}"/>
            </c:ext>
          </c:extLst>
        </c:ser>
        <c:ser>
          <c:idx val="1"/>
          <c:order val="1"/>
          <c:tx>
            <c:strRef>
              <c:f>'main-result-sweep-inputs'!$J$35</c:f>
              <c:strCache>
                <c:ptCount val="1"/>
                <c:pt idx="0">
                  <c:v>A-Opt</c:v>
                </c:pt>
              </c:strCache>
            </c:strRef>
          </c:tx>
          <c:spPr>
            <a:solidFill>
              <a:srgbClr val="AFABAB"/>
            </a:solidFill>
            <a:ln w="15875">
              <a:solidFill>
                <a:schemeClr val="tx1"/>
              </a:solidFill>
            </a:ln>
            <a:effectLst/>
          </c:spPr>
          <c:invertIfNegative val="0"/>
          <c:cat>
            <c:strRef>
              <c:f>'main-result-sweep-inputs'!$K$33:$N$33</c:f>
              <c:strCache>
                <c:ptCount val="4"/>
                <c:pt idx="0">
                  <c:v>Low</c:v>
                </c:pt>
                <c:pt idx="1">
                  <c:v>Med</c:v>
                </c:pt>
                <c:pt idx="2">
                  <c:v>High</c:v>
                </c:pt>
                <c:pt idx="3">
                  <c:v>GMean</c:v>
                </c:pt>
              </c:strCache>
            </c:strRef>
          </c:cat>
          <c:val>
            <c:numRef>
              <c:f>'main-result-sweep-inputs'!$K$35:$N$35</c:f>
              <c:numCache>
                <c:formatCode>General</c:formatCode>
                <c:ptCount val="4"/>
                <c:pt idx="0">
                  <c:v>0.43101117604194944</c:v>
                </c:pt>
                <c:pt idx="1">
                  <c:v>0.3892054209824598</c:v>
                </c:pt>
                <c:pt idx="2">
                  <c:v>0.35038535632254342</c:v>
                </c:pt>
                <c:pt idx="3">
                  <c:v>0.3888103225325622</c:v>
                </c:pt>
              </c:numCache>
            </c:numRef>
          </c:val>
          <c:extLst>
            <c:ext xmlns:c16="http://schemas.microsoft.com/office/drawing/2014/chart" uri="{C3380CC4-5D6E-409C-BE32-E72D297353CC}">
              <c16:uniqueId val="{00000001-B4BF-E343-BA74-BD9A30509537}"/>
            </c:ext>
          </c:extLst>
        </c:ser>
        <c:ser>
          <c:idx val="6"/>
          <c:order val="2"/>
          <c:tx>
            <c:strRef>
              <c:f>'main-result-sweep-inputs'!$J$40</c:f>
              <c:strCache>
                <c:ptCount val="1"/>
                <c:pt idx="0">
                  <c:v>MS</c:v>
                </c:pt>
              </c:strCache>
            </c:strRef>
          </c:tx>
          <c:spPr>
            <a:solidFill>
              <a:srgbClr val="70AD47">
                <a:lumMod val="20000"/>
                <a:lumOff val="80000"/>
              </a:srgbClr>
            </a:solidFill>
            <a:ln w="15875">
              <a:solidFill>
                <a:sysClr val="windowText" lastClr="000000"/>
              </a:solidFill>
            </a:ln>
            <a:effectLst/>
          </c:spPr>
          <c:invertIfNegative val="0"/>
          <c:cat>
            <c:strRef>
              <c:f>'main-result-sweep-inputs'!$K$33:$N$33</c:f>
              <c:strCache>
                <c:ptCount val="4"/>
                <c:pt idx="0">
                  <c:v>Low</c:v>
                </c:pt>
                <c:pt idx="1">
                  <c:v>Med</c:v>
                </c:pt>
                <c:pt idx="2">
                  <c:v>High</c:v>
                </c:pt>
                <c:pt idx="3">
                  <c:v>GMean</c:v>
                </c:pt>
              </c:strCache>
            </c:strRef>
          </c:cat>
          <c:val>
            <c:numRef>
              <c:f>'main-result-sweep-inputs'!$K$40:$N$40</c:f>
              <c:numCache>
                <c:formatCode>General</c:formatCode>
                <c:ptCount val="4"/>
                <c:pt idx="0">
                  <c:v>5.3489373604272759</c:v>
                </c:pt>
                <c:pt idx="1">
                  <c:v>5.6406004275875681</c:v>
                </c:pt>
                <c:pt idx="2">
                  <c:v>6.3870588989342778</c:v>
                </c:pt>
                <c:pt idx="3">
                  <c:v>5.7760541542036146</c:v>
                </c:pt>
              </c:numCache>
            </c:numRef>
          </c:val>
          <c:extLst>
            <c:ext xmlns:c16="http://schemas.microsoft.com/office/drawing/2014/chart" uri="{C3380CC4-5D6E-409C-BE32-E72D297353CC}">
              <c16:uniqueId val="{00000006-B4BF-E343-BA74-BD9A30509537}"/>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481897247"/>
        <c:crosses val="autoZero"/>
        <c:auto val="1"/>
        <c:lblAlgn val="ctr"/>
        <c:lblOffset val="100"/>
        <c:noMultiLvlLbl val="0"/>
      </c:catAx>
      <c:valAx>
        <c:axId val="1481897247"/>
        <c:scaling>
          <c:orientation val="minMax"/>
          <c:max val="7"/>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471198127"/>
        <c:crosses val="autoZero"/>
        <c:crossBetween val="between"/>
        <c:majorUnit val="1"/>
        <c:minorUnit val="0.5"/>
      </c:valAx>
      <c:spPr>
        <a:noFill/>
        <a:ln w="15875">
          <a:solidFill>
            <a:schemeClr val="tx1"/>
          </a:solidFill>
        </a:ln>
        <a:effectLst/>
      </c:spPr>
    </c:plotArea>
    <c:plotVisOnly val="1"/>
    <c:dispBlanksAs val="gap"/>
    <c:showDLblsOverMax val="0"/>
  </c:chart>
  <c:spPr>
    <a:noFill/>
    <a:ln w="15875">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0.11545307375635977"/>
          <c:w val="0.92049808706531777"/>
          <c:h val="0.720672916509703"/>
        </c:manualLayout>
      </c:layout>
      <c:barChart>
        <c:barDir val="col"/>
        <c:grouping val="clustered"/>
        <c:varyColors val="0"/>
        <c:ser>
          <c:idx val="0"/>
          <c:order val="0"/>
          <c:tx>
            <c:strRef>
              <c:f>'main-result-sweep-inputs'!$J$42</c:f>
              <c:strCache>
                <c:ptCount val="1"/>
                <c:pt idx="0">
                  <c:v>P-Opt</c:v>
                </c:pt>
              </c:strCache>
            </c:strRef>
          </c:tx>
          <c:spPr>
            <a:solidFill>
              <a:schemeClr val="accent3">
                <a:lumMod val="50000"/>
              </a:schemeClr>
            </a:solidFill>
            <a:ln w="15875">
              <a:solidFill>
                <a:schemeClr val="tx1"/>
              </a:solidFill>
            </a:ln>
            <a:effectLst/>
          </c:spPr>
          <c:invertIfNegative val="0"/>
          <c:cat>
            <c:strRef>
              <c:f>'main-result-sweep-inputs'!$K$41:$N$41</c:f>
              <c:strCache>
                <c:ptCount val="4"/>
                <c:pt idx="0">
                  <c:v>Low</c:v>
                </c:pt>
                <c:pt idx="1">
                  <c:v>Med</c:v>
                </c:pt>
                <c:pt idx="2">
                  <c:v>High</c:v>
                </c:pt>
                <c:pt idx="3">
                  <c:v>GMean</c:v>
                </c:pt>
              </c:strCache>
            </c:strRef>
          </c:cat>
          <c:val>
            <c:numRef>
              <c:f>'main-result-sweep-inputs'!$K$42:$N$42</c:f>
              <c:numCache>
                <c:formatCode>General</c:formatCode>
                <c:ptCount val="4"/>
                <c:pt idx="0">
                  <c:v>0.99999999810450313</c:v>
                </c:pt>
                <c:pt idx="1">
                  <c:v>0.99999999822560204</c:v>
                </c:pt>
                <c:pt idx="2">
                  <c:v>1</c:v>
                </c:pt>
                <c:pt idx="3">
                  <c:v>0.99999999877670176</c:v>
                </c:pt>
              </c:numCache>
            </c:numRef>
          </c:val>
          <c:extLst>
            <c:ext xmlns:c16="http://schemas.microsoft.com/office/drawing/2014/chart" uri="{C3380CC4-5D6E-409C-BE32-E72D297353CC}">
              <c16:uniqueId val="{00000000-6C48-3443-BB17-570B2EC54A59}"/>
            </c:ext>
          </c:extLst>
        </c:ser>
        <c:ser>
          <c:idx val="1"/>
          <c:order val="1"/>
          <c:tx>
            <c:strRef>
              <c:f>'main-result-sweep-inputs'!$J$43</c:f>
              <c:strCache>
                <c:ptCount val="1"/>
                <c:pt idx="0">
                  <c:v>A-Opt</c:v>
                </c:pt>
              </c:strCache>
            </c:strRef>
          </c:tx>
          <c:spPr>
            <a:solidFill>
              <a:srgbClr val="E7E6E6">
                <a:lumMod val="75000"/>
              </a:srgbClr>
            </a:solidFill>
            <a:ln w="15875">
              <a:solidFill>
                <a:schemeClr val="tx1"/>
              </a:solidFill>
            </a:ln>
            <a:effectLst/>
          </c:spPr>
          <c:invertIfNegative val="0"/>
          <c:cat>
            <c:strRef>
              <c:f>'main-result-sweep-inputs'!$K$41:$N$41</c:f>
              <c:strCache>
                <c:ptCount val="4"/>
                <c:pt idx="0">
                  <c:v>Low</c:v>
                </c:pt>
                <c:pt idx="1">
                  <c:v>Med</c:v>
                </c:pt>
                <c:pt idx="2">
                  <c:v>High</c:v>
                </c:pt>
                <c:pt idx="3">
                  <c:v>GMean</c:v>
                </c:pt>
              </c:strCache>
            </c:strRef>
          </c:cat>
          <c:val>
            <c:numRef>
              <c:f>'main-result-sweep-inputs'!$K$43:$N$43</c:f>
              <c:numCache>
                <c:formatCode>General</c:formatCode>
                <c:ptCount val="4"/>
                <c:pt idx="0">
                  <c:v>0.3835967636967928</c:v>
                </c:pt>
                <c:pt idx="1">
                  <c:v>0.29101259912289312</c:v>
                </c:pt>
                <c:pt idx="2">
                  <c:v>0.31974006594307702</c:v>
                </c:pt>
                <c:pt idx="3">
                  <c:v>0.32925162632429655</c:v>
                </c:pt>
              </c:numCache>
            </c:numRef>
          </c:val>
          <c:extLst>
            <c:ext xmlns:c16="http://schemas.microsoft.com/office/drawing/2014/chart" uri="{C3380CC4-5D6E-409C-BE32-E72D297353CC}">
              <c16:uniqueId val="{00000001-6C48-3443-BB17-570B2EC54A59}"/>
            </c:ext>
          </c:extLst>
        </c:ser>
        <c:ser>
          <c:idx val="6"/>
          <c:order val="2"/>
          <c:tx>
            <c:strRef>
              <c:f>'main-result-sweep-inputs'!$J$48</c:f>
              <c:strCache>
                <c:ptCount val="1"/>
                <c:pt idx="0">
                  <c:v>MS</c:v>
                </c:pt>
              </c:strCache>
            </c:strRef>
          </c:tx>
          <c:spPr>
            <a:solidFill>
              <a:srgbClr val="70AD47">
                <a:lumMod val="20000"/>
                <a:lumOff val="80000"/>
              </a:srgbClr>
            </a:solidFill>
            <a:ln w="15875">
              <a:solidFill>
                <a:sysClr val="windowText" lastClr="000000"/>
              </a:solidFill>
            </a:ln>
            <a:effectLst/>
          </c:spPr>
          <c:invertIfNegative val="0"/>
          <c:cat>
            <c:strRef>
              <c:f>'main-result-sweep-inputs'!$K$41:$N$41</c:f>
              <c:strCache>
                <c:ptCount val="4"/>
                <c:pt idx="0">
                  <c:v>Low</c:v>
                </c:pt>
                <c:pt idx="1">
                  <c:v>Med</c:v>
                </c:pt>
                <c:pt idx="2">
                  <c:v>High</c:v>
                </c:pt>
                <c:pt idx="3">
                  <c:v>GMean</c:v>
                </c:pt>
              </c:strCache>
            </c:strRef>
          </c:cat>
          <c:val>
            <c:numRef>
              <c:f>'main-result-sweep-inputs'!$K$48:$N$48</c:f>
              <c:numCache>
                <c:formatCode>General</c:formatCode>
                <c:ptCount val="4"/>
                <c:pt idx="0">
                  <c:v>2.6616608657722005</c:v>
                </c:pt>
                <c:pt idx="1">
                  <c:v>3.6664243098156817</c:v>
                </c:pt>
                <c:pt idx="2">
                  <c:v>6.5218270392284161</c:v>
                </c:pt>
                <c:pt idx="3">
                  <c:v>3.9925917650750353</c:v>
                </c:pt>
              </c:numCache>
            </c:numRef>
          </c:val>
          <c:extLst>
            <c:ext xmlns:c16="http://schemas.microsoft.com/office/drawing/2014/chart" uri="{C3380CC4-5D6E-409C-BE32-E72D297353CC}">
              <c16:uniqueId val="{00000002-6C48-3443-BB17-570B2EC54A59}"/>
            </c:ext>
          </c:extLst>
        </c:ser>
        <c:dLbls>
          <c:showLegendKey val="0"/>
          <c:showVal val="0"/>
          <c:showCatName val="0"/>
          <c:showSerName val="0"/>
          <c:showPercent val="0"/>
          <c:showBubbleSize val="0"/>
        </c:dLbls>
        <c:gapWidth val="100"/>
        <c:axId val="1482212447"/>
        <c:axId val="1482607263"/>
      </c:barChart>
      <c:catAx>
        <c:axId val="148221244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482607263"/>
        <c:crosses val="autoZero"/>
        <c:auto val="1"/>
        <c:lblAlgn val="ctr"/>
        <c:lblOffset val="100"/>
        <c:noMultiLvlLbl val="0"/>
      </c:catAx>
      <c:valAx>
        <c:axId val="1482607263"/>
        <c:scaling>
          <c:orientation val="minMax"/>
          <c:max val="7"/>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ysClr val="windowText" lastClr="000000"/>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482212447"/>
        <c:crosses val="autoZero"/>
        <c:crossBetween val="between"/>
        <c:majorUnit val="1"/>
        <c:minorUnit val="0.5"/>
      </c:valAx>
      <c:spPr>
        <a:noFill/>
        <a:ln w="15875">
          <a:solidFill>
            <a:schemeClr val="tx1"/>
          </a:solidFill>
        </a:ln>
        <a:effectLst/>
      </c:spPr>
    </c:plotArea>
    <c:plotVisOnly val="1"/>
    <c:dispBlanksAs val="gap"/>
    <c:showDLblsOverMax val="0"/>
  </c:chart>
  <c:spPr>
    <a:noFill/>
    <a:ln>
      <a:noFill/>
    </a:ln>
    <a:effectLst/>
  </c:spPr>
  <c:txPr>
    <a:bodyPr/>
    <a:lstStyle/>
    <a:p>
      <a:pPr>
        <a:defRPr sz="1600" b="1">
          <a:solidFill>
            <a:schemeClr val="tx1"/>
          </a:solidFill>
          <a:latin typeface="Cambria" panose="02040503050406030204" pitchFamily="18" charset="0"/>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3">
                <a:lumMod val="50000"/>
              </a:schemeClr>
            </a:solidFill>
            <a:ln w="15875">
              <a:solidFill>
                <a:schemeClr val="tx1"/>
              </a:solidFill>
            </a:ln>
            <a:effectLst/>
          </c:spPr>
          <c:invertIfNegative val="0"/>
          <c:cat>
            <c:strRef>
              <c:f>sieve!$B$24:$B$27</c:f>
              <c:strCache>
                <c:ptCount val="4"/>
                <c:pt idx="0">
                  <c:v>Low</c:v>
                </c:pt>
                <c:pt idx="1">
                  <c:v>Med</c:v>
                </c:pt>
                <c:pt idx="2">
                  <c:v>High</c:v>
                </c:pt>
                <c:pt idx="3">
                  <c:v>GMean</c:v>
                </c:pt>
              </c:strCache>
            </c:strRef>
          </c:cat>
          <c:val>
            <c:numRef>
              <c:f>sieve!$C$24:$C$27</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5C9A-914A-AA7D-EC3A04BD38F6}"/>
            </c:ext>
          </c:extLst>
        </c:ser>
        <c:ser>
          <c:idx val="1"/>
          <c:order val="1"/>
          <c:spPr>
            <a:solidFill>
              <a:srgbClr val="C6BCE1"/>
            </a:solidFill>
            <a:ln w="15875">
              <a:solidFill>
                <a:schemeClr val="tx1"/>
              </a:solidFill>
            </a:ln>
            <a:effectLst/>
          </c:spPr>
          <c:invertIfNegative val="0"/>
          <c:cat>
            <c:strRef>
              <c:f>sieve!$B$24:$B$27</c:f>
              <c:strCache>
                <c:ptCount val="4"/>
                <c:pt idx="0">
                  <c:v>Low</c:v>
                </c:pt>
                <c:pt idx="1">
                  <c:v>Med</c:v>
                </c:pt>
                <c:pt idx="2">
                  <c:v>High</c:v>
                </c:pt>
                <c:pt idx="3">
                  <c:v>GMean</c:v>
                </c:pt>
              </c:strCache>
            </c:strRef>
          </c:cat>
          <c:val>
            <c:numRef>
              <c:f>sieve!$D$24:$D$27</c:f>
              <c:numCache>
                <c:formatCode>General</c:formatCode>
                <c:ptCount val="4"/>
                <c:pt idx="0">
                  <c:v>4.8422208510883893</c:v>
                </c:pt>
                <c:pt idx="1">
                  <c:v>4.8446032869547722</c:v>
                </c:pt>
                <c:pt idx="2">
                  <c:v>5.059552539547937</c:v>
                </c:pt>
                <c:pt idx="3">
                  <c:v>4.9144128855047846</c:v>
                </c:pt>
              </c:numCache>
            </c:numRef>
          </c:val>
          <c:extLst>
            <c:ext xmlns:c16="http://schemas.microsoft.com/office/drawing/2014/chart" uri="{C3380CC4-5D6E-409C-BE32-E72D297353CC}">
              <c16:uniqueId val="{00000001-5C9A-914A-AA7D-EC3A04BD38F6}"/>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481897247"/>
        <c:crosses val="autoZero"/>
        <c:auto val="1"/>
        <c:lblAlgn val="ctr"/>
        <c:lblOffset val="100"/>
        <c:noMultiLvlLbl val="0"/>
      </c:catAx>
      <c:valAx>
        <c:axId val="1481897247"/>
        <c:scaling>
          <c:orientation val="minMax"/>
          <c:max val="6"/>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471198127"/>
        <c:crosses val="autoZero"/>
        <c:crossBetween val="between"/>
        <c:majorUnit val="2"/>
      </c:valAx>
      <c:spPr>
        <a:noFill/>
        <a:ln w="15875">
          <a:solidFill>
            <a:schemeClr val="tx1"/>
          </a:solidFill>
        </a:ln>
        <a:effectLst/>
      </c:spPr>
    </c:plotArea>
    <c:plotVisOnly val="1"/>
    <c:dispBlanksAs val="gap"/>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accent3">
                <a:lumMod val="50000"/>
              </a:schemeClr>
            </a:solidFill>
            <a:ln w="15875">
              <a:solidFill>
                <a:schemeClr val="tx1"/>
              </a:solidFill>
            </a:ln>
            <a:effectLst/>
          </c:spPr>
          <c:invertIfNegative val="0"/>
          <c:cat>
            <c:strRef>
              <c:f>sieve!$B$28:$B$31</c:f>
              <c:strCache>
                <c:ptCount val="4"/>
                <c:pt idx="0">
                  <c:v>Low</c:v>
                </c:pt>
                <c:pt idx="1">
                  <c:v>Med</c:v>
                </c:pt>
                <c:pt idx="2">
                  <c:v>High</c:v>
                </c:pt>
                <c:pt idx="3">
                  <c:v>GMean</c:v>
                </c:pt>
              </c:strCache>
            </c:strRef>
          </c:cat>
          <c:val>
            <c:numRef>
              <c:f>sieve!$C$28:$C$31</c:f>
              <c:numCache>
                <c:formatCode>General</c:formatCode>
                <c:ptCount val="4"/>
                <c:pt idx="0">
                  <c:v>1</c:v>
                </c:pt>
                <c:pt idx="1">
                  <c:v>1</c:v>
                </c:pt>
                <c:pt idx="2">
                  <c:v>1</c:v>
                </c:pt>
                <c:pt idx="3">
                  <c:v>1</c:v>
                </c:pt>
              </c:numCache>
            </c:numRef>
          </c:val>
          <c:extLst>
            <c:ext xmlns:c16="http://schemas.microsoft.com/office/drawing/2014/chart" uri="{C3380CC4-5D6E-409C-BE32-E72D297353CC}">
              <c16:uniqueId val="{00000000-B780-6E4E-9E0F-7C255CE71D47}"/>
            </c:ext>
          </c:extLst>
        </c:ser>
        <c:ser>
          <c:idx val="1"/>
          <c:order val="1"/>
          <c:spPr>
            <a:solidFill>
              <a:srgbClr val="C6BCE1"/>
            </a:solidFill>
            <a:ln w="15875">
              <a:solidFill>
                <a:schemeClr val="tx1"/>
              </a:solidFill>
            </a:ln>
            <a:effectLst/>
          </c:spPr>
          <c:invertIfNegative val="0"/>
          <c:cat>
            <c:strRef>
              <c:f>sieve!$B$28:$B$31</c:f>
              <c:strCache>
                <c:ptCount val="4"/>
                <c:pt idx="0">
                  <c:v>Low</c:v>
                </c:pt>
                <c:pt idx="1">
                  <c:v>Med</c:v>
                </c:pt>
                <c:pt idx="2">
                  <c:v>High</c:v>
                </c:pt>
                <c:pt idx="3">
                  <c:v>GMean</c:v>
                </c:pt>
              </c:strCache>
            </c:strRef>
          </c:cat>
          <c:val>
            <c:numRef>
              <c:f>sieve!$D$28:$D$31</c:f>
              <c:numCache>
                <c:formatCode>General</c:formatCode>
                <c:ptCount val="4"/>
                <c:pt idx="0">
                  <c:v>1.4620315502230912</c:v>
                </c:pt>
                <c:pt idx="1">
                  <c:v>1.7797725132603577</c:v>
                </c:pt>
                <c:pt idx="2">
                  <c:v>2.7359138369483249</c:v>
                </c:pt>
                <c:pt idx="3">
                  <c:v>1.9237171582001131</c:v>
                </c:pt>
              </c:numCache>
            </c:numRef>
          </c:val>
          <c:extLst>
            <c:ext xmlns:c16="http://schemas.microsoft.com/office/drawing/2014/chart" uri="{C3380CC4-5D6E-409C-BE32-E72D297353CC}">
              <c16:uniqueId val="{00000001-B780-6E4E-9E0F-7C255CE71D47}"/>
            </c:ext>
          </c:extLst>
        </c:ser>
        <c:dLbls>
          <c:showLegendKey val="0"/>
          <c:showVal val="0"/>
          <c:showCatName val="0"/>
          <c:showSerName val="0"/>
          <c:showPercent val="0"/>
          <c:showBubbleSize val="0"/>
        </c:dLbls>
        <c:gapWidth val="100"/>
        <c:axId val="471198127"/>
        <c:axId val="1481897247"/>
      </c:barChart>
      <c:catAx>
        <c:axId val="471198127"/>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481897247"/>
        <c:crosses val="autoZero"/>
        <c:auto val="1"/>
        <c:lblAlgn val="ctr"/>
        <c:lblOffset val="100"/>
        <c:noMultiLvlLbl val="0"/>
      </c:catAx>
      <c:valAx>
        <c:axId val="1481897247"/>
        <c:scaling>
          <c:orientation val="minMax"/>
          <c:max val="3"/>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471198127"/>
        <c:crosses val="autoZero"/>
        <c:crossBetween val="between"/>
        <c:majorUnit val="1"/>
      </c:valAx>
      <c:spPr>
        <a:noFill/>
        <a:ln w="15875">
          <a:solidFill>
            <a:schemeClr val="tx1"/>
          </a:solidFill>
        </a:ln>
        <a:effectLst/>
      </c:spPr>
    </c:plotArea>
    <c:plotVisOnly val="1"/>
    <c:dispBlanksAs val="gap"/>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5875">
              <a:solidFill>
                <a:schemeClr val="tx1"/>
              </a:solidFill>
            </a:ln>
            <a:effectLst/>
          </c:spPr>
          <c:invertIfNegative val="0"/>
          <c:dPt>
            <c:idx val="0"/>
            <c:invertIfNegative val="0"/>
            <c:bubble3D val="0"/>
            <c:spPr>
              <a:solidFill>
                <a:srgbClr val="C170BC"/>
              </a:solidFill>
              <a:ln w="15875">
                <a:solidFill>
                  <a:schemeClr val="tx1"/>
                </a:solidFill>
              </a:ln>
              <a:effectLst/>
            </c:spPr>
            <c:extLst>
              <c:ext xmlns:c16="http://schemas.microsoft.com/office/drawing/2014/chart" uri="{C3380CC4-5D6E-409C-BE32-E72D297353CC}">
                <c16:uniqueId val="{00000001-AA7F-2443-95E2-662E27B805C6}"/>
              </c:ext>
            </c:extLst>
          </c:dPt>
          <c:dPt>
            <c:idx val="1"/>
            <c:invertIfNegative val="0"/>
            <c:bubble3D val="0"/>
            <c:spPr>
              <a:solidFill>
                <a:schemeClr val="accent2"/>
              </a:solidFill>
              <a:ln w="15875">
                <a:solidFill>
                  <a:schemeClr val="tx1"/>
                </a:solidFill>
              </a:ln>
              <a:effectLst/>
            </c:spPr>
            <c:extLst>
              <c:ext xmlns:c16="http://schemas.microsoft.com/office/drawing/2014/chart" uri="{C3380CC4-5D6E-409C-BE32-E72D297353CC}">
                <c16:uniqueId val="{00000002-AA7F-2443-95E2-662E27B805C6}"/>
              </c:ext>
            </c:extLst>
          </c:dPt>
          <c:dPt>
            <c:idx val="2"/>
            <c:invertIfNegative val="0"/>
            <c:bubble3D val="0"/>
            <c:spPr>
              <a:solidFill>
                <a:srgbClr val="7030A0"/>
              </a:solidFill>
              <a:ln w="15875">
                <a:solidFill>
                  <a:schemeClr val="tx1"/>
                </a:solidFill>
              </a:ln>
              <a:effectLst/>
            </c:spPr>
            <c:extLst>
              <c:ext xmlns:c16="http://schemas.microsoft.com/office/drawing/2014/chart" uri="{C3380CC4-5D6E-409C-BE32-E72D297353CC}">
                <c16:uniqueId val="{00000003-AA7F-2443-95E2-662E27B805C6}"/>
              </c:ext>
            </c:extLst>
          </c:dPt>
          <c:dPt>
            <c:idx val="3"/>
            <c:invertIfNegative val="0"/>
            <c:bubble3D val="0"/>
            <c:spPr>
              <a:solidFill>
                <a:schemeClr val="accent6">
                  <a:lumMod val="60000"/>
                  <a:lumOff val="40000"/>
                </a:schemeClr>
              </a:solidFill>
              <a:ln w="15875">
                <a:solidFill>
                  <a:schemeClr val="tx1"/>
                </a:solidFill>
              </a:ln>
              <a:effectLst/>
            </c:spPr>
            <c:extLst>
              <c:ext xmlns:c16="http://schemas.microsoft.com/office/drawing/2014/chart" uri="{C3380CC4-5D6E-409C-BE32-E72D297353CC}">
                <c16:uniqueId val="{00000004-AA7F-2443-95E2-662E27B805C6}"/>
              </c:ext>
            </c:extLst>
          </c:dPt>
          <c:cat>
            <c:strRef>
              <c:f>energy!$D$43:$D$46</c:f>
              <c:strCache>
                <c:ptCount val="4"/>
                <c:pt idx="0">
                  <c:v>Perf-Opt</c:v>
                </c:pt>
                <c:pt idx="1">
                  <c:v>Acc-Opt</c:v>
                </c:pt>
                <c:pt idx="2">
                  <c:v>PIM</c:v>
                </c:pt>
                <c:pt idx="3">
                  <c:v>MegIS</c:v>
                </c:pt>
              </c:strCache>
            </c:strRef>
          </c:cat>
          <c:val>
            <c:numRef>
              <c:f>energy!$E$43:$E$46</c:f>
              <c:numCache>
                <c:formatCode>General</c:formatCode>
                <c:ptCount val="4"/>
                <c:pt idx="0">
                  <c:v>1</c:v>
                </c:pt>
                <c:pt idx="1">
                  <c:v>0.35526315789473689</c:v>
                </c:pt>
                <c:pt idx="2">
                  <c:v>2.8421052631578951</c:v>
                </c:pt>
                <c:pt idx="3">
                  <c:v>5.4</c:v>
                </c:pt>
              </c:numCache>
            </c:numRef>
          </c:val>
          <c:extLst>
            <c:ext xmlns:c16="http://schemas.microsoft.com/office/drawing/2014/chart" uri="{C3380CC4-5D6E-409C-BE32-E72D297353CC}">
              <c16:uniqueId val="{00000000-AA7F-2443-95E2-662E27B805C6}"/>
            </c:ext>
          </c:extLst>
        </c:ser>
        <c:dLbls>
          <c:showLegendKey val="0"/>
          <c:showVal val="0"/>
          <c:showCatName val="0"/>
          <c:showSerName val="0"/>
          <c:showPercent val="0"/>
          <c:showBubbleSize val="0"/>
        </c:dLbls>
        <c:gapWidth val="219"/>
        <c:overlap val="-27"/>
        <c:axId val="608721503"/>
        <c:axId val="608604735"/>
      </c:barChart>
      <c:catAx>
        <c:axId val="608721503"/>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08604735"/>
        <c:crosses val="autoZero"/>
        <c:auto val="1"/>
        <c:lblAlgn val="ctr"/>
        <c:lblOffset val="100"/>
        <c:noMultiLvlLbl val="0"/>
      </c:catAx>
      <c:valAx>
        <c:axId val="608604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608721503"/>
        <c:crosses val="autoZero"/>
        <c:crossBetween val="between"/>
      </c:valAx>
      <c:spPr>
        <a:noFill/>
        <a:ln w="15875">
          <a:solidFill>
            <a:schemeClr val="tx1"/>
          </a:solidFill>
        </a:ln>
        <a:effectLst/>
      </c:spPr>
    </c:plotArea>
    <c:plotVisOnly val="1"/>
    <c:dispBlanksAs val="gap"/>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5875">
              <a:solidFill>
                <a:schemeClr val="tx1"/>
              </a:solidFill>
            </a:ln>
            <a:effectLst/>
          </c:spPr>
          <c:invertIfNegative val="0"/>
          <c:dPt>
            <c:idx val="0"/>
            <c:invertIfNegative val="0"/>
            <c:bubble3D val="0"/>
            <c:spPr>
              <a:solidFill>
                <a:schemeClr val="accent3">
                  <a:lumMod val="50000"/>
                </a:schemeClr>
              </a:solidFill>
              <a:ln w="15875">
                <a:solidFill>
                  <a:schemeClr val="tx1"/>
                </a:solidFill>
              </a:ln>
              <a:effectLst/>
            </c:spPr>
            <c:extLst>
              <c:ext xmlns:c16="http://schemas.microsoft.com/office/drawing/2014/chart" uri="{C3380CC4-5D6E-409C-BE32-E72D297353CC}">
                <c16:uniqueId val="{00000002-AC57-9D46-A46E-68738C39AC90}"/>
              </c:ext>
            </c:extLst>
          </c:dPt>
          <c:dPt>
            <c:idx val="1"/>
            <c:invertIfNegative val="0"/>
            <c:bubble3D val="0"/>
            <c:spPr>
              <a:solidFill>
                <a:srgbClr val="AFABAB"/>
              </a:solidFill>
              <a:ln w="15875">
                <a:solidFill>
                  <a:schemeClr val="tx1"/>
                </a:solidFill>
              </a:ln>
              <a:effectLst/>
            </c:spPr>
            <c:extLst>
              <c:ext xmlns:c16="http://schemas.microsoft.com/office/drawing/2014/chart" uri="{C3380CC4-5D6E-409C-BE32-E72D297353CC}">
                <c16:uniqueId val="{00000004-AC57-9D46-A46E-68738C39AC90}"/>
              </c:ext>
            </c:extLst>
          </c:dPt>
          <c:dPt>
            <c:idx val="2"/>
            <c:invertIfNegative val="0"/>
            <c:bubble3D val="0"/>
            <c:spPr>
              <a:pattFill prst="dkUpDiag">
                <a:fgClr>
                  <a:schemeClr val="accent3">
                    <a:lumMod val="50000"/>
                  </a:schemeClr>
                </a:fgClr>
                <a:bgClr>
                  <a:schemeClr val="bg1"/>
                </a:bgClr>
              </a:pattFill>
              <a:ln w="15875">
                <a:solidFill>
                  <a:schemeClr val="tx1"/>
                </a:solidFill>
              </a:ln>
              <a:effectLst/>
            </c:spPr>
            <c:extLst>
              <c:ext xmlns:c16="http://schemas.microsoft.com/office/drawing/2014/chart" uri="{C3380CC4-5D6E-409C-BE32-E72D297353CC}">
                <c16:uniqueId val="{00000003-AC57-9D46-A46E-68738C39AC90}"/>
              </c:ext>
            </c:extLst>
          </c:dPt>
          <c:dPt>
            <c:idx val="3"/>
            <c:invertIfNegative val="0"/>
            <c:bubble3D val="0"/>
            <c:spPr>
              <a:pattFill prst="dkUpDiag">
                <a:fgClr>
                  <a:srgbClr val="AFABAB"/>
                </a:fgClr>
                <a:bgClr>
                  <a:schemeClr val="bg1"/>
                </a:bgClr>
              </a:pattFill>
              <a:ln w="15875">
                <a:solidFill>
                  <a:schemeClr val="tx1"/>
                </a:solidFill>
              </a:ln>
              <a:effectLst/>
            </c:spPr>
            <c:extLst>
              <c:ext xmlns:c16="http://schemas.microsoft.com/office/drawing/2014/chart" uri="{C3380CC4-5D6E-409C-BE32-E72D297353CC}">
                <c16:uniqueId val="{00000005-AC57-9D46-A46E-68738C39AC90}"/>
              </c:ext>
            </c:extLst>
          </c:dPt>
          <c:dPt>
            <c:idx val="4"/>
            <c:invertIfNegative val="0"/>
            <c:bubble3D val="0"/>
            <c:spPr>
              <a:solidFill>
                <a:schemeClr val="accent6">
                  <a:lumMod val="40000"/>
                  <a:lumOff val="60000"/>
                </a:schemeClr>
              </a:solidFill>
              <a:ln w="15875">
                <a:solidFill>
                  <a:schemeClr val="tx1"/>
                </a:solidFill>
              </a:ln>
              <a:effectLst/>
            </c:spPr>
            <c:extLst>
              <c:ext xmlns:c16="http://schemas.microsoft.com/office/drawing/2014/chart" uri="{C3380CC4-5D6E-409C-BE32-E72D297353CC}">
                <c16:uniqueId val="{00000006-AC57-9D46-A46E-68738C39AC90}"/>
              </c:ext>
            </c:extLst>
          </c:dPt>
          <c:cat>
            <c:strRef>
              <c:f>'HE-CE'!$B$68:$F$68</c:f>
              <c:strCache>
                <c:ptCount val="5"/>
                <c:pt idx="0">
                  <c:v>Perf-Opt ($)</c:v>
                </c:pt>
                <c:pt idx="1">
                  <c:v>Acc-Opt ($)</c:v>
                </c:pt>
                <c:pt idx="2">
                  <c:v>Perf-Opt($$$)</c:v>
                </c:pt>
                <c:pt idx="3">
                  <c:v>Acc-Opt ($$$)</c:v>
                </c:pt>
                <c:pt idx="4">
                  <c:v>MegIS ($)</c:v>
                </c:pt>
              </c:strCache>
            </c:strRef>
          </c:cat>
          <c:val>
            <c:numRef>
              <c:f>'HE-CE'!$B$69:$F$69</c:f>
              <c:numCache>
                <c:formatCode>General</c:formatCode>
                <c:ptCount val="5"/>
                <c:pt idx="0">
                  <c:v>1</c:v>
                </c:pt>
                <c:pt idx="1">
                  <c:v>0.81323741847576647</c:v>
                </c:pt>
                <c:pt idx="2">
                  <c:v>6.8304056727777489</c:v>
                </c:pt>
                <c:pt idx="3">
                  <c:v>2.2454299190556797</c:v>
                </c:pt>
                <c:pt idx="4">
                  <c:v>16.175597899481339</c:v>
                </c:pt>
              </c:numCache>
            </c:numRef>
          </c:val>
          <c:extLst>
            <c:ext xmlns:c16="http://schemas.microsoft.com/office/drawing/2014/chart" uri="{C3380CC4-5D6E-409C-BE32-E72D297353CC}">
              <c16:uniqueId val="{00000000-AC57-9D46-A46E-68738C39AC90}"/>
            </c:ext>
          </c:extLst>
        </c:ser>
        <c:dLbls>
          <c:showLegendKey val="0"/>
          <c:showVal val="0"/>
          <c:showCatName val="0"/>
          <c:showSerName val="0"/>
          <c:showPercent val="0"/>
          <c:showBubbleSize val="0"/>
        </c:dLbls>
        <c:gapWidth val="219"/>
        <c:overlap val="-27"/>
        <c:axId val="1233962672"/>
        <c:axId val="1234089872"/>
      </c:barChart>
      <c:catAx>
        <c:axId val="1233962672"/>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234089872"/>
        <c:crosses val="autoZero"/>
        <c:auto val="1"/>
        <c:lblAlgn val="ctr"/>
        <c:lblOffset val="100"/>
        <c:noMultiLvlLbl val="0"/>
      </c:catAx>
      <c:valAx>
        <c:axId val="123408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23396267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w="15875">
              <a:solidFill>
                <a:schemeClr val="tx1"/>
              </a:solidFill>
            </a:ln>
            <a:effectLst/>
          </c:spPr>
          <c:invertIfNegative val="0"/>
          <c:dPt>
            <c:idx val="0"/>
            <c:invertIfNegative val="0"/>
            <c:bubble3D val="0"/>
            <c:spPr>
              <a:solidFill>
                <a:schemeClr val="accent3">
                  <a:lumMod val="50000"/>
                </a:schemeClr>
              </a:solidFill>
              <a:ln w="15875">
                <a:solidFill>
                  <a:schemeClr val="tx1"/>
                </a:solidFill>
              </a:ln>
              <a:effectLst/>
            </c:spPr>
            <c:extLst>
              <c:ext xmlns:c16="http://schemas.microsoft.com/office/drawing/2014/chart" uri="{C3380CC4-5D6E-409C-BE32-E72D297353CC}">
                <c16:uniqueId val="{00000002-AC57-9D46-A46E-68738C39AC90}"/>
              </c:ext>
            </c:extLst>
          </c:dPt>
          <c:dPt>
            <c:idx val="1"/>
            <c:invertIfNegative val="0"/>
            <c:bubble3D val="0"/>
            <c:spPr>
              <a:solidFill>
                <a:srgbClr val="AFABAB"/>
              </a:solidFill>
              <a:ln w="15875">
                <a:solidFill>
                  <a:schemeClr val="tx1"/>
                </a:solidFill>
              </a:ln>
              <a:effectLst/>
            </c:spPr>
            <c:extLst>
              <c:ext xmlns:c16="http://schemas.microsoft.com/office/drawing/2014/chart" uri="{C3380CC4-5D6E-409C-BE32-E72D297353CC}">
                <c16:uniqueId val="{00000004-AC57-9D46-A46E-68738C39AC90}"/>
              </c:ext>
            </c:extLst>
          </c:dPt>
          <c:dPt>
            <c:idx val="2"/>
            <c:invertIfNegative val="0"/>
            <c:bubble3D val="0"/>
            <c:spPr>
              <a:pattFill prst="dkUpDiag">
                <a:fgClr>
                  <a:schemeClr val="accent3">
                    <a:lumMod val="50000"/>
                  </a:schemeClr>
                </a:fgClr>
                <a:bgClr>
                  <a:schemeClr val="bg1"/>
                </a:bgClr>
              </a:pattFill>
              <a:ln w="15875">
                <a:solidFill>
                  <a:schemeClr val="tx1"/>
                </a:solidFill>
              </a:ln>
              <a:effectLst/>
            </c:spPr>
            <c:extLst>
              <c:ext xmlns:c16="http://schemas.microsoft.com/office/drawing/2014/chart" uri="{C3380CC4-5D6E-409C-BE32-E72D297353CC}">
                <c16:uniqueId val="{00000003-AC57-9D46-A46E-68738C39AC90}"/>
              </c:ext>
            </c:extLst>
          </c:dPt>
          <c:dPt>
            <c:idx val="3"/>
            <c:invertIfNegative val="0"/>
            <c:bubble3D val="0"/>
            <c:spPr>
              <a:pattFill prst="dkUpDiag">
                <a:fgClr>
                  <a:srgbClr val="AFABAB"/>
                </a:fgClr>
                <a:bgClr>
                  <a:schemeClr val="bg1"/>
                </a:bgClr>
              </a:pattFill>
              <a:ln w="15875">
                <a:solidFill>
                  <a:schemeClr val="tx1"/>
                </a:solidFill>
              </a:ln>
              <a:effectLst/>
            </c:spPr>
            <c:extLst>
              <c:ext xmlns:c16="http://schemas.microsoft.com/office/drawing/2014/chart" uri="{C3380CC4-5D6E-409C-BE32-E72D297353CC}">
                <c16:uniqueId val="{00000005-AC57-9D46-A46E-68738C39AC90}"/>
              </c:ext>
            </c:extLst>
          </c:dPt>
          <c:dPt>
            <c:idx val="4"/>
            <c:invertIfNegative val="0"/>
            <c:bubble3D val="0"/>
            <c:spPr>
              <a:solidFill>
                <a:schemeClr val="accent6">
                  <a:lumMod val="40000"/>
                  <a:lumOff val="60000"/>
                </a:schemeClr>
              </a:solidFill>
              <a:ln w="15875">
                <a:solidFill>
                  <a:schemeClr val="tx1"/>
                </a:solidFill>
              </a:ln>
              <a:effectLst/>
            </c:spPr>
            <c:extLst>
              <c:ext xmlns:c16="http://schemas.microsoft.com/office/drawing/2014/chart" uri="{C3380CC4-5D6E-409C-BE32-E72D297353CC}">
                <c16:uniqueId val="{00000006-AC57-9D46-A46E-68738C39AC90}"/>
              </c:ext>
            </c:extLst>
          </c:dPt>
          <c:cat>
            <c:strRef>
              <c:f>'HE-CE'!$B$68:$F$68</c:f>
              <c:strCache>
                <c:ptCount val="5"/>
                <c:pt idx="0">
                  <c:v>Perf-Opt ($)</c:v>
                </c:pt>
                <c:pt idx="1">
                  <c:v>Acc-Opt ($)</c:v>
                </c:pt>
                <c:pt idx="2">
                  <c:v>Perf-Opt($$$)</c:v>
                </c:pt>
                <c:pt idx="3">
                  <c:v>Acc-Opt ($$$)</c:v>
                </c:pt>
                <c:pt idx="4">
                  <c:v>MegIS ($)</c:v>
                </c:pt>
              </c:strCache>
            </c:strRef>
          </c:cat>
          <c:val>
            <c:numRef>
              <c:f>'HE-CE'!$B$69:$F$69</c:f>
              <c:numCache>
                <c:formatCode>General</c:formatCode>
                <c:ptCount val="5"/>
                <c:pt idx="0">
                  <c:v>1</c:v>
                </c:pt>
                <c:pt idx="1">
                  <c:v>0.81323741847576647</c:v>
                </c:pt>
                <c:pt idx="2">
                  <c:v>6.8304056727777489</c:v>
                </c:pt>
                <c:pt idx="3">
                  <c:v>2.2454299190556797</c:v>
                </c:pt>
                <c:pt idx="4">
                  <c:v>16.175597899481339</c:v>
                </c:pt>
              </c:numCache>
            </c:numRef>
          </c:val>
          <c:extLst>
            <c:ext xmlns:c16="http://schemas.microsoft.com/office/drawing/2014/chart" uri="{C3380CC4-5D6E-409C-BE32-E72D297353CC}">
              <c16:uniqueId val="{00000000-AC57-9D46-A46E-68738C39AC90}"/>
            </c:ext>
          </c:extLst>
        </c:ser>
        <c:dLbls>
          <c:showLegendKey val="0"/>
          <c:showVal val="0"/>
          <c:showCatName val="0"/>
          <c:showSerName val="0"/>
          <c:showPercent val="0"/>
          <c:showBubbleSize val="0"/>
        </c:dLbls>
        <c:gapWidth val="219"/>
        <c:overlap val="-27"/>
        <c:axId val="1233962672"/>
        <c:axId val="1234089872"/>
      </c:barChart>
      <c:catAx>
        <c:axId val="1233962672"/>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234089872"/>
        <c:crosses val="autoZero"/>
        <c:auto val="1"/>
        <c:lblAlgn val="ctr"/>
        <c:lblOffset val="100"/>
        <c:noMultiLvlLbl val="0"/>
      </c:catAx>
      <c:valAx>
        <c:axId val="12340898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n-US"/>
          </a:p>
        </c:txPr>
        <c:crossAx val="123396267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450539791016692"/>
          <c:y val="0.20925669962517277"/>
          <c:w val="0.67405083293159773"/>
          <c:h val="0.63376124972111569"/>
        </c:manualLayout>
      </c:layout>
      <c:barChart>
        <c:barDir val="col"/>
        <c:grouping val="clustered"/>
        <c:varyColors val="0"/>
        <c:ser>
          <c:idx val="0"/>
          <c:order val="0"/>
          <c:tx>
            <c:strRef>
              <c:f>Sheet1!$B$1</c:f>
              <c:strCache>
                <c:ptCount val="1"/>
                <c:pt idx="0">
                  <c:v>Energy (pJ)</c:v>
                </c:pt>
              </c:strCache>
            </c:strRef>
          </c:tx>
          <c:spPr>
            <a:solidFill>
              <a:schemeClr val="accent1"/>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Sheet1!$B$2:$B$8</c:f>
              <c:numCache>
                <c:formatCode>General</c:formatCode>
                <c:ptCount val="7"/>
                <c:pt idx="0">
                  <c:v>0.1</c:v>
                </c:pt>
                <c:pt idx="1">
                  <c:v>0.9</c:v>
                </c:pt>
                <c:pt idx="2">
                  <c:v>1</c:v>
                </c:pt>
                <c:pt idx="3">
                  <c:v>3.1</c:v>
                </c:pt>
                <c:pt idx="4">
                  <c:v>3.7</c:v>
                </c:pt>
                <c:pt idx="5">
                  <c:v>5</c:v>
                </c:pt>
                <c:pt idx="6">
                  <c:v>640</c:v>
                </c:pt>
              </c:numCache>
            </c:numRef>
          </c:val>
          <c:extLst>
            <c:ext xmlns:c16="http://schemas.microsoft.com/office/drawing/2014/chart" uri="{C3380CC4-5D6E-409C-BE32-E72D297353CC}">
              <c16:uniqueId val="{00000000-D624-8D47-A68C-B1EE97E20108}"/>
            </c:ext>
          </c:extLst>
        </c:ser>
        <c:dLbls>
          <c:showLegendKey val="0"/>
          <c:showVal val="0"/>
          <c:showCatName val="0"/>
          <c:showSerName val="0"/>
          <c:showPercent val="0"/>
          <c:showBubbleSize val="0"/>
        </c:dLbls>
        <c:gapWidth val="80"/>
        <c:overlap val="-27"/>
        <c:axId val="924789647"/>
        <c:axId val="924791295"/>
      </c:barChart>
      <c:lineChart>
        <c:grouping val="standard"/>
        <c:varyColors val="0"/>
        <c:ser>
          <c:idx val="1"/>
          <c:order val="1"/>
          <c:tx>
            <c:strRef>
              <c:f>Sheet1!$C$1</c:f>
              <c:strCache>
                <c:ptCount val="1"/>
                <c:pt idx="0">
                  <c:v>ADD (int) Relative Cost</c:v>
                </c:pt>
              </c:strCache>
            </c:strRef>
          </c:tx>
          <c:spPr>
            <a:ln w="60325" cap="rnd">
              <a:solidFill>
                <a:schemeClr val="tx2"/>
              </a:solidFill>
              <a:round/>
            </a:ln>
            <a:effectLst/>
          </c:spPr>
          <c:marker>
            <c:symbol val="diamond"/>
            <c:size val="15"/>
            <c:spPr>
              <a:solidFill>
                <a:schemeClr val="tx2"/>
              </a:solidFill>
              <a:ln w="15875">
                <a:solidFill>
                  <a:schemeClr val="tx2"/>
                </a:solidFill>
              </a:ln>
              <a:effectLst/>
            </c:spPr>
          </c:marker>
          <c:cat>
            <c:strRef>
              <c:f>Sheet1!$A$2:$A$8</c:f>
              <c:strCache>
                <c:ptCount val="7"/>
                <c:pt idx="0">
                  <c:v>ADD (int)</c:v>
                </c:pt>
                <c:pt idx="1">
                  <c:v>ADD (float)</c:v>
                </c:pt>
                <c:pt idx="2">
                  <c:v>Register File</c:v>
                </c:pt>
                <c:pt idx="3">
                  <c:v> MULT (int)</c:v>
                </c:pt>
                <c:pt idx="4">
                  <c:v>MULT (float)</c:v>
                </c:pt>
                <c:pt idx="5">
                  <c:v>SRAM Cache</c:v>
                </c:pt>
                <c:pt idx="6">
                  <c:v>DRAM </c:v>
                </c:pt>
              </c:strCache>
            </c:strRef>
          </c:cat>
          <c:val>
            <c:numRef>
              <c:f>Sheet1!$C$2:$C$8</c:f>
              <c:numCache>
                <c:formatCode>General</c:formatCode>
                <c:ptCount val="7"/>
                <c:pt idx="0">
                  <c:v>1</c:v>
                </c:pt>
                <c:pt idx="1">
                  <c:v>9</c:v>
                </c:pt>
                <c:pt idx="2">
                  <c:v>10</c:v>
                </c:pt>
                <c:pt idx="3">
                  <c:v>31</c:v>
                </c:pt>
                <c:pt idx="4">
                  <c:v>37</c:v>
                </c:pt>
                <c:pt idx="5">
                  <c:v>50</c:v>
                </c:pt>
                <c:pt idx="6">
                  <c:v>6400</c:v>
                </c:pt>
              </c:numCache>
            </c:numRef>
          </c:val>
          <c:smooth val="0"/>
          <c:extLst>
            <c:ext xmlns:c16="http://schemas.microsoft.com/office/drawing/2014/chart" uri="{C3380CC4-5D6E-409C-BE32-E72D297353CC}">
              <c16:uniqueId val="{00000001-D624-8D47-A68C-B1EE97E20108}"/>
            </c:ext>
          </c:extLst>
        </c:ser>
        <c:dLbls>
          <c:showLegendKey val="0"/>
          <c:showVal val="0"/>
          <c:showCatName val="0"/>
          <c:showSerName val="0"/>
          <c:showPercent val="0"/>
          <c:showBubbleSize val="0"/>
        </c:dLbls>
        <c:marker val="1"/>
        <c:smooth val="0"/>
        <c:axId val="924789647"/>
        <c:axId val="924791295"/>
      </c:lineChart>
      <c:catAx>
        <c:axId val="924789647"/>
        <c:scaling>
          <c:orientation val="minMax"/>
        </c:scaling>
        <c:delete val="0"/>
        <c:axPos val="b"/>
        <c:numFmt formatCode="General" sourceLinked="1"/>
        <c:majorTickMark val="out"/>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91295"/>
        <c:crosses val="autoZero"/>
        <c:auto val="1"/>
        <c:lblAlgn val="ctr"/>
        <c:lblOffset val="100"/>
        <c:noMultiLvlLbl val="0"/>
      </c:catAx>
      <c:valAx>
        <c:axId val="924791295"/>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en-US" dirty="0"/>
                  <a:t>Energy for a 32-bit Operation (log scale)</a:t>
                </a:r>
              </a:p>
            </c:rich>
          </c:tx>
          <c:layout>
            <c:manualLayout>
              <c:xMode val="edge"/>
              <c:yMode val="edge"/>
              <c:x val="0.1477584051993501"/>
              <c:y val="0.16069507790308224"/>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title>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crossAx val="924789647"/>
        <c:crosses val="autoZero"/>
        <c:crossBetween val="between"/>
      </c:valAx>
      <c:spPr>
        <a:noFill/>
        <a:ln>
          <a:noFill/>
        </a:ln>
        <a:effectLst/>
      </c:spPr>
    </c:plotArea>
    <c:legend>
      <c:legendPos val="t"/>
      <c:layout>
        <c:manualLayout>
          <c:xMode val="edge"/>
          <c:yMode val="edge"/>
          <c:x val="0.32499214383916297"/>
          <c:y val="0.145730285308277"/>
          <c:w val="0.50380604210188007"/>
          <c:h val="6.0940868771016982E-2"/>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200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941545240024105"/>
          <c:y val="3.7474617705036566E-2"/>
          <c:w val="0.85278057997823487"/>
          <c:h val="0.80108812740354185"/>
        </c:manualLayout>
      </c:layout>
      <c:barChart>
        <c:barDir val="col"/>
        <c:grouping val="clustered"/>
        <c:varyColors val="0"/>
        <c:ser>
          <c:idx val="0"/>
          <c:order val="0"/>
          <c:spPr>
            <a:solidFill>
              <a:schemeClr val="bg2">
                <a:lumMod val="50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PERF!$E$7:$E$10</c:f>
              <c:numCache>
                <c:formatCode>General</c:formatCode>
                <c:ptCount val="4"/>
                <c:pt idx="0">
                  <c:v>1.3181454488164182</c:v>
                </c:pt>
                <c:pt idx="1">
                  <c:v>1.1934537982957298</c:v>
                </c:pt>
                <c:pt idx="2">
                  <c:v>1.3006968387045812</c:v>
                </c:pt>
                <c:pt idx="3">
                  <c:v>1.2793921596335978</c:v>
                </c:pt>
              </c:numCache>
            </c:numRef>
          </c:val>
          <c:extLst>
            <c:ext xmlns:c16="http://schemas.microsoft.com/office/drawing/2014/chart" uri="{C3380CC4-5D6E-409C-BE32-E72D297353CC}">
              <c16:uniqueId val="{00000000-81F7-4B23-9812-EF4DDF4B1D4B}"/>
            </c:ext>
          </c:extLst>
        </c:ser>
        <c:ser>
          <c:idx val="1"/>
          <c:order val="1"/>
          <c:spPr>
            <a:solidFill>
              <a:schemeClr val="bg2">
                <a:lumMod val="75000"/>
              </a:scheme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PERF!$F$7:$F$10</c:f>
              <c:numCache>
                <c:formatCode>General</c:formatCode>
                <c:ptCount val="4"/>
                <c:pt idx="0">
                  <c:v>14.164864387299732</c:v>
                </c:pt>
                <c:pt idx="1">
                  <c:v>2.9997173040686276</c:v>
                </c:pt>
                <c:pt idx="2">
                  <c:v>12.886664395435886</c:v>
                </c:pt>
                <c:pt idx="3">
                  <c:v>9.2742208649007765</c:v>
                </c:pt>
              </c:numCache>
            </c:numRef>
          </c:val>
          <c:extLst>
            <c:ext xmlns:c16="http://schemas.microsoft.com/office/drawing/2014/chart" uri="{C3380CC4-5D6E-409C-BE32-E72D297353CC}">
              <c16:uniqueId val="{00000001-81F7-4B23-9812-EF4DDF4B1D4B}"/>
            </c:ext>
          </c:extLst>
        </c:ser>
        <c:ser>
          <c:idx val="2"/>
          <c:order val="2"/>
          <c:spPr>
            <a:solidFill>
              <a:srgbClr val="70AD47">
                <a:lumMod val="20000"/>
                <a:lumOff val="80000"/>
              </a:srgbClr>
            </a:solidFill>
            <a:ln w="25400">
              <a:solidFill>
                <a:schemeClr val="tx1"/>
              </a:solidFill>
            </a:ln>
            <a:effectLst/>
          </c:spPr>
          <c:invertIfNegative val="0"/>
          <c:cat>
            <c:strRef>
              <c:f>PERF!$D$7:$D$10</c:f>
              <c:strCache>
                <c:ptCount val="4"/>
                <c:pt idx="0">
                  <c:v>BMI</c:v>
                </c:pt>
                <c:pt idx="1">
                  <c:v>IMS</c:v>
                </c:pt>
                <c:pt idx="2">
                  <c:v>KCS</c:v>
                </c:pt>
                <c:pt idx="3">
                  <c:v>AVG</c:v>
                </c:pt>
              </c:strCache>
            </c:strRef>
          </c:cat>
          <c:val>
            <c:numRef>
              <c:f>PERF!$G$7:$G$10</c:f>
              <c:numCache>
                <c:formatCode>General</c:formatCode>
                <c:ptCount val="4"/>
                <c:pt idx="0">
                  <c:v>198.40353952822096</c:v>
                </c:pt>
                <c:pt idx="1">
                  <c:v>2.9998333977131892</c:v>
                </c:pt>
                <c:pt idx="2">
                  <c:v>25.896164265308535</c:v>
                </c:pt>
                <c:pt idx="3">
                  <c:v>32.420417654911518</c:v>
                </c:pt>
              </c:numCache>
            </c:numRef>
          </c:val>
          <c:extLst>
            <c:ext xmlns:c16="http://schemas.microsoft.com/office/drawing/2014/chart" uri="{C3380CC4-5D6E-409C-BE32-E72D297353CC}">
              <c16:uniqueId val="{00000002-81F7-4B23-9812-EF4DDF4B1D4B}"/>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99997476846564"/>
          <c:y val="6.0792740270866459E-2"/>
          <c:w val="0.85619614060319249"/>
          <c:h val="0.76889651720575924"/>
        </c:manualLayout>
      </c:layout>
      <c:barChart>
        <c:barDir val="col"/>
        <c:grouping val="clustered"/>
        <c:varyColors val="0"/>
        <c:ser>
          <c:idx val="0"/>
          <c:order val="0"/>
          <c:tx>
            <c:v>ISP</c:v>
          </c:tx>
          <c:spPr>
            <a:solidFill>
              <a:schemeClr val="bg2">
                <a:lumMod val="50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ENERGY!$E$5:$E$8</c:f>
              <c:numCache>
                <c:formatCode>General</c:formatCode>
                <c:ptCount val="4"/>
                <c:pt idx="0">
                  <c:v>8.2558142552404465</c:v>
                </c:pt>
                <c:pt idx="1">
                  <c:v>5.4514223057332885</c:v>
                </c:pt>
                <c:pt idx="2">
                  <c:v>7.477704136952477</c:v>
                </c:pt>
                <c:pt idx="3">
                  <c:v>7.1709307482271578</c:v>
                </c:pt>
              </c:numCache>
            </c:numRef>
          </c:val>
          <c:extLst>
            <c:ext xmlns:c16="http://schemas.microsoft.com/office/drawing/2014/chart" uri="{C3380CC4-5D6E-409C-BE32-E72D297353CC}">
              <c16:uniqueId val="{00000000-D977-426C-A64F-373C6E3926FE}"/>
            </c:ext>
          </c:extLst>
        </c:ser>
        <c:ser>
          <c:idx val="1"/>
          <c:order val="1"/>
          <c:tx>
            <c:v>ParaBit</c:v>
          </c:tx>
          <c:spPr>
            <a:solidFill>
              <a:schemeClr val="bg2">
                <a:lumMod val="75000"/>
              </a:scheme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ENERGY!$F$5:$F$8</c:f>
              <c:numCache>
                <c:formatCode>General</c:formatCode>
                <c:ptCount val="4"/>
                <c:pt idx="0">
                  <c:v>49.44897867787212</c:v>
                </c:pt>
                <c:pt idx="1">
                  <c:v>8.776115803712651</c:v>
                </c:pt>
                <c:pt idx="2">
                  <c:v>38.17617774721154</c:v>
                </c:pt>
                <c:pt idx="3">
                  <c:v>29.127737369122812</c:v>
                </c:pt>
              </c:numCache>
            </c:numRef>
          </c:val>
          <c:extLst>
            <c:ext xmlns:c16="http://schemas.microsoft.com/office/drawing/2014/chart" uri="{C3380CC4-5D6E-409C-BE32-E72D297353CC}">
              <c16:uniqueId val="{00000001-D977-426C-A64F-373C6E3926FE}"/>
            </c:ext>
          </c:extLst>
        </c:ser>
        <c:ser>
          <c:idx val="2"/>
          <c:order val="2"/>
          <c:tx>
            <c:v>Flash-Cosmos</c:v>
          </c:tx>
          <c:spPr>
            <a:solidFill>
              <a:srgbClr val="70AD47">
                <a:lumMod val="20000"/>
                <a:lumOff val="80000"/>
              </a:srgbClr>
            </a:solidFill>
            <a:ln w="25400">
              <a:solidFill>
                <a:schemeClr val="tx1"/>
              </a:solidFill>
            </a:ln>
            <a:effectLst/>
          </c:spPr>
          <c:invertIfNegative val="0"/>
          <c:cat>
            <c:strRef>
              <c:f>ENERGY!$D$5:$D$8</c:f>
              <c:strCache>
                <c:ptCount val="4"/>
                <c:pt idx="0">
                  <c:v>BMI</c:v>
                </c:pt>
                <c:pt idx="1">
                  <c:v>IMS</c:v>
                </c:pt>
                <c:pt idx="2">
                  <c:v>KCS</c:v>
                </c:pt>
                <c:pt idx="3">
                  <c:v>AVG</c:v>
                </c:pt>
              </c:strCache>
            </c:strRef>
          </c:cat>
          <c:val>
            <c:numRef>
              <c:f>ENERGY!$G$5:$G$8</c:f>
              <c:numCache>
                <c:formatCode>General</c:formatCode>
                <c:ptCount val="4"/>
                <c:pt idx="0">
                  <c:v>582.85334743651617</c:v>
                </c:pt>
                <c:pt idx="1">
                  <c:v>8.9811027730291624</c:v>
                </c:pt>
                <c:pt idx="2">
                  <c:v>76.595427908429585</c:v>
                </c:pt>
                <c:pt idx="3">
                  <c:v>95.93856532866269</c:v>
                </c:pt>
              </c:numCache>
            </c:numRef>
          </c:val>
          <c:extLst>
            <c:ext xmlns:c16="http://schemas.microsoft.com/office/drawing/2014/chart" uri="{C3380CC4-5D6E-409C-BE32-E72D297353CC}">
              <c16:uniqueId val="{00000002-D977-426C-A64F-373C6E3926FE}"/>
            </c:ext>
          </c:extLst>
        </c:ser>
        <c:dLbls>
          <c:showLegendKey val="0"/>
          <c:showVal val="0"/>
          <c:showCatName val="0"/>
          <c:showSerName val="0"/>
          <c:showPercent val="0"/>
          <c:showBubbleSize val="0"/>
        </c:dLbls>
        <c:gapWidth val="100"/>
        <c:axId val="647976816"/>
        <c:axId val="647970992"/>
      </c:barChart>
      <c:catAx>
        <c:axId val="647976816"/>
        <c:scaling>
          <c:orientation val="minMax"/>
        </c:scaling>
        <c:delete val="0"/>
        <c:axPos val="b"/>
        <c:numFmt formatCode="General" sourceLinked="1"/>
        <c:majorTickMark val="in"/>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ambria" panose="02040503050406030204" pitchFamily="18" charset="0"/>
                <a:ea typeface="Cambria" panose="02040503050406030204" pitchFamily="18" charset="0"/>
                <a:cs typeface="+mn-cs"/>
              </a:defRPr>
            </a:pPr>
            <a:endParaRPr lang="en-US"/>
          </a:p>
        </c:txPr>
        <c:crossAx val="647970992"/>
        <c:crosses val="autoZero"/>
        <c:auto val="1"/>
        <c:lblAlgn val="ctr"/>
        <c:lblOffset val="0"/>
        <c:noMultiLvlLbl val="0"/>
      </c:catAx>
      <c:valAx>
        <c:axId val="647970992"/>
        <c:scaling>
          <c:logBase val="10"/>
          <c:orientation val="minMax"/>
          <c:max val="100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one"/>
        <c:spPr>
          <a:noFill/>
          <a:ln w="25400">
            <a:solidFill>
              <a:schemeClr val="tx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7976816"/>
        <c:crosses val="autoZero"/>
        <c:crossBetween val="between"/>
      </c:valAx>
      <c:spPr>
        <a:noFill/>
        <a:ln w="25400">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8837-2042-BD61-6B209109CCE8}"/>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8837-2042-BD61-6B209109CCE8}"/>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8837-2042-BD61-6B209109CCE8}"/>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8837-2042-BD61-6B209109CCE8}"/>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8837-2042-BD61-6B209109CCE8}"/>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8837-2042-BD61-6B209109CCE8}"/>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30702627688781"/>
          <c:y val="0.11601846551115116"/>
          <c:w val="0.84088454460433826"/>
          <c:h val="0.35680181184952431"/>
        </c:manualLayout>
      </c:layout>
      <c:barChart>
        <c:barDir val="col"/>
        <c:grouping val="stacked"/>
        <c:varyColors val="0"/>
        <c:ser>
          <c:idx val="0"/>
          <c:order val="0"/>
          <c:tx>
            <c:strRef>
              <c:f>Sheet1!$E$5</c:f>
              <c:strCache>
                <c:ptCount val="1"/>
                <c:pt idx="0">
                  <c:v>Other</c:v>
                </c:pt>
              </c:strCache>
            </c:strRef>
          </c:tx>
          <c:spPr>
            <a:solidFill>
              <a:schemeClr val="bg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3DB1-9E43-920E-3C6195AE9E91}"/>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3DB1-9E43-920E-3C6195AE9E91}"/>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3DB1-9E43-920E-3C6195AE9E91}"/>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3DB1-9E43-920E-3C6195AE9E91}"/>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3DB1-9E43-920E-3C6195AE9E91}"/>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Sheet1!$E$6:$E$11</c:f>
              <c:numCache>
                <c:formatCode>General</c:formatCode>
                <c:ptCount val="6"/>
                <c:pt idx="0">
                  <c:v>170.17</c:v>
                </c:pt>
                <c:pt idx="1">
                  <c:v>69.239999999999995</c:v>
                </c:pt>
                <c:pt idx="2">
                  <c:v>154.65</c:v>
                </c:pt>
                <c:pt idx="3">
                  <c:v>74.709999999999994</c:v>
                </c:pt>
                <c:pt idx="4">
                  <c:v>159.07</c:v>
                </c:pt>
                <c:pt idx="5">
                  <c:v>73.31</c:v>
                </c:pt>
              </c:numCache>
            </c:numRef>
          </c:val>
          <c:extLst>
            <c:ext xmlns:c16="http://schemas.microsoft.com/office/drawing/2014/chart" uri="{C3380CC4-5D6E-409C-BE32-E72D297353CC}">
              <c16:uniqueId val="{00000018-3DB1-9E43-920E-3C6195AE9E91}"/>
            </c:ext>
          </c:extLst>
        </c:ser>
        <c:ser>
          <c:idx val="1"/>
          <c:order val="1"/>
          <c:tx>
            <c:strRef>
              <c:f>Sheet1!$F$5</c:f>
              <c:strCache>
                <c:ptCount val="1"/>
                <c:pt idx="0">
                  <c:v>Alignment</c:v>
                </c:pt>
              </c:strCache>
            </c:strRef>
          </c:tx>
          <c:spPr>
            <a:noFill/>
            <a:ln w="15875">
              <a:solidFill>
                <a:schemeClr val="tx1"/>
              </a:solidFill>
            </a:ln>
            <a:effectLst/>
          </c:spPr>
          <c:invertIfNegative val="0"/>
          <c:dPt>
            <c:idx val="0"/>
            <c:invertIfNegative val="0"/>
            <c:bubble3D val="0"/>
            <c:spPr>
              <a:noFill/>
              <a:ln w="15875">
                <a:solidFill>
                  <a:schemeClr val="tx1"/>
                </a:solidFill>
              </a:ln>
              <a:effectLst/>
            </c:spPr>
            <c:extLst>
              <c:ext xmlns:c16="http://schemas.microsoft.com/office/drawing/2014/chart" uri="{C3380CC4-5D6E-409C-BE32-E72D297353CC}">
                <c16:uniqueId val="{0000001A-3DB1-9E43-920E-3C6195AE9E91}"/>
              </c:ext>
            </c:extLst>
          </c:dPt>
          <c:dPt>
            <c:idx val="1"/>
            <c:invertIfNegative val="0"/>
            <c:bubble3D val="0"/>
            <c:spPr>
              <a:noFill/>
              <a:ln w="15875">
                <a:solidFill>
                  <a:schemeClr val="tx1"/>
                </a:solidFill>
              </a:ln>
              <a:effectLst/>
            </c:spPr>
            <c:extLst>
              <c:ext xmlns:c16="http://schemas.microsoft.com/office/drawing/2014/chart" uri="{C3380CC4-5D6E-409C-BE32-E72D297353CC}">
                <c16:uniqueId val="{0000001C-3DB1-9E43-920E-3C6195AE9E91}"/>
              </c:ext>
            </c:extLst>
          </c:dPt>
          <c:dPt>
            <c:idx val="2"/>
            <c:invertIfNegative val="0"/>
            <c:bubble3D val="0"/>
            <c:spPr>
              <a:noFill/>
              <a:ln w="15875">
                <a:solidFill>
                  <a:schemeClr val="tx1"/>
                </a:solidFill>
              </a:ln>
              <a:effectLst/>
            </c:spPr>
            <c:extLst>
              <c:ext xmlns:c16="http://schemas.microsoft.com/office/drawing/2014/chart" uri="{C3380CC4-5D6E-409C-BE32-E72D297353CC}">
                <c16:uniqueId val="{0000001E-3DB1-9E43-920E-3C6195AE9E91}"/>
              </c:ext>
            </c:extLst>
          </c:dPt>
          <c:dPt>
            <c:idx val="3"/>
            <c:invertIfNegative val="0"/>
            <c:bubble3D val="0"/>
            <c:spPr>
              <a:noFill/>
              <a:ln w="15875">
                <a:solidFill>
                  <a:schemeClr val="tx1"/>
                </a:solidFill>
              </a:ln>
              <a:effectLst/>
            </c:spPr>
            <c:extLst>
              <c:ext xmlns:c16="http://schemas.microsoft.com/office/drawing/2014/chart" uri="{C3380CC4-5D6E-409C-BE32-E72D297353CC}">
                <c16:uniqueId val="{00000020-3DB1-9E43-920E-3C6195AE9E91}"/>
              </c:ext>
            </c:extLst>
          </c:dPt>
          <c:dPt>
            <c:idx val="4"/>
            <c:invertIfNegative val="0"/>
            <c:bubble3D val="0"/>
            <c:spPr>
              <a:noFill/>
              <a:ln w="15875">
                <a:solidFill>
                  <a:schemeClr val="tx1"/>
                </a:solidFill>
              </a:ln>
              <a:effectLst/>
            </c:spPr>
            <c:extLst>
              <c:ext xmlns:c16="http://schemas.microsoft.com/office/drawing/2014/chart" uri="{C3380CC4-5D6E-409C-BE32-E72D297353CC}">
                <c16:uniqueId val="{00000022-3DB1-9E43-920E-3C6195AE9E91}"/>
              </c:ext>
            </c:extLst>
          </c:dPt>
          <c:dPt>
            <c:idx val="5"/>
            <c:invertIfNegative val="0"/>
            <c:bubble3D val="0"/>
            <c:spPr>
              <a:noFill/>
              <a:ln w="15875">
                <a:solidFill>
                  <a:schemeClr val="tx1"/>
                </a:solidFill>
              </a:ln>
              <a:effectLst/>
            </c:spPr>
            <c:extLst>
              <c:ext xmlns:c16="http://schemas.microsoft.com/office/drawing/2014/chart" uri="{C3380CC4-5D6E-409C-BE32-E72D297353CC}">
                <c16:uniqueId val="{00000024-3DB1-9E43-920E-3C6195AE9E91}"/>
              </c:ext>
            </c:extLst>
          </c:dPt>
          <c:cat>
            <c:multiLvlStrRef>
              <c:f>Sheet1!$C$6:$D$11</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Sheet1!$F$6:$F$11</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31-3DB1-9E43-920E-3C6195AE9E91}"/>
            </c:ext>
          </c:extLst>
        </c:ser>
        <c:dLbls>
          <c:showLegendKey val="0"/>
          <c:showVal val="0"/>
          <c:showCatName val="0"/>
          <c:showSerName val="0"/>
          <c:showPercent val="0"/>
          <c:showBubbleSize val="0"/>
        </c:dLbls>
        <c:gapWidth val="100"/>
        <c:overlap val="100"/>
        <c:axId val="688103712"/>
        <c:axId val="687965488"/>
      </c:barChart>
      <c:catAx>
        <c:axId val="688103712"/>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7965488"/>
        <c:crosses val="autoZero"/>
        <c:auto val="1"/>
        <c:lblAlgn val="ctr"/>
        <c:lblOffset val="100"/>
        <c:noMultiLvlLbl val="0"/>
      </c:catAx>
      <c:valAx>
        <c:axId val="687965488"/>
        <c:scaling>
          <c:orientation val="minMax"/>
        </c:scaling>
        <c:delete val="0"/>
        <c:axPos val="l"/>
        <c:majorGridlines>
          <c:spPr>
            <a:ln w="1587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68810371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91447944006999"/>
          <c:y val="8.928514873086979E-2"/>
          <c:w val="0.74619663167104122"/>
          <c:h val="0.48460082133644872"/>
        </c:manualLayout>
      </c:layout>
      <c:barChart>
        <c:barDir val="col"/>
        <c:grouping val="stacked"/>
        <c:varyColors val="0"/>
        <c:ser>
          <c:idx val="0"/>
          <c:order val="0"/>
          <c:spPr>
            <a:solidFill>
              <a:schemeClr val="accent1"/>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2-C2BE-B648-9698-7ADAADFE1BB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5-C2BE-B648-9698-7ADAADFE1BB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3-C2BE-B648-9698-7ADAADFE1BB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6-C2BE-B648-9698-7ADAADFE1BB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4-C2BE-B648-9698-7ADAADFE1BB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C2BE-B648-9698-7ADAADFE1BB8}"/>
              </c:ext>
            </c:extLst>
          </c:dPt>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Sheet1!$E$12:$E$17</c:f>
              <c:numCache>
                <c:formatCode>General</c:formatCode>
                <c:ptCount val="6"/>
                <c:pt idx="0">
                  <c:v>44</c:v>
                </c:pt>
                <c:pt idx="1">
                  <c:v>8.8000000000000007</c:v>
                </c:pt>
                <c:pt idx="2">
                  <c:v>6.2857142860000002</c:v>
                </c:pt>
                <c:pt idx="3">
                  <c:v>2.8229166669999999</c:v>
                </c:pt>
                <c:pt idx="4">
                  <c:v>4.2832298140000002</c:v>
                </c:pt>
                <c:pt idx="5">
                  <c:v>2.8229166669999999</c:v>
                </c:pt>
              </c:numCache>
            </c:numRef>
          </c:val>
          <c:extLst>
            <c:ext xmlns:c16="http://schemas.microsoft.com/office/drawing/2014/chart" uri="{C3380CC4-5D6E-409C-BE32-E72D297353CC}">
              <c16:uniqueId val="{00000000-C2BE-B648-9698-7ADAADFE1BB8}"/>
            </c:ext>
          </c:extLst>
        </c:ser>
        <c:ser>
          <c:idx val="1"/>
          <c:order val="1"/>
          <c:spPr>
            <a:solidFill>
              <a:schemeClr val="accent2"/>
            </a:solidFill>
            <a:ln>
              <a:noFill/>
            </a:ln>
            <a:effectLst/>
          </c:spPr>
          <c:invertIfNegative val="0"/>
          <c:cat>
            <c:multiLvlStrRef>
              <c:f>Sheet1!$C$12:$D$17</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Sheet1!$F$12:$F$17</c:f>
              <c:numCache>
                <c:formatCode>General</c:formatCode>
                <c:ptCount val="6"/>
                <c:pt idx="0">
                  <c:v>0</c:v>
                </c:pt>
                <c:pt idx="1">
                  <c:v>0</c:v>
                </c:pt>
                <c:pt idx="2">
                  <c:v>0</c:v>
                </c:pt>
                <c:pt idx="3">
                  <c:v>0</c:v>
                </c:pt>
                <c:pt idx="4">
                  <c:v>0</c:v>
                </c:pt>
                <c:pt idx="5">
                  <c:v>0</c:v>
                </c:pt>
              </c:numCache>
            </c:numRef>
          </c:val>
          <c:extLst>
            <c:ext xmlns:c16="http://schemas.microsoft.com/office/drawing/2014/chart" uri="{C3380CC4-5D6E-409C-BE32-E72D297353CC}">
              <c16:uniqueId val="{00000001-C2BE-B648-9698-7ADAADFE1BB8}"/>
            </c:ext>
          </c:extLst>
        </c:ser>
        <c:dLbls>
          <c:showLegendKey val="0"/>
          <c:showVal val="0"/>
          <c:showCatName val="0"/>
          <c:showSerName val="0"/>
          <c:showPercent val="0"/>
          <c:showBubbleSize val="0"/>
        </c:dLbls>
        <c:gapWidth val="150"/>
        <c:overlap val="100"/>
        <c:axId val="409304272"/>
        <c:axId val="409305920"/>
      </c:barChart>
      <c:catAx>
        <c:axId val="409304272"/>
        <c:scaling>
          <c:orientation val="minMax"/>
        </c:scaling>
        <c:delete val="0"/>
        <c:axPos val="b"/>
        <c:numFmt formatCode="General" sourceLinked="1"/>
        <c:majorTickMark val="cross"/>
        <c:minorTickMark val="none"/>
        <c:tickLblPos val="nextTo"/>
        <c:spPr>
          <a:noFill/>
          <a:ln w="1587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5920"/>
        <c:crosses val="autoZero"/>
        <c:auto val="1"/>
        <c:lblAlgn val="ctr"/>
        <c:lblOffset val="100"/>
        <c:noMultiLvlLbl val="0"/>
      </c:catAx>
      <c:valAx>
        <c:axId val="40930592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in"/>
        <c:minorTickMark val="in"/>
        <c:tickLblPos val="nextTo"/>
        <c:spPr>
          <a:noFill/>
          <a:ln w="15875">
            <a:solidFill>
              <a:schemeClr val="tx1"/>
            </a:solidFill>
          </a:ln>
          <a:effectLst/>
        </c:spPr>
        <c:txPr>
          <a:bodyPr rot="-60000000" spcFirstLastPara="1" vertOverflow="ellipsis" vert="horz" wrap="square" anchor="ctr"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409304272"/>
        <c:crosses val="autoZero"/>
        <c:crossBetween val="between"/>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b="1">
          <a:solidFill>
            <a:schemeClr val="tx1"/>
          </a:solidFill>
          <a:latin typeface="Corbel" panose="020B0503020204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66553501366925"/>
          <c:y val="6.4649230003439612E-2"/>
          <c:w val="0.80424800388221529"/>
          <c:h val="0.49344911443154588"/>
        </c:manualLayout>
      </c:layout>
      <c:barChart>
        <c:barDir val="col"/>
        <c:grouping val="clustered"/>
        <c:varyColors val="0"/>
        <c:ser>
          <c:idx val="0"/>
          <c:order val="0"/>
          <c:spPr>
            <a:solidFill>
              <a:schemeClr val="bg2">
                <a:lumMod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87C9-3E4F-B747-9D37129C7828}"/>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87C9-3E4F-B747-9D37129C7828}"/>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87C9-3E4F-B747-9D37129C7828}"/>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87C9-3E4F-B747-9D37129C7828}"/>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87C9-3E4F-B747-9D37129C7828}"/>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87C9-3E4F-B747-9D37129C7828}"/>
              </c:ext>
            </c:extLst>
          </c:dPt>
          <c:cat>
            <c:multiLvlStrRef>
              <c:f>Sheet2!$C$14:$D$19</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Sheet2!$E$14:$E$19</c:f>
              <c:numCache>
                <c:formatCode>General</c:formatCode>
                <c:ptCount val="6"/>
                <c:pt idx="0">
                  <c:v>30.027999999999999</c:v>
                </c:pt>
                <c:pt idx="1">
                  <c:v>1.563958333</c:v>
                </c:pt>
                <c:pt idx="2">
                  <c:v>5.3620048269999998</c:v>
                </c:pt>
                <c:pt idx="3">
                  <c:v>0.78197916670000001</c:v>
                </c:pt>
                <c:pt idx="4">
                  <c:v>5.360004827</c:v>
                </c:pt>
                <c:pt idx="5">
                  <c:v>0.78197916670000001</c:v>
                </c:pt>
              </c:numCache>
            </c:numRef>
          </c:val>
          <c:extLst>
            <c:ext xmlns:c16="http://schemas.microsoft.com/office/drawing/2014/chart" uri="{C3380CC4-5D6E-409C-BE32-E72D297353CC}">
              <c16:uniqueId val="{00000012-87C9-3E4F-B747-9D37129C7828}"/>
            </c:ext>
          </c:extLst>
        </c:ser>
        <c:dLbls>
          <c:showLegendKey val="0"/>
          <c:showVal val="0"/>
          <c:showCatName val="0"/>
          <c:showSerName val="0"/>
          <c:showPercent val="0"/>
          <c:showBubbleSize val="0"/>
        </c:dLbls>
        <c:gapWidth val="100"/>
        <c:overlap val="-27"/>
        <c:axId val="1876036816"/>
        <c:axId val="1876271296"/>
      </c:barChart>
      <c:catAx>
        <c:axId val="1876036816"/>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1"/>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876271296"/>
        <c:crossesAt val="0.1"/>
        <c:auto val="1"/>
        <c:lblAlgn val="ctr"/>
        <c:lblOffset val="0"/>
        <c:noMultiLvlLbl val="0"/>
      </c:catAx>
      <c:valAx>
        <c:axId val="1876271296"/>
        <c:scaling>
          <c:logBase val="10"/>
          <c:orientation val="minMax"/>
          <c:max val="100"/>
        </c:scaling>
        <c:delete val="0"/>
        <c:axPos val="l"/>
        <c:majorGridlines>
          <c:spPr>
            <a:ln w="9525" cap="flat" cmpd="sng" algn="ctr">
              <a:solidFill>
                <a:schemeClr val="tx1">
                  <a:lumMod val="15000"/>
                  <a:lumOff val="85000"/>
                </a:schemeClr>
              </a:solidFill>
              <a:round/>
            </a:ln>
            <a:effectLst/>
          </c:spPr>
        </c:majorGridlines>
        <c:minorGridlines>
          <c:spPr>
            <a:ln w="15875" cap="flat" cmpd="sng" algn="ctr">
              <a:solidFill>
                <a:schemeClr val="tx1">
                  <a:lumMod val="5000"/>
                  <a:lumOff val="95000"/>
                </a:schemeClr>
              </a:solidFill>
              <a:round/>
            </a:ln>
            <a:effectLst/>
          </c:spPr>
        </c:minorGridlines>
        <c:numFmt formatCode="General" sourceLinked="1"/>
        <c:majorTickMark val="in"/>
        <c:minorTickMark val="none"/>
        <c:tickLblPos val="none"/>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orbel" panose="020B0503020204020204" pitchFamily="34" charset="0"/>
                <a:ea typeface="+mn-ea"/>
                <a:cs typeface="+mn-cs"/>
              </a:defRPr>
            </a:pPr>
            <a:endParaRPr lang="en-US"/>
          </a:p>
        </c:txPr>
        <c:crossAx val="1876036816"/>
        <c:crosses val="autoZero"/>
        <c:crossBetween val="between"/>
        <c:minorUnit val="1"/>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tx1"/>
          </a:solidFill>
          <a:latin typeface="Corbel" panose="020B0503020204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42295956894479"/>
          <c:y val="5.5929350146776954E-2"/>
          <c:w val="0.8145753958998555"/>
          <c:h val="0.47953271249220975"/>
        </c:manualLayout>
      </c:layout>
      <c:barChart>
        <c:barDir val="col"/>
        <c:grouping val="clustered"/>
        <c:varyColors val="0"/>
        <c:ser>
          <c:idx val="0"/>
          <c:order val="0"/>
          <c:tx>
            <c:strRef>
              <c:f>Sheet2!$E$7</c:f>
              <c:strCache>
                <c:ptCount val="1"/>
                <c:pt idx="0">
                  <c:v>Time</c:v>
                </c:pt>
              </c:strCache>
            </c:strRef>
          </c:tx>
          <c:spPr>
            <a:solidFill>
              <a:schemeClr val="tx1">
                <a:lumMod val="50000"/>
                <a:lumOff val="50000"/>
              </a:schemeClr>
            </a:solidFill>
            <a:ln w="15875">
              <a:solidFill>
                <a:schemeClr val="tx1"/>
              </a:solidFill>
            </a:ln>
            <a:effectLst/>
          </c:spPr>
          <c:invertIfNegative val="0"/>
          <c:dPt>
            <c:idx val="0"/>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1-7AED-5E46-ABF0-332E1B93EE8A}"/>
              </c:ext>
            </c:extLst>
          </c:dPt>
          <c:dPt>
            <c:idx val="1"/>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3-7AED-5E46-ABF0-332E1B93EE8A}"/>
              </c:ext>
            </c:extLst>
          </c:dPt>
          <c:dPt>
            <c:idx val="2"/>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5-7AED-5E46-ABF0-332E1B93EE8A}"/>
              </c:ext>
            </c:extLst>
          </c:dPt>
          <c:dPt>
            <c:idx val="3"/>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7-7AED-5E46-ABF0-332E1B93EE8A}"/>
              </c:ext>
            </c:extLst>
          </c:dPt>
          <c:dPt>
            <c:idx val="4"/>
            <c:invertIfNegative val="0"/>
            <c:bubble3D val="0"/>
            <c:spPr>
              <a:solidFill>
                <a:schemeClr val="tx1">
                  <a:lumMod val="65000"/>
                  <a:lumOff val="35000"/>
                </a:schemeClr>
              </a:solidFill>
              <a:ln w="15875">
                <a:solidFill>
                  <a:schemeClr val="tx1"/>
                </a:solidFill>
              </a:ln>
              <a:effectLst/>
            </c:spPr>
            <c:extLst>
              <c:ext xmlns:c16="http://schemas.microsoft.com/office/drawing/2014/chart" uri="{C3380CC4-5D6E-409C-BE32-E72D297353CC}">
                <c16:uniqueId val="{00000009-7AED-5E46-ABF0-332E1B93EE8A}"/>
              </c:ext>
            </c:extLst>
          </c:dPt>
          <c:dPt>
            <c:idx val="5"/>
            <c:invertIfNegative val="0"/>
            <c:bubble3D val="0"/>
            <c:spPr>
              <a:solidFill>
                <a:schemeClr val="accent6">
                  <a:lumMod val="20000"/>
                  <a:lumOff val="80000"/>
                </a:schemeClr>
              </a:solidFill>
              <a:ln w="15875">
                <a:solidFill>
                  <a:schemeClr val="tx1"/>
                </a:solidFill>
              </a:ln>
              <a:effectLst/>
            </c:spPr>
            <c:extLst>
              <c:ext xmlns:c16="http://schemas.microsoft.com/office/drawing/2014/chart" uri="{C3380CC4-5D6E-409C-BE32-E72D297353CC}">
                <c16:uniqueId val="{0000000B-7AED-5E46-ABF0-332E1B93EE8A}"/>
              </c:ext>
            </c:extLst>
          </c:dPt>
          <c:cat>
            <c:multiLvlStrRef>
              <c:f>Sheet2!$C$8:$D$13</c:f>
              <c:multiLvlStrCache>
                <c:ptCount val="6"/>
                <c:lvl>
                  <c:pt idx="0">
                    <c:v>Base</c:v>
                  </c:pt>
                  <c:pt idx="1">
                    <c:v>GS</c:v>
                  </c:pt>
                  <c:pt idx="2">
                    <c:v>Base</c:v>
                  </c:pt>
                  <c:pt idx="3">
                    <c:v>GS</c:v>
                  </c:pt>
                  <c:pt idx="4">
                    <c:v>Base</c:v>
                  </c:pt>
                  <c:pt idx="5">
                    <c:v>GS</c:v>
                  </c:pt>
                </c:lvl>
                <c:lvl>
                  <c:pt idx="0">
                    <c:v>SSD-L</c:v>
                  </c:pt>
                  <c:pt idx="2">
                    <c:v>SSD-M</c:v>
                  </c:pt>
                  <c:pt idx="4">
                    <c:v>SSD-H</c:v>
                  </c:pt>
                </c:lvl>
              </c:multiLvlStrCache>
            </c:multiLvlStrRef>
          </c:cat>
          <c:val>
            <c:numRef>
              <c:f>Sheet2!$E$8:$E$13</c:f>
              <c:numCache>
                <c:formatCode>General</c:formatCode>
                <c:ptCount val="6"/>
                <c:pt idx="0">
                  <c:v>34.840000000000003</c:v>
                </c:pt>
                <c:pt idx="1">
                  <c:v>1.55375</c:v>
                </c:pt>
                <c:pt idx="2">
                  <c:v>22.55</c:v>
                </c:pt>
                <c:pt idx="3">
                  <c:v>0.77687499999999998</c:v>
                </c:pt>
                <c:pt idx="4">
                  <c:v>21.72</c:v>
                </c:pt>
                <c:pt idx="5">
                  <c:v>0.77687499999999998</c:v>
                </c:pt>
              </c:numCache>
            </c:numRef>
          </c:val>
          <c:extLst>
            <c:ext xmlns:c16="http://schemas.microsoft.com/office/drawing/2014/chart" uri="{C3380CC4-5D6E-409C-BE32-E72D297353CC}">
              <c16:uniqueId val="{0000000C-7AED-5E46-ABF0-332E1B93EE8A}"/>
            </c:ext>
          </c:extLst>
        </c:ser>
        <c:dLbls>
          <c:showLegendKey val="0"/>
          <c:showVal val="0"/>
          <c:showCatName val="0"/>
          <c:showSerName val="0"/>
          <c:showPercent val="0"/>
          <c:showBubbleSize val="0"/>
        </c:dLbls>
        <c:gapWidth val="100"/>
        <c:overlap val="-27"/>
        <c:axId val="1390905183"/>
        <c:axId val="1391219183"/>
      </c:barChart>
      <c:catAx>
        <c:axId val="1390905183"/>
        <c:scaling>
          <c:orientation val="minMax"/>
        </c:scaling>
        <c:delete val="0"/>
        <c:axPos val="b"/>
        <c:numFmt formatCode="General" sourceLinked="1"/>
        <c:majorTickMark val="in"/>
        <c:minorTickMark val="none"/>
        <c:tickLblPos val="nextTo"/>
        <c:spPr>
          <a:noFill/>
          <a:ln w="15875" cap="flat" cmpd="sng" algn="ctr">
            <a:solidFill>
              <a:schemeClr val="tx1"/>
            </a:solidFill>
            <a:round/>
          </a:ln>
          <a:effectLst/>
        </c:spPr>
        <c:txPr>
          <a:bodyPr rot="0" spcFirstLastPara="1" vertOverflow="ellipsis" wrap="square" anchor="t" anchorCtr="0"/>
          <a:lstStyle/>
          <a:p>
            <a:pPr>
              <a:defRPr sz="1800" b="1" i="0" u="none" strike="noStrike" kern="1200" baseline="0">
                <a:solidFill>
                  <a:schemeClr val="tx1"/>
                </a:solidFill>
                <a:latin typeface="Corbel" panose="020B0503020204020204" pitchFamily="34" charset="0"/>
                <a:ea typeface="+mn-ea"/>
                <a:cs typeface="+mn-cs"/>
              </a:defRPr>
            </a:pPr>
            <a:endParaRPr lang="en-US"/>
          </a:p>
        </c:txPr>
        <c:crossAx val="1391219183"/>
        <c:crossesAt val="0.1"/>
        <c:auto val="1"/>
        <c:lblAlgn val="ctr"/>
        <c:lblOffset val="110"/>
        <c:noMultiLvlLbl val="0"/>
      </c:catAx>
      <c:valAx>
        <c:axId val="1391219183"/>
        <c:scaling>
          <c:logBase val="10"/>
          <c:orientation val="minMax"/>
          <c:max val="100"/>
          <c:min val="0.1"/>
        </c:scaling>
        <c:delete val="0"/>
        <c:axPos val="l"/>
        <c:majorGridlines>
          <c:spPr>
            <a:ln w="1587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in"/>
        <c:minorTickMark val="none"/>
        <c:tickLblPos val="nextTo"/>
        <c:spPr>
          <a:noFill/>
          <a:ln w="15875">
            <a:solidFill>
              <a:schemeClr val="tx1"/>
            </a:solidFill>
          </a:ln>
          <a:effectLst/>
        </c:spPr>
        <c:txPr>
          <a:bodyPr rot="-60000000" spcFirstLastPara="1" vertOverflow="ellipsis" vert="horz" wrap="square" anchor="ctr" anchorCtr="1"/>
          <a:lstStyle/>
          <a:p>
            <a:pPr>
              <a:defRPr sz="1400" b="1" i="0" u="none" strike="noStrike" kern="1200" baseline="0">
                <a:solidFill>
                  <a:schemeClr val="tx1"/>
                </a:solidFill>
                <a:latin typeface="Cambria" panose="02040503050406030204" pitchFamily="18" charset="0"/>
                <a:ea typeface="+mn-ea"/>
                <a:cs typeface="+mn-cs"/>
              </a:defRPr>
            </a:pPr>
            <a:endParaRPr lang="en-US"/>
          </a:p>
        </c:txPr>
        <c:crossAx val="1390905183"/>
        <c:crosses val="autoZero"/>
        <c:crossBetween val="between"/>
        <c:minorUnit val="5"/>
      </c:valAx>
      <c:spPr>
        <a:noFill/>
        <a:ln w="15875">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Reversed" id="25">
  <a:schemeClr val="accent5"/>
</cs:colorStyle>
</file>

<file path=ppt/charts/colors18.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0.0379</cdr:x>
      <cdr:y>0.01909</cdr:y>
    </cdr:from>
    <cdr:to>
      <cdr:x>0.11963</cdr:x>
      <cdr:y>0.83152</cdr:y>
    </cdr:to>
    <cdr:grpSp>
      <cdr:nvGrpSpPr>
        <cdr:cNvPr id="7" name="Group 6">
          <a:extLst xmlns:a="http://schemas.openxmlformats.org/drawingml/2006/main">
            <a:ext uri="{FF2B5EF4-FFF2-40B4-BE49-F238E27FC236}">
              <a16:creationId xmlns:a16="http://schemas.microsoft.com/office/drawing/2014/main" id="{E8315B2C-785E-952C-12C8-8E36D665364A}"/>
            </a:ext>
          </a:extLst>
        </cdr:cNvPr>
        <cdr:cNvGrpSpPr/>
      </cdr:nvGrpSpPr>
      <cdr:grpSpPr>
        <a:xfrm xmlns:a="http://schemas.openxmlformats.org/drawingml/2006/main">
          <a:off x="171693" y="50365"/>
          <a:ext cx="370251" cy="2143429"/>
          <a:chOff x="215538" y="-11318"/>
          <a:chExt cx="464563" cy="3282175"/>
        </a:xfrm>
      </cdr:grpSpPr>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930177"/>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215538" y="2921807"/>
            <a:ext cx="464563" cy="349050"/>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215538" y="1955732"/>
            <a:ext cx="464563" cy="42416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F8053D14-DD33-0698-D47F-F02DFB8D51B6}"/>
              </a:ext>
            </a:extLst>
          </cdr:cNvPr>
          <cdr:cNvSpPr txBox="1"/>
        </cdr:nvSpPr>
        <cdr:spPr>
          <a:xfrm xmlns:a="http://schemas.openxmlformats.org/drawingml/2006/main">
            <a:off x="215538" y="-11318"/>
            <a:ext cx="464563" cy="270652"/>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grpSp>
  </cdr:relSizeAnchor>
</c:userShapes>
</file>

<file path=ppt/drawings/drawing3.xml><?xml version="1.0" encoding="utf-8"?>
<c:userShapes xmlns:c="http://schemas.openxmlformats.org/drawingml/2006/chart">
  <cdr:relSizeAnchor xmlns:cdr="http://schemas.openxmlformats.org/drawingml/2006/chartDrawing">
    <cdr:from>
      <cdr:x>0</cdr:x>
      <cdr:y>0.02001</cdr:y>
    </cdr:from>
    <cdr:to>
      <cdr:x>0.11953</cdr:x>
      <cdr:y>0.8567</cdr:y>
    </cdr:to>
    <cdr:grpSp>
      <cdr:nvGrpSpPr>
        <cdr:cNvPr id="7" name="Group 6">
          <a:extLst xmlns:a="http://schemas.openxmlformats.org/drawingml/2006/main">
            <a:ext uri="{FF2B5EF4-FFF2-40B4-BE49-F238E27FC236}">
              <a16:creationId xmlns:a16="http://schemas.microsoft.com/office/drawing/2014/main" id="{B3FD97C9-51BA-7AC0-99BC-85DA97DD0365}"/>
            </a:ext>
          </a:extLst>
        </cdr:cNvPr>
        <cdr:cNvGrpSpPr/>
      </cdr:nvGrpSpPr>
      <cdr:grpSpPr>
        <a:xfrm xmlns:a="http://schemas.openxmlformats.org/drawingml/2006/main">
          <a:off x="0" y="54491"/>
          <a:ext cx="511631" cy="2278463"/>
          <a:chOff x="2" y="56599"/>
          <a:chExt cx="814450" cy="2366113"/>
        </a:xfrm>
      </cdr:grpSpPr>
      <cdr:sp macro="" textlink="">
        <cdr:nvSpPr>
          <cdr:cNvPr id="2" name="TextBox 241">
            <a:extLst xmlns:a="http://schemas.openxmlformats.org/drawingml/2006/main">
              <a:ext uri="{FF2B5EF4-FFF2-40B4-BE49-F238E27FC236}">
                <a16:creationId xmlns:a16="http://schemas.microsoft.com/office/drawing/2014/main" id="{D9CE21B9-F7AF-F11E-3660-810C065B0B11}"/>
              </a:ext>
            </a:extLst>
          </cdr:cNvPr>
          <cdr:cNvSpPr txBox="1"/>
        </cdr:nvSpPr>
        <cdr:spPr>
          <a:xfrm xmlns:a="http://schemas.openxmlformats.org/drawingml/2006/main">
            <a:off x="432124" y="2197521"/>
            <a:ext cx="346774" cy="225191"/>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a:t>
            </a:r>
            <a:endParaRPr lang="en-CH" sz="1600" b="1" baseline="30000" dirty="0">
              <a:latin typeface="Cambria" panose="02040503050406030204" pitchFamily="18" charset="0"/>
            </a:endParaRPr>
          </a:p>
        </cdr:txBody>
      </cdr:sp>
      <cdr:sp macro="" textlink="">
        <cdr:nvSpPr>
          <cdr:cNvPr id="3" name="TextBox 241">
            <a:extLst xmlns:a="http://schemas.openxmlformats.org/drawingml/2006/main">
              <a:ext uri="{FF2B5EF4-FFF2-40B4-BE49-F238E27FC236}">
                <a16:creationId xmlns:a16="http://schemas.microsoft.com/office/drawing/2014/main" id="{067E9A6A-867F-8D86-4B56-9CB82D8F2D02}"/>
              </a:ext>
            </a:extLst>
          </cdr:cNvPr>
          <cdr:cNvSpPr txBox="1"/>
        </cdr:nvSpPr>
        <cdr:spPr>
          <a:xfrm xmlns:a="http://schemas.openxmlformats.org/drawingml/2006/main">
            <a:off x="57171" y="56599"/>
            <a:ext cx="757281"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4</a:t>
            </a:r>
            <a:endParaRPr lang="en-CH" sz="1600" b="1" baseline="30000" dirty="0">
              <a:latin typeface="Cambria" panose="02040503050406030204" pitchFamily="18" charset="0"/>
            </a:endParaRPr>
          </a:p>
        </cdr:txBody>
      </cdr:sp>
      <cdr:sp macro="" textlink="">
        <cdr:nvSpPr>
          <cdr:cNvPr id="4" name="TextBox 241">
            <a:extLst xmlns:a="http://schemas.openxmlformats.org/drawingml/2006/main">
              <a:ext uri="{FF2B5EF4-FFF2-40B4-BE49-F238E27FC236}">
                <a16:creationId xmlns:a16="http://schemas.microsoft.com/office/drawing/2014/main" id="{5EEF277C-BCC0-4520-9B41-0A2C6CED8C2A}"/>
              </a:ext>
            </a:extLst>
          </cdr:cNvPr>
          <cdr:cNvSpPr txBox="1"/>
        </cdr:nvSpPr>
        <cdr:spPr>
          <a:xfrm xmlns:a="http://schemas.openxmlformats.org/drawingml/2006/main">
            <a:off x="31754" y="580209"/>
            <a:ext cx="782698"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3</a:t>
            </a:r>
            <a:endParaRPr lang="en-CH" sz="1600" b="1" baseline="30000" dirty="0">
              <a:latin typeface="Cambria" panose="02040503050406030204" pitchFamily="18" charset="0"/>
            </a:endParaRPr>
          </a:p>
        </cdr:txBody>
      </cdr:sp>
      <cdr:sp macro="" textlink="">
        <cdr:nvSpPr>
          <cdr:cNvPr id="5" name="TextBox 241">
            <a:extLst xmlns:a="http://schemas.openxmlformats.org/drawingml/2006/main">
              <a:ext uri="{FF2B5EF4-FFF2-40B4-BE49-F238E27FC236}">
                <a16:creationId xmlns:a16="http://schemas.microsoft.com/office/drawing/2014/main" id="{422C831A-89C2-09A6-8F5C-09F068849955}"/>
              </a:ext>
            </a:extLst>
          </cdr:cNvPr>
          <cdr:cNvSpPr txBox="1"/>
        </cdr:nvSpPr>
        <cdr:spPr>
          <a:xfrm xmlns:a="http://schemas.openxmlformats.org/drawingml/2006/main">
            <a:off x="2" y="1072383"/>
            <a:ext cx="798274"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2</a:t>
            </a:r>
            <a:endParaRPr lang="en-CH" sz="1600" b="1" baseline="30000" dirty="0">
              <a:latin typeface="Cambria" panose="02040503050406030204" pitchFamily="18" charset="0"/>
            </a:endParaRPr>
          </a:p>
        </cdr:txBody>
      </cdr:sp>
      <cdr:sp macro="" textlink="">
        <cdr:nvSpPr>
          <cdr:cNvPr id="6" name="TextBox 241">
            <a:extLst xmlns:a="http://schemas.openxmlformats.org/drawingml/2006/main">
              <a:ext uri="{FF2B5EF4-FFF2-40B4-BE49-F238E27FC236}">
                <a16:creationId xmlns:a16="http://schemas.microsoft.com/office/drawing/2014/main" id="{B27684C5-3900-F112-6646-1DE7CB9841DE}"/>
              </a:ext>
            </a:extLst>
          </cdr:cNvPr>
          <cdr:cNvSpPr txBox="1"/>
        </cdr:nvSpPr>
        <cdr:spPr>
          <a:xfrm xmlns:a="http://schemas.openxmlformats.org/drawingml/2006/main">
            <a:off x="60344" y="1584531"/>
            <a:ext cx="719449" cy="287658"/>
          </a:xfrm>
          <a:prstGeom xmlns:a="http://schemas.openxmlformats.org/drawingml/2006/main" prst="rect">
            <a:avLst/>
          </a:prstGeom>
          <a:noFill xmlns:a="http://schemas.openxmlformats.org/drawingml/2006/main"/>
        </cdr:spPr>
        <cdr:txBody>
          <a:bodyPr xmlns:a="http://schemas.openxmlformats.org/drawingml/2006/main" wrap="square" lIns="0" tIns="0" rIns="0" bIns="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r"/>
            <a:r>
              <a:rPr lang="en-US" sz="1800" b="1" dirty="0">
                <a:latin typeface="Cambria" panose="02040503050406030204" pitchFamily="18" charset="0"/>
              </a:rPr>
              <a:t>10</a:t>
            </a:r>
            <a:r>
              <a:rPr lang="en-US" sz="1800" b="1" baseline="30000" dirty="0">
                <a:latin typeface="Cambria" panose="02040503050406030204" pitchFamily="18" charset="0"/>
              </a:rPr>
              <a:t>1</a:t>
            </a:r>
            <a:endParaRPr lang="en-CH" sz="1600" b="1" baseline="30000" dirty="0">
              <a:latin typeface="Cambria" panose="02040503050406030204" pitchFamily="18" charset="0"/>
            </a:endParaRPr>
          </a:p>
        </cdr:txBody>
      </cdr:sp>
    </cdr:grp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12/1/24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12/1/24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F45BA8-B768-B100-04CD-11C34D9378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94F47B-01EC-532D-DFAF-C00A463111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6940AF-25F5-55CC-12EA-C0736100D4F0}"/>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5233AD8B-ECF8-816F-3BB4-7B708BE65C55}"/>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06058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Which is the first in-storage processing system designed for genome sequence analysis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Our key idea is to </a:t>
            </a:r>
            <a:r>
              <a:rPr lang="en-GB" sz="1200" dirty="0"/>
              <a:t>Filter reads that do not require alignment </a:t>
            </a:r>
            <a:r>
              <a:rPr lang="en-GB" sz="1200" dirty="0">
                <a:solidFill>
                  <a:srgbClr val="1982C3"/>
                </a:solidFill>
              </a:rPr>
              <a:t>inside the storage</a:t>
            </a:r>
            <a:r>
              <a:rPr lang="en-GB" sz="1200" dirty="0"/>
              <a:t> system </a:t>
            </a:r>
            <a:r>
              <a:rPr lang="en-GB" dirty="0"/>
              <a:t>and send the unfiltered data to the host system for further processing</a:t>
            </a:r>
          </a:p>
          <a:p>
            <a:endParaRPr lang="en-GB" dirty="0"/>
          </a:p>
          <a:p>
            <a:endParaRPr lang="en-GB" dirty="0"/>
          </a:p>
          <a:p>
            <a:r>
              <a:rPr lang="en-CH" dirty="0"/>
              <a:t>However, filtering reads in a modern SSD can be challenging [CLICK]</a:t>
            </a:r>
          </a:p>
          <a:p>
            <a:r>
              <a:rPr lang="en-GB" dirty="0"/>
              <a:t>Due to different </a:t>
            </a:r>
            <a:r>
              <a:rPr lang="en-GB" dirty="0" err="1"/>
              <a:t>behavior</a:t>
            </a:r>
            <a:r>
              <a:rPr lang="en-GB" dirty="0"/>
              <a:t> across read mapping workloads. [CLICK]</a:t>
            </a:r>
          </a:p>
          <a:p>
            <a:r>
              <a:rPr lang="en-GB" dirty="0"/>
              <a:t>And the limited hardware resources in the SSD. </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3557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H" dirty="0"/>
              <a:t>Let’s take a look at filtering opportunities based on the input reads.</a:t>
            </a:r>
          </a:p>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(99.9%)  and </a:t>
            </a:r>
            <a:r>
              <a:rPr lang="en-GB" sz="2200" dirty="0">
                <a:solidFill>
                  <a:srgbClr val="C00000"/>
                </a:solidFill>
              </a:rPr>
              <a:t>short </a:t>
            </a:r>
            <a:r>
              <a:rPr lang="en-GB" sz="2200" dirty="0"/>
              <a:t>(e.g., up to a few hundreds of DNA characters)</a:t>
            </a:r>
          </a:p>
          <a:p>
            <a:pPr lvl="1">
              <a:spcAft>
                <a:spcPts val="800"/>
              </a:spcAft>
            </a:pPr>
            <a:r>
              <a:rPr lang="en-GB" sz="2200" b="1" dirty="0"/>
              <a:t>Long reads: </a:t>
            </a:r>
            <a:r>
              <a:rPr lang="en-GB" sz="2200" dirty="0">
                <a:solidFill>
                  <a:srgbClr val="C00000"/>
                </a:solidFill>
              </a:rPr>
              <a:t>less accurate </a:t>
            </a:r>
            <a:r>
              <a:rPr lang="en-GB" sz="2200" dirty="0"/>
              <a:t>(85-90%)  and </a:t>
            </a:r>
            <a:r>
              <a:rPr lang="en-GB" sz="2200" dirty="0">
                <a:solidFill>
                  <a:srgbClr val="629B3C"/>
                </a:solidFill>
              </a:rPr>
              <a:t>long</a:t>
            </a:r>
            <a:r>
              <a:rPr lang="en-GB" sz="2200" dirty="0">
                <a:solidFill>
                  <a:srgbClr val="22AE9B"/>
                </a:solidFill>
              </a:rPr>
              <a:t> </a:t>
            </a:r>
            <a:r>
              <a:rPr lang="en-GB" sz="2200" dirty="0"/>
              <a:t>(e.g., from hundreds to millions of DNA characters)</a:t>
            </a:r>
          </a:p>
          <a:p>
            <a:endParaRPr lang="en-CH" dirty="0"/>
          </a:p>
          <a:p>
            <a:r>
              <a:rPr lang="en-CH" dirty="0"/>
              <a:t>Based on these, We leverage two filtering opportunities</a:t>
            </a:r>
          </a:p>
          <a:p>
            <a:endParaRPr lang="en-CH" dirty="0"/>
          </a:p>
          <a:p>
            <a:r>
              <a:rPr lang="en-CH" dirty="0"/>
              <a:t>First, we can filter exactly matching reads, which are reads that match exactly to one or more subsequences of the reference genome and do not require </a:t>
            </a:r>
            <a:r>
              <a:rPr lang="en-US" sz="1200" dirty="0">
                <a:solidFill>
                  <a:srgbClr val="1982C3"/>
                </a:solidFill>
                <a:latin typeface="Corbel" panose="020B0503020204020204" pitchFamily="34" charset="0"/>
              </a:rPr>
              <a:t>approximate string matching during alignment</a:t>
            </a:r>
            <a:r>
              <a:rPr lang="en-CH" dirty="0"/>
              <a:t>. Exact matches can frequently occur in short read sets with low sequencing errors and low genetic variations</a:t>
            </a:r>
          </a:p>
          <a:p>
            <a:endParaRPr lang="en-CH" dirty="0"/>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Second, we can filter non-matching reads. Such reads do not have any </a:t>
            </a:r>
            <a:r>
              <a:rPr lang="en-GB" dirty="0"/>
              <a:t>potential matching locations in the reference genome</a:t>
            </a:r>
            <a:r>
              <a:rPr lang="en-CH" dirty="0"/>
              <a:t> can skip the expensive alignment step. Non-matching reads can frequently occur in long read sets with high sequencing errors and short or long read sets with high genetic variations</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9017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dirty="0">
                <a:solidFill>
                  <a:schemeClr val="tx1"/>
                </a:solidFill>
                <a:effectLst/>
                <a:latin typeface="+mn-lt"/>
                <a:ea typeface="+mn-ea"/>
                <a:cs typeface="+mn-cs"/>
              </a:rPr>
              <a:t>by thorough analysis</a:t>
            </a:r>
            <a:r>
              <a:rPr lang="en-GB" sz="1200" i="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of mapping processes of reads with different properties and</a:t>
            </a:r>
            <a:r>
              <a:rPr lang="en-GB" sz="1200" i="0" kern="1200" dirty="0">
                <a:solidFill>
                  <a:schemeClr val="tx1"/>
                </a:solidFill>
                <a:effectLst/>
                <a:latin typeface="+mn-lt"/>
                <a:ea typeface="+mn-ea"/>
                <a:cs typeface="+mn-cs"/>
              </a:rPr>
              <a:t> different </a:t>
            </a:r>
            <a:r>
              <a:rPr lang="en-GB" sz="1200" i="1" kern="1200" dirty="0">
                <a:solidFill>
                  <a:schemeClr val="tx1"/>
                </a:solidFill>
                <a:effectLst/>
                <a:latin typeface="+mn-lt"/>
                <a:ea typeface="+mn-ea"/>
                <a:cs typeface="+mn-cs"/>
              </a:rPr>
              <a:t>degrees of genetic variation, we design two  low-cost in-storage filters</a:t>
            </a:r>
            <a:endParaRPr lang="en-GB" sz="1200" kern="1200" dirty="0">
              <a:solidFill>
                <a:schemeClr val="tx1"/>
              </a:solidFill>
              <a:effectLst/>
              <a:latin typeface="+mn-lt"/>
              <a:ea typeface="+mn-ea"/>
              <a:cs typeface="+mn-cs"/>
            </a:endParaRPr>
          </a:p>
          <a:p>
            <a:endParaRPr lang="en-GB" dirty="0"/>
          </a:p>
          <a:p>
            <a:r>
              <a:rPr lang="en-GB" b="1" dirty="0"/>
              <a:t>[CLICK]  </a:t>
            </a:r>
            <a:r>
              <a:rPr lang="en-GB" dirty="0"/>
              <a:t>1) </a:t>
            </a:r>
            <a:r>
              <a:rPr lang="en-GB" dirty="0" err="1"/>
              <a:t>GenStore</a:t>
            </a:r>
            <a:r>
              <a:rPr lang="en-GB" dirty="0"/>
              <a:t>-EM for filtering exactly-matching reads</a:t>
            </a:r>
          </a:p>
          <a:p>
            <a:endParaRPr lang="en-GB" dirty="0"/>
          </a:p>
          <a:p>
            <a:r>
              <a:rPr lang="en-GB" b="1" dirty="0"/>
              <a:t>[CLICK]  </a:t>
            </a:r>
            <a:r>
              <a:rPr lang="en-GB" dirty="0"/>
              <a:t>and 2) </a:t>
            </a:r>
            <a:r>
              <a:rPr lang="en-GB" dirty="0" err="1"/>
              <a:t>GenStore</a:t>
            </a:r>
            <a:r>
              <a:rPr lang="en-GB" dirty="0"/>
              <a:t>-NM for filtering most of the non-matching reads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669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26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-EM for a 22-GB short read set where 80% of reads exactly match some subsequence in the reference genome and can be filtered.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2.1× - 2.5×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software Base </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rgbClr val="629B3C"/>
                </a:solidFill>
              </a:rPr>
              <a:t>1.5× – 3.3× </a:t>
            </a:r>
            <a:r>
              <a:rPr lang="en-GB" sz="1200" b="0" dirty="0">
                <a:solidFill>
                  <a:srgbClr val="629B3C"/>
                </a:solidFill>
                <a:latin typeface="Corbel" panose="020B0503020204020204" pitchFamily="34" charset="0"/>
              </a:rPr>
              <a:t>speedup </a:t>
            </a:r>
            <a:r>
              <a:rPr lang="en-GB" sz="1200" b="0" dirty="0">
                <a:solidFill>
                  <a:schemeClr val="tx1"/>
                </a:solidFill>
                <a:latin typeface="Corbel" panose="020B0503020204020204" pitchFamily="34" charset="0"/>
              </a:rPr>
              <a:t>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a:t>
            </a:r>
            <a:r>
              <a:rPr lang="en-GB" sz="1200" b="0" dirty="0">
                <a:solidFill>
                  <a:schemeClr val="tx1"/>
                </a:solidFill>
              </a:rPr>
              <a:t>on average </a:t>
            </a:r>
            <a:r>
              <a:rPr lang="en-GB" sz="1200" b="0" dirty="0">
                <a:solidFill>
                  <a:srgbClr val="629B3C"/>
                </a:solidFill>
              </a:rPr>
              <a:t>3.92× energy reduction</a:t>
            </a:r>
            <a:endParaRPr lang="en-GB" sz="1200" b="0" dirty="0">
              <a:solidFill>
                <a:schemeClr val="tx1"/>
              </a:solidFill>
              <a:latin typeface="Corbel" panose="020B0503020204020204" pitchFamily="34" charset="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370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t>
            </a:r>
            <a:r>
              <a:rPr lang="en-GB" dirty="0" err="1"/>
              <a:t>analyze</a:t>
            </a:r>
            <a:r>
              <a:rPr lang="en-GB" dirty="0"/>
              <a:t> the benefits of </a:t>
            </a:r>
            <a:r>
              <a:rPr lang="en-GB" dirty="0" err="1"/>
              <a:t>GenStore</a:t>
            </a:r>
            <a:r>
              <a:rPr lang="en-GB" dirty="0"/>
              <a:t>-NM for a 12-GB long read set with very high genetic variation compared the the reference genome where 99.7% of reads do not match any subsequence in the reference genome. </a:t>
            </a:r>
          </a:p>
          <a:p>
            <a:endParaRPr lang="en-GB" dirty="0"/>
          </a:p>
          <a:p>
            <a:r>
              <a:rPr lang="en-GB" dirty="0"/>
              <a:t>We show the benefit of GS on software and hardware read mappers.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22.4× – 27.9× speedup compared to the software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6.8× – 19.2× speedup compared to the hardware Base 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solidFill>
                <a:latin typeface="Corbel" panose="020B0503020204020204" pitchFamily="34" charset="0"/>
              </a:rPr>
              <a:t>GS provides on average 27.2× energy reduction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chemeClr val="tx1"/>
              </a:solidFill>
              <a:latin typeface="Corbel" panose="020B0503020204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485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find area and power values of GenStore by synthesizing GenStore-EM and NM using 65nm technology node, </a:t>
            </a:r>
          </a:p>
          <a:p>
            <a:r>
              <a:rPr lang="en-GB" dirty="0"/>
              <a:t>A</a:t>
            </a:r>
            <a:r>
              <a:rPr lang="en-CH" dirty="0"/>
              <a:t>nd find that for an 8-channel SSD, the area of GS is 0.2 mm square and the power is 26.6 watts</a:t>
            </a:r>
          </a:p>
          <a:p>
            <a:r>
              <a:rPr lang="en-CH" dirty="0"/>
              <a:t>BY scaling the area to lower technology nodes, we observe that the area overhead of GS </a:t>
            </a:r>
            <a:r>
              <a:rPr lang="en-GB" dirty="0"/>
              <a:t>is 0.006% </a:t>
            </a:r>
            <a:r>
              <a:rPr lang="en-CH" dirty="0"/>
              <a:t> of an Intel processor and less than 9.5% of the </a:t>
            </a:r>
            <a:r>
              <a:rPr lang="en-GB" dirty="0"/>
              <a:t>of the three ARM processors in a SATA SSD controller.</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5693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I am Nika, and today, I will talk about</a:t>
            </a:r>
          </a:p>
          <a:p>
            <a:r>
              <a:rPr lang="en-US" dirty="0"/>
              <a:t>MegIS: High-Performance, Energy-Efficient, and Low-Cost Metagenomic Analysis</a:t>
            </a:r>
            <a:br>
              <a:rPr lang="en-US" dirty="0"/>
            </a:br>
            <a:r>
              <a:rPr lang="en-US" dirty="0"/>
              <a:t>with In-Storage Processing</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5262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Metagenomics: Study of genome sequences of diverse organisms within a shared environment (e.g., blood, ocean, soil)</a:t>
            </a:r>
          </a:p>
          <a:p>
            <a:endParaRPr lang="en-GB" dirty="0"/>
          </a:p>
          <a:p>
            <a:r>
              <a:rPr lang="en-GB" dirty="0"/>
              <a:t>Metagenomics overcomes the limitations of traditional genomics</a:t>
            </a:r>
          </a:p>
          <a:p>
            <a:r>
              <a:rPr lang="en-GB" dirty="0"/>
              <a:t>Because it </a:t>
            </a:r>
            <a:r>
              <a:rPr lang="en-GB" sz="1200" dirty="0"/>
              <a:t>bypasses the need for culturing individual species in isolation, </a:t>
            </a:r>
          </a:p>
          <a:p>
            <a:endParaRPr lang="en-GB" sz="1200" dirty="0"/>
          </a:p>
          <a:p>
            <a:r>
              <a:rPr lang="en-GB" sz="1200" dirty="0"/>
              <a:t>which is not feasible in many important clinical and environmental use cases</a:t>
            </a:r>
          </a:p>
          <a:p>
            <a:endParaRPr lang="en-GB" sz="1200" dirty="0"/>
          </a:p>
          <a:p>
            <a:endParaRPr lang="en-GB" sz="1200" dirty="0"/>
          </a:p>
          <a:p>
            <a:endParaRPr lang="en-GB" sz="1200" dirty="0"/>
          </a:p>
          <a:p>
            <a:endParaRPr lang="en-GB" dirty="0"/>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3393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Therefore, metagenomics has led to ground-breaking advances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In many fields such as </a:t>
            </a:r>
          </a:p>
          <a:p>
            <a:pPr marL="342900" indent="-342900">
              <a:lnSpc>
                <a:spcPct val="130000"/>
              </a:lnSpc>
              <a:spcBef>
                <a:spcPts val="0"/>
              </a:spcBef>
              <a:buFont typeface="Arial" panose="020B0604020202020204" pitchFamily="34" charset="0"/>
              <a:buChar char="•"/>
            </a:pPr>
            <a:r>
              <a:rPr lang="en-GB" sz="1200" dirty="0">
                <a:solidFill>
                  <a:schemeClr val="tx1"/>
                </a:solidFill>
                <a:latin typeface="Corbel" panose="020B0503020204020204" pitchFamily="34" charset="0"/>
              </a:rPr>
              <a:t>Precision medicine</a:t>
            </a:r>
          </a:p>
          <a:p>
            <a:pPr marL="342900" indent="-342900">
              <a:lnSpc>
                <a:spcPct val="130000"/>
              </a:lnSpc>
              <a:spcBef>
                <a:spcPts val="0"/>
              </a:spcBef>
              <a:buFont typeface="Arial" panose="020B0604020202020204" pitchFamily="34" charset="0"/>
              <a:buChar char="•"/>
            </a:pPr>
            <a:r>
              <a:rPr lang="en-GB" sz="1200" dirty="0">
                <a:solidFill>
                  <a:schemeClr val="tx1"/>
                </a:solidFill>
                <a:latin typeface="Corbel" panose="020B0503020204020204" pitchFamily="34" charset="0"/>
              </a:rPr>
              <a:t>Understanding microbial diversity of an environment</a:t>
            </a:r>
          </a:p>
          <a:p>
            <a:pPr marL="342900" indent="-342900">
              <a:lnSpc>
                <a:spcPct val="130000"/>
              </a:lnSpc>
              <a:spcBef>
                <a:spcPts val="0"/>
              </a:spcBef>
              <a:buFont typeface="Arial" panose="020B0604020202020204" pitchFamily="34" charset="0"/>
              <a:buChar char="•"/>
            </a:pPr>
            <a:r>
              <a:rPr lang="en-GB" sz="1200" dirty="0">
                <a:solidFill>
                  <a:schemeClr val="tx1"/>
                </a:solidFill>
                <a:latin typeface="Corbel" panose="020B0503020204020204" pitchFamily="34" charset="0"/>
              </a:rPr>
              <a:t>Discovering early warnings of communicable diseases</a:t>
            </a:r>
            <a:endParaRPr lang="en-CH" sz="1200" dirty="0">
              <a:solidFill>
                <a:schemeClr val="tx1"/>
              </a:solidFill>
              <a:latin typeface="Corbel" panose="020B05030202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endParaRPr lang="en-GB" sz="1200" dirty="0"/>
          </a:p>
          <a:p>
            <a:endParaRPr lang="en-GB" sz="1200" dirty="0"/>
          </a:p>
          <a:p>
            <a:endParaRPr lang="en-GB" sz="1200" dirty="0"/>
          </a:p>
          <a:p>
            <a:endParaRPr lang="en-GB" dirty="0"/>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3245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357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0" i="0" dirty="0">
                <a:effectLst/>
                <a:latin typeface="Arial" panose="020B0604020202020204" pitchFamily="34" charset="0"/>
              </a:rPr>
              <a:t>Since the species that are present in a metagenomic sample are not known in advance, </a:t>
            </a:r>
          </a:p>
          <a:p>
            <a:r>
              <a:rPr lang="en-GB" b="0" i="0" dirty="0">
                <a:effectLst/>
                <a:latin typeface="Arial" panose="020B0604020202020204" pitchFamily="34" charset="0"/>
              </a:rPr>
              <a:t>Metagenomic analysis performs tasks to enable an understanding of the sample’s composition.</a:t>
            </a:r>
          </a:p>
          <a:p>
            <a:endParaRPr lang="en-GB" b="0" i="0"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Here, I am going to start with showing the genomic sequences of the organisms in the metagenomic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To perform metagenomic analysis</a:t>
            </a:r>
          </a:p>
          <a:p>
            <a:endParaRPr lang="en-GB" b="0" i="0" dirty="0">
              <a:effectLst/>
              <a:latin typeface="Arial" panose="020B0604020202020204" pitchFamily="34" charset="0"/>
            </a:endParaRPr>
          </a:p>
          <a:p>
            <a:r>
              <a:rPr lang="en-GB" b="0" i="0" dirty="0">
                <a:effectLst/>
                <a:latin typeface="Arial" panose="020B0604020202020204" pitchFamily="34" charset="0"/>
              </a:rPr>
              <a:t>First, </a:t>
            </a:r>
            <a:r>
              <a:rPr lang="en-GB" dirty="0"/>
              <a:t>many tools extract k-mers (i.e., </a:t>
            </a:r>
            <a:r>
              <a:rPr lang="en-GB" dirty="0" err="1"/>
              <a:t>subsequences</a:t>
            </a:r>
            <a:r>
              <a:rPr lang="en-GB" dirty="0"/>
              <a:t> of length k) from the input queries in a sample</a:t>
            </a:r>
          </a:p>
          <a:p>
            <a:endParaRPr lang="en-GB" b="0" i="0" dirty="0">
              <a:effectLst/>
              <a:latin typeface="Arial" panose="020B0604020202020204" pitchFamily="34" charset="0"/>
            </a:endParaRPr>
          </a:p>
          <a:p>
            <a:r>
              <a:rPr lang="en-GB" b="0" i="0" dirty="0">
                <a:effectLst/>
                <a:latin typeface="Arial" panose="020B0604020202020204" pitchFamily="34" charset="0"/>
              </a:rPr>
              <a:t>Second, they find species present/absent in the sample by searching the query k-mers against a large metagenomic database containing information on many species’ genomes. </a:t>
            </a:r>
          </a:p>
          <a:p>
            <a:r>
              <a:rPr lang="en-GB" b="0" i="0" dirty="0">
                <a:effectLst/>
                <a:latin typeface="Arial" panose="020B0604020202020204" pitchFamily="34" charset="0"/>
              </a:rPr>
              <a:t>Many databases used for various use cases can be very large, </a:t>
            </a:r>
            <a:r>
              <a:rPr lang="en-GB" sz="1200" b="1" i="1" dirty="0">
                <a:solidFill>
                  <a:srgbClr val="C00000"/>
                </a:solidFill>
                <a:effectLst/>
                <a:latin typeface="Corbel" panose="020B0503020204020204" pitchFamily="34" charset="0"/>
              </a:rPr>
              <a:t>for example</a:t>
            </a:r>
            <a:r>
              <a:rPr lang="en-GB" sz="1200" b="1" i="1" dirty="0">
                <a:solidFill>
                  <a:srgbClr val="C00000"/>
                </a:solidFill>
                <a:latin typeface="Corbel" panose="020B0503020204020204" pitchFamily="34" charset="0"/>
              </a:rPr>
              <a:t>, to several TBs or  more than a hundred TBs in emerging databases</a:t>
            </a:r>
          </a:p>
          <a:p>
            <a:endParaRPr lang="en-GB" b="0" i="0" dirty="0">
              <a:effectLst/>
              <a:latin typeface="Arial" panose="020B0604020202020204" pitchFamily="34" charset="0"/>
            </a:endParaRPr>
          </a:p>
          <a:p>
            <a:r>
              <a:rPr lang="en-GB" dirty="0"/>
              <a:t>This step outputs the IDs of the species that are identified to be present in the sample </a:t>
            </a:r>
          </a:p>
          <a:p>
            <a:endParaRPr lang="en-GB" dirty="0"/>
          </a:p>
          <a:p>
            <a:r>
              <a:rPr lang="en-GB" dirty="0"/>
              <a:t>Finally, some applications perform a third optional step of abundance </a:t>
            </a:r>
            <a:r>
              <a:rPr lang="en-GB" dirty="0" err="1"/>
              <a:t>estimatimation</a:t>
            </a:r>
            <a:r>
              <a:rPr lang="en-GB" dirty="0"/>
              <a:t>,</a:t>
            </a:r>
          </a:p>
          <a:p>
            <a:r>
              <a:rPr lang="en-GB" dirty="0"/>
              <a:t>which calculates the relative frequencies of the occurrence of different species in the sample</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4975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While In-Storage Processing (ISP) can be a promising direction to achieve our goal by processing data directly inside the storage device, </a:t>
            </a:r>
          </a:p>
          <a:p>
            <a:pPr marL="0" indent="0">
              <a:lnSpc>
                <a:spcPct val="70000"/>
              </a:lnSpc>
              <a:buNone/>
            </a:pPr>
            <a:r>
              <a:rPr lang="en-GB" sz="2400" b="1" dirty="0">
                <a:solidFill>
                  <a:srgbClr val="C00000"/>
                </a:solidFill>
              </a:rPr>
              <a:t>none of the existing approaches </a:t>
            </a:r>
            <a:r>
              <a:rPr lang="en-GB" sz="2400" dirty="0"/>
              <a:t>can be effectively implemented </a:t>
            </a:r>
          </a:p>
          <a:p>
            <a:pPr marL="0" indent="0">
              <a:lnSpc>
                <a:spcPct val="70000"/>
              </a:lnSpc>
              <a:spcAft>
                <a:spcPts val="1500"/>
              </a:spcAft>
              <a:buNone/>
            </a:pPr>
            <a:r>
              <a:rPr lang="en-GB" sz="2400" dirty="0"/>
              <a:t>as an ISP system due to </a:t>
            </a:r>
            <a:r>
              <a:rPr lang="en-GB" sz="2400" b="1" dirty="0">
                <a:solidFill>
                  <a:srgbClr val="C00000"/>
                </a:solidFill>
              </a:rPr>
              <a:t>limited hardware </a:t>
            </a:r>
            <a:r>
              <a:rPr lang="en-GB" sz="2400" dirty="0"/>
              <a:t>resources in the SSD such as </a:t>
            </a:r>
          </a:p>
          <a:p>
            <a:pPr lvl="1">
              <a:lnSpc>
                <a:spcPct val="70000"/>
              </a:lnSpc>
              <a:spcAft>
                <a:spcPts val="1000"/>
              </a:spcAft>
            </a:pPr>
            <a:r>
              <a:rPr lang="en-GB" dirty="0"/>
              <a:t>Long </a:t>
            </a:r>
            <a:r>
              <a:rPr lang="en-GB" b="1" dirty="0">
                <a:solidFill>
                  <a:srgbClr val="E04F39"/>
                </a:solidFill>
              </a:rPr>
              <a:t>latency of NAND flash </a:t>
            </a:r>
            <a:r>
              <a:rPr lang="en-GB" dirty="0"/>
              <a:t>chips</a:t>
            </a:r>
          </a:p>
          <a:p>
            <a:pPr lvl="1">
              <a:lnSpc>
                <a:spcPct val="70000"/>
              </a:lnSpc>
              <a:spcAft>
                <a:spcPts val="1000"/>
              </a:spcAft>
            </a:pPr>
            <a:r>
              <a:rPr lang="en-GB" dirty="0"/>
              <a:t>Limited </a:t>
            </a:r>
            <a:r>
              <a:rPr lang="en-GB" b="1" dirty="0">
                <a:solidFill>
                  <a:srgbClr val="E04F39"/>
                </a:solidFill>
              </a:rPr>
              <a:t>DRAM capacity</a:t>
            </a:r>
            <a:r>
              <a:rPr lang="en-GB" dirty="0">
                <a:solidFill>
                  <a:srgbClr val="E04F39"/>
                </a:solidFill>
              </a:rPr>
              <a:t> </a:t>
            </a:r>
            <a:r>
              <a:rPr lang="en-GB" dirty="0"/>
              <a:t>inside the SSD</a:t>
            </a:r>
          </a:p>
          <a:p>
            <a:pPr lvl="1">
              <a:lnSpc>
                <a:spcPct val="70000"/>
              </a:lnSpc>
              <a:spcAft>
                <a:spcPts val="1000"/>
              </a:spcAft>
            </a:pPr>
            <a:r>
              <a:rPr lang="en-GB" dirty="0"/>
              <a:t>And its limited bandwidth</a:t>
            </a:r>
            <a:endParaRPr lang="en-GB" b="0" i="0" dirty="0">
              <a:effectLst/>
              <a:latin typeface="Arial" panose="020B0604020202020204" pitchFamily="34" charset="0"/>
            </a:endParaRP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4476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Which is the first </a:t>
            </a:r>
            <a:r>
              <a:rPr lang="en-GB" dirty="0"/>
              <a:t>in-storage processing system for end-to-end metagenomic analysis </a:t>
            </a:r>
          </a:p>
          <a:p>
            <a:r>
              <a:rPr lang="en-GB" dirty="0"/>
              <a:t>The key idea of </a:t>
            </a:r>
            <a:r>
              <a:rPr lang="en-GB" dirty="0" err="1"/>
              <a:t>megis</a:t>
            </a:r>
            <a:r>
              <a:rPr lang="en-GB" dirty="0"/>
              <a:t> is </a:t>
            </a:r>
            <a:r>
              <a:rPr lang="en-CH" sz="1200" b="1" dirty="0">
                <a:solidFill>
                  <a:srgbClr val="1982C3"/>
                </a:solidFill>
              </a:rPr>
              <a:t>Cooperative ISP for metagenomics</a:t>
            </a:r>
          </a:p>
          <a:p>
            <a:r>
              <a:rPr lang="en-CH" dirty="0"/>
              <a:t>Which is enabled </a:t>
            </a:r>
            <a:r>
              <a:rPr lang="en-GB" dirty="0"/>
              <a:t>by a synergistic hardware/software co-design between the storage system and the host system</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5993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9600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effectLst/>
                <a:latin typeface="Arial" panose="020B0604020202020204" pitchFamily="34" charset="0"/>
              </a:rPr>
              <a:t>To (</a:t>
            </a:r>
            <a:r>
              <a:rPr lang="en-GB" b="0" i="0" dirty="0" err="1">
                <a:effectLst/>
                <a:latin typeface="Arial" panose="020B0604020202020204" pitchFamily="34" charset="0"/>
              </a:rPr>
              <a:t>i</a:t>
            </a:r>
            <a:r>
              <a:rPr lang="en-GB" b="0" i="0" dirty="0">
                <a:effectLst/>
                <a:latin typeface="Arial" panose="020B0604020202020204" pitchFamily="34" charset="0"/>
              </a:rPr>
              <a:t>) leverage and (ii) orchestrate the capabilities of both systems, </a:t>
            </a:r>
            <a:r>
              <a:rPr lang="en-GB" b="0" i="0" dirty="0" err="1">
                <a:effectLst/>
                <a:latin typeface="Arial" panose="020B0604020202020204" pitchFamily="34" charset="0"/>
              </a:rPr>
              <a:t>megis</a:t>
            </a:r>
            <a:r>
              <a:rPr lang="en-GB" b="0" i="0" dirty="0">
                <a:effectLst/>
                <a:latin typeface="Arial" panose="020B0604020202020204" pitchFamily="34" charset="0"/>
              </a:rPr>
              <a:t> includes </a:t>
            </a:r>
            <a:r>
              <a:rPr lang="en-GB" b="0" i="0" dirty="0" err="1">
                <a:effectLst/>
                <a:latin typeface="Arial" panose="020B0604020202020204" pitchFamily="34" charset="0"/>
              </a:rPr>
              <a:t>hw</a:t>
            </a:r>
            <a:r>
              <a:rPr lang="en-GB" b="0" i="0" dirty="0">
                <a:effectLst/>
                <a:latin typeface="Arial" panose="020B0604020202020204" pitchFamily="34" charset="0"/>
              </a:rPr>
              <a:t>/</a:t>
            </a:r>
            <a:r>
              <a:rPr lang="en-GB" b="0" i="0" dirty="0" err="1">
                <a:effectLst/>
                <a:latin typeface="Arial" panose="020B0604020202020204" pitchFamily="34" charset="0"/>
              </a:rPr>
              <a:t>sw</a:t>
            </a:r>
            <a:r>
              <a:rPr lang="en-GB" b="0" i="0" dirty="0">
                <a:effectLst/>
                <a:latin typeface="Arial" panose="020B0604020202020204" pitchFamily="34" charset="0"/>
              </a:rPr>
              <a:t> co-design in 5 directions</a:t>
            </a:r>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403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698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6860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9738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813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6 mins until 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795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latinLnBrk="0"/>
            <a:r>
              <a:rPr lang="en-US" sz="1200" b="0" i="0" kern="1200" dirty="0">
                <a:solidFill>
                  <a:schemeClr val="tx1"/>
                </a:solidFill>
                <a:effectLst/>
                <a:latin typeface="+mn-lt"/>
                <a:ea typeface="+mn-ea"/>
                <a:cs typeface="+mn-cs"/>
              </a:rPr>
              <a:t>However, since the development of high throughput sequencing (HTS) technologies, the cost of genome sequencing has fallen off a cliff (&lt;&lt; 1,000$) making it viable for almost everyone's use.</a:t>
            </a:r>
          </a:p>
          <a:p>
            <a:br>
              <a:rPr lang="en-US" dirty="0"/>
            </a:b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568840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We model performance, energy, and power of the systems based on </a:t>
            </a:r>
            <a:br>
              <a:rPr lang="en-GB" dirty="0"/>
            </a:br>
            <a:r>
              <a:rPr lang="en-GB" b="0" i="0" dirty="0">
                <a:effectLst/>
                <a:latin typeface="Arial" panose="020B0604020202020204" pitchFamily="34" charset="0"/>
              </a:rPr>
              <a:t>the latency and throughput of each hardware-based and software-based component</a:t>
            </a:r>
          </a:p>
          <a:p>
            <a:endParaRPr lang="en-GB" dirty="0"/>
          </a:p>
          <a:p>
            <a:r>
              <a:rPr lang="en-GB" dirty="0"/>
              <a:t>We valuate the following baselines:</a:t>
            </a:r>
          </a:p>
          <a:p>
            <a:r>
              <a:rPr lang="en-GB" dirty="0"/>
              <a:t>...</a:t>
            </a:r>
          </a:p>
          <a:p>
            <a:endParaRPr lang="en-GB" dirty="0"/>
          </a:p>
          <a:p>
            <a:r>
              <a:rPr lang="en-GB" dirty="0"/>
              <a:t>We evaluate these tools on systems with cost-optimized and performance-optimized SSD configurations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9628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analyze the benefits of MegIS for samples with low, medium, and high genetic diversity,</a:t>
            </a:r>
          </a:p>
          <a:p>
            <a:r>
              <a:rPr lang="en-GB" dirty="0"/>
              <a:t>A</a:t>
            </a:r>
            <a:r>
              <a:rPr lang="en-CH" dirty="0"/>
              <a:t>nd here I am showing for a cost optimized-SSD</a:t>
            </a:r>
          </a:p>
          <a:p>
            <a:r>
              <a:rPr lang="en-CH" dirty="0"/>
              <a:t>We observe that compared to both P-Opt and A-Opt</a:t>
            </a:r>
          </a:p>
          <a:p>
            <a:pPr algn="l">
              <a:spcAft>
                <a:spcPts val="1000"/>
              </a:spcAft>
            </a:pPr>
            <a:r>
              <a:rPr lang="en-GB" sz="1200" b="0" dirty="0">
                <a:solidFill>
                  <a:schemeClr val="tx1"/>
                </a:solidFill>
                <a:latin typeface="Corbel" panose="020B0503020204020204" pitchFamily="34" charset="0"/>
              </a:rPr>
              <a:t>MegIS provides significant speedups</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144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7763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Similarly, we evaluate megis compared to the pim baseline</a:t>
            </a:r>
          </a:p>
          <a:p>
            <a:pPr marL="0" marR="0" lvl="0" indent="0" algn="l" defTabSz="914400" rtl="0" eaLnBrk="1" fontAlgn="auto" latinLnBrk="0" hangingPunct="1">
              <a:lnSpc>
                <a:spcPct val="100000"/>
              </a:lnSpc>
              <a:spcBef>
                <a:spcPts val="0"/>
              </a:spcBef>
              <a:spcAft>
                <a:spcPts val="0"/>
              </a:spcAft>
              <a:buClrTx/>
              <a:buSzTx/>
              <a:buFontTx/>
              <a:buNone/>
              <a:tabLst/>
              <a:defRPr/>
            </a:pPr>
            <a:r>
              <a:rPr lang="en-CH" dirty="0"/>
              <a:t>and show that on systems with cost-optimized </a:t>
            </a:r>
          </a:p>
          <a:p>
            <a:r>
              <a:rPr lang="en-CH" dirty="0"/>
              <a:t>and performance-optimized ssds,</a:t>
            </a:r>
          </a:p>
          <a:p>
            <a:r>
              <a:rPr lang="en-CH" dirty="0"/>
              <a:t>MegiS significantly outperforms the PIM baseline</a:t>
            </a:r>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310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Next, we show megis's energy reduction on average accross different input sets and SSDs and observe that megis provides...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1310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MegIS provides all these benefits while achieving high accuracy</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6127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a:p>
            <a:endParaRPr lang="en-CH" dirty="0"/>
          </a:p>
          <a:p>
            <a:r>
              <a:rPr lang="en-GB" b="1" i="1" dirty="0">
                <a:solidFill>
                  <a:srgbClr val="000000"/>
                </a:solidFill>
                <a:effectLst/>
                <a:latin typeface="Helvetica" pitchFamily="2" charset="0"/>
              </a:rPr>
              <a:t>Self-note</a:t>
            </a:r>
            <a:r>
              <a:rPr lang="en-GB" b="1" i="1" dirty="0">
                <a:solidFill>
                  <a:srgbClr val="000000"/>
                </a:solidFill>
                <a:effectLst/>
                <a:latin typeface="Helvetica" pitchFamily="2" charset="0"/>
                <a:sym typeface="Wingdings" pitchFamily="2" charset="2"/>
              </a:rPr>
              <a:t> (copy from </a:t>
            </a:r>
            <a:r>
              <a:rPr lang="en-GB" b="1" i="1" dirty="0" err="1">
                <a:solidFill>
                  <a:srgbClr val="000000"/>
                </a:solidFill>
                <a:effectLst/>
                <a:latin typeface="Helvetica" pitchFamily="2" charset="0"/>
                <a:sym typeface="Wingdings" pitchFamily="2" charset="2"/>
              </a:rPr>
              <a:t>arxiv</a:t>
            </a:r>
            <a:r>
              <a:rPr lang="en-GB" b="1" i="1" dirty="0">
                <a:solidFill>
                  <a:srgbClr val="000000"/>
                </a:solidFill>
                <a:effectLst/>
                <a:latin typeface="Helvetica" pitchFamily="2" charset="0"/>
                <a:sym typeface="Wingdings" pitchFamily="2" charset="2"/>
              </a:rPr>
              <a:t> version):  </a:t>
            </a:r>
            <a:r>
              <a:rPr lang="en-GB" i="1" dirty="0">
                <a:solidFill>
                  <a:srgbClr val="2E8D33"/>
                </a:solidFill>
                <a:effectLst/>
                <a:latin typeface="Helvetica" pitchFamily="2" charset="0"/>
              </a:rPr>
              <a:t>For the performance-optimized system, we calculate the cost of 1TB</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DRAM to be roughly 7080 USD (8 x 128GB modules [</a:t>
            </a:r>
            <a:r>
              <a:rPr lang="en-GB" i="1" dirty="0">
                <a:solidFill>
                  <a:srgbClr val="0000FF"/>
                </a:solidFill>
                <a:effectLst/>
                <a:latin typeface="Helvetica" pitchFamily="2" charset="0"/>
              </a:rPr>
              <a:t>230</a:t>
            </a:r>
            <a:r>
              <a:rPr lang="en-GB" i="1" dirty="0">
                <a:solidFill>
                  <a:srgbClr val="2E8D33"/>
                </a:solidFill>
                <a:effectLst/>
                <a:latin typeface="Helvetica" pitchFamily="2" charset="0"/>
              </a:rPr>
              <a:t>]) and the cost of</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SSD-P to be roughly 875 USD. For the performance-optimized system, we calculate</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the cost of 64GB DRAM to be roughly 312 USD (8 x 8GB modules [</a:t>
            </a:r>
            <a:r>
              <a:rPr lang="en-GB" i="1" dirty="0">
                <a:solidFill>
                  <a:srgbClr val="0000FF"/>
                </a:solidFill>
                <a:effectLst/>
                <a:latin typeface="Helvetica" pitchFamily="2" charset="0"/>
              </a:rPr>
              <a:t>231</a:t>
            </a:r>
            <a:r>
              <a:rPr lang="en-GB" i="1" dirty="0">
                <a:solidFill>
                  <a:srgbClr val="2E8D33"/>
                </a:solidFill>
                <a:effectLst/>
                <a:latin typeface="Helvetica" pitchFamily="2" charset="0"/>
              </a:rPr>
              <a:t>],</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assuming the same number of memory channels as the performance-optimized</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system) and the cost of SSD-C to be roughly 346 USD. Note that the cost of</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the total storage system depends not only on the price of each SSD but also on</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the available interconnection slots in the systems, as systems typically have</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fewer PCIe slots (needed for SSD-P) than SATA slots (needed for SSD-C).</a:t>
            </a:r>
            <a:endParaRPr lang="en-GB" dirty="0">
              <a:solidFill>
                <a:srgbClr val="2E8D33"/>
              </a:solidFill>
              <a:effectLst/>
              <a:latin typeface="Helvetica" pitchFamily="2" charset="0"/>
            </a:endParaRP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196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a:p>
            <a:endParaRPr lang="en-CH" dirty="0"/>
          </a:p>
          <a:p>
            <a:r>
              <a:rPr lang="en-GB" b="1" i="1" dirty="0">
                <a:solidFill>
                  <a:srgbClr val="000000"/>
                </a:solidFill>
                <a:effectLst/>
                <a:latin typeface="Helvetica" pitchFamily="2" charset="0"/>
              </a:rPr>
              <a:t>Self-note</a:t>
            </a:r>
            <a:r>
              <a:rPr lang="en-GB" b="1" i="1" dirty="0">
                <a:solidFill>
                  <a:srgbClr val="000000"/>
                </a:solidFill>
                <a:effectLst/>
                <a:latin typeface="Helvetica" pitchFamily="2" charset="0"/>
                <a:sym typeface="Wingdings" pitchFamily="2" charset="2"/>
              </a:rPr>
              <a:t> (copy from </a:t>
            </a:r>
            <a:r>
              <a:rPr lang="en-GB" b="1" i="1" dirty="0" err="1">
                <a:solidFill>
                  <a:srgbClr val="000000"/>
                </a:solidFill>
                <a:effectLst/>
                <a:latin typeface="Helvetica" pitchFamily="2" charset="0"/>
                <a:sym typeface="Wingdings" pitchFamily="2" charset="2"/>
              </a:rPr>
              <a:t>arxiv</a:t>
            </a:r>
            <a:r>
              <a:rPr lang="en-GB" b="1" i="1" dirty="0">
                <a:solidFill>
                  <a:srgbClr val="000000"/>
                </a:solidFill>
                <a:effectLst/>
                <a:latin typeface="Helvetica" pitchFamily="2" charset="0"/>
                <a:sym typeface="Wingdings" pitchFamily="2" charset="2"/>
              </a:rPr>
              <a:t> version):  </a:t>
            </a:r>
            <a:r>
              <a:rPr lang="en-GB" i="1" dirty="0">
                <a:solidFill>
                  <a:srgbClr val="2E8D33"/>
                </a:solidFill>
                <a:effectLst/>
                <a:latin typeface="Helvetica" pitchFamily="2" charset="0"/>
              </a:rPr>
              <a:t>For the performance-optimized system, we calculate the cost of 1TB</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DRAM to be roughly 7080 USD (8 x 128GB modules [</a:t>
            </a:r>
            <a:r>
              <a:rPr lang="en-GB" i="1" dirty="0">
                <a:solidFill>
                  <a:srgbClr val="0000FF"/>
                </a:solidFill>
                <a:effectLst/>
                <a:latin typeface="Helvetica" pitchFamily="2" charset="0"/>
              </a:rPr>
              <a:t>230</a:t>
            </a:r>
            <a:r>
              <a:rPr lang="en-GB" i="1" dirty="0">
                <a:solidFill>
                  <a:srgbClr val="2E8D33"/>
                </a:solidFill>
                <a:effectLst/>
                <a:latin typeface="Helvetica" pitchFamily="2" charset="0"/>
              </a:rPr>
              <a:t>]) and the cost of</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SSD-P to be roughly 875 USD. For the performance-optimized system, we calculate</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the cost of 64GB DRAM to be roughly 312 USD (8 x 8GB modules [</a:t>
            </a:r>
            <a:r>
              <a:rPr lang="en-GB" i="1" dirty="0">
                <a:solidFill>
                  <a:srgbClr val="0000FF"/>
                </a:solidFill>
                <a:effectLst/>
                <a:latin typeface="Helvetica" pitchFamily="2" charset="0"/>
              </a:rPr>
              <a:t>231</a:t>
            </a:r>
            <a:r>
              <a:rPr lang="en-GB" i="1" dirty="0">
                <a:solidFill>
                  <a:srgbClr val="2E8D33"/>
                </a:solidFill>
                <a:effectLst/>
                <a:latin typeface="Helvetica" pitchFamily="2" charset="0"/>
              </a:rPr>
              <a:t>],</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assuming the same number of memory channels as the performance-optimized</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system) and the cost of SSD-C to be roughly 346 USD. Note that the cost of</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the total storage system depends not only on the price of each SSD but also on</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the available interconnection slots in the systems, as systems typically have</a:t>
            </a:r>
            <a:endParaRPr lang="en-GB" dirty="0">
              <a:solidFill>
                <a:srgbClr val="2E8D33"/>
              </a:solidFill>
              <a:effectLst/>
              <a:latin typeface="Helvetica" pitchFamily="2" charset="0"/>
            </a:endParaRPr>
          </a:p>
          <a:p>
            <a:r>
              <a:rPr lang="en-GB" i="1" dirty="0">
                <a:solidFill>
                  <a:srgbClr val="2E8D33"/>
                </a:solidFill>
                <a:effectLst/>
                <a:latin typeface="Helvetica" pitchFamily="2" charset="0"/>
              </a:rPr>
              <a:t>fewer PCIe slots (needed for SSD-P) than SATA slots (needed for SSD-C).</a:t>
            </a:r>
            <a:endParaRPr lang="en-GB" dirty="0">
              <a:solidFill>
                <a:srgbClr val="2E8D33"/>
              </a:solidFill>
              <a:effectLst/>
              <a:latin typeface="Helvetica" pitchFamily="2" charset="0"/>
            </a:endParaRP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6085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4510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6825301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Processing-in-Memory architectures alleviate data movement bottlenecks by moving computation to where the data resides. Such architectures can be implemented </a:t>
            </a:r>
          </a:p>
          <a:p>
            <a:endParaRPr lang="en-US" dirty="0"/>
          </a:p>
          <a:p>
            <a:r>
              <a:rPr lang="en-US" dirty="0"/>
              <a:t>[CLICK] by adding logic near the memory arrays, in what is called processing-near-memory or</a:t>
            </a:r>
          </a:p>
          <a:p>
            <a:endParaRPr lang="en-US" dirty="0"/>
          </a:p>
          <a:p>
            <a:r>
              <a:rPr lang="en-US" dirty="0"/>
              <a:t>[CLICK] by using the analog operating principles of the memory cells to perform computation, in what is called processing-using-memory</a:t>
            </a:r>
          </a:p>
          <a:p>
            <a:endParaRPr lang="en-US" dirty="0"/>
          </a:p>
          <a:p>
            <a:r>
              <a:rPr lang="en-US" dirty="0"/>
              <a:t>[NEXT]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F323FB-BF2C-9B4E-83B8-1F1A8785A5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10293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In-storage processing leverages cute units inside the storage devices, </a:t>
            </a:r>
            <a:r>
              <a:rPr lang="en-CH" b="1" dirty="0"/>
              <a:t>[Cl</a:t>
            </a:r>
            <a:r>
              <a:rPr lang="en-CH" dirty="0"/>
              <a:t>omp</a:t>
            </a:r>
            <a:r>
              <a:rPr lang="en-CH" b="1" dirty="0"/>
              <a:t>ick] </a:t>
            </a:r>
            <a:r>
              <a:rPr lang="en-CH" b="0" dirty="0"/>
              <a:t>such as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99487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Such as embedded core or FPGA to perform computation inside the storage </a:t>
            </a:r>
            <a:r>
              <a:rPr lang="en-CH" b="1" dirty="0"/>
              <a:t>[Click] </a:t>
            </a:r>
            <a:r>
              <a:rPr lang="en-CH" b="0" dirty="0"/>
              <a:t>and sends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5524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Sends only the computation results. </a:t>
            </a:r>
            <a:r>
              <a:rPr lang="en-CH" b="1" dirty="0"/>
              <a:t>[Click]</a:t>
            </a:r>
          </a:p>
          <a:p>
            <a:endParaRPr lang="en-CH" dirty="0"/>
          </a:p>
          <a:p>
            <a:r>
              <a:rPr lang="en-CH" dirty="0"/>
              <a:t>This way, in-storage processing can significatnly mitigate the data movement by reducing external I/Os between the host and the storage device.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3104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However, in-storage processing also needs to read the massive data from underlying NAND flash chips, </a:t>
            </a:r>
            <a:r>
              <a:rPr lang="en-CH" b="1" dirty="0"/>
              <a:t>[Click] </a:t>
            </a:r>
            <a:r>
              <a:rPr lang="en-CH" b="0" dirty="0"/>
              <a:t>and SSD internal bandwidth is not that higher than the external bandwidth even in high-end NAND flash-based SSDs. </a:t>
            </a:r>
            <a:r>
              <a:rPr lang="en-CH" b="1" dirty="0"/>
              <a:t>[Click]</a:t>
            </a:r>
          </a:p>
          <a:p>
            <a:endParaRPr lang="en-CH" b="1" dirty="0"/>
          </a:p>
          <a:p>
            <a:r>
              <a:rPr lang="en-CH" dirty="0"/>
              <a:t>As a result, SSD internal I/Os become the new bottlenck in in-storage processing.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04882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If we can perform computation inside NAND flash chips, </a:t>
            </a:r>
            <a:r>
              <a:rPr lang="en-CH" b="1" dirty="0"/>
              <a:t>[Click] </a:t>
            </a:r>
            <a:r>
              <a:rPr lang="en-CH" b="0" dirty="0"/>
              <a:t>it can reduce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2390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It can reduce the internal data movement within the SSD by sending only the results to the flash controller and the host, </a:t>
            </a:r>
            <a:r>
              <a:rPr lang="en-CH" b="1" dirty="0"/>
              <a:t>[Click] </a:t>
            </a:r>
            <a:r>
              <a:rPr lang="en-CH" b="0" dirty="0"/>
              <a:t>thereby fundamentally mitigating the data movement from the storage device.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2109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At a very high level, Flash-Cosmos enables </a:t>
            </a:r>
            <a:r>
              <a:rPr lang="en-CH" b="1" dirty="0"/>
              <a:t>[Click] </a:t>
            </a:r>
            <a:r>
              <a:rPr lang="en-CH" b="0" dirty="0"/>
              <a:t>computation while sensing multiple operands at once and accurate computation results by zeroing raw bit errors in stored data.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8516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We introduce two techniques, Multi-Wordline Sensing, or MWS in short, that enables in-flash bulk bitwise operations via a single sensing operation, </a:t>
            </a:r>
            <a:r>
              <a:rPr lang="en-CH" b="1" dirty="0"/>
              <a:t>[Click] </a:t>
            </a:r>
            <a:r>
              <a:rPr lang="en-CH" b="0" dirty="0"/>
              <a:t>and Enhanced SLC-Mode Programming, or ESP in short, to achieve zero raw bit errors in stored data and thus no errors in computation results. </a:t>
            </a:r>
            <a:r>
              <a:rPr lang="en-CH" b="1" dirty="0"/>
              <a:t>[Click]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7995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key observation is that, if we </a:t>
            </a:r>
            <a:r>
              <a:rPr lang="en-CH" dirty="0">
                <a:solidFill>
                  <a:schemeClr val="accent1"/>
                </a:solidFill>
              </a:rPr>
              <a:t>simultaneously activate multiple wordlines within a block, which we call intra-block MWS, it results in the bitwise AND of stored data in the wordlines. </a:t>
            </a:r>
            <a:r>
              <a:rPr lang="en-CH" b="1" dirty="0">
                <a:solidFill>
                  <a:schemeClr val="accent1"/>
                </a:solidFill>
              </a:rPr>
              <a:t>[Click]</a:t>
            </a:r>
          </a:p>
          <a:p>
            <a:endParaRPr lang="en-CH" b="1" dirty="0">
              <a:solidFill>
                <a:schemeClr val="accent1"/>
              </a:solidFill>
            </a:endParaRPr>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554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 explained all the non-target cell would operate as a resistance, </a:t>
            </a:r>
            <a:r>
              <a:rPr lang="en-CH" b="1" dirty="0"/>
              <a:t>[Click] </a:t>
            </a:r>
            <a:r>
              <a:rPr lang="en-CH" b="0" dirty="0"/>
              <a:t>while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9177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latin typeface="Arial" panose="020B0604020202020204" pitchFamily="34" charset="0"/>
              </a:rPr>
              <a:t>Knowing what </a:t>
            </a:r>
            <a:r>
              <a:rPr lang="en-US">
                <a:solidFill>
                  <a:srgbClr val="0000FF"/>
                </a:solidFill>
                <a:latin typeface="Arial" panose="020B0604020202020204" pitchFamily="34" charset="0"/>
              </a:rPr>
              <a:t>organisms</a:t>
            </a:r>
            <a:r>
              <a:rPr lang="en-US">
                <a:solidFill>
                  <a:srgbClr val="000000"/>
                </a:solidFill>
                <a:latin typeface="Arial" panose="020B0604020202020204" pitchFamily="34" charset="0"/>
              </a:rPr>
              <a:t> are </a:t>
            </a:r>
            <a:r>
              <a:rPr lang="en-US">
                <a:solidFill>
                  <a:srgbClr val="FF0000"/>
                </a:solidFill>
                <a:latin typeface="Arial" panose="020B0604020202020204" pitchFamily="34" charset="0"/>
              </a:rPr>
              <a:t>present</a:t>
            </a:r>
            <a:r>
              <a:rPr lang="en-US">
                <a:solidFill>
                  <a:srgbClr val="000000"/>
                </a:solidFill>
                <a:latin typeface="Arial" panose="020B0604020202020204" pitchFamily="34" charset="0"/>
              </a:rPr>
              <a:t> in a given environmental sample and how </a:t>
            </a:r>
            <a:r>
              <a:rPr lang="en-US">
                <a:solidFill>
                  <a:srgbClr val="FF0000"/>
                </a:solidFill>
                <a:latin typeface="Arial" panose="020B0604020202020204" pitchFamily="34" charset="0"/>
              </a:rPr>
              <a:t>abundant</a:t>
            </a:r>
            <a:r>
              <a:rPr lang="en-US">
                <a:solidFill>
                  <a:srgbClr val="000000"/>
                </a:solidFill>
                <a:latin typeface="Arial" panose="020B0604020202020204" pitchFamily="34" charset="0"/>
              </a:rPr>
              <a:t> are they</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0872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Target cells operate as either a resistance or an open switch depending the stored data. </a:t>
            </a:r>
            <a:r>
              <a:rPr lang="en-CH" b="1" dirty="0"/>
              <a:t>[Click]</a:t>
            </a:r>
          </a:p>
          <a:p>
            <a:endParaRPr lang="en-CH" b="1" dirty="0"/>
          </a:p>
          <a:p>
            <a:r>
              <a:rPr lang="en-CH" b="0" dirty="0"/>
              <a:t>In this example, only Bitline 4 can conduct flow, as the other bitlines have at least one cell that operates as an open switch. </a:t>
            </a:r>
            <a:r>
              <a:rPr lang="en-CH" b="1" dirty="0"/>
              <a:t>[Click]</a:t>
            </a:r>
          </a:p>
          <a:p>
            <a:endParaRPr lang="en-CH" b="1" dirty="0"/>
          </a:p>
          <a:p>
            <a:endParaRPr lang="en-CH" b="0" dirty="0"/>
          </a:p>
          <a:p>
            <a:endParaRPr lang="en-CH" b="0"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50748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So, the sensing result would be ‘1’ only when all the target cells store bit data ‘1’, which is equivalent to the bitwise AND of all the target cells. </a:t>
            </a:r>
            <a:r>
              <a:rPr lang="en-CH" b="1" dirty="0"/>
              <a:t>[Click]</a:t>
            </a:r>
            <a:endParaRPr lang="en-CH" b="0"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8351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property also holds </a:t>
            </a:r>
            <a:r>
              <a:rPr lang="en-CH" b="1" dirty="0"/>
              <a:t>[Click] </a:t>
            </a:r>
            <a:r>
              <a:rPr lang="en-CH" dirty="0"/>
              <a:t>when we activate more than two wordlines at the same time, </a:t>
            </a:r>
            <a:r>
              <a:rPr lang="en-CH" b="1" dirty="0"/>
              <a:t>[Click]</a:t>
            </a:r>
            <a:r>
              <a:rPr lang="en-CH" b="0" dirty="0"/>
              <a:t>, for example,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174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The bitline current cannot flow through Bitline 4 any longer, as it has a cell that stores ‘0’ and blocks the bitline current. </a:t>
            </a:r>
            <a:r>
              <a:rPr lang="en-CH" b="1" dirty="0"/>
              <a:t>[Click]</a:t>
            </a:r>
            <a:endParaRPr lang="en-CH" b="0" dirty="0"/>
          </a:p>
          <a:p>
            <a:endParaRPr lang="en-CH" b="0" dirty="0"/>
          </a:p>
          <a:p>
            <a:endParaRPr lang="en-CH"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43651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intra-block MWS enables bitwise AND operation on any pages in the same block via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84299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Flash-Cosmos also enables bitwise OR operations by simultaneously activating multiple wordlines in different blocks, which we call inter-block MWS.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532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In this example, only Bitline 4 cannot conduct current, as both the target NAND string have a cell that operates as an open switch. </a:t>
            </a:r>
            <a:r>
              <a:rPr lang="en-CH" b="1" dirty="0"/>
              <a:t>[Click]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6247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It means that the sensing result would read as ‘0’ only when all the target cells store bit data ‘0’, which is equivalent to the bitwise OR of all the target cells.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15072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Like intra-block MWS, </a:t>
            </a:r>
            <a:r>
              <a:rPr lang="en-CH" b="1" dirty="0"/>
              <a:t>[Click] </a:t>
            </a:r>
            <a:r>
              <a:rPr lang="en-CH" dirty="0"/>
              <a:t>this property holds when we activate more than two wordlines in different blocks at the same time, </a:t>
            </a:r>
            <a:r>
              <a:rPr lang="en-CH" b="1" dirty="0"/>
              <a:t>[Click]</a:t>
            </a:r>
            <a:r>
              <a:rPr lang="en-CH" b="0" dirty="0"/>
              <a:t>, as we can see …</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1310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As we can see the current can flow through Bitline 4 as well, since there is a cell that operates as a resistance. </a:t>
            </a:r>
            <a:r>
              <a:rPr lang="en-CH" b="1" dirty="0"/>
              <a:t>[Click]</a:t>
            </a:r>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78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olidFill>
                  <a:srgbClr val="F49415"/>
                </a:solidFill>
                <a:ea typeface="Segoe UI Symbol" panose="020B0502040204020203" pitchFamily="34" charset="0"/>
                <a:cs typeface="Segoe UI Historic" panose="020B0502040204020203" pitchFamily="34" charset="0"/>
              </a:rPr>
              <a:t>Read mapping is the f</a:t>
            </a:r>
            <a:r>
              <a:rPr lang="en-US" sz="1200" b="0" dirty="0">
                <a:ea typeface="Segoe UI Symbol" panose="020B0502040204020203" pitchFamily="34" charset="0"/>
                <a:cs typeface="Segoe UI Historic" panose="020B0502040204020203" pitchFamily="34" charset="0"/>
              </a:rPr>
              <a:t>irst key step in genome sequence analysis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a typeface="Segoe UI Symbol" panose="020B0502040204020203" pitchFamily="34" charset="0"/>
                <a:cs typeface="Segoe UI Historic" panose="020B0502040204020203" pitchFamily="34" charset="0"/>
              </a:rPr>
              <a:t>That </a:t>
            </a:r>
            <a:r>
              <a:rPr lang="en-US" sz="1200" dirty="0">
                <a:ea typeface="Segoe UI Symbol" panose="020B0502040204020203" pitchFamily="34" charset="0"/>
                <a:cs typeface="Segoe UI Historic" panose="020B0502040204020203" pitchFamily="34" charset="0"/>
              </a:rPr>
              <a:t>Aligns </a:t>
            </a:r>
            <a:r>
              <a:rPr lang="en-US" sz="1200" dirty="0">
                <a:solidFill>
                  <a:srgbClr val="00B050"/>
                </a:solidFill>
                <a:ea typeface="Segoe UI Symbol" panose="020B0502040204020203" pitchFamily="34" charset="0"/>
                <a:cs typeface="Segoe UI Historic" panose="020B0502040204020203" pitchFamily="34" charset="0"/>
              </a:rPr>
              <a:t>reads</a:t>
            </a:r>
            <a:r>
              <a:rPr lang="en-US" sz="1200" dirty="0">
                <a:ea typeface="Segoe UI Symbol" panose="020B0502040204020203" pitchFamily="34" charset="0"/>
                <a:cs typeface="Segoe UI Historic" panose="020B0502040204020203" pitchFamily="34" charset="0"/>
              </a:rPr>
              <a:t> to potential </a:t>
            </a:r>
            <a:r>
              <a:rPr lang="en-US" sz="1200" dirty="0">
                <a:solidFill>
                  <a:srgbClr val="00B050"/>
                </a:solidFill>
                <a:ea typeface="Segoe UI Symbol" panose="020B0502040204020203" pitchFamily="34" charset="0"/>
                <a:cs typeface="Segoe UI Historic" panose="020B0502040204020203" pitchFamily="34" charset="0"/>
              </a:rPr>
              <a:t>matching</a:t>
            </a:r>
            <a:r>
              <a:rPr lang="en-US" sz="1200" dirty="0">
                <a:ea typeface="Segoe UI Symbol" panose="020B0502040204020203" pitchFamily="34" charset="0"/>
                <a:cs typeface="Segoe UI Historic" panose="020B0502040204020203" pitchFamily="34" charset="0"/>
              </a:rPr>
              <a:t> </a:t>
            </a:r>
            <a:r>
              <a:rPr lang="en-US" sz="1200" dirty="0">
                <a:solidFill>
                  <a:srgbClr val="00B050"/>
                </a:solidFill>
                <a:ea typeface="Segoe UI Symbol" panose="020B0502040204020203" pitchFamily="34" charset="0"/>
                <a:cs typeface="Segoe UI Historic" panose="020B0502040204020203" pitchFamily="34" charset="0"/>
              </a:rPr>
              <a:t>locations</a:t>
            </a:r>
            <a:r>
              <a:rPr lang="en-US" sz="1200" dirty="0">
                <a:ea typeface="Segoe UI Symbol" panose="020B0502040204020203" pitchFamily="34" charset="0"/>
                <a:cs typeface="Segoe UI Historic" panose="020B0502040204020203" pitchFamily="34" charset="0"/>
              </a:rPr>
              <a:t> within the </a:t>
            </a:r>
            <a:r>
              <a:rPr lang="en-US" sz="1200" dirty="0">
                <a:solidFill>
                  <a:srgbClr val="00B050"/>
                </a:solidFill>
                <a:ea typeface="Segoe UI Symbol" panose="020B0502040204020203" pitchFamily="34" charset="0"/>
                <a:cs typeface="Segoe UI Historic" panose="020B0502040204020203" pitchFamily="34" charset="0"/>
              </a:rPr>
              <a:t>reference genome [CLICK]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ea typeface="Segoe UI Symbol" panose="020B0502040204020203" pitchFamily="34" charset="0"/>
                <a:cs typeface="Segoe UI Historic" panose="020B0502040204020203" pitchFamily="34" charset="0"/>
              </a:rPr>
              <a:t>For each matching location, the </a:t>
            </a:r>
            <a:r>
              <a:rPr lang="en-US" sz="2200" dirty="0">
                <a:solidFill>
                  <a:srgbClr val="00B050"/>
                </a:solidFill>
                <a:ea typeface="Segoe UI Symbol" panose="020B0502040204020203" pitchFamily="34" charset="0"/>
                <a:cs typeface="Segoe UI Historic" panose="020B0502040204020203" pitchFamily="34" charset="0"/>
              </a:rPr>
              <a:t>alignment step</a:t>
            </a:r>
            <a:r>
              <a:rPr lang="en-US" sz="2200" dirty="0">
                <a:ea typeface="Segoe UI Symbol" panose="020B0502040204020203" pitchFamily="34" charset="0"/>
                <a:cs typeface="Segoe UI Historic" panose="020B0502040204020203" pitchFamily="34" charset="0"/>
              </a:rPr>
              <a:t> finds the degree of </a:t>
            </a:r>
            <a:r>
              <a:rPr lang="en-US" sz="2200" dirty="0">
                <a:solidFill>
                  <a:srgbClr val="00B050"/>
                </a:solidFill>
                <a:ea typeface="Segoe UI Symbol" panose="020B0502040204020203" pitchFamily="34" charset="0"/>
                <a:cs typeface="Segoe UI Historic" panose="020B0502040204020203" pitchFamily="34" charset="0"/>
              </a:rPr>
              <a:t>similarity between read and reference by calculating the alignment score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orbel" panose="020B0503020204020204" pitchFamily="34" charset="0"/>
              </a:rPr>
              <a:t>Calculating the alignment score requires </a:t>
            </a:r>
            <a:r>
              <a:rPr lang="en-GB" sz="1200" dirty="0">
                <a:solidFill>
                  <a:srgbClr val="E90404"/>
                </a:solidFill>
                <a:effectLst/>
                <a:latin typeface="Corbel" panose="020B0503020204020204" pitchFamily="34" charset="0"/>
              </a:rPr>
              <a:t>computationally-expensive</a:t>
            </a:r>
            <a:r>
              <a:rPr lang="en-GB" sz="1200" dirty="0">
                <a:effectLst/>
                <a:latin typeface="Corbel" panose="020B0503020204020204" pitchFamily="34" charset="0"/>
              </a:rPr>
              <a:t> </a:t>
            </a:r>
            <a:r>
              <a:rPr lang="en-GB" sz="1200" b="1" i="1" dirty="0">
                <a:solidFill>
                  <a:srgbClr val="00B0F0"/>
                </a:solidFill>
                <a:effectLst/>
                <a:latin typeface="Corbel" panose="020B0503020204020204" pitchFamily="34" charset="0"/>
              </a:rPr>
              <a:t>approximate string matching (ASM) </a:t>
            </a:r>
            <a:r>
              <a:rPr lang="en-GB" sz="1200" dirty="0">
                <a:effectLst/>
                <a:latin typeface="Corbel" panose="020B0503020204020204" pitchFamily="34" charset="0"/>
              </a:rPr>
              <a:t>to account for differences between reads and the reference genome.  [CLICK] </a:t>
            </a:r>
            <a:endParaRPr lang="en-GB" sz="120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a typeface="Segoe UI Symbol" panose="020B0502040204020203" pitchFamily="34" charset="0"/>
              <a:cs typeface="Segoe UI Historic"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a typeface="Segoe UI Symbol" panose="020B0502040204020203" pitchFamily="34" charset="0"/>
              <a:cs typeface="Segoe UI Historic" panose="020B0502040204020203" pitchFamily="34" charset="0"/>
            </a:endParaRPr>
          </a:p>
          <a:p>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8257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This way, inter-block MWS enables bitwise OR operations on any pages in different blocks via only a single sensing operation. </a:t>
            </a:r>
            <a:r>
              <a:rPr lang="en-CH" b="1" dirty="0"/>
              <a:t>[Click]</a:t>
            </a:r>
          </a:p>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42016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b="1" dirty="0"/>
          </a:p>
          <a:p>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797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1F437-8D38-4484-C0B1-B75BC83CD7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49417C-74F3-AF76-0C20-8E045EC1D7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28D2D4-D8CE-1ECC-A4A2-6C964DB5178F}"/>
              </a:ext>
            </a:extLst>
          </p:cNvPr>
          <p:cNvSpPr>
            <a:spLocks noGrp="1"/>
          </p:cNvSpPr>
          <p:nvPr>
            <p:ph type="body" idx="1"/>
          </p:nvPr>
        </p:nvSpPr>
        <p:spPr/>
        <p:txBody>
          <a:bodyPr/>
          <a:lstStyle/>
          <a:p>
            <a:r>
              <a:rPr lang="en-CH" dirty="0"/>
              <a:t>Now let’s dive into the key ideas of Enhanced SLC-Mode Programming </a:t>
            </a:r>
            <a:r>
              <a:rPr lang="en-CH" b="1" dirty="0"/>
              <a:t>[Click] </a:t>
            </a:r>
            <a:r>
              <a:rPr lang="en-CH" b="0" dirty="0"/>
              <a:t>that elminiates …</a:t>
            </a:r>
            <a:endParaRPr lang="en-CH" dirty="0"/>
          </a:p>
        </p:txBody>
      </p:sp>
      <p:sp>
        <p:nvSpPr>
          <p:cNvPr id="4" name="Slide Number Placeholder 3">
            <a:extLst>
              <a:ext uri="{FF2B5EF4-FFF2-40B4-BE49-F238E27FC236}">
                <a16:creationId xmlns:a16="http://schemas.microsoft.com/office/drawing/2014/main" id="{F4B8083B-6483-7052-1ECB-D423CBC86C1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00760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3AA3A-EC4C-DF91-DD9E-58DA1E9A80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EAEAF7-159C-871B-F692-ACBB45BB48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B18DFC-4ADC-FCA8-2219-4D351232B0CC}"/>
              </a:ext>
            </a:extLst>
          </p:cNvPr>
          <p:cNvSpPr>
            <a:spLocks noGrp="1"/>
          </p:cNvSpPr>
          <p:nvPr>
            <p:ph type="body" idx="1"/>
          </p:nvPr>
        </p:nvSpPr>
        <p:spPr/>
        <p:txBody>
          <a:bodyPr/>
          <a:lstStyle/>
          <a:p>
            <a:r>
              <a:rPr lang="en-CH" dirty="0"/>
              <a:t>Eliminates raw bit errors in stored data. </a:t>
            </a:r>
            <a:r>
              <a:rPr lang="en-CH" b="1" dirty="0"/>
              <a:t>[Click]</a:t>
            </a:r>
          </a:p>
          <a:p>
            <a:endParaRPr lang="en-CH" b="1" dirty="0"/>
          </a:p>
          <a:p>
            <a:r>
              <a:rPr lang="en-CH" b="0" dirty="0"/>
              <a:t>The key idea is to program only a single bit per cell for the target data of computation, meaning that ESP trades storage density, </a:t>
            </a:r>
            <a:r>
              <a:rPr lang="en-CH" b="1" dirty="0"/>
              <a:t>[Click] </a:t>
            </a:r>
            <a:r>
              <a:rPr lang="en-CH" b="0" dirty="0"/>
              <a:t>and use more precise program-voltage control, meaning that it also trades program latency, </a:t>
            </a:r>
            <a:r>
              <a:rPr lang="en-CH" b="1" dirty="0"/>
              <a:t>[Click] </a:t>
            </a:r>
            <a:r>
              <a:rPr lang="en-CH" b="0" dirty="0"/>
              <a:t>to maximize the reliability margin between the program and erased states of flash cells. </a:t>
            </a:r>
            <a:r>
              <a:rPr lang="en-CH" b="1" dirty="0"/>
              <a:t>[Click]</a:t>
            </a:r>
          </a:p>
          <a:p>
            <a:endParaRPr lang="en-CH" b="1" dirty="0"/>
          </a:p>
          <a:p>
            <a:endParaRPr lang="en-CH" b="0" dirty="0"/>
          </a:p>
          <a:p>
            <a:endParaRPr lang="en-CH" b="1" dirty="0"/>
          </a:p>
          <a:p>
            <a:endParaRPr lang="en-CH" dirty="0"/>
          </a:p>
        </p:txBody>
      </p:sp>
      <p:sp>
        <p:nvSpPr>
          <p:cNvPr id="4" name="Slide Number Placeholder 3">
            <a:extLst>
              <a:ext uri="{FF2B5EF4-FFF2-40B4-BE49-F238E27FC236}">
                <a16:creationId xmlns:a16="http://schemas.microsoft.com/office/drawing/2014/main" id="{3CFC6058-B513-91EB-369B-06C8D42F48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0073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C3275-CF9A-3CC8-D805-F53E9DFE8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F2AD2F-550E-B960-7227-FEA541458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F47B98-BB5F-B05D-1B3E-504329BAF833}"/>
              </a:ext>
            </a:extLst>
          </p:cNvPr>
          <p:cNvSpPr>
            <a:spLocks noGrp="1"/>
          </p:cNvSpPr>
          <p:nvPr>
            <p:ph type="body" idx="1"/>
          </p:nvPr>
        </p:nvSpPr>
        <p:spPr/>
        <p:txBody>
          <a:bodyPr/>
          <a:lstStyle/>
          <a:p>
            <a:r>
              <a:rPr lang="en-CH" dirty="0"/>
              <a:t>So, ESP enables reliable in-flash computation by trading storage density and program performance, </a:t>
            </a:r>
            <a:r>
              <a:rPr lang="en-CH" b="1" dirty="0"/>
              <a:t>[Click] </a:t>
            </a:r>
            <a:r>
              <a:rPr lang="en-CH" dirty="0"/>
              <a:t>but the overheads occur only for the target data of computation. </a:t>
            </a:r>
            <a:r>
              <a:rPr lang="en-CH" b="1" dirty="0"/>
              <a:t>[Click]</a:t>
            </a:r>
          </a:p>
          <a:p>
            <a:endParaRPr lang="en-CH" b="0" dirty="0"/>
          </a:p>
          <a:p>
            <a:endParaRPr lang="en-CH" b="1" dirty="0"/>
          </a:p>
          <a:p>
            <a:endParaRPr lang="en-CH" dirty="0"/>
          </a:p>
        </p:txBody>
      </p:sp>
      <p:sp>
        <p:nvSpPr>
          <p:cNvPr id="4" name="Slide Number Placeholder 3">
            <a:extLst>
              <a:ext uri="{FF2B5EF4-FFF2-40B4-BE49-F238E27FC236}">
                <a16:creationId xmlns:a16="http://schemas.microsoft.com/office/drawing/2014/main" id="{F7434D09-F4FD-D84A-DFD2-F8A855099A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225877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39CFE-003C-D48E-7485-FB7CEE4D9A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7768BC-1D69-ECC1-FCAE-CA6D937A4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331847-0658-C636-C5C7-3524BDE0B299}"/>
              </a:ext>
            </a:extLst>
          </p:cNvPr>
          <p:cNvSpPr>
            <a:spLocks noGrp="1"/>
          </p:cNvSpPr>
          <p:nvPr>
            <p:ph type="body" idx="1"/>
          </p:nvPr>
        </p:nvSpPr>
        <p:spPr/>
        <p:txBody>
          <a:bodyPr/>
          <a:lstStyle/>
          <a:p>
            <a:r>
              <a:rPr lang="en-CH" dirty="0"/>
              <a:t>First, we conducted rigorous real-device characterization to validate the feasibility and reliability of Flash-Cosmos, </a:t>
            </a:r>
            <a:r>
              <a:rPr lang="en-CH" b="1" dirty="0"/>
              <a:t>[Click] </a:t>
            </a:r>
            <a:r>
              <a:rPr lang="en-CH" b="0" dirty="0"/>
              <a:t>using 160 3D NAND flash chips, </a:t>
            </a:r>
            <a:r>
              <a:rPr lang="en-CH" b="1" dirty="0"/>
              <a:t>[Click]</a:t>
            </a:r>
            <a:r>
              <a:rPr lang="en-CH" b="0" dirty="0"/>
              <a:t> considering the worst-case operation conditions. </a:t>
            </a:r>
            <a:r>
              <a:rPr lang="en-CH" b="1" dirty="0"/>
              <a:t>[Click]</a:t>
            </a:r>
          </a:p>
          <a:p>
            <a:endParaRPr lang="en-CH" b="1" dirty="0"/>
          </a:p>
          <a:p>
            <a:r>
              <a:rPr lang="en-CH" dirty="0"/>
              <a:t>We also performed system-level evaluation using the state-of-the-art SSD simulator, </a:t>
            </a:r>
            <a:r>
              <a:rPr lang="en-CH" b="1" dirty="0"/>
              <a:t>[Click] </a:t>
            </a:r>
            <a:r>
              <a:rPr lang="en-CH" b="0" dirty="0"/>
              <a:t>for three real-world applications that perform bulk bitwise operations on different numbers of operands. </a:t>
            </a:r>
            <a:r>
              <a:rPr lang="en-CH" b="1" dirty="0"/>
              <a:t>[Click]</a:t>
            </a:r>
          </a:p>
          <a:p>
            <a:endParaRPr lang="en-CH" b="1" dirty="0"/>
          </a:p>
          <a:p>
            <a:r>
              <a:rPr lang="en-CH" b="0" dirty="0"/>
              <a:t>We compared Flash-Cosmos against three baselines, a conventional system that uses a multi-core CPU, an in-storage processing system with an in-storage hardware accelerator, and a system that adopts the state-of-the-art in-flash processing mechanism to perform bulk bitwise operations. </a:t>
            </a:r>
            <a:r>
              <a:rPr lang="en-CH" b="1" dirty="0"/>
              <a:t>[Click]</a:t>
            </a:r>
            <a:endParaRPr lang="en-CH" b="0" dirty="0"/>
          </a:p>
        </p:txBody>
      </p:sp>
      <p:sp>
        <p:nvSpPr>
          <p:cNvPr id="4" name="Slide Number Placeholder 3">
            <a:extLst>
              <a:ext uri="{FF2B5EF4-FFF2-40B4-BE49-F238E27FC236}">
                <a16:creationId xmlns:a16="http://schemas.microsoft.com/office/drawing/2014/main" id="{8FF58B01-9794-B8F0-8E8F-337256668C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84497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Through our real-device characterization, we demnostrated that both MWS operations are possible without requiring any change ot the cell array of commodity NAND flash chips, </a:t>
            </a:r>
            <a:r>
              <a:rPr lang="en-CH" b="1" dirty="0"/>
              <a:t>[Click] </a:t>
            </a:r>
            <a:r>
              <a:rPr lang="en-CH" b="0" dirty="0"/>
              <a:t>and they can reliably activate multiple wordlines at the same time without significant increase in sensing latency. </a:t>
            </a:r>
            <a:r>
              <a:rPr lang="en-CH" b="1" dirty="0"/>
              <a:t>[Click]</a:t>
            </a:r>
          </a:p>
          <a:p>
            <a:endParaRPr lang="en-CH" b="1" dirty="0"/>
          </a:p>
          <a:p>
            <a:r>
              <a:rPr lang="en-CH" b="0" dirty="0"/>
              <a:t>We also observed no errors in the tested cells when we program data using ESP, which shows that Flash-Cosmos enables reliable in-flash bulk bitwise operations. </a:t>
            </a:r>
            <a:r>
              <a:rPr lang="en-CH" b="1" dirty="0"/>
              <a:t>[Click]</a:t>
            </a:r>
            <a:endParaRPr lang="en-CH"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19603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system-level evaluation, </a:t>
            </a:r>
            <a:r>
              <a:rPr lang="en-GB" b="1" dirty="0"/>
              <a:t>[Click] </a:t>
            </a:r>
            <a:r>
              <a:rPr lang="en-GB" b="0" dirty="0"/>
              <a:t>we evaluate the speedup and </a:t>
            </a:r>
            <a:r>
              <a:rPr lang="en-GB" b="1" dirty="0"/>
              <a:t>[Click]</a:t>
            </a:r>
            <a:r>
              <a:rPr lang="en-GB" b="0" dirty="0"/>
              <a:t> energy benefit over the conventional system. </a:t>
            </a:r>
            <a:r>
              <a:rPr lang="en-GB" b="1" dirty="0"/>
              <a:t>[Click]</a:t>
            </a:r>
          </a:p>
          <a:p>
            <a:endParaRPr lang="en-GB" b="1" dirty="0"/>
          </a:p>
          <a:p>
            <a:r>
              <a:rPr lang="en-GB" b="0" dirty="0"/>
              <a:t>We observe that Flash-Cosmos provides significant performance and energy benefits over all the baselines, including the state-of-the-art in-flash bulk bitwise operation technique, </a:t>
            </a:r>
            <a:r>
              <a:rPr lang="en-GB" b="1" dirty="0"/>
              <a:t>[Click] </a:t>
            </a:r>
            <a:r>
              <a:rPr lang="en-GB" b="0" dirty="0"/>
              <a:t>and the larger the number of operands for bulk bitwise operations, the higher the performance and energy benefits that Flash-Cosmos can achieve over other computing platforms. </a:t>
            </a:r>
            <a:r>
              <a:rPr lang="en-GB" b="1" dirty="0"/>
              <a:t>[Click]</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C3F745-936E-E64C-822F-C311E85D7265}" type="slidenum">
              <a:rPr kumimoji="0" lang="en-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1547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C64C8-A0E1-1852-ED1C-4B3BD8AACD1F}"/>
            </a:ext>
          </a:extLst>
        </p:cNvPr>
        <p:cNvGrpSpPr/>
        <p:nvPr/>
      </p:nvGrpSpPr>
      <p:grpSpPr>
        <a:xfrm>
          <a:off x="0" y="0"/>
          <a:ext cx="0" cy="0"/>
          <a:chOff x="0" y="0"/>
          <a:chExt cx="0" cy="0"/>
        </a:xfrm>
      </p:grpSpPr>
      <p:sp>
        <p:nvSpPr>
          <p:cNvPr id="75777" name="Rectangle 7">
            <a:extLst>
              <a:ext uri="{FF2B5EF4-FFF2-40B4-BE49-F238E27FC236}">
                <a16:creationId xmlns:a16="http://schemas.microsoft.com/office/drawing/2014/main" id="{38CA4BDC-6AEB-5201-0123-1F929B9C294B}"/>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auto" latinLnBrk="0" hangingPunct="1">
              <a:lnSpc>
                <a:spcPct val="100000"/>
              </a:lnSpc>
              <a:spcBef>
                <a:spcPts val="0"/>
              </a:spcBef>
              <a:spcAft>
                <a:spcPts val="0"/>
              </a:spcAft>
              <a:buClrTx/>
              <a:buSzTx/>
              <a:buFontTx/>
              <a:buNone/>
              <a:tabLst/>
              <a:defRPr/>
            </a:pPr>
            <a:fld id="{D433A3D9-BADB-734B-A983-EA6AF1EA18F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rPr>
              <a:pPr marL="0" marR="0" lvl="0" indent="0" algn="r" defTabSz="928538"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5778" name="Rectangle 2">
            <a:extLst>
              <a:ext uri="{FF2B5EF4-FFF2-40B4-BE49-F238E27FC236}">
                <a16:creationId xmlns:a16="http://schemas.microsoft.com/office/drawing/2014/main" id="{417FB86D-AC35-B411-B004-26513E4114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5779" name="Rectangle 3">
            <a:extLst>
              <a:ext uri="{FF2B5EF4-FFF2-40B4-BE49-F238E27FC236}">
                <a16:creationId xmlns:a16="http://schemas.microsoft.com/office/drawing/2014/main" id="{5B69E627-9417-2FCA-5C79-07459DAE64B6}"/>
              </a:ext>
            </a:extLst>
          </p:cNvPr>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21761029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C0100-8BED-38F9-2E46-7316FD0A41FA}"/>
            </a:ext>
          </a:extLst>
        </p:cNvPr>
        <p:cNvGrpSpPr/>
        <p:nvPr/>
      </p:nvGrpSpPr>
      <p:grpSpPr>
        <a:xfrm>
          <a:off x="0" y="0"/>
          <a:ext cx="0" cy="0"/>
          <a:chOff x="0" y="0"/>
          <a:chExt cx="0" cy="0"/>
        </a:xfrm>
      </p:grpSpPr>
      <p:sp>
        <p:nvSpPr>
          <p:cNvPr id="136193" name="Rectangle 7">
            <a:extLst>
              <a:ext uri="{FF2B5EF4-FFF2-40B4-BE49-F238E27FC236}">
                <a16:creationId xmlns:a16="http://schemas.microsoft.com/office/drawing/2014/main" id="{40481103-3D83-AAE9-DCF8-21B2FE1E1C03}"/>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01F22E10-F738-7441-B00D-D602C05DDFF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cs typeface="Arial" charset="0"/>
            </a:endParaRPr>
          </a:p>
        </p:txBody>
      </p:sp>
      <p:sp>
        <p:nvSpPr>
          <p:cNvPr id="136194" name="Rectangle 2">
            <a:extLst>
              <a:ext uri="{FF2B5EF4-FFF2-40B4-BE49-F238E27FC236}">
                <a16:creationId xmlns:a16="http://schemas.microsoft.com/office/drawing/2014/main" id="{EE4DE67F-D885-786E-9043-CE8239301475}"/>
              </a:ext>
            </a:extLst>
          </p:cNvPr>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36195" name="Rectangle 3">
            <a:extLst>
              <a:ext uri="{FF2B5EF4-FFF2-40B4-BE49-F238E27FC236}">
                <a16:creationId xmlns:a16="http://schemas.microsoft.com/office/drawing/2014/main" id="{84684934-78B1-5399-A44C-E99F366C65A3}"/>
              </a:ext>
            </a:extLst>
          </p:cNvPr>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493111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05382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3F106-4F9D-5549-2134-E8F877834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811EC1-3C32-BF6C-EFD7-08510ED96F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26CB5-1601-DD8C-E5FC-BD5F14FCE324}"/>
              </a:ext>
            </a:extLst>
          </p:cNvPr>
          <p:cNvSpPr>
            <a:spLocks noGrp="1"/>
          </p:cNvSpPr>
          <p:nvPr>
            <p:ph type="body" idx="1"/>
          </p:nvPr>
        </p:nvSpPr>
        <p:spPr/>
        <p:txBody>
          <a:bodyPr>
            <a:normAutofit/>
          </a:bodyPr>
          <a:lstStyle/>
          <a:p>
            <a:endParaRPr lang="en-US" dirty="0"/>
          </a:p>
        </p:txBody>
      </p:sp>
      <p:sp>
        <p:nvSpPr>
          <p:cNvPr id="4" name="Slide Number Placeholder 3">
            <a:extLst>
              <a:ext uri="{FF2B5EF4-FFF2-40B4-BE49-F238E27FC236}">
                <a16:creationId xmlns:a16="http://schemas.microsoft.com/office/drawing/2014/main" id="{D5559BEE-B9CF-CA1A-89AE-E72A16AF28C7}"/>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49503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plot shows the throughput improvement provided by in-DRAM copy operations for bulk data initialization and copy over CPU-based copy and initialization using LOAD and STORE instructions. We do not execute any CLFLUSH instructions and assume that the data is up to date in DRAM and there are no cached copies.</a:t>
            </a:r>
          </a:p>
          <a:p>
            <a:endParaRPr lang="en-US" dirty="0"/>
          </a:p>
          <a:p>
            <a:r>
              <a:rPr lang="en-US" dirty="0"/>
              <a:t>The x-axis shows the size of the arrays that we copy or initialize. The dark gray bar shows the improvement for initialization operations, and the bright gray bar shows the improvement for copy operations.</a:t>
            </a:r>
          </a:p>
          <a:p>
            <a:endParaRPr lang="en-US" dirty="0"/>
          </a:p>
          <a:p>
            <a:r>
              <a:rPr lang="en-US" b="1" dirty="0"/>
              <a:t>[CLICK] </a:t>
            </a:r>
            <a:r>
              <a:rPr lang="en-US" b="0" dirty="0"/>
              <a:t>We observe that in-DRAM copy and initialization operations improve copy and initialization throughput by 119x and 89x including the overheads of system support required for </a:t>
            </a:r>
            <a:r>
              <a:rPr lang="en-US" b="0" dirty="0" err="1"/>
              <a:t>RowClone</a:t>
            </a:r>
            <a:r>
              <a:rPr lang="en-US" b="0" dirty="0"/>
              <a:t> operations</a:t>
            </a:r>
            <a:endParaRPr lang="en-US" b="1"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575381-7527-4E0E-A355-7550D954D08C}"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38477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C435B-A0CD-F0F5-5A13-18B4626D3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90B405-281C-4778-6947-8EDBD9324A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E943A-4584-2D2E-AAAE-8E79624040A7}"/>
              </a:ext>
            </a:extLst>
          </p:cNvPr>
          <p:cNvSpPr>
            <a:spLocks noGrp="1"/>
          </p:cNvSpPr>
          <p:nvPr>
            <p:ph type="body" idx="1"/>
          </p:nvPr>
        </p:nvSpPr>
        <p:spPr/>
        <p:txBody>
          <a:bodyPr/>
          <a:lstStyle/>
          <a:p>
            <a:r>
              <a:rPr lang="en-US" dirty="0"/>
              <a:t>[CLICK]In this study, we experimentally demonstrate that off-the-shelf DRAM chips </a:t>
            </a:r>
          </a:p>
          <a:p>
            <a:r>
              <a:rPr lang="en-US" dirty="0"/>
              <a:t>[CLICK] Can simultaneously activating up to 48 DRAM rows in two neighboring subarrays</a:t>
            </a:r>
          </a:p>
          <a:p>
            <a:r>
              <a:rPr lang="en-US" dirty="0"/>
              <a:t>[CLICK] Can performing NOT operation with up to 32 output operands</a:t>
            </a:r>
          </a:p>
          <a:p>
            <a:r>
              <a:rPr lang="en-US" dirty="0"/>
              <a:t>[CLICK] Can performing up to 16-input AND, NAND, OR, and NOR operations</a:t>
            </a:r>
          </a:p>
        </p:txBody>
      </p:sp>
      <p:sp>
        <p:nvSpPr>
          <p:cNvPr id="4" name="Slide Number Placeholder 3">
            <a:extLst>
              <a:ext uri="{FF2B5EF4-FFF2-40B4-BE49-F238E27FC236}">
                <a16:creationId xmlns:a16="http://schemas.microsoft.com/office/drawing/2014/main" id="{897087A8-9148-E124-5FF5-6AF013C4F0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15BD74-A3FE-8D41-A5F8-7391B7541C4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680079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Perhaps we have taken processor-centric system design a bit too far</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741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63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994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54.xml"/><Relationship Id="rId4" Type="http://schemas.openxmlformats.org/officeDocument/2006/relationships/image" Target="../media/image8.jpeg"/></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1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63.xml"/></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2024. 12. 1.</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12/1/24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203901821"/>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6773083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40527275"/>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017648820"/>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79419781"/>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47413785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32813152"/>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941838040"/>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01484456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95344566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76890436"/>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3240852434"/>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497454746"/>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296187725"/>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2995587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3155835060"/>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2728713538"/>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166025643"/>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2685998032"/>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199817599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42396418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43417850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3149472191"/>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4666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42714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216545"/>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479234"/>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600563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405974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845683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509234"/>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1778681"/>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4249916"/>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5321418"/>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8252736"/>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0814032"/>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472953"/>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18771"/>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428024"/>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59414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042843"/>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02647555"/>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5058283"/>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2304284"/>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209105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54711831"/>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1322402"/>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779478"/>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833582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1748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0757198"/>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336351"/>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6170048"/>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09512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2538187"/>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764840"/>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5939625"/>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1759679"/>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99489223"/>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65349835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80308751"/>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446164491"/>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91570176"/>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301110811"/>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072588907"/>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704176062"/>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2972468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94485052"/>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583815345"/>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90049251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86464953"/>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794155"/>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47412127"/>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692800710"/>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559445917"/>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981689618"/>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801125024"/>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98716413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371870553"/>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34815938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1868192"/>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0235539"/>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264898"/>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87980696"/>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17364428"/>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4657393"/>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7330111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9577367"/>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712333"/>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89922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2062081"/>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pPr>
              <a:defRPr/>
            </a:pPr>
            <a:fld id="{AF4A5797-4A52-3C47-A60F-384E101789BB}" type="slidenum">
              <a:rPr lang="en-US"/>
              <a:pPr>
                <a:defRPr/>
              </a:pPr>
              <a:t>‹#›</a:t>
            </a:fld>
            <a:endParaRPr lang="en-US"/>
          </a:p>
        </p:txBody>
      </p:sp>
    </p:spTree>
    <p:extLst>
      <p:ext uri="{BB962C8B-B14F-4D97-AF65-F5344CB8AC3E}">
        <p14:creationId xmlns:p14="http://schemas.microsoft.com/office/powerpoint/2010/main" val="3713538425"/>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5A4FB91F-8620-9C4D-8A32-1AD02BFD54B1}" type="slidenum">
              <a:rPr lang="en-US"/>
              <a:pPr>
                <a:defRPr/>
              </a:pPr>
              <a:t>‹#›</a:t>
            </a:fld>
            <a:endParaRPr lang="en-US"/>
          </a:p>
        </p:txBody>
      </p:sp>
    </p:spTree>
    <p:extLst>
      <p:ext uri="{BB962C8B-B14F-4D97-AF65-F5344CB8AC3E}">
        <p14:creationId xmlns:p14="http://schemas.microsoft.com/office/powerpoint/2010/main" val="3801436504"/>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073B9C50-E303-F947-B3E2-3E825F48C7D2}" type="slidenum">
              <a:rPr lang="en-US"/>
              <a:pPr>
                <a:defRPr/>
              </a:pPr>
              <a:t>‹#›</a:t>
            </a:fld>
            <a:endParaRPr lang="en-US"/>
          </a:p>
        </p:txBody>
      </p:sp>
    </p:spTree>
    <p:extLst>
      <p:ext uri="{BB962C8B-B14F-4D97-AF65-F5344CB8AC3E}">
        <p14:creationId xmlns:p14="http://schemas.microsoft.com/office/powerpoint/2010/main" val="382135285"/>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3"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20808B7-3DFC-6D40-89A2-98C67E53C3E2}" type="slidenum">
              <a:rPr lang="en-US"/>
              <a:pPr>
                <a:defRPr/>
              </a:pPr>
              <a:t>‹#›</a:t>
            </a:fld>
            <a:endParaRPr lang="en-US"/>
          </a:p>
        </p:txBody>
      </p:sp>
    </p:spTree>
    <p:extLst>
      <p:ext uri="{BB962C8B-B14F-4D97-AF65-F5344CB8AC3E}">
        <p14:creationId xmlns:p14="http://schemas.microsoft.com/office/powerpoint/2010/main" val="1828568646"/>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pPr>
              <a:defRPr/>
            </a:pPr>
            <a:fld id="{FA78E456-01DF-094D-8CFB-DA5FA9E8BD10}" type="slidenum">
              <a:rPr lang="en-US"/>
              <a:pPr>
                <a:defRPr/>
              </a:pPr>
              <a:t>‹#›</a:t>
            </a:fld>
            <a:endParaRPr lang="en-US"/>
          </a:p>
        </p:txBody>
      </p:sp>
    </p:spTree>
    <p:extLst>
      <p:ext uri="{BB962C8B-B14F-4D97-AF65-F5344CB8AC3E}">
        <p14:creationId xmlns:p14="http://schemas.microsoft.com/office/powerpoint/2010/main" val="1805132622"/>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pPr>
              <a:defRPr/>
            </a:pPr>
            <a:fld id="{428B0D83-FC11-C440-9D61-A92EDF7AC339}" type="slidenum">
              <a:rPr lang="en-US"/>
              <a:pPr>
                <a:defRPr/>
              </a:pPr>
              <a:t>‹#›</a:t>
            </a:fld>
            <a:endParaRPr lang="en-US"/>
          </a:p>
        </p:txBody>
      </p:sp>
    </p:spTree>
    <p:extLst>
      <p:ext uri="{BB962C8B-B14F-4D97-AF65-F5344CB8AC3E}">
        <p14:creationId xmlns:p14="http://schemas.microsoft.com/office/powerpoint/2010/main" val="3205085087"/>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pPr>
              <a:defRPr/>
            </a:pPr>
            <a:fld id="{293D0A55-7789-CF47-ACA7-2311AFA1B98E}" type="slidenum">
              <a:rPr lang="en-US"/>
              <a:pPr>
                <a:defRPr/>
              </a:pPr>
              <a:t>‹#›</a:t>
            </a:fld>
            <a:endParaRPr lang="en-US"/>
          </a:p>
        </p:txBody>
      </p:sp>
    </p:spTree>
    <p:extLst>
      <p:ext uri="{BB962C8B-B14F-4D97-AF65-F5344CB8AC3E}">
        <p14:creationId xmlns:p14="http://schemas.microsoft.com/office/powerpoint/2010/main" val="3382278577"/>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6"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5" y="273055"/>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6" y="1435105"/>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DE99BBE6-A637-304C-B5B7-9A7E3C08C57E}" type="slidenum">
              <a:rPr lang="en-US"/>
              <a:pPr>
                <a:defRPr/>
              </a:pPr>
              <a:t>‹#›</a:t>
            </a:fld>
            <a:endParaRPr lang="en-US"/>
          </a:p>
        </p:txBody>
      </p:sp>
    </p:spTree>
    <p:extLst>
      <p:ext uri="{BB962C8B-B14F-4D97-AF65-F5344CB8AC3E}">
        <p14:creationId xmlns:p14="http://schemas.microsoft.com/office/powerpoint/2010/main" val="3512162935"/>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E35BCF56-964A-F947-93A6-92ACEE6C7F5E}" type="slidenum">
              <a:rPr lang="en-US"/>
              <a:pPr>
                <a:defRPr/>
              </a:pPr>
              <a:t>‹#›</a:t>
            </a:fld>
            <a:endParaRPr lang="en-US"/>
          </a:p>
        </p:txBody>
      </p:sp>
    </p:spTree>
    <p:extLst>
      <p:ext uri="{BB962C8B-B14F-4D97-AF65-F5344CB8AC3E}">
        <p14:creationId xmlns:p14="http://schemas.microsoft.com/office/powerpoint/2010/main" val="216287274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AF1CA570-B74D-4749-94AD-86C253965FD8}" type="slidenum">
              <a:rPr lang="en-US"/>
              <a:pPr>
                <a:defRPr/>
              </a:pPr>
              <a:t>‹#›</a:t>
            </a:fld>
            <a:endParaRPr lang="en-US"/>
          </a:p>
        </p:txBody>
      </p:sp>
    </p:spTree>
    <p:extLst>
      <p:ext uri="{BB962C8B-B14F-4D97-AF65-F5344CB8AC3E}">
        <p14:creationId xmlns:p14="http://schemas.microsoft.com/office/powerpoint/2010/main" val="2919598386"/>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49" y="152400"/>
            <a:ext cx="2152651"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6" y="152400"/>
            <a:ext cx="6305551"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pPr>
              <a:defRPr/>
            </a:pPr>
            <a:fld id="{20CE11DC-2133-4F4D-8A86-82695C13466E}" type="slidenum">
              <a:rPr lang="en-US"/>
              <a:pPr>
                <a:defRPr/>
              </a:pPr>
              <a:t>‹#›</a:t>
            </a:fld>
            <a:endParaRPr lang="en-US"/>
          </a:p>
        </p:txBody>
      </p:sp>
    </p:spTree>
    <p:extLst>
      <p:ext uri="{BB962C8B-B14F-4D97-AF65-F5344CB8AC3E}">
        <p14:creationId xmlns:p14="http://schemas.microsoft.com/office/powerpoint/2010/main" val="3790992000"/>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3"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3"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pPr>
              <a:defRPr/>
            </a:pPr>
            <a:fld id="{26D320AC-71F7-B345-A8F3-275013FA312A}" type="slidenum">
              <a:rPr lang="en-US"/>
              <a:pPr>
                <a:defRPr/>
              </a:pPr>
              <a:t>‹#›</a:t>
            </a:fld>
            <a:endParaRPr lang="en-US"/>
          </a:p>
        </p:txBody>
      </p:sp>
    </p:spTree>
    <p:extLst>
      <p:ext uri="{BB962C8B-B14F-4D97-AF65-F5344CB8AC3E}">
        <p14:creationId xmlns:p14="http://schemas.microsoft.com/office/powerpoint/2010/main" val="2190565042"/>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04618823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94846489"/>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12967009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3290217372"/>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364063234"/>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928643151"/>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89485568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095785709"/>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80739831"/>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514369750"/>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793936324"/>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1190685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257284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613355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21757056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335006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439189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8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120556722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3899041"/>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070938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8271693"/>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658836"/>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679287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5478214"/>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86883954"/>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1300320"/>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6820486"/>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125236"/>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3102287"/>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2629695860"/>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2016931036"/>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432878733"/>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547248662"/>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3806792797"/>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1000521187"/>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523864677"/>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4246134763"/>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3729216951"/>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505178853"/>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798423073"/>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2534906925"/>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412242226"/>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139135344"/>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685315390"/>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534198237"/>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627935605"/>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0693976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488498790"/>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1135650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61399807"/>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578323644"/>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27886475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832801"/>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7917971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86907"/>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1610092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2080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08491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spTree>
    <p:extLst>
      <p:ext uri="{BB962C8B-B14F-4D97-AF65-F5344CB8AC3E}">
        <p14:creationId xmlns:p14="http://schemas.microsoft.com/office/powerpoint/2010/main" val="90083388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7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3"/>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2"/>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4"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2899349022"/>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36789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4"/>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2"/>
            <a:ext cx="9144000" cy="1437501"/>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68241180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solidFill>
            <a:srgbClr val="0070C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5992" y="11100"/>
            <a:ext cx="8987621" cy="761258"/>
          </a:xfrm>
          <a:prstGeom prst="rect">
            <a:avLst/>
          </a:prstGeom>
        </p:spPr>
        <p:txBody>
          <a:bodyPr anchor="ctr"/>
          <a:lstStyle>
            <a:lvl1pPr>
              <a:lnSpc>
                <a:spcPct val="100000"/>
              </a:lnSpc>
              <a:spcAft>
                <a:spcPts val="600"/>
              </a:spcAft>
              <a:defRPr sz="40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6"/>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75992" y="6524699"/>
            <a:ext cx="977147" cy="282728"/>
          </a:xfrm>
          <a:prstGeom prst="rect">
            <a:avLst/>
          </a:prstGeom>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2"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sz="1800"/>
          </a:p>
        </p:txBody>
      </p:sp>
    </p:spTree>
    <p:extLst>
      <p:ext uri="{BB962C8B-B14F-4D97-AF65-F5344CB8AC3E}">
        <p14:creationId xmlns:p14="http://schemas.microsoft.com/office/powerpoint/2010/main" val="3308416657"/>
      </p:ext>
    </p:extLst>
  </p:cSld>
  <p:clrMapOvr>
    <a:masterClrMapping/>
  </p:clrMapOvr>
  <p:extLst>
    <p:ext uri="{DCECCB84-F9BA-43D5-87BE-67443E8EF086}">
      <p15:sldGuideLst xmlns:p15="http://schemas.microsoft.com/office/powerpoint/2012/main">
        <p15:guide id="1" orient="horz" pos="2160">
          <p15:clr>
            <a:srgbClr val="FBAE40"/>
          </p15:clr>
        </p15:guide>
        <p15:guide id="2" pos="2160">
          <p15:clr>
            <a:srgbClr val="FBAE40"/>
          </p15:clr>
        </p15:guide>
      </p15:sldGuideLst>
    </p:ext>
  </p:extLst>
</p:sldLayout>
</file>

<file path=ppt/slideLayouts/slideLayout5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50575"/>
            <a:ext cx="6915118" cy="1141619"/>
          </a:xfrm>
          <a:prstGeom prst="rect">
            <a:avLst/>
          </a:prstGeom>
        </p:spPr>
        <p:txBody>
          <a:bodyPr anchor="ctr"/>
          <a:lstStyle>
            <a:lvl1pPr>
              <a:lnSpc>
                <a:spcPct val="100000"/>
              </a:lnSpc>
              <a:spcAft>
                <a:spcPts val="600"/>
              </a:spcAft>
              <a:defRPr sz="3200" b="1">
                <a:solidFill>
                  <a:schemeClr val="tx2">
                    <a:lumMod val="75000"/>
                  </a:schemeClr>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1215344"/>
            <a:ext cx="8987622" cy="514037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7"/>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pPr/>
              <a:t>‹#›</a:t>
            </a:fld>
            <a:endParaRPr lang="en-US" sz="2000" dirty="0"/>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
        <p:nvSpPr>
          <p:cNvPr id="6" name="Picture Placeholder 5">
            <a:extLst>
              <a:ext uri="{FF2B5EF4-FFF2-40B4-BE49-F238E27FC236}">
                <a16:creationId xmlns:a16="http://schemas.microsoft.com/office/drawing/2014/main" id="{DA7A8B87-AFDB-FD4D-ACE1-4633C0FC8DD3}"/>
              </a:ext>
            </a:extLst>
          </p:cNvPr>
          <p:cNvSpPr>
            <a:spLocks noGrp="1"/>
          </p:cNvSpPr>
          <p:nvPr>
            <p:ph type="pic" sz="quarter" idx="10" hasCustomPrompt="1"/>
          </p:nvPr>
        </p:nvSpPr>
        <p:spPr>
          <a:xfrm>
            <a:off x="7026275" y="-1"/>
            <a:ext cx="2117725" cy="1203767"/>
          </a:xfrm>
          <a:prstGeom prst="rect">
            <a:avLst/>
          </a:prstGeom>
        </p:spPr>
        <p:txBody>
          <a:bodyPr anchor="ctr"/>
          <a:lstStyle>
            <a:lvl1pPr marL="0" indent="0" algn="ctr">
              <a:buNone/>
              <a:defRPr/>
            </a:lvl1pPr>
          </a:lstStyle>
          <a:p>
            <a:r>
              <a:rPr lang="en-US" dirty="0"/>
              <a:t>Webcam Here</a:t>
            </a:r>
          </a:p>
        </p:txBody>
      </p:sp>
    </p:spTree>
    <p:extLst>
      <p:ext uri="{BB962C8B-B14F-4D97-AF65-F5344CB8AC3E}">
        <p14:creationId xmlns:p14="http://schemas.microsoft.com/office/powerpoint/2010/main" val="103632337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0969754"/>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75991" y="911224"/>
            <a:ext cx="8987622" cy="5318753"/>
          </a:xfrm>
          <a:prstGeom prst="rect">
            <a:avLst/>
          </a:prstGeom>
        </p:spPr>
        <p:txBody>
          <a:bodyPr/>
          <a:lstStyle>
            <a:lvl1pPr>
              <a:defRPr sz="2800">
                <a:latin typeface="Cambria" panose="02040503050406030204" pitchFamily="18" charset="0"/>
              </a:defRPr>
            </a:lvl1pPr>
            <a:lvl2pPr marL="685800" indent="-228600">
              <a:buFont typeface="Cambria" panose="02040503050406030204" pitchFamily="18" charset="0"/>
              <a:buChar char="-"/>
              <a:defRPr sz="2400">
                <a:latin typeface="Cambria" panose="02040503050406030204" pitchFamily="18" charset="0"/>
              </a:defRPr>
            </a:lvl2pPr>
            <a:lvl3pPr>
              <a:defRPr sz="2000">
                <a:latin typeface="Cambria" panose="02040503050406030204" pitchFamily="18" charset="0"/>
              </a:defRPr>
            </a:lvl3pPr>
            <a:lvl4pPr>
              <a:defRPr sz="2000">
                <a:latin typeface="Cambria" panose="02040503050406030204" pitchFamily="18" charset="0"/>
              </a:defRPr>
            </a:lvl4pPr>
            <a:lvl5pPr>
              <a:defRPr sz="2000">
                <a:latin typeface="Cambria" panose="02040503050406030204" pitchFamily="18"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0" y="79447"/>
            <a:ext cx="8987622" cy="740193"/>
          </a:xfrm>
          <a:prstGeom prst="rect">
            <a:avLst/>
          </a:prstGeom>
        </p:spPr>
        <p:txBody>
          <a:bodyPr/>
          <a:lstStyle>
            <a:lvl1pPr>
              <a:defRPr sz="4000" b="1">
                <a:solidFill>
                  <a:schemeClr val="tx1"/>
                </a:solidFill>
                <a:latin typeface="Cambria" panose="02040503050406030204" pitchFamily="18" charset="0"/>
              </a:defRPr>
            </a:lvl1pPr>
          </a:lstStyle>
          <a:p>
            <a:r>
              <a:rPr lang="en-US"/>
              <a:t>Click to edit Master title style</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7445467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211820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0485026"/>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1990736"/>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3420079"/>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08619"/>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6544020"/>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7705692"/>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4379827"/>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7575890"/>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017887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2849899"/>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08C9543E-5205-9747-9651-834D4A4090BA}" type="slidenum">
              <a:rPr lang="en-US"/>
              <a:pPr/>
              <a:t>‹#›</a:t>
            </a:fld>
            <a:endParaRPr lang="en-US"/>
          </a:p>
        </p:txBody>
      </p:sp>
    </p:spTree>
    <p:extLst>
      <p:ext uri="{BB962C8B-B14F-4D97-AF65-F5344CB8AC3E}">
        <p14:creationId xmlns:p14="http://schemas.microsoft.com/office/powerpoint/2010/main" val="4159103404"/>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27F28456-B93E-5440-A8F9-7EDDF5DA4557}" type="slidenum">
              <a:rPr lang="en-US"/>
              <a:pPr/>
              <a:t>‹#›</a:t>
            </a:fld>
            <a:endParaRPr lang="en-US"/>
          </a:p>
        </p:txBody>
      </p:sp>
    </p:spTree>
    <p:extLst>
      <p:ext uri="{BB962C8B-B14F-4D97-AF65-F5344CB8AC3E}">
        <p14:creationId xmlns:p14="http://schemas.microsoft.com/office/powerpoint/2010/main" val="2082749090"/>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05E74C4-6B34-3540-BD78-3BF22C79F728}" type="slidenum">
              <a:rPr lang="en-US"/>
              <a:pPr/>
              <a:t>‹#›</a:t>
            </a:fld>
            <a:endParaRPr lang="en-US"/>
          </a:p>
        </p:txBody>
      </p:sp>
    </p:spTree>
    <p:extLst>
      <p:ext uri="{BB962C8B-B14F-4D97-AF65-F5344CB8AC3E}">
        <p14:creationId xmlns:p14="http://schemas.microsoft.com/office/powerpoint/2010/main" val="2461614417"/>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8C3A4C24-166C-5343-9210-F74E0D4C9304}" type="slidenum">
              <a:rPr lang="en-US"/>
              <a:pPr/>
              <a:t>‹#›</a:t>
            </a:fld>
            <a:endParaRPr lang="en-US"/>
          </a:p>
        </p:txBody>
      </p:sp>
    </p:spTree>
    <p:extLst>
      <p:ext uri="{BB962C8B-B14F-4D97-AF65-F5344CB8AC3E}">
        <p14:creationId xmlns:p14="http://schemas.microsoft.com/office/powerpoint/2010/main" val="2505815208"/>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713D87D2-DA19-8940-8B3B-FF8552C5B77C}" type="slidenum">
              <a:rPr lang="en-US"/>
              <a:pPr/>
              <a:t>‹#›</a:t>
            </a:fld>
            <a:endParaRPr lang="en-US"/>
          </a:p>
        </p:txBody>
      </p:sp>
    </p:spTree>
    <p:extLst>
      <p:ext uri="{BB962C8B-B14F-4D97-AF65-F5344CB8AC3E}">
        <p14:creationId xmlns:p14="http://schemas.microsoft.com/office/powerpoint/2010/main" val="169184548"/>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A2AE99FD-8268-5940-A9CC-24B1D52103AE}" type="slidenum">
              <a:rPr lang="en-US"/>
              <a:pPr/>
              <a:t>‹#›</a:t>
            </a:fld>
            <a:endParaRPr lang="en-US"/>
          </a:p>
        </p:txBody>
      </p:sp>
    </p:spTree>
    <p:extLst>
      <p:ext uri="{BB962C8B-B14F-4D97-AF65-F5344CB8AC3E}">
        <p14:creationId xmlns:p14="http://schemas.microsoft.com/office/powerpoint/2010/main" val="3529400633"/>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9CE2CAEC-1353-BA41-92DA-2E5E12ABA71A}" type="slidenum">
              <a:rPr lang="en-US"/>
              <a:pPr/>
              <a:t>‹#›</a:t>
            </a:fld>
            <a:endParaRPr lang="en-US"/>
          </a:p>
        </p:txBody>
      </p:sp>
    </p:spTree>
    <p:extLst>
      <p:ext uri="{BB962C8B-B14F-4D97-AF65-F5344CB8AC3E}">
        <p14:creationId xmlns:p14="http://schemas.microsoft.com/office/powerpoint/2010/main" val="3253216344"/>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EED2ADA9-1537-724E-8CE4-71E37348B15C}" type="slidenum">
              <a:rPr lang="en-US"/>
              <a:pPr/>
              <a:t>‹#›</a:t>
            </a:fld>
            <a:endParaRPr lang="en-US"/>
          </a:p>
        </p:txBody>
      </p:sp>
    </p:spTree>
    <p:extLst>
      <p:ext uri="{BB962C8B-B14F-4D97-AF65-F5344CB8AC3E}">
        <p14:creationId xmlns:p14="http://schemas.microsoft.com/office/powerpoint/2010/main" val="430183431"/>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90FD07FE-2D64-9D48-9FEC-8FE722137A75}" type="slidenum">
              <a:rPr lang="en-US"/>
              <a:pPr/>
              <a:t>‹#›</a:t>
            </a:fld>
            <a:endParaRPr lang="en-US"/>
          </a:p>
        </p:txBody>
      </p:sp>
    </p:spTree>
    <p:extLst>
      <p:ext uri="{BB962C8B-B14F-4D97-AF65-F5344CB8AC3E}">
        <p14:creationId xmlns:p14="http://schemas.microsoft.com/office/powerpoint/2010/main" val="208978174"/>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EE5A95C-21DE-4C43-BF97-15D8A913B216}" type="slidenum">
              <a:rPr lang="en-US"/>
              <a:pPr/>
              <a:t>‹#›</a:t>
            </a:fld>
            <a:endParaRPr lang="en-US"/>
          </a:p>
        </p:txBody>
      </p:sp>
    </p:spTree>
    <p:extLst>
      <p:ext uri="{BB962C8B-B14F-4D97-AF65-F5344CB8AC3E}">
        <p14:creationId xmlns:p14="http://schemas.microsoft.com/office/powerpoint/2010/main" val="245084440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742D8AE-8785-5A4E-95AC-C39405B3DBA1}" type="slidenum">
              <a:rPr lang="en-US"/>
              <a:pPr/>
              <a:t>‹#›</a:t>
            </a:fld>
            <a:endParaRPr lang="en-US"/>
          </a:p>
        </p:txBody>
      </p:sp>
    </p:spTree>
    <p:extLst>
      <p:ext uri="{BB962C8B-B14F-4D97-AF65-F5344CB8AC3E}">
        <p14:creationId xmlns:p14="http://schemas.microsoft.com/office/powerpoint/2010/main" val="361047204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719EA279-ECCA-8F44-B787-311CA82BAECD}" type="slidenum">
              <a:rPr lang="en-US"/>
              <a:pPr/>
              <a:t>‹#›</a:t>
            </a:fld>
            <a:endParaRPr lang="en-US"/>
          </a:p>
        </p:txBody>
      </p:sp>
    </p:spTree>
    <p:extLst>
      <p:ext uri="{BB962C8B-B14F-4D97-AF65-F5344CB8AC3E}">
        <p14:creationId xmlns:p14="http://schemas.microsoft.com/office/powerpoint/2010/main" val="822103185"/>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915243"/>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2639012"/>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8188622"/>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98978603"/>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724293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3662730"/>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1651092"/>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60489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7339172"/>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043986"/>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17947155"/>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965091"/>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4145592334"/>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056048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782950"/>
          </a:xfrm>
          <a:prstGeom prst="rect">
            <a:avLst/>
          </a:prstGeom>
          <a:solidFill>
            <a:schemeClr val="bg1">
              <a:lumMod val="95000"/>
            </a:schemeClr>
          </a:solidFill>
        </p:spPr>
        <p:txBody>
          <a:bodyPr anchor="ctr"/>
          <a:lstStyle>
            <a:lvl1pPr>
              <a:lnSpc>
                <a:spcPct val="100000"/>
              </a:lnSpc>
              <a:spcAft>
                <a:spcPts val="600"/>
              </a:spcAft>
              <a:defRPr sz="3600" b="1">
                <a:solidFill>
                  <a:srgbClr val="06436E"/>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102843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cxnSp>
        <p:nvCxnSpPr>
          <p:cNvPr id="5" name="Straight Connector 4">
            <a:extLst>
              <a:ext uri="{FF2B5EF4-FFF2-40B4-BE49-F238E27FC236}">
                <a16:creationId xmlns:a16="http://schemas.microsoft.com/office/drawing/2014/main" id="{3C606EE2-43C6-804A-8B76-A8A2C6424C76}"/>
              </a:ext>
            </a:extLst>
          </p:cNvPr>
          <p:cNvCxnSpPr/>
          <p:nvPr userDrawn="1"/>
        </p:nvCxnSpPr>
        <p:spPr>
          <a:xfrm>
            <a:off x="0" y="790141"/>
            <a:ext cx="9144000" cy="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111839"/>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94D8-3B35-0727-B4E2-241AC58DD756}"/>
              </a:ext>
            </a:extLst>
          </p:cNvPr>
          <p:cNvSpPr>
            <a:spLocks noGrp="1"/>
          </p:cNvSpPr>
          <p:nvPr>
            <p:ph type="ctrTitle"/>
          </p:nvPr>
        </p:nvSpPr>
        <p:spPr>
          <a:xfrm>
            <a:off x="0" y="1122363"/>
            <a:ext cx="9144000" cy="2387600"/>
          </a:xfrm>
          <a:solidFill>
            <a:srgbClr val="FAF7F5"/>
          </a:solidFill>
          <a:ln>
            <a:solidFill>
              <a:srgbClr val="FAF7F5"/>
            </a:solidFill>
          </a:ln>
        </p:spPr>
        <p:txBody>
          <a:bodyPr anchor="ctr">
            <a:normAutofit/>
          </a:bodyPr>
          <a:lstStyle>
            <a:lvl1pPr algn="ctr">
              <a:lnSpc>
                <a:spcPct val="110000"/>
              </a:lnSpc>
              <a:defRPr sz="3600">
                <a:solidFill>
                  <a:srgbClr val="C80060"/>
                </a:solidFill>
              </a:defRPr>
            </a:lvl1pPr>
          </a:lstStyle>
          <a:p>
            <a:r>
              <a:rPr lang="en-GB"/>
              <a:t>Click to edit Master title style</a:t>
            </a:r>
            <a:endParaRPr lang="en-CH" dirty="0"/>
          </a:p>
        </p:txBody>
      </p:sp>
      <p:sp>
        <p:nvSpPr>
          <p:cNvPr id="3" name="Subtitle 2">
            <a:extLst>
              <a:ext uri="{FF2B5EF4-FFF2-40B4-BE49-F238E27FC236}">
                <a16:creationId xmlns:a16="http://schemas.microsoft.com/office/drawing/2014/main" id="{2A199CD0-69FB-5141-54B6-3956626D3CE1}"/>
              </a:ext>
            </a:extLst>
          </p:cNvPr>
          <p:cNvSpPr>
            <a:spLocks noGrp="1"/>
          </p:cNvSpPr>
          <p:nvPr>
            <p:ph type="subTitle" idx="1"/>
          </p:nvPr>
        </p:nvSpPr>
        <p:spPr>
          <a:xfrm>
            <a:off x="1143000" y="4079875"/>
            <a:ext cx="6858000" cy="2095638"/>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CH" dirty="0"/>
          </a:p>
        </p:txBody>
      </p:sp>
      <p:sp>
        <p:nvSpPr>
          <p:cNvPr id="8" name="Rectangle 7">
            <a:extLst>
              <a:ext uri="{FF2B5EF4-FFF2-40B4-BE49-F238E27FC236}">
                <a16:creationId xmlns:a16="http://schemas.microsoft.com/office/drawing/2014/main" id="{72A71D8C-6C6C-0E43-C344-9D08D9E1FB2F}"/>
              </a:ext>
            </a:extLst>
          </p:cNvPr>
          <p:cNvSpPr/>
          <p:nvPr userDrawn="1"/>
        </p:nvSpPr>
        <p:spPr>
          <a:xfrm>
            <a:off x="0" y="94211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
        <p:nvSpPr>
          <p:cNvPr id="9" name="Rectangle 8">
            <a:extLst>
              <a:ext uri="{FF2B5EF4-FFF2-40B4-BE49-F238E27FC236}">
                <a16:creationId xmlns:a16="http://schemas.microsoft.com/office/drawing/2014/main" id="{F94B6E8A-AD55-AF2C-D557-449A0305A438}"/>
              </a:ext>
            </a:extLst>
          </p:cNvPr>
          <p:cNvSpPr/>
          <p:nvPr userDrawn="1"/>
        </p:nvSpPr>
        <p:spPr>
          <a:xfrm>
            <a:off x="0" y="3513863"/>
            <a:ext cx="9144000" cy="176350"/>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spTree>
    <p:extLst>
      <p:ext uri="{BB962C8B-B14F-4D97-AF65-F5344CB8AC3E}">
        <p14:creationId xmlns:p14="http://schemas.microsoft.com/office/powerpoint/2010/main" val="95656042"/>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2C52-D81D-6103-C514-3D93F3A3A3E7}"/>
              </a:ext>
            </a:extLst>
          </p:cNvPr>
          <p:cNvSpPr>
            <a:spLocks noGrp="1"/>
          </p:cNvSpPr>
          <p:nvPr>
            <p:ph type="title"/>
          </p:nvPr>
        </p:nvSpPr>
        <p:spPr>
          <a:xfrm>
            <a:off x="0" y="1"/>
            <a:ext cx="9144000" cy="800082"/>
          </a:xfrm>
          <a:solidFill>
            <a:srgbClr val="FAF7F5"/>
          </a:solidFill>
          <a:ln>
            <a:solidFill>
              <a:srgbClr val="FAF7F5"/>
            </a:solidFill>
          </a:ln>
        </p:spPr>
        <p:txBody>
          <a:bodyPr tIns="180000">
            <a:normAutofit/>
          </a:bodyPr>
          <a:lstStyle>
            <a:lvl1pPr>
              <a:defRPr sz="3200">
                <a:solidFill>
                  <a:srgbClr val="66665C"/>
                </a:solidFill>
              </a:defRPr>
            </a:lvl1pPr>
          </a:lstStyle>
          <a:p>
            <a:r>
              <a:rPr lang="en-GB" dirty="0"/>
              <a:t>Click to edit Master title style</a:t>
            </a:r>
            <a:endParaRPr lang="en-CH" dirty="0"/>
          </a:p>
        </p:txBody>
      </p:sp>
      <p:sp>
        <p:nvSpPr>
          <p:cNvPr id="3" name="Content Placeholder 2">
            <a:extLst>
              <a:ext uri="{FF2B5EF4-FFF2-40B4-BE49-F238E27FC236}">
                <a16:creationId xmlns:a16="http://schemas.microsoft.com/office/drawing/2014/main" id="{CB56C9A7-A794-032F-6DCF-FA32238AA5C7}"/>
              </a:ext>
            </a:extLst>
          </p:cNvPr>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CH" dirty="0"/>
          </a:p>
        </p:txBody>
      </p:sp>
      <p:sp>
        <p:nvSpPr>
          <p:cNvPr id="5" name="Footer Placeholder 4">
            <a:extLst>
              <a:ext uri="{FF2B5EF4-FFF2-40B4-BE49-F238E27FC236}">
                <a16:creationId xmlns:a16="http://schemas.microsoft.com/office/drawing/2014/main" id="{D11946FB-B897-7EEF-322B-36B66F1D7D09}"/>
              </a:ext>
            </a:extLst>
          </p:cNvPr>
          <p:cNvSpPr>
            <a:spLocks noGrp="1"/>
          </p:cNvSpPr>
          <p:nvPr>
            <p:ph type="ftr" sz="quarter" idx="11"/>
          </p:nvPr>
        </p:nvSpPr>
        <p:spPr>
          <a:xfrm>
            <a:off x="-8519" y="6560583"/>
            <a:ext cx="8004550" cy="365125"/>
          </a:xfrm>
        </p:spPr>
        <p:txBody>
          <a:bodyPr/>
          <a:lstStyle>
            <a:lvl1pPr>
              <a:defRPr sz="1200" b="1" i="0">
                <a:solidFill>
                  <a:schemeClr val="bg1"/>
                </a:solidFill>
                <a:latin typeface="Avenir Next Demi Bold" panose="020B0503020202020204" pitchFamily="34" charset="0"/>
              </a:defRPr>
            </a:lvl1pPr>
          </a:lstStyle>
          <a:p>
            <a:r>
              <a:rPr lang="en-GB" dirty="0"/>
              <a:t>Flash-Cosmos: In-Flash Bulk Bitwise Operations Using Inherent Computation </a:t>
            </a:r>
            <a:r>
              <a:rPr lang="en-GB" dirty="0" err="1"/>
              <a:t>Capbility</a:t>
            </a:r>
            <a:r>
              <a:rPr lang="en-GB" dirty="0"/>
              <a:t> of NAND Flash Memory</a:t>
            </a:r>
            <a:endParaRPr lang="en-CH" dirty="0"/>
          </a:p>
        </p:txBody>
      </p:sp>
      <p:sp>
        <p:nvSpPr>
          <p:cNvPr id="6" name="Slide Number Placeholder 5">
            <a:extLst>
              <a:ext uri="{FF2B5EF4-FFF2-40B4-BE49-F238E27FC236}">
                <a16:creationId xmlns:a16="http://schemas.microsoft.com/office/drawing/2014/main" id="{4A994CEE-A16E-CD13-AD5A-343524F6CAA0}"/>
              </a:ext>
            </a:extLst>
          </p:cNvPr>
          <p:cNvSpPr>
            <a:spLocks noGrp="1"/>
          </p:cNvSpPr>
          <p:nvPr>
            <p:ph type="sldNum" sz="quarter" idx="12"/>
          </p:nvPr>
        </p:nvSpPr>
        <p:spPr>
          <a:xfrm>
            <a:off x="6967331" y="6560583"/>
            <a:ext cx="2057400" cy="365125"/>
          </a:xfrm>
        </p:spPr>
        <p:txBody>
          <a:bodyPr/>
          <a:lstStyle>
            <a:lvl1pPr>
              <a:defRPr sz="1400" b="1" i="0">
                <a:solidFill>
                  <a:srgbClr val="66665C"/>
                </a:solidFill>
                <a:latin typeface="Avenir Next Demi Bold" panose="020B0503020202020204" pitchFamily="34" charset="0"/>
              </a:defRPr>
            </a:lvl1pPr>
          </a:lstStyle>
          <a:p>
            <a:fld id="{CC579B59-77B5-774A-97C3-0D6C62254113}" type="slidenum">
              <a:rPr lang="en-CH" smtClean="0"/>
              <a:pPr/>
              <a:t>‹#›</a:t>
            </a:fld>
            <a:endParaRPr lang="en-CH" dirty="0"/>
          </a:p>
        </p:txBody>
      </p:sp>
      <p:sp>
        <p:nvSpPr>
          <p:cNvPr id="7" name="Rectangle 6">
            <a:extLst>
              <a:ext uri="{FF2B5EF4-FFF2-40B4-BE49-F238E27FC236}">
                <a16:creationId xmlns:a16="http://schemas.microsoft.com/office/drawing/2014/main" id="{F7D32CAE-C200-B97E-8C05-88E1DCEFC7C8}"/>
              </a:ext>
            </a:extLst>
          </p:cNvPr>
          <p:cNvSpPr/>
          <p:nvPr userDrawn="1"/>
        </p:nvSpPr>
        <p:spPr>
          <a:xfrm>
            <a:off x="0" y="802951"/>
            <a:ext cx="9144000" cy="74466"/>
          </a:xfrm>
          <a:prstGeom prst="rect">
            <a:avLst/>
          </a:prstGeom>
          <a:solidFill>
            <a:srgbClr val="C80060"/>
          </a:solidFill>
          <a:ln>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H" sz="1350"/>
          </a:p>
        </p:txBody>
      </p:sp>
      <p:pic>
        <p:nvPicPr>
          <p:cNvPr id="4" name="그래픽 12">
            <a:extLst>
              <a:ext uri="{FF2B5EF4-FFF2-40B4-BE49-F238E27FC236}">
                <a16:creationId xmlns:a16="http://schemas.microsoft.com/office/drawing/2014/main" id="{2D6660E3-897F-7940-5162-70C1F7A2295C}"/>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096" y="6637917"/>
            <a:ext cx="978667" cy="188277"/>
          </a:xfrm>
          <a:prstGeom prst="rect">
            <a:avLst/>
          </a:prstGeom>
        </p:spPr>
      </p:pic>
    </p:spTree>
    <p:extLst>
      <p:ext uri="{BB962C8B-B14F-4D97-AF65-F5344CB8AC3E}">
        <p14:creationId xmlns:p14="http://schemas.microsoft.com/office/powerpoint/2010/main" val="115811028"/>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1"/>
            <a:ext cx="9144000" cy="3543300"/>
          </a:xfrm>
          <a:prstGeom prst="rect">
            <a:avLst/>
          </a:prstGeom>
          <a:solidFill>
            <a:srgbClr val="9DD1F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H" sz="1350"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43000" y="4396729"/>
            <a:ext cx="6858000" cy="607662"/>
          </a:xfrm>
        </p:spPr>
        <p:txBody>
          <a:bodyPr>
            <a:normAutofit/>
          </a:bodyPr>
          <a:lstStyle>
            <a:lvl1pPr marL="0" indent="0" algn="ctr">
              <a:buNone/>
              <a:defRPr sz="3200" b="1" i="0" baseline="0">
                <a:latin typeface="FUTURA MEDIUM" panose="020B0602020204020303" pitchFamily="34" charset="-79"/>
                <a:cs typeface="FUTURA MEDIUM" panose="020B06020202040203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z="3200" b="1">
                <a:latin typeface="Segoe UI" panose="020B0502040204020203" pitchFamily="34"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3444"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5583046" y="5857819"/>
            <a:ext cx="2640412" cy="607662"/>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392519"/>
            <a:ext cx="9144000" cy="2619375"/>
          </a:xfrm>
        </p:spPr>
        <p:txBody>
          <a:bodyPr anchor="ctr">
            <a:normAutofit/>
          </a:bodyPr>
          <a:lstStyle>
            <a:lvl1pPr marL="0" indent="0" algn="ctr">
              <a:buNone/>
              <a:defRPr sz="4800" b="1">
                <a:latin typeface="FUTURA MEDIUM" panose="020B0602020204020303" pitchFamily="34" charset="-79"/>
                <a:ea typeface="Segoe UI Symbol" panose="020B0502040204020203" pitchFamily="34" charset="0"/>
                <a:cs typeface="FUTURA MEDIUM" panose="020B0602020204020303" pitchFamily="34" charset="-79"/>
              </a:defRPr>
            </a:lvl1pPr>
          </a:lstStyle>
          <a:p>
            <a:pPr lvl="0"/>
            <a:r>
              <a:rPr lang="en-US" dirty="0"/>
              <a:t>Click to edit Title</a:t>
            </a:r>
          </a:p>
        </p:txBody>
      </p:sp>
    </p:spTree>
    <p:extLst>
      <p:ext uri="{BB962C8B-B14F-4D97-AF65-F5344CB8AC3E}">
        <p14:creationId xmlns:p14="http://schemas.microsoft.com/office/powerpoint/2010/main" val="10133329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94D57C2-5A43-56AF-5C3B-A53FEAB50635}"/>
              </a:ext>
            </a:extLst>
          </p:cNvPr>
          <p:cNvSpPr/>
          <p:nvPr userDrawn="1"/>
        </p:nvSpPr>
        <p:spPr>
          <a:xfrm>
            <a:off x="0" y="0"/>
            <a:ext cx="9144000" cy="106800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4"/>
            <a:ext cx="8894602" cy="606084"/>
          </a:xfrm>
          <a:prstGeom prst="rect">
            <a:avLst/>
          </a:prstGeom>
        </p:spPr>
        <p:txBody>
          <a:bodyPr/>
          <a:lstStyle>
            <a:lvl1pPr algn="ctr">
              <a:defRPr sz="4400" b="1">
                <a:solidFill>
                  <a:srgbClr val="1A82C4"/>
                </a:solidFill>
                <a:latin typeface="Avenir Next" panose="020B050302020202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Avenir Next" panose="020B0503020202020204" pitchFamily="34" charset="0"/>
                <a:cs typeface="Segoe UI" panose="020B0502040204020203" pitchFamily="34" charset="0"/>
              </a:defRPr>
            </a:lvl1pPr>
            <a:lvl2pPr marL="685800" indent="-228600">
              <a:buFont typeface="Cambria" panose="02040503050406030204" pitchFamily="18" charset="0"/>
              <a:buChar char="-"/>
              <a:defRPr sz="2400">
                <a:latin typeface="Avenir Next" panose="020B0503020202020204" pitchFamily="34" charset="0"/>
                <a:cs typeface="Segoe UI" panose="020B0502040204020203" pitchFamily="34" charset="0"/>
              </a:defRPr>
            </a:lvl2pPr>
            <a:lvl3pPr>
              <a:defRPr sz="2000">
                <a:latin typeface="Avenir Next" panose="020B0503020202020204" pitchFamily="34" charset="0"/>
                <a:cs typeface="Segoe UI" panose="020B0502040204020203" pitchFamily="34" charset="0"/>
              </a:defRPr>
            </a:lvl3pPr>
            <a:lvl4pPr>
              <a:defRPr sz="2000">
                <a:latin typeface="Avenir Next" panose="020B0503020202020204" pitchFamily="34" charset="0"/>
                <a:cs typeface="Segoe UI" panose="020B0502040204020203" pitchFamily="34" charset="0"/>
              </a:defRPr>
            </a:lvl4pPr>
            <a:lvl5pPr>
              <a:defRPr sz="2000">
                <a:latin typeface="Avenir Next" panose="020B0503020202020204"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8716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b="0" smtClean="0">
                <a:latin typeface="Avenir Next" panose="020B0503020202020204" pitchFamily="34" charset="0"/>
                <a:cs typeface="Futura Medium" panose="020B0602020204020303" pitchFamily="34" charset="-79"/>
              </a:rPr>
              <a:pPr/>
              <a:t>‹#›</a:t>
            </a:fld>
            <a:endParaRPr lang="en-US" b="0" dirty="0">
              <a:latin typeface="Avenir Next" panose="020B0503020202020204" pitchFamily="34" charset="0"/>
              <a:cs typeface="Futura Medium" panose="020B0602020204020303" pitchFamily="34" charset="-79"/>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93154"/>
            <a:ext cx="1080120" cy="312522"/>
          </a:xfrm>
          <a:prstGeom prst="rect">
            <a:avLst/>
          </a:prstGeom>
        </p:spPr>
      </p:pic>
      <p:cxnSp>
        <p:nvCxnSpPr>
          <p:cNvPr id="2" name="Straight Connector 1">
            <a:extLst>
              <a:ext uri="{FF2B5EF4-FFF2-40B4-BE49-F238E27FC236}">
                <a16:creationId xmlns:a16="http://schemas.microsoft.com/office/drawing/2014/main" id="{403DC045-997A-35AB-E700-44B03E28D48E}"/>
              </a:ext>
            </a:extLst>
          </p:cNvPr>
          <p:cNvCxnSpPr>
            <a:cxnSpLocks/>
          </p:cNvCxnSpPr>
          <p:nvPr userDrawn="1"/>
        </p:nvCxnSpPr>
        <p:spPr>
          <a:xfrm>
            <a:off x="0" y="1068007"/>
            <a:ext cx="914400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89583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1.png"/></Relationships>
</file>

<file path=ppt/slideMasters/_rels/slideMaster25.xml.rels><?xml version="1.0" encoding="UTF-8" standalone="yes"?>
<Relationships xmlns="http://schemas.openxmlformats.org/package/2006/relationships"><Relationship Id="rId8"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5" Type="http://schemas.openxmlformats.org/officeDocument/2006/relationships/slideLayout" Target="../slideLayouts/slideLayout263.xml"/><Relationship Id="rId4" Type="http://schemas.openxmlformats.org/officeDocument/2006/relationships/slideLayout" Target="../slideLayouts/slideLayout26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1.pn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6.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image" Target="../media/image1.png"/><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7.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image" Target="../media/image1.png"/><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1.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1.pn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2.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1.pn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3.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image" Target="../media/image1.png"/><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4.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3.xml"/><Relationship Id="rId13" Type="http://schemas.openxmlformats.org/officeDocument/2006/relationships/image" Target="../media/image1.png"/><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5.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6.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1.pn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13" Type="http://schemas.openxmlformats.org/officeDocument/2006/relationships/theme" Target="../theme/theme40.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slideLayout" Target="../slideLayouts/slideLayout432.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13" Type="http://schemas.openxmlformats.org/officeDocument/2006/relationships/theme" Target="../theme/theme41.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slideLayout" Target="../slideLayouts/slideLayout444.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 Id="rId14" Type="http://schemas.openxmlformats.org/officeDocument/2006/relationships/image" Target="../media/image1.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2.xml"/><Relationship Id="rId13" Type="http://schemas.openxmlformats.org/officeDocument/2006/relationships/image" Target="../media/image1.png"/><Relationship Id="rId3" Type="http://schemas.openxmlformats.org/officeDocument/2006/relationships/slideLayout" Target="../slideLayouts/slideLayout447.xml"/><Relationship Id="rId7" Type="http://schemas.openxmlformats.org/officeDocument/2006/relationships/slideLayout" Target="../slideLayouts/slideLayout451.xml"/><Relationship Id="rId12" Type="http://schemas.openxmlformats.org/officeDocument/2006/relationships/theme" Target="../theme/theme42.xml"/><Relationship Id="rId2" Type="http://schemas.openxmlformats.org/officeDocument/2006/relationships/slideLayout" Target="../slideLayouts/slideLayout446.xml"/><Relationship Id="rId1" Type="http://schemas.openxmlformats.org/officeDocument/2006/relationships/slideLayout" Target="../slideLayouts/slideLayout445.xml"/><Relationship Id="rId6" Type="http://schemas.openxmlformats.org/officeDocument/2006/relationships/slideLayout" Target="../slideLayouts/slideLayout450.xml"/><Relationship Id="rId11" Type="http://schemas.openxmlformats.org/officeDocument/2006/relationships/slideLayout" Target="../slideLayouts/slideLayout455.xml"/><Relationship Id="rId5" Type="http://schemas.openxmlformats.org/officeDocument/2006/relationships/slideLayout" Target="../slideLayouts/slideLayout449.xml"/><Relationship Id="rId10" Type="http://schemas.openxmlformats.org/officeDocument/2006/relationships/slideLayout" Target="../slideLayouts/slideLayout454.xml"/><Relationship Id="rId4" Type="http://schemas.openxmlformats.org/officeDocument/2006/relationships/slideLayout" Target="../slideLayouts/slideLayout448.xml"/><Relationship Id="rId9" Type="http://schemas.openxmlformats.org/officeDocument/2006/relationships/slideLayout" Target="../slideLayouts/slideLayout453.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3.xml"/><Relationship Id="rId13" Type="http://schemas.openxmlformats.org/officeDocument/2006/relationships/theme" Target="../theme/theme4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slideLayout" Target="../slideLayouts/slideLayout467.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 Id="rId14" Type="http://schemas.openxmlformats.org/officeDocument/2006/relationships/image" Target="../media/image1.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image" Target="../media/image1.png"/><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4.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7.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theme" Target="../theme/theme48.xml"/><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3" Type="http://schemas.openxmlformats.org/officeDocument/2006/relationships/slideLayout" Target="../slideLayouts/slideLayout527.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4" Type="http://schemas.openxmlformats.org/officeDocument/2006/relationships/theme" Target="../theme/theme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3" Type="http://schemas.openxmlformats.org/officeDocument/2006/relationships/slideLayout" Target="../slideLayouts/slideLayout530.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4" Type="http://schemas.openxmlformats.org/officeDocument/2006/relationships/theme" Target="../theme/theme50.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pn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1.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9.xml"/><Relationship Id="rId13" Type="http://schemas.openxmlformats.org/officeDocument/2006/relationships/theme" Target="../theme/theme52.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slideLayout" Target="../slideLayouts/slideLayout553.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 Id="rId14" Type="http://schemas.openxmlformats.org/officeDocument/2006/relationships/image" Target="../media/image1.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61.xml"/><Relationship Id="rId13" Type="http://schemas.openxmlformats.org/officeDocument/2006/relationships/image" Target="../media/image1.png"/><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3.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54.xml.rels><?xml version="1.0" encoding="UTF-8" standalone="yes"?>
<Relationships xmlns="http://schemas.openxmlformats.org/package/2006/relationships"><Relationship Id="rId3" Type="http://schemas.openxmlformats.org/officeDocument/2006/relationships/slideLayout" Target="../slideLayouts/slideLayout567.xml"/><Relationship Id="rId2" Type="http://schemas.openxmlformats.org/officeDocument/2006/relationships/slideLayout" Target="../slideLayouts/slideLayout566.xml"/><Relationship Id="rId1" Type="http://schemas.openxmlformats.org/officeDocument/2006/relationships/slideLayout" Target="../slideLayouts/slideLayout565.xml"/><Relationship Id="rId5" Type="http://schemas.openxmlformats.org/officeDocument/2006/relationships/theme" Target="../theme/theme54.xml"/><Relationship Id="rId4" Type="http://schemas.openxmlformats.org/officeDocument/2006/relationships/slideLayout" Target="../slideLayouts/slideLayout568.xml"/></Relationships>
</file>

<file path=ppt/slideMasters/_rels/slideMaster55.xml.rels><?xml version="1.0" encoding="UTF-8" standalone="yes"?>
<Relationships xmlns="http://schemas.openxmlformats.org/package/2006/relationships"><Relationship Id="rId3" Type="http://schemas.openxmlformats.org/officeDocument/2006/relationships/slideLayout" Target="../slideLayouts/slideLayout571.xml"/><Relationship Id="rId2" Type="http://schemas.openxmlformats.org/officeDocument/2006/relationships/slideLayout" Target="../slideLayouts/slideLayout570.xml"/><Relationship Id="rId1" Type="http://schemas.openxmlformats.org/officeDocument/2006/relationships/slideLayout" Target="../slideLayouts/slideLayout569.xml"/><Relationship Id="rId5" Type="http://schemas.openxmlformats.org/officeDocument/2006/relationships/theme" Target="../theme/theme55.xml"/><Relationship Id="rId4" Type="http://schemas.openxmlformats.org/officeDocument/2006/relationships/slideLayout" Target="../slideLayouts/slideLayout572.xml"/></Relationships>
</file>

<file path=ppt/slideMasters/_rels/slideMaster56.xml.rels><?xml version="1.0" encoding="UTF-8" standalone="yes"?>
<Relationships xmlns="http://schemas.openxmlformats.org/package/2006/relationships"><Relationship Id="rId3" Type="http://schemas.openxmlformats.org/officeDocument/2006/relationships/slideLayout" Target="../slideLayouts/slideLayout575.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5" Type="http://schemas.openxmlformats.org/officeDocument/2006/relationships/theme" Target="../theme/theme56.xml"/><Relationship Id="rId4" Type="http://schemas.openxmlformats.org/officeDocument/2006/relationships/slideLayout" Target="../slideLayouts/slideLayout576.xml"/></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578.xml"/><Relationship Id="rId1" Type="http://schemas.openxmlformats.org/officeDocument/2006/relationships/slideLayout" Target="../slideLayouts/slideLayout577.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1.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8.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theme" Target="../theme/theme59.xml"/><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slideLayout" Target="../slideLayouts/slideLayout601.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image" Target="../media/image1.png"/><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theme" Target="../theme/theme60.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s>
</file>

<file path=ppt/slideMasters/_rels/slideMaster61.xml.rels><?xml version="1.0" encoding="UTF-8" standalone="yes"?>
<Relationships xmlns="http://schemas.openxmlformats.org/package/2006/relationships"><Relationship Id="rId3" Type="http://schemas.openxmlformats.org/officeDocument/2006/relationships/theme" Target="../theme/theme61.xml"/><Relationship Id="rId2" Type="http://schemas.openxmlformats.org/officeDocument/2006/relationships/slideLayout" Target="../slideLayouts/slideLayout614.xml"/><Relationship Id="rId1" Type="http://schemas.openxmlformats.org/officeDocument/2006/relationships/slideLayout" Target="../slideLayouts/slideLayout613.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16.xml"/><Relationship Id="rId1" Type="http://schemas.openxmlformats.org/officeDocument/2006/relationships/slideLayout" Target="../slideLayouts/slideLayout615.xml"/></Relationships>
</file>

<file path=ppt/slideMasters/_rels/slideMaster63.xml.rels><?xml version="1.0" encoding="UTF-8" standalone="yes"?>
<Relationships xmlns="http://schemas.openxmlformats.org/package/2006/relationships"><Relationship Id="rId3" Type="http://schemas.openxmlformats.org/officeDocument/2006/relationships/theme" Target="../theme/theme63.xml"/><Relationship Id="rId2" Type="http://schemas.openxmlformats.org/officeDocument/2006/relationships/slideLayout" Target="../slideLayouts/slideLayout618.xml"/><Relationship Id="rId1" Type="http://schemas.openxmlformats.org/officeDocument/2006/relationships/slideLayout" Target="../slideLayouts/slideLayout617.xml"/></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20.xml"/><Relationship Id="rId1" Type="http://schemas.openxmlformats.org/officeDocument/2006/relationships/slideLayout" Target="../slideLayouts/slideLayout61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2024. 12. 1.</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12/1/24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571615621"/>
      </p:ext>
    </p:extLst>
  </p:cSld>
  <p:clrMap bg1="lt1" tx1="dk1" bg2="lt2" tx2="dk2" accent1="accent1" accent2="accent2" accent3="accent3" accent4="accent4" accent5="accent5" accent6="accent6" hlink="hlink" folHlink="folHlink"/>
  <p:sldLayoutIdLst>
    <p:sldLayoutId id="2147488332" r:id="rId1"/>
    <p:sldLayoutId id="2147488333" r:id="rId2"/>
    <p:sldLayoutId id="2147488334" r:id="rId3"/>
    <p:sldLayoutId id="2147488335" r:id="rId4"/>
    <p:sldLayoutId id="2147488336" r:id="rId5"/>
    <p:sldLayoutId id="2147488337" r:id="rId6"/>
    <p:sldLayoutId id="2147488338" r:id="rId7"/>
    <p:sldLayoutId id="2147488339" r:id="rId8"/>
    <p:sldLayoutId id="2147488340" r:id="rId9"/>
    <p:sldLayoutId id="2147488341" r:id="rId10"/>
    <p:sldLayoutId id="214748834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75492868"/>
      </p:ext>
    </p:extLst>
  </p:cSld>
  <p:clrMap bg1="lt1" tx1="dk1" bg2="lt2" tx2="dk2" accent1="accent1" accent2="accent2" accent3="accent3" accent4="accent4" accent5="accent5" accent6="accent6" hlink="hlink" folHlink="folHlink"/>
  <p:sldLayoutIdLst>
    <p:sldLayoutId id="2147488418" r:id="rId1"/>
    <p:sldLayoutId id="2147488419" r:id="rId2"/>
    <p:sldLayoutId id="2147488420" r:id="rId3"/>
    <p:sldLayoutId id="2147488421" r:id="rId4"/>
    <p:sldLayoutId id="2147488422" r:id="rId5"/>
    <p:sldLayoutId id="2147488423" r:id="rId6"/>
    <p:sldLayoutId id="2147488424" r:id="rId7"/>
    <p:sldLayoutId id="2147488425" r:id="rId8"/>
    <p:sldLayoutId id="2147488426" r:id="rId9"/>
    <p:sldLayoutId id="2147488427" r:id="rId10"/>
    <p:sldLayoutId id="2147488428" r:id="rId11"/>
    <p:sldLayoutId id="2147488429"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3079405"/>
      </p:ext>
    </p:extLst>
  </p:cSld>
  <p:clrMap bg1="lt1" tx1="dk1" bg2="lt2" tx2="dk2" accent1="accent1" accent2="accent2" accent3="accent3" accent4="accent4" accent5="accent5" accent6="accent6" hlink="hlink" folHlink="folHlink"/>
  <p:sldLayoutIdLst>
    <p:sldLayoutId id="2147488548" r:id="rId1"/>
    <p:sldLayoutId id="2147488549" r:id="rId2"/>
    <p:sldLayoutId id="2147488550" r:id="rId3"/>
    <p:sldLayoutId id="2147488551" r:id="rId4"/>
    <p:sldLayoutId id="2147488552" r:id="rId5"/>
    <p:sldLayoutId id="2147488553" r:id="rId6"/>
    <p:sldLayoutId id="2147488554" r:id="rId7"/>
    <p:sldLayoutId id="2147488555" r:id="rId8"/>
    <p:sldLayoutId id="2147488556" r:id="rId9"/>
    <p:sldLayoutId id="2147488557" r:id="rId10"/>
    <p:sldLayoutId id="2147488558" r:id="rId11"/>
    <p:sldLayoutId id="2147488559"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1520895988"/>
      </p:ext>
    </p:extLst>
  </p:cSld>
  <p:clrMap bg1="lt1" tx1="dk1" bg2="lt2" tx2="dk2" accent1="accent1" accent2="accent2" accent3="accent3" accent4="accent4" accent5="accent5" accent6="accent6" hlink="hlink" folHlink="folHlink"/>
  <p:sldLayoutIdLst>
    <p:sldLayoutId id="2147488600" r:id="rId1"/>
    <p:sldLayoutId id="2147488601" r:id="rId2"/>
    <p:sldLayoutId id="2147488602" r:id="rId3"/>
    <p:sldLayoutId id="2147488603" r:id="rId4"/>
    <p:sldLayoutId id="2147488604" r:id="rId5"/>
    <p:sldLayoutId id="2147488605" r:id="rId6"/>
    <p:sldLayoutId id="2147488606" r:id="rId7"/>
    <p:sldLayoutId id="2147488607" r:id="rId8"/>
    <p:sldLayoutId id="2147488608" r:id="rId9"/>
    <p:sldLayoutId id="2147488609" r:id="rId10"/>
    <p:sldLayoutId id="2147488610"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5400401"/>
      </p:ext>
    </p:extLst>
  </p:cSld>
  <p:clrMap bg1="lt1" tx1="dk1" bg2="lt2" tx2="dk2" accent1="accent1" accent2="accent2" accent3="accent3" accent4="accent4" accent5="accent5" accent6="accent6" hlink="hlink" folHlink="folHlink"/>
  <p:sldLayoutIdLst>
    <p:sldLayoutId id="2147488675" r:id="rId1"/>
    <p:sldLayoutId id="2147488676" r:id="rId2"/>
    <p:sldLayoutId id="2147488677" r:id="rId3"/>
    <p:sldLayoutId id="2147488678" r:id="rId4"/>
    <p:sldLayoutId id="2147488679" r:id="rId5"/>
    <p:sldLayoutId id="2147488680" r:id="rId6"/>
    <p:sldLayoutId id="2147488681" r:id="rId7"/>
    <p:sldLayoutId id="2147488682" r:id="rId8"/>
    <p:sldLayoutId id="2147488683" r:id="rId9"/>
    <p:sldLayoutId id="2147488684" r:id="rId10"/>
    <p:sldLayoutId id="2147488685" r:id="rId11"/>
    <p:sldLayoutId id="21474886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34134293"/>
      </p:ext>
    </p:extLst>
  </p:cSld>
  <p:clrMap bg1="lt1" tx1="dk1" bg2="lt2" tx2="dk2" accent1="accent1" accent2="accent2" accent3="accent3" accent4="accent4" accent5="accent5" accent6="accent6" hlink="hlink" folHlink="folHlink"/>
  <p:sldLayoutIdLst>
    <p:sldLayoutId id="2147488714" r:id="rId1"/>
    <p:sldLayoutId id="2147488715" r:id="rId2"/>
    <p:sldLayoutId id="2147488716" r:id="rId3"/>
    <p:sldLayoutId id="2147488717" r:id="rId4"/>
    <p:sldLayoutId id="2147488718" r:id="rId5"/>
    <p:sldLayoutId id="2147488719" r:id="rId6"/>
    <p:sldLayoutId id="2147488720" r:id="rId7"/>
    <p:sldLayoutId id="2147488721" r:id="rId8"/>
    <p:sldLayoutId id="2147488722" r:id="rId9"/>
    <p:sldLayoutId id="2147488723" r:id="rId10"/>
    <p:sldLayoutId id="2147488724"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062983"/>
      </p:ext>
    </p:extLst>
  </p:cSld>
  <p:clrMap bg1="lt1" tx1="dk1" bg2="lt2" tx2="dk2" accent1="accent1" accent2="accent2" accent3="accent3" accent4="accent4" accent5="accent5" accent6="accent6" hlink="hlink" folHlink="folHlink"/>
  <p:sldLayoutIdLst>
    <p:sldLayoutId id="2147488739" r:id="rId1"/>
    <p:sldLayoutId id="2147488740" r:id="rId2"/>
    <p:sldLayoutId id="2147488741" r:id="rId3"/>
    <p:sldLayoutId id="2147488742" r:id="rId4"/>
    <p:sldLayoutId id="2147488743" r:id="rId5"/>
    <p:sldLayoutId id="2147488744" r:id="rId6"/>
    <p:sldLayoutId id="2147488745" r:id="rId7"/>
    <p:sldLayoutId id="2147488746" r:id="rId8"/>
    <p:sldLayoutId id="2147488747" r:id="rId9"/>
    <p:sldLayoutId id="2147488748" r:id="rId10"/>
    <p:sldLayoutId id="214748874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270044088"/>
      </p:ext>
    </p:extLst>
  </p:cSld>
  <p:clrMap bg1="lt1" tx1="dk1" bg2="lt2" tx2="dk2" accent1="accent1" accent2="accent2" accent3="accent3" accent4="accent4" accent5="accent5" accent6="accent6" hlink="hlink" folHlink="folHlink"/>
  <p:sldLayoutIdLst>
    <p:sldLayoutId id="2147488751" r:id="rId1"/>
    <p:sldLayoutId id="2147488752" r:id="rId2"/>
    <p:sldLayoutId id="2147488753" r:id="rId3"/>
    <p:sldLayoutId id="2147488754" r:id="rId4"/>
    <p:sldLayoutId id="2147488755" r:id="rId5"/>
    <p:sldLayoutId id="2147488756" r:id="rId6"/>
    <p:sldLayoutId id="2147488757" r:id="rId7"/>
    <p:sldLayoutId id="2147488758" r:id="rId8"/>
    <p:sldLayoutId id="2147488759" r:id="rId9"/>
    <p:sldLayoutId id="2147488760" r:id="rId10"/>
    <p:sldLayoutId id="21474887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0BD7560A-9F5D-7742-BEE3-53E7C8CD2AD3}"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30"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223224045"/>
      </p:ext>
    </p:extLst>
  </p:cSld>
  <p:clrMap bg1="lt1" tx1="dk1" bg2="lt2" tx2="dk2" accent1="accent1" accent2="accent2" accent3="accent3" accent4="accent4" accent5="accent5" accent6="accent6" hlink="hlink" folHlink="folHlink"/>
  <p:sldLayoutIdLst>
    <p:sldLayoutId id="2147488809" r:id="rId1"/>
    <p:sldLayoutId id="2147488810" r:id="rId2"/>
    <p:sldLayoutId id="2147488811" r:id="rId3"/>
    <p:sldLayoutId id="2147488812" r:id="rId4"/>
    <p:sldLayoutId id="2147488813" r:id="rId5"/>
    <p:sldLayoutId id="2147488814" r:id="rId6"/>
    <p:sldLayoutId id="2147488815" r:id="rId7"/>
    <p:sldLayoutId id="2147488816" r:id="rId8"/>
    <p:sldLayoutId id="2147488817" r:id="rId9"/>
    <p:sldLayoutId id="2147488818" r:id="rId10"/>
    <p:sldLayoutId id="2147488819" r:id="rId11"/>
    <p:sldLayoutId id="214748882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55577471"/>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4593555"/>
      </p:ext>
    </p:extLst>
  </p:cSld>
  <p:clrMap bg1="lt1" tx1="dk1" bg2="lt2" tx2="dk2" accent1="accent1" accent2="accent2" accent3="accent3" accent4="accent4" accent5="accent5" accent6="accent6" hlink="hlink" folHlink="folHlink"/>
  <p:sldLayoutIdLst>
    <p:sldLayoutId id="2147488906" r:id="rId1"/>
    <p:sldLayoutId id="2147488907" r:id="rId2"/>
    <p:sldLayoutId id="2147488908"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60520"/>
      </p:ext>
    </p:extLst>
  </p:cSld>
  <p:clrMap bg1="lt1" tx1="dk1" bg2="lt2" tx2="dk2" accent1="accent1" accent2="accent2" accent3="accent3" accent4="accent4" accent5="accent5" accent6="accent6" hlink="hlink" folHlink="folHlink"/>
  <p:sldLayoutIdLst>
    <p:sldLayoutId id="2147488935" r:id="rId1"/>
    <p:sldLayoutId id="2147488936" r:id="rId2"/>
    <p:sldLayoutId id="2147488937" r:id="rId3"/>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77031997"/>
      </p:ext>
    </p:extLst>
  </p:cSld>
  <p:clrMap bg1="lt1" tx1="dk1" bg2="lt2" tx2="dk2" accent1="accent1" accent2="accent2" accent3="accent3" accent4="accent4" accent5="accent5" accent6="accent6" hlink="hlink" folHlink="folHlink"/>
  <p:sldLayoutIdLst>
    <p:sldLayoutId id="2147488952" r:id="rId1"/>
    <p:sldLayoutId id="2147488953" r:id="rId2"/>
    <p:sldLayoutId id="2147488954" r:id="rId3"/>
    <p:sldLayoutId id="2147488955" r:id="rId4"/>
    <p:sldLayoutId id="2147488956" r:id="rId5"/>
    <p:sldLayoutId id="2147488957" r:id="rId6"/>
    <p:sldLayoutId id="2147488958" r:id="rId7"/>
    <p:sldLayoutId id="2147488959" r:id="rId8"/>
    <p:sldLayoutId id="2147488960" r:id="rId9"/>
    <p:sldLayoutId id="2147488961" r:id="rId10"/>
    <p:sldLayoutId id="214748896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422544"/>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87372137"/>
      </p:ext>
    </p:extLst>
  </p:cSld>
  <p:clrMap bg1="lt1" tx1="dk1" bg2="lt2" tx2="dk2" accent1="accent1" accent2="accent2" accent3="accent3" accent4="accent4" accent5="accent5" accent6="accent6" hlink="hlink" folHlink="folHlink"/>
  <p:sldLayoutIdLst>
    <p:sldLayoutId id="2147489008" r:id="rId1"/>
    <p:sldLayoutId id="2147489009" r:id="rId2"/>
    <p:sldLayoutId id="2147489010" r:id="rId3"/>
    <p:sldLayoutId id="2147489011" r:id="rId4"/>
    <p:sldLayoutId id="2147489012" r:id="rId5"/>
    <p:sldLayoutId id="2147489013" r:id="rId6"/>
    <p:sldLayoutId id="2147489014" r:id="rId7"/>
    <p:sldLayoutId id="2147489015" r:id="rId8"/>
    <p:sldLayoutId id="2147489016" r:id="rId9"/>
    <p:sldLayoutId id="2147489017" r:id="rId10"/>
    <p:sldLayoutId id="214748901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972609"/>
      </p:ext>
    </p:extLst>
  </p:cSld>
  <p:clrMap bg1="lt1" tx1="dk1" bg2="lt2" tx2="dk2" accent1="accent1" accent2="accent2" accent3="accent3" accent4="accent4" accent5="accent5" accent6="accent6" hlink="hlink" folHlink="folHlink"/>
  <p:sldLayoutIdLst>
    <p:sldLayoutId id="2147489077" r:id="rId1"/>
    <p:sldLayoutId id="2147489078" r:id="rId2"/>
    <p:sldLayoutId id="2147489079" r:id="rId3"/>
    <p:sldLayoutId id="2147489080"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22543"/>
      </p:ext>
    </p:extLst>
  </p:cSld>
  <p:clrMap bg1="lt1" tx1="dk1" bg2="lt2" tx2="dk2" accent1="accent1" accent2="accent2" accent3="accent3" accent4="accent4" accent5="accent5" accent6="accent6" hlink="hlink" folHlink="folHlink"/>
  <p:sldLayoutIdLst>
    <p:sldLayoutId id="2147489094" r:id="rId1"/>
    <p:sldLayoutId id="2147489095" r:id="rId2"/>
    <p:sldLayoutId id="2147489096" r:id="rId3"/>
    <p:sldLayoutId id="2147489097"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4950066"/>
      </p:ext>
    </p:extLst>
  </p:cSld>
  <p:clrMap bg1="lt1" tx1="dk1" bg2="lt2" tx2="dk2" accent1="accent1" accent2="accent2" accent3="accent3" accent4="accent4" accent5="accent5" accent6="accent6" hlink="hlink" folHlink="folHlink"/>
  <p:sldLayoutIdLst>
    <p:sldLayoutId id="2147489099" r:id="rId1"/>
    <p:sldLayoutId id="2147489100" r:id="rId2"/>
    <p:sldLayoutId id="2147489101" r:id="rId3"/>
    <p:sldLayoutId id="2147489102"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706773"/>
      </p:ext>
    </p:extLst>
  </p:cSld>
  <p:clrMap bg1="lt1" tx1="dk1" bg2="lt2" tx2="dk2" accent1="accent1" accent2="accent2" accent3="accent3" accent4="accent4" accent5="accent5" accent6="accent6" hlink="hlink" folHlink="folHlink"/>
  <p:sldLayoutIdLst>
    <p:sldLayoutId id="2147489128" r:id="rId1"/>
    <p:sldLayoutId id="2147489129"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98291173"/>
      </p:ext>
    </p:extLst>
  </p:cSld>
  <p:clrMap bg1="lt1" tx1="dk1" bg2="lt2" tx2="dk2" accent1="accent1" accent2="accent2" accent3="accent3" accent4="accent4" accent5="accent5" accent6="accent6" hlink="hlink" folHlink="folHlink"/>
  <p:sldLayoutIdLst>
    <p:sldLayoutId id="2147489157" r:id="rId1"/>
    <p:sldLayoutId id="2147489158" r:id="rId2"/>
    <p:sldLayoutId id="2147489159" r:id="rId3"/>
    <p:sldLayoutId id="2147489160" r:id="rId4"/>
    <p:sldLayoutId id="2147489161" r:id="rId5"/>
    <p:sldLayoutId id="2147489162" r:id="rId6"/>
    <p:sldLayoutId id="2147489163" r:id="rId7"/>
    <p:sldLayoutId id="2147489164" r:id="rId8"/>
    <p:sldLayoutId id="2147489165" r:id="rId9"/>
    <p:sldLayoutId id="2147489166" r:id="rId10"/>
    <p:sldLayoutId id="214748916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A7361BF2-EEC8-BD44-B1FF-0E6EA04503FC}"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3424694905"/>
      </p:ext>
    </p:extLst>
  </p:cSld>
  <p:clrMap bg1="lt1" tx1="dk1" bg2="lt2" tx2="dk2" accent1="accent1" accent2="accent2" accent3="accent3" accent4="accent4" accent5="accent5" accent6="accent6" hlink="hlink" folHlink="folHlink"/>
  <p:sldLayoutIdLst>
    <p:sldLayoutId id="2147489169" r:id="rId1"/>
    <p:sldLayoutId id="2147489170" r:id="rId2"/>
    <p:sldLayoutId id="2147489171" r:id="rId3"/>
    <p:sldLayoutId id="2147489172" r:id="rId4"/>
    <p:sldLayoutId id="2147489173" r:id="rId5"/>
    <p:sldLayoutId id="2147489174" r:id="rId6"/>
    <p:sldLayoutId id="2147489175" r:id="rId7"/>
    <p:sldLayoutId id="2147489176" r:id="rId8"/>
    <p:sldLayoutId id="2147489177" r:id="rId9"/>
    <p:sldLayoutId id="2147489178" r:id="rId10"/>
    <p:sldLayoutId id="2147489179" r:id="rId11"/>
    <p:sldLayoutId id="2147489180"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72122641"/>
      </p:ext>
    </p:extLst>
  </p:cSld>
  <p:clrMap bg1="lt1" tx1="dk1" bg2="lt2" tx2="dk2" accent1="accent1" accent2="accent2" accent3="accent3" accent4="accent4" accent5="accent5" accent6="accent6" hlink="hlink" folHlink="folHlink"/>
  <p:sldLayoutIdLst>
    <p:sldLayoutId id="2147489182" r:id="rId1"/>
    <p:sldLayoutId id="2147489183" r:id="rId2"/>
    <p:sldLayoutId id="2147489184" r:id="rId3"/>
    <p:sldLayoutId id="2147489185" r:id="rId4"/>
    <p:sldLayoutId id="2147489186" r:id="rId5"/>
    <p:sldLayoutId id="2147489187" r:id="rId6"/>
    <p:sldLayoutId id="2147489188" r:id="rId7"/>
    <p:sldLayoutId id="2147489189" r:id="rId8"/>
    <p:sldLayoutId id="2147489190" r:id="rId9"/>
    <p:sldLayoutId id="2147489191" r:id="rId10"/>
    <p:sldLayoutId id="21474891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692547"/>
      </p:ext>
    </p:extLst>
  </p:cSld>
  <p:clrMap bg1="lt1" tx1="dk1" bg2="lt2" tx2="dk2" accent1="accent1" accent2="accent2" accent3="accent3" accent4="accent4" accent5="accent5" accent6="accent6" hlink="hlink" folHlink="folHlink"/>
  <p:sldLayoutIdLst>
    <p:sldLayoutId id="2147489199" r:id="rId1"/>
    <p:sldLayoutId id="214748920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0336233"/>
      </p:ext>
    </p:extLst>
  </p:cSld>
  <p:clrMap bg1="lt1" tx1="dk1" bg2="lt2" tx2="dk2" accent1="accent1" accent2="accent2" accent3="accent3" accent4="accent4" accent5="accent5" accent6="accent6" hlink="hlink" folHlink="folHlink"/>
  <p:sldLayoutIdLst>
    <p:sldLayoutId id="2147489202" r:id="rId1"/>
    <p:sldLayoutId id="214748920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2C175A-001B-F122-EAEC-701B23593B9D}"/>
              </a:ext>
            </a:extLst>
          </p:cNvPr>
          <p:cNvSpPr>
            <a:spLocks noGrp="1"/>
          </p:cNvSpPr>
          <p:nvPr>
            <p:ph type="title"/>
          </p:nvPr>
        </p:nvSpPr>
        <p:spPr>
          <a:xfrm>
            <a:off x="0" y="1"/>
            <a:ext cx="9144000" cy="914400"/>
          </a:xfrm>
          <a:prstGeom prst="rect">
            <a:avLst/>
          </a:prstGeom>
          <a:noFill/>
        </p:spPr>
        <p:txBody>
          <a:bodyPr vert="horz" lIns="180000" tIns="45720" rIns="91440" bIns="45720" rtlCol="0" anchor="ctr">
            <a:normAutofit/>
          </a:bodyPr>
          <a:lstStyle/>
          <a:p>
            <a:r>
              <a:rPr lang="en-GB"/>
              <a:t>Click to edit Master title style</a:t>
            </a:r>
            <a:endParaRPr lang="en-CH" dirty="0"/>
          </a:p>
        </p:txBody>
      </p:sp>
      <p:sp>
        <p:nvSpPr>
          <p:cNvPr id="3" name="Text Placeholder 2">
            <a:extLst>
              <a:ext uri="{FF2B5EF4-FFF2-40B4-BE49-F238E27FC236}">
                <a16:creationId xmlns:a16="http://schemas.microsoft.com/office/drawing/2014/main" id="{288C6696-E964-955E-282B-B11220F407EB}"/>
              </a:ext>
            </a:extLst>
          </p:cNvPr>
          <p:cNvSpPr>
            <a:spLocks noGrp="1"/>
          </p:cNvSpPr>
          <p:nvPr>
            <p:ph type="body" idx="1"/>
          </p:nvPr>
        </p:nvSpPr>
        <p:spPr>
          <a:xfrm>
            <a:off x="119270" y="999986"/>
            <a:ext cx="8905461" cy="547501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dirty="0"/>
          </a:p>
        </p:txBody>
      </p:sp>
      <p:sp>
        <p:nvSpPr>
          <p:cNvPr id="4" name="Date Placeholder 3">
            <a:extLst>
              <a:ext uri="{FF2B5EF4-FFF2-40B4-BE49-F238E27FC236}">
                <a16:creationId xmlns:a16="http://schemas.microsoft.com/office/drawing/2014/main" id="{6A0367FD-E7D1-AA1A-9CFD-E52520E4924D}"/>
              </a:ext>
            </a:extLst>
          </p:cNvPr>
          <p:cNvSpPr>
            <a:spLocks noGrp="1"/>
          </p:cNvSpPr>
          <p:nvPr>
            <p:ph type="dt" sz="half" idx="2"/>
          </p:nvPr>
        </p:nvSpPr>
        <p:spPr>
          <a:xfrm>
            <a:off x="628650" y="6560583"/>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Avenir Next Medium" panose="020B0503020202020204" pitchFamily="34" charset="0"/>
              </a:defRPr>
            </a:lvl1pPr>
          </a:lstStyle>
          <a:p>
            <a:endParaRPr lang="en-CH"/>
          </a:p>
        </p:txBody>
      </p:sp>
      <p:sp>
        <p:nvSpPr>
          <p:cNvPr id="5" name="Footer Placeholder 4">
            <a:extLst>
              <a:ext uri="{FF2B5EF4-FFF2-40B4-BE49-F238E27FC236}">
                <a16:creationId xmlns:a16="http://schemas.microsoft.com/office/drawing/2014/main" id="{B7CCA823-584F-54AF-7E5C-3B25CBCD23D6}"/>
              </a:ext>
            </a:extLst>
          </p:cNvPr>
          <p:cNvSpPr>
            <a:spLocks noGrp="1"/>
          </p:cNvSpPr>
          <p:nvPr>
            <p:ph type="ftr" sz="quarter" idx="3"/>
          </p:nvPr>
        </p:nvSpPr>
        <p:spPr>
          <a:xfrm>
            <a:off x="3028950" y="6560583"/>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Avenir Next Medium" panose="020B0503020202020204" pitchFamily="34" charset="0"/>
              </a:defRPr>
            </a:lvl1pPr>
          </a:lstStyle>
          <a:p>
            <a:r>
              <a:rPr lang="en-GB"/>
              <a:t>Flash-Cosmos: In-Flash Bulk Bitwise Operations Using Inherent Computation Capbility of NAND Flash Memory</a:t>
            </a:r>
            <a:endParaRPr lang="en-CH" dirty="0"/>
          </a:p>
        </p:txBody>
      </p:sp>
      <p:sp>
        <p:nvSpPr>
          <p:cNvPr id="6" name="Slide Number Placeholder 5">
            <a:extLst>
              <a:ext uri="{FF2B5EF4-FFF2-40B4-BE49-F238E27FC236}">
                <a16:creationId xmlns:a16="http://schemas.microsoft.com/office/drawing/2014/main" id="{9912CAAC-4D46-D667-4BCE-1658B9342CD9}"/>
              </a:ext>
            </a:extLst>
          </p:cNvPr>
          <p:cNvSpPr>
            <a:spLocks noGrp="1"/>
          </p:cNvSpPr>
          <p:nvPr>
            <p:ph type="sldNum" sz="quarter" idx="4"/>
          </p:nvPr>
        </p:nvSpPr>
        <p:spPr>
          <a:xfrm>
            <a:off x="6457950" y="6560583"/>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Avenir Next Medium" panose="020B0503020202020204" pitchFamily="34" charset="0"/>
              </a:defRPr>
            </a:lvl1pPr>
          </a:lstStyle>
          <a:p>
            <a:fld id="{CC579B59-77B5-774A-97C3-0D6C62254113}" type="slidenum">
              <a:rPr lang="en-CH" smtClean="0"/>
              <a:pPr/>
              <a:t>‹#›</a:t>
            </a:fld>
            <a:endParaRPr lang="en-CH"/>
          </a:p>
        </p:txBody>
      </p:sp>
    </p:spTree>
    <p:extLst>
      <p:ext uri="{BB962C8B-B14F-4D97-AF65-F5344CB8AC3E}">
        <p14:creationId xmlns:p14="http://schemas.microsoft.com/office/powerpoint/2010/main" val="1085208466"/>
      </p:ext>
    </p:extLst>
  </p:cSld>
  <p:clrMap bg1="lt1" tx1="dk1" bg2="lt2" tx2="dk2" accent1="accent1" accent2="accent2" accent3="accent3" accent4="accent4" accent5="accent5" accent6="accent6" hlink="hlink" folHlink="folHlink"/>
  <p:sldLayoutIdLst>
    <p:sldLayoutId id="2147489205" r:id="rId1"/>
    <p:sldLayoutId id="2147489206" r:id="rId2"/>
  </p:sldLayoutIdLst>
  <p:hf hdr="0" ftr="0" dt="0"/>
  <p:txStyles>
    <p:titleStyle>
      <a:lvl1pPr algn="l" defTabSz="685800" rtl="0" eaLnBrk="1" latinLnBrk="0" hangingPunct="1">
        <a:lnSpc>
          <a:spcPct val="90000"/>
        </a:lnSpc>
        <a:spcBef>
          <a:spcPct val="0"/>
        </a:spcBef>
        <a:buNone/>
        <a:defRPr sz="3000" b="0" i="0" kern="1200">
          <a:solidFill>
            <a:schemeClr val="tx1"/>
          </a:solidFill>
          <a:latin typeface="Avenir Next Medium" panose="020B0503020202020204" pitchFamily="34" charset="0"/>
          <a:ea typeface="+mj-ea"/>
          <a:cs typeface="+mj-cs"/>
        </a:defRPr>
      </a:lvl1pPr>
    </p:titleStyle>
    <p:bodyStyle>
      <a:lvl1pPr marL="171450" indent="-171450" algn="l" defTabSz="685800" rtl="0" eaLnBrk="1" latinLnBrk="0" hangingPunct="1">
        <a:lnSpc>
          <a:spcPct val="90000"/>
        </a:lnSpc>
        <a:spcBef>
          <a:spcPts val="750"/>
        </a:spcBef>
        <a:buClr>
          <a:srgbClr val="C80060"/>
        </a:buClr>
        <a:buFont typeface="Wingdings" pitchFamily="2" charset="2"/>
        <a:buChar char="§"/>
        <a:defRPr sz="2100" b="0" i="0" kern="1200">
          <a:solidFill>
            <a:schemeClr val="tx1"/>
          </a:solidFill>
          <a:latin typeface="Avenir Next" panose="020B0503020202020204" pitchFamily="34" charset="0"/>
          <a:ea typeface="+mn-ea"/>
          <a:cs typeface="+mn-cs"/>
        </a:defRPr>
      </a:lvl1pPr>
      <a:lvl2pPr marL="514350" indent="-171450" algn="l" defTabSz="685800" rtl="0" eaLnBrk="1" latinLnBrk="0" hangingPunct="1">
        <a:lnSpc>
          <a:spcPct val="90000"/>
        </a:lnSpc>
        <a:spcBef>
          <a:spcPts val="375"/>
        </a:spcBef>
        <a:buClr>
          <a:schemeClr val="tx1"/>
        </a:buClr>
        <a:buFont typeface="Arial" panose="020B0604020202020204" pitchFamily="34" charset="0"/>
        <a:buChar char="•"/>
        <a:defRPr sz="1950" b="0" i="0" kern="1200">
          <a:solidFill>
            <a:schemeClr val="tx1"/>
          </a:solidFill>
          <a:latin typeface="Avenir Next" panose="020B0503020202020204" pitchFamily="34" charset="0"/>
          <a:ea typeface="+mn-ea"/>
          <a:cs typeface="+mn-cs"/>
        </a:defRPr>
      </a:lvl2pPr>
      <a:lvl3pPr marL="857250" indent="-171450" algn="l" defTabSz="685800" rtl="0" eaLnBrk="1" latinLnBrk="0" hangingPunct="1">
        <a:lnSpc>
          <a:spcPct val="90000"/>
        </a:lnSpc>
        <a:spcBef>
          <a:spcPts val="375"/>
        </a:spcBef>
        <a:buClr>
          <a:schemeClr val="tx1"/>
        </a:buClr>
        <a:buSzPct val="70000"/>
        <a:buFont typeface="Courier New" panose="02070309020205020404" pitchFamily="49" charset="0"/>
        <a:buChar char="o"/>
        <a:defRPr sz="1800" b="0" i="0" kern="1200">
          <a:solidFill>
            <a:schemeClr val="tx1"/>
          </a:solidFill>
          <a:latin typeface="Avenir Next" panose="020B0503020202020204" pitchFamily="34" charset="0"/>
          <a:ea typeface="+mn-ea"/>
          <a:cs typeface="+mn-cs"/>
        </a:defRPr>
      </a:lvl3pPr>
      <a:lvl4pPr marL="1200150" indent="-171450" algn="l" defTabSz="685800" rtl="0" eaLnBrk="1" latinLnBrk="0" hangingPunct="1">
        <a:lnSpc>
          <a:spcPct val="90000"/>
        </a:lnSpc>
        <a:spcBef>
          <a:spcPts val="375"/>
        </a:spcBef>
        <a:buFont typeface="Apple Symbols" panose="02000000000000000000" pitchFamily="2" charset="-79"/>
        <a:buChar char="⎻"/>
        <a:defRPr sz="1650" b="0" i="0" kern="1200">
          <a:solidFill>
            <a:schemeClr val="tx1"/>
          </a:solidFill>
          <a:latin typeface="Avenir Next" panose="020B0503020202020204" pitchFamily="34" charset="0"/>
          <a:ea typeface="+mn-ea"/>
          <a:cs typeface="+mn-cs"/>
        </a:defRPr>
      </a:lvl4pPr>
      <a:lvl5pPr marL="1543050" indent="-171450" algn="l" defTabSz="685800" rtl="0" eaLnBrk="1" latinLnBrk="0" hangingPunct="1">
        <a:lnSpc>
          <a:spcPct val="90000"/>
        </a:lnSpc>
        <a:spcBef>
          <a:spcPts val="375"/>
        </a:spcBef>
        <a:buFont typeface="Wingdings" pitchFamily="2" charset="2"/>
        <a:buChar char="§"/>
        <a:defRPr sz="1650" b="0" i="0" kern="1200">
          <a:solidFill>
            <a:schemeClr val="tx1"/>
          </a:solidFill>
          <a:latin typeface="Avenir Next" panose="020B0503020202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CH"/>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12/1/24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065504411"/>
      </p:ext>
    </p:extLst>
  </p:cSld>
  <p:clrMap bg1="lt1" tx1="dk1" bg2="lt2" tx2="dk2" accent1="accent1" accent2="accent2" accent3="accent3" accent4="accent4" accent5="accent5" accent6="accent6" hlink="hlink" folHlink="folHlink"/>
  <p:sldLayoutIdLst>
    <p:sldLayoutId id="2147489208" r:id="rId1"/>
    <p:sldLayoutId id="214748920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1.xml"/><Relationship Id="rId1" Type="http://schemas.openxmlformats.org/officeDocument/2006/relationships/slideLayout" Target="../slideLayouts/slideLayout55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2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18.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18.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18.xml"/></Relationships>
</file>

<file path=ppt/slides/_rels/slide10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67.xml"/><Relationship Id="rId1" Type="http://schemas.openxmlformats.org/officeDocument/2006/relationships/slideLayout" Target="../slideLayouts/slideLayout618.xml"/><Relationship Id="rId4" Type="http://schemas.openxmlformats.org/officeDocument/2006/relationships/chart" Target="../charts/chart21.xml"/></Relationships>
</file>

<file path=ppt/slides/_rels/slide104.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96.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2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3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5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1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32.xml"/></Relationships>
</file>

<file path=ppt/slides/_rels/slide112.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32.xml"/><Relationship Id="rId5" Type="http://schemas.openxmlformats.org/officeDocument/2006/relationships/image" Target="../media/image26.png"/><Relationship Id="rId4" Type="http://schemas.openxmlformats.org/officeDocument/2006/relationships/hyperlink" Target="https://arxiv.org/pdf/2012.03112.pdf" TargetMode="External"/></Relationships>
</file>

<file path=ppt/slides/_rels/slide113.xml.rels><?xml version="1.0" encoding="UTF-8" standalone="yes"?>
<Relationships xmlns="http://schemas.openxmlformats.org/package/2006/relationships"><Relationship Id="rId3" Type="http://schemas.openxmlformats.org/officeDocument/2006/relationships/hyperlink" Target="https://www.youtube.com/onurmutlulectures" TargetMode="External"/><Relationship Id="rId2" Type="http://schemas.openxmlformats.org/officeDocument/2006/relationships/hyperlink" Target="https://people.inf.ethz.ch/omutlu/projects.htm" TargetMode="External"/><Relationship Id="rId1" Type="http://schemas.openxmlformats.org/officeDocument/2006/relationships/slideLayout" Target="../slideLayouts/slideLayout591.xml"/></Relationships>
</file>

<file path=ppt/slides/_rels/slide114.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hyperlink" Target="https://github.com/CMU-SAFARI/" TargetMode="External"/><Relationship Id="rId16" Type="http://schemas.openxmlformats.org/officeDocument/2006/relationships/image" Target="../media/image115.png"/><Relationship Id="rId1" Type="http://schemas.openxmlformats.org/officeDocument/2006/relationships/slideLayout" Target="../slideLayouts/slideLayout50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5" Type="http://schemas.openxmlformats.org/officeDocument/2006/relationships/image" Target="../media/image11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13.png"/></Relationships>
</file>

<file path=ppt/slides/_rels/slide115.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hyperlink" Target="http://www.safari.ethz.ch/" TargetMode="External"/><Relationship Id="rId1" Type="http://schemas.openxmlformats.org/officeDocument/2006/relationships/slideLayout" Target="../slideLayouts/slideLayout42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hyperlink" Target="https://safari.ethz.ch/safari-newsletter-june-2023/" TargetMode="External"/><Relationship Id="rId1" Type="http://schemas.openxmlformats.org/officeDocument/2006/relationships/slideLayout" Target="../slideLayouts/slideLayout50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s://safari.ethz.ch/safari-newsletter-july-2024/" TargetMode="External"/><Relationship Id="rId1" Type="http://schemas.openxmlformats.org/officeDocument/2006/relationships/slideLayout" Target="../slideLayouts/slideLayout422.xml"/></Relationships>
</file>

<file path=ppt/slides/_rels/slide118.xml.rels><?xml version="1.0" encoding="UTF-8" standalone="yes"?>
<Relationships xmlns="http://schemas.openxmlformats.org/package/2006/relationships"><Relationship Id="rId3" Type="http://schemas.openxmlformats.org/officeDocument/2006/relationships/hyperlink" Target="https://www.youtube.com/watch?v=KV2MXvcBgb0" TargetMode="External"/><Relationship Id="rId2" Type="http://schemas.openxmlformats.org/officeDocument/2006/relationships/hyperlink" Target="https://events.safari.ethz.ch/micro24-memorycentric-tutorial/" TargetMode="External"/><Relationship Id="rId1" Type="http://schemas.openxmlformats.org/officeDocument/2006/relationships/slideLayout" Target="../slideLayouts/slideLayout422.xml"/><Relationship Id="rId4" Type="http://schemas.openxmlformats.org/officeDocument/2006/relationships/image" Target="../media/image119.jpeg"/></Relationships>
</file>

<file path=ppt/slides/_rels/slide119.xml.rels><?xml version="1.0" encoding="UTF-8" standalone="yes"?>
<Relationships xmlns="http://schemas.openxmlformats.org/package/2006/relationships"><Relationship Id="rId3" Type="http://schemas.openxmlformats.org/officeDocument/2006/relationships/hyperlink" Target="mailto:omutlu@gmail.com" TargetMode="External"/><Relationship Id="rId2" Type="http://schemas.openxmlformats.org/officeDocument/2006/relationships/notesSlide" Target="../notesSlides/notesSlide70.xml"/><Relationship Id="rId1" Type="http://schemas.openxmlformats.org/officeDocument/2006/relationships/slideLayout" Target="../slideLayouts/slideLayout554.xml"/><Relationship Id="rId6" Type="http://schemas.openxmlformats.org/officeDocument/2006/relationships/image" Target="../media/image1.png"/><Relationship Id="rId5" Type="http://schemas.openxmlformats.org/officeDocument/2006/relationships/image" Target="../media/image13.png"/><Relationship Id="rId4" Type="http://schemas.openxmlformats.org/officeDocument/2006/relationships/hyperlink" Target="https://people.inf.ethz.ch/omutlu" TargetMode="Externa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555.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55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tiff"/><Relationship Id="rId2" Type="http://schemas.openxmlformats.org/officeDocument/2006/relationships/image" Target="../media/image120.tiff"/><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122.png"/><Relationship Id="rId4" Type="http://schemas.openxmlformats.org/officeDocument/2006/relationships/hyperlink" Target="https://www.youtube.com/watch?v=qeukNs5XI3g&amp;t=4192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123.jpg"/><Relationship Id="rId4" Type="http://schemas.openxmlformats.org/officeDocument/2006/relationships/hyperlink" Target="https://www.youtube.com/watch?v=qeukNs5XI3g&amp;t=4192s"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github.com/cmu-safari/pidram" TargetMode="External"/><Relationship Id="rId2" Type="http://schemas.openxmlformats.org/officeDocument/2006/relationships/hyperlink" Target="https://arxiv.org/pdf/2111.00082.pdf" TargetMode="External"/><Relationship Id="rId1" Type="http://schemas.openxmlformats.org/officeDocument/2006/relationships/slideLayout" Target="../slideLayouts/slideLayout422.xml"/><Relationship Id="rId5" Type="http://schemas.openxmlformats.org/officeDocument/2006/relationships/image" Target="../media/image124.png"/><Relationship Id="rId4" Type="http://schemas.openxmlformats.org/officeDocument/2006/relationships/hyperlink" Target="https://www.youtube.com/watch?v=qeukNs5XI3g&amp;t=4192s"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1.xml"/><Relationship Id="rId1" Type="http://schemas.openxmlformats.org/officeDocument/2006/relationships/slideLayout" Target="../slideLayouts/slideLayout567.xml"/></Relationships>
</file>

<file path=ppt/slides/_rels/slide128.xml.rels><?xml version="1.0" encoding="UTF-8" standalone="yes"?>
<Relationships xmlns="http://schemas.openxmlformats.org/package/2006/relationships"><Relationship Id="rId8" Type="http://schemas.openxmlformats.org/officeDocument/2006/relationships/hyperlink" Target="https://people.inf.ethz.ch/omutlu/pub/PiDRAM_comparch22-lecture-slides.pptx" TargetMode="External"/><Relationship Id="rId3" Type="http://schemas.openxmlformats.org/officeDocument/2006/relationships/hyperlink" Target="http://taco.acm.org/" TargetMode="External"/><Relationship Id="rId7" Type="http://schemas.openxmlformats.org/officeDocument/2006/relationships/hyperlink" Target="https://people.inf.ethz.ch/omutlu/pub/PiDRAM_hipeac23-talk.pdf" TargetMode="External"/><Relationship Id="rId12" Type="http://schemas.openxmlformats.org/officeDocument/2006/relationships/image" Target="../media/image126.png"/><Relationship Id="rId2" Type="http://schemas.openxmlformats.org/officeDocument/2006/relationships/hyperlink" Target="https://people.inf.ethz.ch/omutlu/pub/PiDRAM_taco23.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PiDRAM_hipeac23-talk.pptx" TargetMode="External"/><Relationship Id="rId11" Type="http://schemas.openxmlformats.org/officeDocument/2006/relationships/hyperlink" Target="https://github.com/CMU-SAFARI/PiDRAM" TargetMode="External"/><Relationship Id="rId5" Type="http://schemas.openxmlformats.org/officeDocument/2006/relationships/hyperlink" Target="https://www.hipeac.net/2023/toulouse/" TargetMode="External"/><Relationship Id="rId10" Type="http://schemas.openxmlformats.org/officeDocument/2006/relationships/hyperlink" Target="https://www.youtube.com/watch?v=JyWxkeQA0W8" TargetMode="External"/><Relationship Id="rId4" Type="http://schemas.openxmlformats.org/officeDocument/2006/relationships/hyperlink" Target="https://arxiv.org/abs/2111.00082" TargetMode="External"/><Relationship Id="rId9" Type="http://schemas.openxmlformats.org/officeDocument/2006/relationships/hyperlink" Target="https://people.inf.ethz.ch/omutlu/pub/PiDRAM_comparch22-lecture-slides.pdf"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57.xml"/><Relationship Id="rId4" Type="http://schemas.openxmlformats.org/officeDocument/2006/relationships/hyperlink" Target="https://arxiv.org/pdf/2402.18736.pdf"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asplos2018.org/" TargetMode="External"/><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4" Type="http://schemas.openxmlformats.org/officeDocument/2006/relationships/image" Target="../media/image23.tiff"/></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7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2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4.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24.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532.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arxiv.org/pdf/2109.14320" TargetMode="External"/><Relationship Id="rId2" Type="http://schemas.openxmlformats.org/officeDocument/2006/relationships/chart" Target="../charts/chart3.xml"/><Relationship Id="rId1" Type="http://schemas.openxmlformats.org/officeDocument/2006/relationships/slideLayout" Target="../slideLayouts/slideLayout5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55.xml"/></Relationships>
</file>

<file path=ppt/slides/_rels/slide20.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pub/ModernPrimerOnPIM_springer-emerging-computing-bookchapter21-extended.pdf" TargetMode="External"/><Relationship Id="rId1" Type="http://schemas.openxmlformats.org/officeDocument/2006/relationships/slideLayout" Target="../slideLayouts/slideLayout532.xml"/><Relationship Id="rId5" Type="http://schemas.openxmlformats.org/officeDocument/2006/relationships/image" Target="../media/image26.png"/><Relationship Id="rId4" Type="http://schemas.openxmlformats.org/officeDocument/2006/relationships/hyperlink" Target="https://arxiv.org/pdf/2012.03112.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0.xml"/></Relationships>
</file>

<file path=ppt/slides/_rels/slide23.xml.rels><?xml version="1.0" encoding="UTF-8" standalone="yes"?>
<Relationships xmlns="http://schemas.openxmlformats.org/package/2006/relationships"><Relationship Id="rId8" Type="http://schemas.openxmlformats.org/officeDocument/2006/relationships/image" Target="../media/image33.tiff"/><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53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32.xml"/></Relationships>
</file>

<file path=ppt/slides/_rels/slide25.xml.rels><?xml version="1.0" encoding="UTF-8" standalone="yes"?>
<Relationships xmlns="http://schemas.openxmlformats.org/package/2006/relationships"><Relationship Id="rId3" Type="http://schemas.openxmlformats.org/officeDocument/2006/relationships/hyperlink" Target="https://www.servethehome.com/samsung-processing-in-memory-technology-at-hot-chips-2023/" TargetMode="External"/><Relationship Id="rId2" Type="http://schemas.openxmlformats.org/officeDocument/2006/relationships/image" Target="../media/image37.png"/><Relationship Id="rId1" Type="http://schemas.openxmlformats.org/officeDocument/2006/relationships/slideLayout" Target="../slideLayouts/slideLayout53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55.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2.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53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3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532.xml"/></Relationships>
</file>

<file path=ppt/slides/_rels/slide31.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532.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38.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arxiv.org/pdf/2306.16093" TargetMode="External"/><Relationship Id="rId1" Type="http://schemas.openxmlformats.org/officeDocument/2006/relationships/slideLayout" Target="../slideLayouts/slideLayout53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532.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arxiv.org/abs/2202.10400" TargetMode="External"/><Relationship Id="rId3" Type="http://schemas.openxmlformats.org/officeDocument/2006/relationships/hyperlink" Target="https://asplos-conference.org/" TargetMode="External"/><Relationship Id="rId7" Type="http://schemas.openxmlformats.org/officeDocument/2006/relationships/image" Target="../media/image42.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png"/><Relationship Id="rId7"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514.xml"/><Relationship Id="rId6" Type="http://schemas.openxmlformats.org/officeDocument/2006/relationships/image" Target="../media/image46.jpeg"/><Relationship Id="rId5" Type="http://schemas.openxmlformats.org/officeDocument/2006/relationships/image" Target="../media/image45.tiff"/><Relationship Id="rId4" Type="http://schemas.openxmlformats.org/officeDocument/2006/relationships/image" Target="../media/image44.tiff"/></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14.xml"/><Relationship Id="rId1" Type="http://schemas.openxmlformats.org/officeDocument/2006/relationships/tags" Target="../tags/tag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14.xml"/><Relationship Id="rId1" Type="http://schemas.openxmlformats.org/officeDocument/2006/relationships/tags" Target="../tags/tag2.xml"/><Relationship Id="rId5" Type="http://schemas.openxmlformats.org/officeDocument/2006/relationships/image" Target="../media/image50.sv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8.xml"/><Relationship Id="rId7" Type="http://schemas.openxmlformats.org/officeDocument/2006/relationships/image" Target="../media/image54.svg"/><Relationship Id="rId2" Type="http://schemas.openxmlformats.org/officeDocument/2006/relationships/slideLayout" Target="../slideLayouts/slideLayout614.xml"/><Relationship Id="rId1" Type="http://schemas.openxmlformats.org/officeDocument/2006/relationships/tags" Target="../tags/tag3.xml"/><Relationship Id="rId6" Type="http://schemas.openxmlformats.org/officeDocument/2006/relationships/image" Target="../media/image53.png"/><Relationship Id="rId11" Type="http://schemas.openxmlformats.org/officeDocument/2006/relationships/image" Target="../media/image50.svg"/><Relationship Id="rId5" Type="http://schemas.openxmlformats.org/officeDocument/2006/relationships/image" Target="../media/image52.svg"/><Relationship Id="rId10"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image" Target="../media/image56.sv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14.xml"/><Relationship Id="rId1" Type="http://schemas.openxmlformats.org/officeDocument/2006/relationships/tags" Target="../tags/tag4.xml"/><Relationship Id="rId5" Type="http://schemas.openxmlformats.org/officeDocument/2006/relationships/image" Target="../media/image58.svg"/><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1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1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14.xml"/><Relationship Id="rId1" Type="http://schemas.openxmlformats.org/officeDocument/2006/relationships/tags" Target="../tags/tag5.xml"/><Relationship Id="rId5" Type="http://schemas.openxmlformats.org/officeDocument/2006/relationships/image" Target="../media/image58.svg"/><Relationship Id="rId4" Type="http://schemas.openxmlformats.org/officeDocument/2006/relationships/image" Target="../media/image57.png"/></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4.xml"/><Relationship Id="rId1" Type="http://schemas.openxmlformats.org/officeDocument/2006/relationships/slideLayout" Target="../slideLayouts/slideLayout614.xml"/><Relationship Id="rId4" Type="http://schemas.openxmlformats.org/officeDocument/2006/relationships/chart" Target="../charts/chart7.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614.xml"/><Relationship Id="rId4" Type="http://schemas.openxmlformats.org/officeDocument/2006/relationships/chart" Target="../charts/char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14.xml"/></Relationships>
</file>

<file path=ppt/slides/_rels/slide47.xml.rels><?xml version="1.0" encoding="UTF-8" standalone="yes"?>
<Relationships xmlns="http://schemas.openxmlformats.org/package/2006/relationships"><Relationship Id="rId8" Type="http://schemas.openxmlformats.org/officeDocument/2006/relationships/hyperlink" Target="https://arxiv.org/abs/2202.10400" TargetMode="External"/><Relationship Id="rId3" Type="http://schemas.openxmlformats.org/officeDocument/2006/relationships/hyperlink" Target="https://asplos-conference.org/" TargetMode="External"/><Relationship Id="rId7" Type="http://schemas.openxmlformats.org/officeDocument/2006/relationships/image" Target="../media/image42.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2.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2.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59.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hyperlink" Target="https://arxiv.org/pdf/2205.05883.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555.xml"/><Relationship Id="rId6" Type="http://schemas.openxmlformats.org/officeDocument/2006/relationships/hyperlink" Target="http://www.economist.com/news/21631808-so-much-genetic-data-so-many-uses-genes-unzipped" TargetMode="External"/><Relationship Id="rId5" Type="http://schemas.openxmlformats.org/officeDocument/2006/relationships/image" Target="../media/image17.png"/><Relationship Id="rId4" Type="http://schemas.openxmlformats.org/officeDocument/2006/relationships/image" Target="../media/image16.jpeg"/></Relationships>
</file>

<file path=ppt/slides/_rels/slide50.xml.rels><?xml version="1.0" encoding="UTF-8" standalone="yes"?>
<Relationships xmlns="http://schemas.openxmlformats.org/package/2006/relationships"><Relationship Id="rId3" Type="http://schemas.openxmlformats.org/officeDocument/2006/relationships/hyperlink" Target="https://iscaconf.org/isca2024/" TargetMode="External"/><Relationship Id="rId7" Type="http://schemas.openxmlformats.org/officeDocument/2006/relationships/image" Target="../media/image61.png"/><Relationship Id="rId2" Type="http://schemas.openxmlformats.org/officeDocument/2006/relationships/hyperlink" Target="https://arxiv.org/pdf/2406.19113" TargetMode="External"/><Relationship Id="rId1" Type="http://schemas.openxmlformats.org/officeDocument/2006/relationships/slideLayout" Target="../slideLayouts/slideLayout2.xml"/><Relationship Id="rId6" Type="http://schemas.openxmlformats.org/officeDocument/2006/relationships/hyperlink" Target="https://arxiv.org/abs/2406.19113" TargetMode="External"/><Relationship Id="rId5" Type="http://schemas.openxmlformats.org/officeDocument/2006/relationships/hyperlink" Target="https://safari.ethz.ch/wp-content/uploads/MegIS-ISCA24-V6.pdf" TargetMode="External"/><Relationship Id="rId4" Type="http://schemas.openxmlformats.org/officeDocument/2006/relationships/hyperlink" Target="https://safari.ethz.ch/wp-content/uploads/MegIS-ISCA24-V6.ppt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565.xml"/><Relationship Id="rId6" Type="http://schemas.openxmlformats.org/officeDocument/2006/relationships/image" Target="../media/image64.png"/><Relationship Id="rId5" Type="http://schemas.openxmlformats.org/officeDocument/2006/relationships/image" Target="../media/image63.emf"/><Relationship Id="rId4" Type="http://schemas.openxmlformats.org/officeDocument/2006/relationships/image" Target="../media/image62.svg"/></Relationships>
</file>

<file path=ppt/slides/_rels/slide52.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65.png"/><Relationship Id="rId7"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614.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5.png"/><Relationship Id="rId7" Type="http://schemas.openxmlformats.org/officeDocument/2006/relationships/image" Target="../media/image70.svg"/><Relationship Id="rId2" Type="http://schemas.openxmlformats.org/officeDocument/2006/relationships/notesSlide" Target="../notesSlides/notesSlide19.xml"/><Relationship Id="rId1" Type="http://schemas.openxmlformats.org/officeDocument/2006/relationships/slideLayout" Target="../slideLayouts/slideLayout6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6.png"/><Relationship Id="rId9" Type="http://schemas.openxmlformats.org/officeDocument/2006/relationships/image" Target="../media/image72.sv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13" Type="http://schemas.microsoft.com/office/2007/relationships/hdphoto" Target="../media/hdphoto2.wdp"/><Relationship Id="rId18" Type="http://schemas.openxmlformats.org/officeDocument/2006/relationships/chart" Target="../charts/chart10.xml"/><Relationship Id="rId3" Type="http://schemas.openxmlformats.org/officeDocument/2006/relationships/image" Target="../media/image73.png"/><Relationship Id="rId21" Type="http://schemas.openxmlformats.org/officeDocument/2006/relationships/image" Target="../media/image85.svg"/><Relationship Id="rId7" Type="http://schemas.openxmlformats.org/officeDocument/2006/relationships/image" Target="../media/image68.png"/><Relationship Id="rId12" Type="http://schemas.openxmlformats.org/officeDocument/2006/relationships/image" Target="../media/image78.png"/><Relationship Id="rId17" Type="http://schemas.openxmlformats.org/officeDocument/2006/relationships/image" Target="../media/image82.png"/><Relationship Id="rId2" Type="http://schemas.openxmlformats.org/officeDocument/2006/relationships/notesSlide" Target="../notesSlides/notesSlide20.xml"/><Relationship Id="rId16" Type="http://schemas.openxmlformats.org/officeDocument/2006/relationships/image" Target="../media/image81.png"/><Relationship Id="rId20" Type="http://schemas.openxmlformats.org/officeDocument/2006/relationships/image" Target="../media/image84.png"/><Relationship Id="rId1" Type="http://schemas.openxmlformats.org/officeDocument/2006/relationships/slideLayout" Target="../slideLayouts/slideLayout614.xml"/><Relationship Id="rId6" Type="http://schemas.openxmlformats.org/officeDocument/2006/relationships/image" Target="../media/image66.png"/><Relationship Id="rId11" Type="http://schemas.openxmlformats.org/officeDocument/2006/relationships/image" Target="../media/image77.png"/><Relationship Id="rId5" Type="http://schemas.openxmlformats.org/officeDocument/2006/relationships/image" Target="../media/image65.png"/><Relationship Id="rId15" Type="http://schemas.openxmlformats.org/officeDocument/2006/relationships/image" Target="../media/image80.png"/><Relationship Id="rId10" Type="http://schemas.microsoft.com/office/2007/relationships/hdphoto" Target="../media/hdphoto1.wdp"/><Relationship Id="rId19" Type="http://schemas.openxmlformats.org/officeDocument/2006/relationships/image" Target="../media/image83.png"/><Relationship Id="rId4" Type="http://schemas.openxmlformats.org/officeDocument/2006/relationships/image" Target="../media/image74.svg"/><Relationship Id="rId9" Type="http://schemas.openxmlformats.org/officeDocument/2006/relationships/image" Target="../media/image76.png"/><Relationship Id="rId1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1.xml"/><Relationship Id="rId1" Type="http://schemas.openxmlformats.org/officeDocument/2006/relationships/slideLayout" Target="../slideLayouts/slideLayout614.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5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614.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87.svg"/></Relationships>
</file>

<file path=ppt/slides/_rels/slide57.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1.png"/><Relationship Id="rId18" Type="http://schemas.openxmlformats.org/officeDocument/2006/relationships/image" Target="../media/image83.png"/><Relationship Id="rId3" Type="http://schemas.openxmlformats.org/officeDocument/2006/relationships/image" Target="../media/image73.png"/><Relationship Id="rId7" Type="http://schemas.microsoft.com/office/2007/relationships/hdphoto" Target="../media/hdphoto1.wdp"/><Relationship Id="rId12" Type="http://schemas.openxmlformats.org/officeDocument/2006/relationships/image" Target="../media/image80.png"/><Relationship Id="rId17" Type="http://schemas.openxmlformats.org/officeDocument/2006/relationships/chart" Target="../charts/chart11.xml"/><Relationship Id="rId2" Type="http://schemas.openxmlformats.org/officeDocument/2006/relationships/notesSlide" Target="../notesSlides/notesSlide23.xml"/><Relationship Id="rId16" Type="http://schemas.openxmlformats.org/officeDocument/2006/relationships/image" Target="../media/image85.svg"/><Relationship Id="rId1" Type="http://schemas.openxmlformats.org/officeDocument/2006/relationships/slideLayout" Target="../slideLayouts/slideLayout614.xml"/><Relationship Id="rId6" Type="http://schemas.openxmlformats.org/officeDocument/2006/relationships/image" Target="../media/image76.png"/><Relationship Id="rId11" Type="http://schemas.openxmlformats.org/officeDocument/2006/relationships/image" Target="../media/image79.png"/><Relationship Id="rId5" Type="http://schemas.openxmlformats.org/officeDocument/2006/relationships/image" Target="../media/image75.png"/><Relationship Id="rId15" Type="http://schemas.openxmlformats.org/officeDocument/2006/relationships/image" Target="../media/image84.png"/><Relationship Id="rId10" Type="http://schemas.microsoft.com/office/2007/relationships/hdphoto" Target="../media/hdphoto2.wdp"/><Relationship Id="rId4" Type="http://schemas.openxmlformats.org/officeDocument/2006/relationships/image" Target="../media/image74.svg"/><Relationship Id="rId9" Type="http://schemas.openxmlformats.org/officeDocument/2006/relationships/image" Target="../media/image78.png"/><Relationship Id="rId14" Type="http://schemas.openxmlformats.org/officeDocument/2006/relationships/image" Target="../media/image8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16.xml"/></Relationships>
</file>

<file path=ppt/slides/_rels/slide5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5.xml"/><Relationship Id="rId1" Type="http://schemas.openxmlformats.org/officeDocument/2006/relationships/slideLayout" Target="../slideLayouts/slideLayout616.xml"/><Relationship Id="rId4" Type="http://schemas.openxmlformats.org/officeDocument/2006/relationships/image" Target="../media/image9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6.xml"/><Relationship Id="rId1" Type="http://schemas.openxmlformats.org/officeDocument/2006/relationships/slideLayout" Target="../slideLayouts/slideLayout616.xml"/><Relationship Id="rId4" Type="http://schemas.openxmlformats.org/officeDocument/2006/relationships/image" Target="../media/image93.svg"/></Relationships>
</file>

<file path=ppt/slides/_rels/slide6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616.xml"/><Relationship Id="rId4" Type="http://schemas.openxmlformats.org/officeDocument/2006/relationships/image" Target="../media/image93.svg"/></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616.xml"/><Relationship Id="rId4" Type="http://schemas.openxmlformats.org/officeDocument/2006/relationships/image" Target="../media/image93.svg"/></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616.xml"/><Relationship Id="rId4" Type="http://schemas.openxmlformats.org/officeDocument/2006/relationships/image" Target="../media/image93.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14.xml"/></Relationships>
</file>

<file path=ppt/slides/_rels/slide65.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1.xml"/><Relationship Id="rId1" Type="http://schemas.openxmlformats.org/officeDocument/2006/relationships/slideLayout" Target="../slideLayouts/slideLayout614.xml"/><Relationship Id="rId4" Type="http://schemas.openxmlformats.org/officeDocument/2006/relationships/chart" Target="../charts/chart13.xml"/></Relationships>
</file>

<file path=ppt/slides/_rels/slide6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2.xml"/><Relationship Id="rId1" Type="http://schemas.openxmlformats.org/officeDocument/2006/relationships/slideLayout" Target="../slideLayouts/slideLayout614.xml"/></Relationships>
</file>

<file path=ppt/slides/_rels/slide6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3.xml"/><Relationship Id="rId1" Type="http://schemas.openxmlformats.org/officeDocument/2006/relationships/slideLayout" Target="../slideLayouts/slideLayout614.xml"/><Relationship Id="rId4" Type="http://schemas.openxmlformats.org/officeDocument/2006/relationships/chart" Target="../charts/chart16.xml"/></Relationships>
</file>

<file path=ppt/slides/_rels/slide6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4.xml"/><Relationship Id="rId1" Type="http://schemas.openxmlformats.org/officeDocument/2006/relationships/slideLayout" Target="../slideLayouts/slideLayout6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55.xml"/></Relationships>
</file>

<file path=ppt/slides/_rels/slide70.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6.xml"/><Relationship Id="rId1" Type="http://schemas.openxmlformats.org/officeDocument/2006/relationships/slideLayout" Target="../slideLayouts/slideLayout614.xml"/></Relationships>
</file>

<file path=ppt/slides/_rels/slide71.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37.xml"/><Relationship Id="rId1" Type="http://schemas.openxmlformats.org/officeDocument/2006/relationships/slideLayout" Target="../slideLayouts/slideLayout614.xml"/></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8.xml"/><Relationship Id="rId1" Type="http://schemas.openxmlformats.org/officeDocument/2006/relationships/slideLayout" Target="../slideLayouts/slideLayout614.xml"/><Relationship Id="rId5" Type="http://schemas.openxmlformats.org/officeDocument/2006/relationships/image" Target="../media/image95.png"/><Relationship Id="rId4" Type="http://schemas.openxmlformats.org/officeDocument/2006/relationships/hyperlink" Target="https://arxiv.org/abs/2406.19113" TargetMode="Externa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31.xml"/></Relationships>
</file>

<file path=ppt/slides/_rels/slide75.xml.rels><?xml version="1.0" encoding="UTF-8" standalone="yes"?>
<Relationships xmlns="http://schemas.openxmlformats.org/package/2006/relationships"><Relationship Id="rId8" Type="http://schemas.openxmlformats.org/officeDocument/2006/relationships/hyperlink" Target="https://www.youtube.com/watch?v=ioPERTy7bz4"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FlashCosmos_SSD-lecture-slides.pdf" TargetMode="External"/><Relationship Id="rId2" Type="http://schemas.openxmlformats.org/officeDocument/2006/relationships/hyperlink" Target="https://arxiv.org/pdf/2209.05566.pdf" TargetMode="External"/><Relationship Id="rId1" Type="http://schemas.openxmlformats.org/officeDocument/2006/relationships/slideLayout" Target="../slideLayouts/slideLayout457.xml"/><Relationship Id="rId6" Type="http://schemas.openxmlformats.org/officeDocument/2006/relationships/hyperlink" Target="https://people.inf.ethz.ch/omutlu/pub/FlashCosmos_SSD-lecture-slides.pptx" TargetMode="External"/><Relationship Id="rId5" Type="http://schemas.openxmlformats.org/officeDocument/2006/relationships/hyperlink" Target="https://people.inf.ethz.ch/omutlu/pub/FlashCosmos_micro22-talk.pdf" TargetMode="External"/><Relationship Id="rId10" Type="http://schemas.openxmlformats.org/officeDocument/2006/relationships/image" Target="../media/image96.png"/><Relationship Id="rId4" Type="http://schemas.openxmlformats.org/officeDocument/2006/relationships/hyperlink" Target="https://people.inf.ethz.ch/omutlu/pub/FlashCosmos_micro22-talk.pptx" TargetMode="External"/><Relationship Id="rId9" Type="http://schemas.openxmlformats.org/officeDocument/2006/relationships/hyperlink" Target="https://arxiv.org/abs/2209.05566"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1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18.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1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2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1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18.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18.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7.xml"/><Relationship Id="rId1" Type="http://schemas.openxmlformats.org/officeDocument/2006/relationships/slideLayout" Target="../slideLayouts/slideLayout618.xml"/><Relationship Id="rId4" Type="http://schemas.openxmlformats.org/officeDocument/2006/relationships/image" Target="../media/image98.sv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1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18.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1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18.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618.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618.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42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1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1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1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618.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18.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1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18.xml"/></Relationships>
</file>

<file path=ppt/slides/_rels/slide9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618.xml"/><Relationship Id="rId5" Type="http://schemas.openxmlformats.org/officeDocument/2006/relationships/image" Target="../media/image100.png"/><Relationship Id="rId4" Type="http://schemas.openxmlformats.org/officeDocument/2006/relationships/hyperlink" Target="https://arxiv.org/abs/2209.05566.pdf"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618.xml"/><Relationship Id="rId4" Type="http://schemas.openxmlformats.org/officeDocument/2006/relationships/image" Target="../media/image98.svg"/></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0815A-55DD-4DE9-D853-F5D79B323A05}"/>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86159970-492C-CEE4-C9F4-F43F5F07F39D}"/>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December 2024</a:t>
            </a:r>
          </a:p>
          <a:p>
            <a:r>
              <a:rPr lang="en-US" dirty="0"/>
              <a:t>CCF China Storage Keynote Talk</a:t>
            </a:r>
          </a:p>
        </p:txBody>
      </p:sp>
      <p:sp>
        <p:nvSpPr>
          <p:cNvPr id="13" name="Title 1">
            <a:extLst>
              <a:ext uri="{FF2B5EF4-FFF2-40B4-BE49-F238E27FC236}">
                <a16:creationId xmlns:a16="http://schemas.microsoft.com/office/drawing/2014/main" id="{C9EDCD8B-6995-BFFE-6FFE-4726FC57325E}"/>
              </a:ext>
            </a:extLst>
          </p:cNvPr>
          <p:cNvSpPr>
            <a:spLocks noGrp="1"/>
          </p:cNvSpPr>
          <p:nvPr>
            <p:ph type="ctrTitle"/>
          </p:nvPr>
        </p:nvSpPr>
        <p:spPr>
          <a:xfrm>
            <a:off x="203060" y="1227584"/>
            <a:ext cx="8820472" cy="2201416"/>
          </a:xfrm>
        </p:spPr>
        <p:txBody>
          <a:bodyPr>
            <a:noAutofit/>
          </a:bodyPr>
          <a:lstStyle/>
          <a:p>
            <a:pPr algn="ctr"/>
            <a:r>
              <a:rPr lang="en-US" sz="5200" b="1" dirty="0">
                <a:solidFill>
                  <a:srgbClr val="006633"/>
                </a:solidFill>
              </a:rPr>
              <a:t>Storage-Centric Computing</a:t>
            </a:r>
            <a:br>
              <a:rPr lang="en-US" sz="5000" b="1" dirty="0">
                <a:solidFill>
                  <a:srgbClr val="006633"/>
                </a:solidFill>
              </a:rPr>
            </a:br>
            <a:r>
              <a:rPr lang="en-US" sz="3600" b="1" dirty="0">
                <a:solidFill>
                  <a:srgbClr val="C00000"/>
                </a:solidFill>
              </a:rPr>
              <a:t>Enabling </a:t>
            </a:r>
            <a:br>
              <a:rPr lang="en-US" sz="3600" b="1" dirty="0">
                <a:solidFill>
                  <a:srgbClr val="C00000"/>
                </a:solidFill>
              </a:rPr>
            </a:br>
            <a:r>
              <a:rPr lang="en-US" sz="3600" b="1" dirty="0">
                <a:solidFill>
                  <a:srgbClr val="C00000"/>
                </a:solidFill>
              </a:rPr>
              <a:t>Fundamentally-Efficient Computers</a:t>
            </a:r>
          </a:p>
        </p:txBody>
      </p:sp>
      <p:pic>
        <p:nvPicPr>
          <p:cNvPr id="10" name="Picture 2" descr="ETH Zurich short logo, black">
            <a:extLst>
              <a:ext uri="{FF2B5EF4-FFF2-40B4-BE49-F238E27FC236}">
                <a16:creationId xmlns:a16="http://schemas.microsoft.com/office/drawing/2014/main" id="{6A4E9B18-31D7-A590-4CF9-E79E204F3A9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7F5EA787-08D2-9918-6C0C-49939D300847}"/>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1543722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Processor-Centric System Performance</a:t>
            </a:r>
          </a:p>
        </p:txBody>
      </p:sp>
      <p:sp>
        <p:nvSpPr>
          <p:cNvPr id="3" name="Content Placeholder 2"/>
          <p:cNvSpPr>
            <a:spLocks noGrp="1"/>
          </p:cNvSpPr>
          <p:nvPr>
            <p:ph idx="1"/>
          </p:nvPr>
        </p:nvSpPr>
        <p:spPr/>
        <p:txBody>
          <a:bodyPr/>
          <a:lstStyle/>
          <a:p>
            <a:r>
              <a:rPr lang="en-US" dirty="0"/>
              <a:t>All of Google’s Data Center Workloads (2015):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stretch>
            <a:fillRect/>
          </a:stretch>
        </p:blipFill>
        <p:spPr>
          <a:xfrm>
            <a:off x="971600" y="1618579"/>
            <a:ext cx="6984776" cy="4821475"/>
          </a:xfrm>
          <a:prstGeom prst="rect">
            <a:avLst/>
          </a:prstGeom>
        </p:spPr>
      </p:pic>
      <p:sp>
        <p:nvSpPr>
          <p:cNvPr id="6" name="AutoShape 25"/>
          <p:cNvSpPr>
            <a:spLocks noChangeArrowheads="1"/>
          </p:cNvSpPr>
          <p:nvPr/>
        </p:nvSpPr>
        <p:spPr bwMode="auto">
          <a:xfrm>
            <a:off x="3779912" y="2442260"/>
            <a:ext cx="3096344" cy="2304256"/>
          </a:xfrm>
          <a:prstGeom prst="roundRect">
            <a:avLst>
              <a:gd name="adj" fmla="val 16667"/>
            </a:avLst>
          </a:prstGeom>
          <a:noFill/>
          <a:ln w="88900">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7" name="TextBox 6"/>
          <p:cNvSpPr txBox="1"/>
          <p:nvPr/>
        </p:nvSpPr>
        <p:spPr>
          <a:xfrm>
            <a:off x="2339752" y="6528683"/>
            <a:ext cx="4516749" cy="28469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50" b="0" i="0" u="none" strike="noStrike" kern="1200" cap="none" spc="0" normalizeH="0" baseline="0" noProof="0" dirty="0" err="1">
                <a:ln>
                  <a:noFill/>
                </a:ln>
                <a:solidFill>
                  <a:srgbClr val="000000"/>
                </a:solidFill>
                <a:effectLst/>
                <a:uLnTx/>
                <a:uFillTx/>
                <a:latin typeface="Tahoma"/>
                <a:ea typeface="+mn-ea"/>
                <a:cs typeface="+mn-cs"/>
              </a:rPr>
              <a:t>Kanev</a:t>
            </a:r>
            <a:r>
              <a:rPr kumimoji="0" lang="en-US" sz="1250" b="0" i="0" u="none" strike="noStrike" kern="1200" cap="none" spc="0" normalizeH="0" baseline="0" noProof="0" dirty="0">
                <a:ln>
                  <a:noFill/>
                </a:ln>
                <a:solidFill>
                  <a:srgbClr val="000000"/>
                </a:solidFill>
                <a:effectLst/>
                <a:uLnTx/>
                <a:uFillTx/>
                <a:latin typeface="Tahoma"/>
                <a:ea typeface="+mn-ea"/>
                <a:cs typeface="+mn-cs"/>
              </a:rPr>
              <a:t>+, “</a:t>
            </a:r>
            <a:r>
              <a:rPr kumimoji="0" lang="en-US" sz="1250" b="0" i="0" u="none" strike="noStrike" kern="1200" cap="none" spc="0" normalizeH="0" baseline="0" noProof="0" dirty="0">
                <a:ln>
                  <a:noFill/>
                </a:ln>
                <a:solidFill>
                  <a:srgbClr val="0000FF"/>
                </a:solidFill>
                <a:effectLst/>
                <a:uLnTx/>
                <a:uFillTx/>
                <a:latin typeface="Tahoma"/>
                <a:ea typeface="+mn-ea"/>
                <a:cs typeface="+mn-cs"/>
              </a:rPr>
              <a:t>Profiling a Warehouse-Scale Computer</a:t>
            </a:r>
            <a:r>
              <a:rPr kumimoji="0" lang="en-US" sz="125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2450045811"/>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0214D-F902-A0D1-A795-FD787624AA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9A516-6685-0CE0-665E-3DE4A0AEB750}"/>
              </a:ext>
            </a:extLst>
          </p:cNvPr>
          <p:cNvSpPr>
            <a:spLocks noGrp="1"/>
          </p:cNvSpPr>
          <p:nvPr>
            <p:ph type="title"/>
          </p:nvPr>
        </p:nvSpPr>
        <p:spPr/>
        <p:txBody>
          <a:bodyPr/>
          <a:lstStyle/>
          <a:p>
            <a:r>
              <a:rPr lang="en-CH" dirty="0"/>
              <a:t>Enhanced SLC-Mode Programming (ESP)</a:t>
            </a:r>
          </a:p>
        </p:txBody>
      </p:sp>
      <p:sp>
        <p:nvSpPr>
          <p:cNvPr id="3" name="Content Placeholder 2">
            <a:extLst>
              <a:ext uri="{FF2B5EF4-FFF2-40B4-BE49-F238E27FC236}">
                <a16:creationId xmlns:a16="http://schemas.microsoft.com/office/drawing/2014/main" id="{F1201D37-F499-C423-1DDB-5C6390913C48}"/>
              </a:ext>
            </a:extLst>
          </p:cNvPr>
          <p:cNvSpPr>
            <a:spLocks noGrp="1"/>
          </p:cNvSpPr>
          <p:nvPr>
            <p:ph idx="1"/>
          </p:nvPr>
        </p:nvSpPr>
        <p:spPr/>
        <p:txBody>
          <a:bodyPr/>
          <a:lstStyle/>
          <a:p>
            <a:r>
              <a:rPr lang="en-CH" dirty="0"/>
              <a:t>To </a:t>
            </a:r>
            <a:r>
              <a:rPr lang="en-CH" dirty="0">
                <a:solidFill>
                  <a:schemeClr val="accent6">
                    <a:lumMod val="75000"/>
                  </a:schemeClr>
                </a:solidFill>
              </a:rPr>
              <a:t>eliminate</a:t>
            </a:r>
            <a:r>
              <a:rPr lang="en-CH" dirty="0"/>
              <a:t> </a:t>
            </a:r>
            <a:r>
              <a:rPr lang="en-CH" dirty="0">
                <a:solidFill>
                  <a:schemeClr val="accent6">
                    <a:lumMod val="75000"/>
                  </a:schemeClr>
                </a:solidFill>
              </a:rPr>
              <a:t>raw bit errors </a:t>
            </a:r>
            <a:r>
              <a:rPr lang="en-CH" dirty="0"/>
              <a:t>in stored data (and computation results)</a:t>
            </a:r>
          </a:p>
          <a:p>
            <a:endParaRPr lang="en-CH" dirty="0"/>
          </a:p>
          <a:p>
            <a:r>
              <a:rPr lang="en-CH" dirty="0">
                <a:solidFill>
                  <a:srgbClr val="C80060"/>
                </a:solidFill>
              </a:rPr>
              <a:t>Key ideas</a:t>
            </a:r>
          </a:p>
          <a:p>
            <a:pPr lvl="1"/>
            <a:r>
              <a:rPr lang="en-CH" dirty="0"/>
              <a:t>Programs only a </a:t>
            </a:r>
            <a:r>
              <a:rPr lang="en-CH" dirty="0">
                <a:solidFill>
                  <a:schemeClr val="accent1"/>
                </a:solidFill>
              </a:rPr>
              <a:t>single bit per cell </a:t>
            </a:r>
            <a:r>
              <a:rPr lang="en-CH" dirty="0"/>
              <a:t>(SLC-mode programming)</a:t>
            </a:r>
          </a:p>
          <a:p>
            <a:pPr lvl="2"/>
            <a:r>
              <a:rPr lang="en-CH" dirty="0">
                <a:solidFill>
                  <a:srgbClr val="FF0000"/>
                </a:solidFill>
              </a:rPr>
              <a:t>Trades storage density </a:t>
            </a:r>
            <a:r>
              <a:rPr lang="en-CH" dirty="0"/>
              <a:t>for reliable computation</a:t>
            </a:r>
          </a:p>
          <a:p>
            <a:pPr lvl="1"/>
            <a:r>
              <a:rPr lang="en-CH" dirty="0"/>
              <a:t>More </a:t>
            </a:r>
            <a:r>
              <a:rPr lang="en-CH" dirty="0">
                <a:solidFill>
                  <a:schemeClr val="accent1"/>
                </a:solidFill>
              </a:rPr>
              <a:t>precise program-voltage control</a:t>
            </a:r>
          </a:p>
          <a:p>
            <a:pPr lvl="2"/>
            <a:r>
              <a:rPr lang="en-CH" dirty="0">
                <a:solidFill>
                  <a:srgbClr val="FF0000"/>
                </a:solidFill>
              </a:rPr>
              <a:t>Trades programming latency </a:t>
            </a:r>
            <a:r>
              <a:rPr lang="en-CH" dirty="0"/>
              <a:t>for reliable computaion</a:t>
            </a:r>
          </a:p>
          <a:p>
            <a:pPr marL="685800" lvl="2" indent="0">
              <a:buNone/>
            </a:pPr>
            <a:endParaRPr lang="en-CH" dirty="0"/>
          </a:p>
        </p:txBody>
      </p:sp>
      <p:sp>
        <p:nvSpPr>
          <p:cNvPr id="20" name="TextBox 19">
            <a:extLst>
              <a:ext uri="{FF2B5EF4-FFF2-40B4-BE49-F238E27FC236}">
                <a16:creationId xmlns:a16="http://schemas.microsoft.com/office/drawing/2014/main" id="{9267BCA8-DA5B-EAEB-A3EA-F66C22DD0158}"/>
              </a:ext>
            </a:extLst>
          </p:cNvPr>
          <p:cNvSpPr txBox="1"/>
          <p:nvPr/>
        </p:nvSpPr>
        <p:spPr>
          <a:xfrm>
            <a:off x="191292" y="4419364"/>
            <a:ext cx="8761417" cy="861774"/>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Maximizes the reliability margin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between the different states of flash cells </a:t>
            </a:r>
          </a:p>
        </p:txBody>
      </p:sp>
      <p:sp>
        <p:nvSpPr>
          <p:cNvPr id="4" name="Rectangle 3">
            <a:extLst>
              <a:ext uri="{FF2B5EF4-FFF2-40B4-BE49-F238E27FC236}">
                <a16:creationId xmlns:a16="http://schemas.microsoft.com/office/drawing/2014/main" id="{0AD7D365-75D3-A5F2-30C3-5821B1C80940}"/>
              </a:ext>
            </a:extLst>
          </p:cNvPr>
          <p:cNvSpPr/>
          <p:nvPr/>
        </p:nvSpPr>
        <p:spPr>
          <a:xfrm>
            <a:off x="119269" y="999986"/>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217F756-5FE7-0546-D0BE-E10593A08693}"/>
              </a:ext>
            </a:extLst>
          </p:cNvPr>
          <p:cNvSpPr/>
          <p:nvPr/>
        </p:nvSpPr>
        <p:spPr>
          <a:xfrm>
            <a:off x="0" y="1689830"/>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(ESP)</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reliable in-flash 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trading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storage density &amp; programming latency</a:t>
            </a:r>
            <a:endParaRPr kumimoji="0" lang="en-CH"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endParaRPr>
          </a:p>
        </p:txBody>
      </p:sp>
      <p:sp>
        <p:nvSpPr>
          <p:cNvPr id="6" name="Rectangle 5">
            <a:extLst>
              <a:ext uri="{FF2B5EF4-FFF2-40B4-BE49-F238E27FC236}">
                <a16:creationId xmlns:a16="http://schemas.microsoft.com/office/drawing/2014/main" id="{FD1FA09F-EC98-06B1-3407-2B7BFC2B4C23}"/>
              </a:ext>
            </a:extLst>
          </p:cNvPr>
          <p:cNvSpPr/>
          <p:nvPr/>
        </p:nvSpPr>
        <p:spPr>
          <a:xfrm>
            <a:off x="0" y="3955146"/>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Storage &amp; latency overheads affect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only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data used in in-flash computation</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166422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76B6E-9988-67AC-F3AE-FFD83F9570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E3E21-B769-8B61-1EFE-9AF043CC1E1A}"/>
              </a:ext>
            </a:extLst>
          </p:cNvPr>
          <p:cNvSpPr>
            <a:spLocks noGrp="1"/>
          </p:cNvSpPr>
          <p:nvPr>
            <p:ph type="title"/>
          </p:nvPr>
        </p:nvSpPr>
        <p:spPr/>
        <p:txBody>
          <a:bodyPr/>
          <a:lstStyle/>
          <a:p>
            <a:r>
              <a:rPr lang="en-CH" dirty="0"/>
              <a:t>Evaluation Methodology</a:t>
            </a:r>
          </a:p>
        </p:txBody>
      </p:sp>
      <p:sp>
        <p:nvSpPr>
          <p:cNvPr id="3" name="Content Placeholder 2">
            <a:extLst>
              <a:ext uri="{FF2B5EF4-FFF2-40B4-BE49-F238E27FC236}">
                <a16:creationId xmlns:a16="http://schemas.microsoft.com/office/drawing/2014/main" id="{873FDB3A-5007-014E-6D74-51B0B392B14F}"/>
              </a:ext>
            </a:extLst>
          </p:cNvPr>
          <p:cNvSpPr>
            <a:spLocks noGrp="1"/>
          </p:cNvSpPr>
          <p:nvPr>
            <p:ph idx="1"/>
          </p:nvPr>
        </p:nvSpPr>
        <p:spPr>
          <a:xfrm>
            <a:off x="119270" y="999985"/>
            <a:ext cx="8905461" cy="5858013"/>
          </a:xfrm>
        </p:spPr>
        <p:txBody>
          <a:bodyPr>
            <a:normAutofit/>
          </a:bodyPr>
          <a:lstStyle/>
          <a:p>
            <a:r>
              <a:rPr lang="en-CH" dirty="0">
                <a:solidFill>
                  <a:srgbClr val="C80060"/>
                </a:solidFill>
                <a:latin typeface="Avenir Next Medium" panose="020B0503020202020204" pitchFamily="34" charset="0"/>
              </a:rPr>
              <a:t>Real-device characterization</a:t>
            </a:r>
          </a:p>
          <a:p>
            <a:pPr lvl="1"/>
            <a:r>
              <a:rPr lang="en-CH" dirty="0"/>
              <a:t>To validate </a:t>
            </a:r>
            <a:r>
              <a:rPr lang="en-CH" dirty="0">
                <a:solidFill>
                  <a:schemeClr val="accent1"/>
                </a:solidFill>
              </a:rPr>
              <a:t>the feasibility and reliability </a:t>
            </a:r>
            <a:r>
              <a:rPr lang="en-CH" dirty="0"/>
              <a:t>of Flash-Cosmos</a:t>
            </a:r>
          </a:p>
          <a:p>
            <a:pPr lvl="1"/>
            <a:r>
              <a:rPr lang="en-CH" dirty="0"/>
              <a:t>Using </a:t>
            </a:r>
            <a:r>
              <a:rPr lang="en-CH" dirty="0">
                <a:solidFill>
                  <a:schemeClr val="accent1"/>
                </a:solidFill>
              </a:rPr>
              <a:t>160</a:t>
            </a:r>
            <a:r>
              <a:rPr lang="en-CH" dirty="0"/>
              <a:t> 48-WL-layer 3D Triple-Level Cell NAND flash chips</a:t>
            </a:r>
          </a:p>
          <a:p>
            <a:pPr lvl="2"/>
            <a:r>
              <a:rPr lang="en-CH" dirty="0">
                <a:solidFill>
                  <a:schemeClr val="accent1"/>
                </a:solidFill>
              </a:rPr>
              <a:t>3,686,400</a:t>
            </a:r>
            <a:r>
              <a:rPr lang="en-CH" dirty="0"/>
              <a:t> tested wordlines </a:t>
            </a:r>
          </a:p>
          <a:p>
            <a:pPr lvl="1"/>
            <a:r>
              <a:rPr lang="en-CH" dirty="0"/>
              <a:t>Under </a:t>
            </a:r>
            <a:r>
              <a:rPr lang="en-CH" dirty="0">
                <a:solidFill>
                  <a:schemeClr val="accent1"/>
                </a:solidFill>
              </a:rPr>
              <a:t>worst-case operating conditions </a:t>
            </a:r>
          </a:p>
          <a:p>
            <a:pPr lvl="2"/>
            <a:r>
              <a:rPr lang="en-CH" dirty="0"/>
              <a:t>Under a 1-year retention time at 10K P/E cycles</a:t>
            </a:r>
          </a:p>
          <a:p>
            <a:pPr lvl="2"/>
            <a:r>
              <a:rPr lang="en-CH" dirty="0"/>
              <a:t>Worst-case data patterns</a:t>
            </a:r>
          </a:p>
          <a:p>
            <a:pPr lvl="2"/>
            <a:endParaRPr lang="en-CH" sz="1000" dirty="0"/>
          </a:p>
          <a:p>
            <a:r>
              <a:rPr lang="en-CH" dirty="0">
                <a:solidFill>
                  <a:srgbClr val="C80060"/>
                </a:solidFill>
                <a:latin typeface="Avenir Next Medium" panose="020B0503020202020204" pitchFamily="34" charset="0"/>
              </a:rPr>
              <a:t>System-level evaluation</a:t>
            </a:r>
          </a:p>
          <a:p>
            <a:pPr lvl="1"/>
            <a:r>
              <a:rPr lang="en-CH" dirty="0"/>
              <a:t>Using the state-of-the-art SSD simulator (MQSim </a:t>
            </a:r>
            <a:r>
              <a:rPr lang="en-CH" sz="1800" dirty="0">
                <a:solidFill>
                  <a:schemeClr val="bg1">
                    <a:lumMod val="50000"/>
                  </a:schemeClr>
                </a:solidFill>
              </a:rPr>
              <a:t>[Tavakkol+, FAST’18]</a:t>
            </a:r>
            <a:r>
              <a:rPr lang="en-CH" dirty="0"/>
              <a:t>)</a:t>
            </a:r>
          </a:p>
          <a:p>
            <a:pPr lvl="1"/>
            <a:r>
              <a:rPr lang="en-CH" dirty="0"/>
              <a:t>Three </a:t>
            </a:r>
            <a:r>
              <a:rPr lang="en-CH" dirty="0">
                <a:solidFill>
                  <a:schemeClr val="accent1"/>
                </a:solidFill>
              </a:rPr>
              <a:t>real-world applications</a:t>
            </a:r>
          </a:p>
          <a:p>
            <a:pPr lvl="2"/>
            <a:r>
              <a:rPr lang="en-CH" dirty="0">
                <a:solidFill>
                  <a:srgbClr val="C80060"/>
                </a:solidFill>
              </a:rPr>
              <a:t>Bitmap Indices (BMI)</a:t>
            </a:r>
            <a:r>
              <a:rPr lang="en-CH" dirty="0"/>
              <a:t>: Bitwise AND of up to </a:t>
            </a:r>
            <a:r>
              <a:rPr lang="en-CH" dirty="0">
                <a:solidFill>
                  <a:schemeClr val="accent1"/>
                </a:solidFill>
              </a:rPr>
              <a:t>~1,000 </a:t>
            </a:r>
            <a:r>
              <a:rPr lang="en-CH" dirty="0"/>
              <a:t>operands</a:t>
            </a:r>
          </a:p>
          <a:p>
            <a:pPr lvl="2"/>
            <a:r>
              <a:rPr lang="en-CH" dirty="0">
                <a:solidFill>
                  <a:srgbClr val="C80060"/>
                </a:solidFill>
              </a:rPr>
              <a:t>Image Segmentation (IMS)</a:t>
            </a:r>
            <a:r>
              <a:rPr lang="en-CH" dirty="0"/>
              <a:t>: Bitwise AND of </a:t>
            </a:r>
            <a:r>
              <a:rPr lang="en-CH" dirty="0">
                <a:solidFill>
                  <a:schemeClr val="accent1"/>
                </a:solidFill>
              </a:rPr>
              <a:t>3 </a:t>
            </a:r>
            <a:r>
              <a:rPr lang="en-CH" dirty="0"/>
              <a:t>operands</a:t>
            </a:r>
          </a:p>
          <a:p>
            <a:pPr lvl="2"/>
            <a:r>
              <a:rPr lang="en-CH" dirty="0">
                <a:solidFill>
                  <a:srgbClr val="C80060"/>
                </a:solidFill>
              </a:rPr>
              <a:t>K-clique Star Listing (KCS)</a:t>
            </a:r>
            <a:r>
              <a:rPr lang="en-CH" dirty="0"/>
              <a:t>: Bitwise OR of up to </a:t>
            </a:r>
            <a:r>
              <a:rPr lang="en-CH" dirty="0">
                <a:solidFill>
                  <a:schemeClr val="accent1"/>
                </a:solidFill>
              </a:rPr>
              <a:t>32</a:t>
            </a:r>
            <a:r>
              <a:rPr lang="en-CH" dirty="0"/>
              <a:t> operands</a:t>
            </a:r>
          </a:p>
          <a:p>
            <a:pPr lvl="1"/>
            <a:r>
              <a:rPr lang="en-CH" dirty="0"/>
              <a:t>Baselines</a:t>
            </a:r>
          </a:p>
          <a:p>
            <a:pPr lvl="2"/>
            <a:r>
              <a:rPr lang="en-CH" dirty="0">
                <a:solidFill>
                  <a:srgbClr val="C80060"/>
                </a:solidFill>
              </a:rPr>
              <a:t>Outside-Storage Processing (OSP)</a:t>
            </a:r>
            <a:r>
              <a:rPr lang="en-CH" dirty="0"/>
              <a:t>: A multi-core CPU (Intel i7-11700K)</a:t>
            </a:r>
          </a:p>
          <a:p>
            <a:pPr lvl="2"/>
            <a:r>
              <a:rPr lang="en-CH" dirty="0">
                <a:solidFill>
                  <a:srgbClr val="C80060"/>
                </a:solidFill>
              </a:rPr>
              <a:t>In-Storage Processing (ISP)</a:t>
            </a:r>
            <a:r>
              <a:rPr lang="en-CH" dirty="0"/>
              <a:t>: An in-storage hardware accelerator</a:t>
            </a:r>
          </a:p>
          <a:p>
            <a:pPr lvl="2"/>
            <a:r>
              <a:rPr lang="en-CH" dirty="0">
                <a:solidFill>
                  <a:srgbClr val="C80060"/>
                </a:solidFill>
              </a:rPr>
              <a:t>ParaBit</a:t>
            </a:r>
            <a:r>
              <a:rPr lang="en-CH" dirty="0"/>
              <a:t> </a:t>
            </a:r>
            <a:r>
              <a:rPr lang="en-CH" sz="1600" dirty="0">
                <a:solidFill>
                  <a:schemeClr val="bg1">
                    <a:lumMod val="50000"/>
                  </a:schemeClr>
                </a:solidFill>
              </a:rPr>
              <a:t>[Gao+, MICRO’21]</a:t>
            </a:r>
            <a:r>
              <a:rPr lang="en-CH" dirty="0"/>
              <a:t>: State-of-the-art in-flash processing mechanism</a:t>
            </a:r>
          </a:p>
        </p:txBody>
      </p:sp>
    </p:spTree>
    <p:extLst>
      <p:ext uri="{BB962C8B-B14F-4D97-AF65-F5344CB8AC3E}">
        <p14:creationId xmlns:p14="http://schemas.microsoft.com/office/powerpoint/2010/main" val="393274049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17F12-2C40-13EA-87C8-C750D778EC39}"/>
              </a:ext>
            </a:extLst>
          </p:cNvPr>
          <p:cNvSpPr>
            <a:spLocks noGrp="1"/>
          </p:cNvSpPr>
          <p:nvPr>
            <p:ph type="title"/>
          </p:nvPr>
        </p:nvSpPr>
        <p:spPr/>
        <p:txBody>
          <a:bodyPr/>
          <a:lstStyle/>
          <a:p>
            <a:r>
              <a:rPr lang="en-CH" dirty="0"/>
              <a:t>Results: Real-Device Characterization</a:t>
            </a:r>
          </a:p>
        </p:txBody>
      </p:sp>
      <p:sp>
        <p:nvSpPr>
          <p:cNvPr id="8" name="Rectangle 7">
            <a:extLst>
              <a:ext uri="{FF2B5EF4-FFF2-40B4-BE49-F238E27FC236}">
                <a16:creationId xmlns:a16="http://schemas.microsoft.com/office/drawing/2014/main" id="{12C9F002-92B9-2C95-4AFD-6C164BFABD2E}"/>
              </a:ext>
            </a:extLst>
          </p:cNvPr>
          <p:cNvSpPr/>
          <p:nvPr/>
        </p:nvSpPr>
        <p:spPr>
          <a:xfrm>
            <a:off x="0" y="1183315"/>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changes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to the cell array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commodity NAND flash chips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9" name="Rectangle 8">
            <a:extLst>
              <a:ext uri="{FF2B5EF4-FFF2-40B4-BE49-F238E27FC236}">
                <a16:creationId xmlns:a16="http://schemas.microsoft.com/office/drawing/2014/main" id="{3E1CEAFA-2FE6-FE17-068C-5C2F817B5EB4}"/>
              </a:ext>
            </a:extLst>
          </p:cNvPr>
          <p:cNvSpPr/>
          <p:nvPr/>
        </p:nvSpPr>
        <p:spPr>
          <a:xfrm>
            <a:off x="0" y="2973478"/>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Can have many operands</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AND</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48</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OR</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up to 4</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endPar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with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small increase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sensing latency (</a:t>
            </a: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&lt; 10%</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10" name="Rectangle 9">
            <a:extLst>
              <a:ext uri="{FF2B5EF4-FFF2-40B4-BE49-F238E27FC236}">
                <a16:creationId xmlns:a16="http://schemas.microsoft.com/office/drawing/2014/main" id="{0E1C1B50-381D-4281-9DDF-704F16410869}"/>
              </a:ext>
            </a:extLst>
          </p:cNvPr>
          <p:cNvSpPr/>
          <p:nvPr/>
        </p:nvSpPr>
        <p:spPr>
          <a:xfrm>
            <a:off x="0" y="4763641"/>
            <a:ext cx="9143997" cy="151960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ESP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significantly improves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reliability</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of computation results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no observed bit error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tested flash cells)</a:t>
            </a:r>
          </a:p>
        </p:txBody>
      </p:sp>
    </p:spTree>
    <p:extLst>
      <p:ext uri="{BB962C8B-B14F-4D97-AF65-F5344CB8AC3E}">
        <p14:creationId xmlns:p14="http://schemas.microsoft.com/office/powerpoint/2010/main" val="70476416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2A41CFE9-64CE-D1CD-AD9D-39BB007EB7DC}"/>
              </a:ext>
            </a:extLst>
          </p:cNvPr>
          <p:cNvGrpSpPr/>
          <p:nvPr/>
        </p:nvGrpSpPr>
        <p:grpSpPr>
          <a:xfrm>
            <a:off x="0" y="832739"/>
            <a:ext cx="4699392" cy="3100317"/>
            <a:chOff x="0" y="832739"/>
            <a:chExt cx="4699392" cy="3100317"/>
          </a:xfrm>
        </p:grpSpPr>
        <p:grpSp>
          <p:nvGrpSpPr>
            <p:cNvPr id="36" name="Group 35">
              <a:extLst>
                <a:ext uri="{FF2B5EF4-FFF2-40B4-BE49-F238E27FC236}">
                  <a16:creationId xmlns:a16="http://schemas.microsoft.com/office/drawing/2014/main" id="{5B0BC1D8-C4F4-C46A-0F5E-5E2A59647490}"/>
                </a:ext>
              </a:extLst>
            </p:cNvPr>
            <p:cNvGrpSpPr/>
            <p:nvPr/>
          </p:nvGrpSpPr>
          <p:grpSpPr>
            <a:xfrm>
              <a:off x="0" y="1132875"/>
              <a:ext cx="4699392" cy="2800181"/>
              <a:chOff x="0" y="1132875"/>
              <a:chExt cx="4699392" cy="2800181"/>
            </a:xfrm>
          </p:grpSpPr>
          <p:sp>
            <p:nvSpPr>
              <p:cNvPr id="3" name="Rectangle 2">
                <a:extLst>
                  <a:ext uri="{FF2B5EF4-FFF2-40B4-BE49-F238E27FC236}">
                    <a16:creationId xmlns:a16="http://schemas.microsoft.com/office/drawing/2014/main" id="{2BBBF97B-1D7E-7F22-828D-415B84E93940}"/>
                  </a:ext>
                </a:extLst>
              </p:cNvPr>
              <p:cNvSpPr/>
              <p:nvPr/>
            </p:nvSpPr>
            <p:spPr>
              <a:xfrm>
                <a:off x="3650323" y="1399011"/>
                <a:ext cx="958747"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8" name="Group 97">
                <a:extLst>
                  <a:ext uri="{FF2B5EF4-FFF2-40B4-BE49-F238E27FC236}">
                    <a16:creationId xmlns:a16="http://schemas.microsoft.com/office/drawing/2014/main" id="{B5F70927-DD97-74EC-520E-61E530A3AFCA}"/>
                  </a:ext>
                </a:extLst>
              </p:cNvPr>
              <p:cNvGrpSpPr/>
              <p:nvPr/>
            </p:nvGrpSpPr>
            <p:grpSpPr>
              <a:xfrm>
                <a:off x="0" y="1132875"/>
                <a:ext cx="4699392" cy="2800181"/>
                <a:chOff x="0" y="885741"/>
                <a:chExt cx="4699392" cy="2800181"/>
              </a:xfrm>
              <a:noFill/>
            </p:grpSpPr>
            <p:sp>
              <p:nvSpPr>
                <p:cNvPr id="8" name="TextBox 7">
                  <a:extLst>
                    <a:ext uri="{FF2B5EF4-FFF2-40B4-BE49-F238E27FC236}">
                      <a16:creationId xmlns:a16="http://schemas.microsoft.com/office/drawing/2014/main" id="{7279FB59-5FE3-4EF3-5154-5B2E0D5666E3}"/>
                    </a:ext>
                  </a:extLst>
                </p:cNvPr>
                <p:cNvSpPr txBox="1"/>
                <p:nvPr/>
              </p:nvSpPr>
              <p:spPr>
                <a:xfrm rot="16200000">
                  <a:off x="-994286" y="1880027"/>
                  <a:ext cx="2357904" cy="369332"/>
                </a:xfrm>
                <a:prstGeom prst="rect">
                  <a:avLst/>
                </a:prstGeom>
                <a:grp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Speedup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aphicFrame>
              <p:nvGraphicFramePr>
                <p:cNvPr id="97" name="Chart 96">
                  <a:extLst>
                    <a:ext uri="{FF2B5EF4-FFF2-40B4-BE49-F238E27FC236}">
                      <a16:creationId xmlns:a16="http://schemas.microsoft.com/office/drawing/2014/main" id="{59604941-9013-4B81-87A7-DB39D633F099}"/>
                    </a:ext>
                  </a:extLst>
                </p:cNvPr>
                <p:cNvGraphicFramePr>
                  <a:graphicFrameLocks/>
                </p:cNvGraphicFramePr>
                <p:nvPr/>
              </p:nvGraphicFramePr>
              <p:xfrm>
                <a:off x="169222" y="1047628"/>
                <a:ext cx="4530170" cy="2638294"/>
              </p:xfrm>
              <a:graphic>
                <a:graphicData uri="http://schemas.openxmlformats.org/drawingml/2006/chart">
                  <c:chart xmlns:c="http://schemas.openxmlformats.org/drawingml/2006/chart" xmlns:r="http://schemas.openxmlformats.org/officeDocument/2006/relationships" r:id="rId3"/>
                </a:graphicData>
              </a:graphic>
            </p:graphicFrame>
          </p:grpSp>
        </p:grpSp>
        <p:grpSp>
          <p:nvGrpSpPr>
            <p:cNvPr id="33" name="Group 32">
              <a:extLst>
                <a:ext uri="{FF2B5EF4-FFF2-40B4-BE49-F238E27FC236}">
                  <a16:creationId xmlns:a16="http://schemas.microsoft.com/office/drawing/2014/main" id="{6358F8A6-3AFB-9A35-8120-10983DA05219}"/>
                </a:ext>
              </a:extLst>
            </p:cNvPr>
            <p:cNvGrpSpPr/>
            <p:nvPr/>
          </p:nvGrpSpPr>
          <p:grpSpPr>
            <a:xfrm>
              <a:off x="756278" y="832739"/>
              <a:ext cx="554846" cy="553998"/>
              <a:chOff x="2147861" y="956309"/>
              <a:chExt cx="554846" cy="553998"/>
            </a:xfrm>
          </p:grpSpPr>
          <p:sp>
            <p:nvSpPr>
              <p:cNvPr id="27" name="Rectangle 26">
                <a:extLst>
                  <a:ext uri="{FF2B5EF4-FFF2-40B4-BE49-F238E27FC236}">
                    <a16:creationId xmlns:a16="http://schemas.microsoft.com/office/drawing/2014/main" id="{1A6B8A54-1358-A005-1CE4-32C330E3366B}"/>
                  </a:ext>
                </a:extLst>
              </p:cNvPr>
              <p:cNvSpPr/>
              <p:nvPr/>
            </p:nvSpPr>
            <p:spPr>
              <a:xfrm>
                <a:off x="2147861" y="1150117"/>
                <a:ext cx="166382" cy="166382"/>
              </a:xfrm>
              <a:prstGeom prst="rect">
                <a:avLst/>
              </a:prstGeom>
              <a:solidFill>
                <a:srgbClr val="76717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81062-EE6F-156C-2E0E-9417E5F9BFF4}"/>
                  </a:ext>
                </a:extLst>
              </p:cNvPr>
              <p:cNvSpPr txBox="1"/>
              <p:nvPr/>
            </p:nvSpPr>
            <p:spPr>
              <a:xfrm>
                <a:off x="2327638" y="956309"/>
                <a:ext cx="375069"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ISP</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4" name="Group 33">
              <a:extLst>
                <a:ext uri="{FF2B5EF4-FFF2-40B4-BE49-F238E27FC236}">
                  <a16:creationId xmlns:a16="http://schemas.microsoft.com/office/drawing/2014/main" id="{9FE8C9A7-319C-658A-980B-57628E21B2BA}"/>
                </a:ext>
              </a:extLst>
            </p:cNvPr>
            <p:cNvGrpSpPr/>
            <p:nvPr/>
          </p:nvGrpSpPr>
          <p:grpSpPr>
            <a:xfrm>
              <a:off x="1551512" y="832739"/>
              <a:ext cx="1003623" cy="553998"/>
              <a:chOff x="3433152" y="956309"/>
              <a:chExt cx="1003623" cy="553998"/>
            </a:xfrm>
          </p:grpSpPr>
          <p:sp>
            <p:nvSpPr>
              <p:cNvPr id="28" name="Rectangle 27">
                <a:extLst>
                  <a:ext uri="{FF2B5EF4-FFF2-40B4-BE49-F238E27FC236}">
                    <a16:creationId xmlns:a16="http://schemas.microsoft.com/office/drawing/2014/main" id="{F5E9CEA9-5782-301A-7273-960430D97570}"/>
                  </a:ext>
                </a:extLst>
              </p:cNvPr>
              <p:cNvSpPr/>
              <p:nvPr/>
            </p:nvSpPr>
            <p:spPr>
              <a:xfrm>
                <a:off x="3433152" y="1150117"/>
                <a:ext cx="166382" cy="166382"/>
              </a:xfrm>
              <a:prstGeom prst="rect">
                <a:avLst/>
              </a:prstGeom>
              <a:solidFill>
                <a:srgbClr val="AFABAB"/>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64154E0-D6A5-131B-3589-6AF72B72AFF1}"/>
                  </a:ext>
                </a:extLst>
              </p:cNvPr>
              <p:cNvSpPr txBox="1"/>
              <p:nvPr/>
            </p:nvSpPr>
            <p:spPr>
              <a:xfrm>
                <a:off x="3609717" y="956309"/>
                <a:ext cx="827058"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ParaBit</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nvGrpSpPr>
            <p:cNvPr id="35" name="Group 34">
              <a:extLst>
                <a:ext uri="{FF2B5EF4-FFF2-40B4-BE49-F238E27FC236}">
                  <a16:creationId xmlns:a16="http://schemas.microsoft.com/office/drawing/2014/main" id="{9ADFB732-1841-ED08-6B56-D7A99A72F7C1}"/>
                </a:ext>
              </a:extLst>
            </p:cNvPr>
            <p:cNvGrpSpPr/>
            <p:nvPr/>
          </p:nvGrpSpPr>
          <p:grpSpPr>
            <a:xfrm>
              <a:off x="2795523" y="832739"/>
              <a:ext cx="1648181" cy="553998"/>
              <a:chOff x="4585719" y="956309"/>
              <a:chExt cx="1648181" cy="553998"/>
            </a:xfrm>
          </p:grpSpPr>
          <p:sp>
            <p:nvSpPr>
              <p:cNvPr id="29" name="Rectangle 28">
                <a:extLst>
                  <a:ext uri="{FF2B5EF4-FFF2-40B4-BE49-F238E27FC236}">
                    <a16:creationId xmlns:a16="http://schemas.microsoft.com/office/drawing/2014/main" id="{E5985338-B342-26E4-A06D-16A94DB94D58}"/>
                  </a:ext>
                </a:extLst>
              </p:cNvPr>
              <p:cNvSpPr/>
              <p:nvPr/>
            </p:nvSpPr>
            <p:spPr>
              <a:xfrm>
                <a:off x="4585719" y="1150117"/>
                <a:ext cx="166382" cy="166382"/>
              </a:xfrm>
              <a:prstGeom prst="rect">
                <a:avLst/>
              </a:prstGeom>
              <a:solidFill>
                <a:srgbClr val="E3F1D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9E158AD0-96C8-089A-696B-13AA5C181D3C}"/>
                  </a:ext>
                </a:extLst>
              </p:cNvPr>
              <p:cNvSpPr txBox="1"/>
              <p:nvPr/>
            </p:nvSpPr>
            <p:spPr>
              <a:xfrm>
                <a:off x="4751748" y="956309"/>
                <a:ext cx="1482152" cy="553998"/>
              </a:xfrm>
              <a:prstGeom prst="rect">
                <a:avLst/>
              </a:prstGeom>
              <a:noFill/>
            </p:spPr>
            <p:txBody>
              <a:bodyPr wrap="square" lIns="3600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Flash-Cosmos</a:t>
                </a:r>
                <a:endParaRPr kumimoji="0" lang="ko-KR" altLang="en-US" sz="18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grpSp>
      <p:sp>
        <p:nvSpPr>
          <p:cNvPr id="2" name="Title 1">
            <a:extLst>
              <a:ext uri="{FF2B5EF4-FFF2-40B4-BE49-F238E27FC236}">
                <a16:creationId xmlns:a16="http://schemas.microsoft.com/office/drawing/2014/main" id="{26BE94C9-71F5-48D3-82D1-1A000A73687C}"/>
              </a:ext>
            </a:extLst>
          </p:cNvPr>
          <p:cNvSpPr>
            <a:spLocks noGrp="1"/>
          </p:cNvSpPr>
          <p:nvPr>
            <p:ph type="title"/>
          </p:nvPr>
        </p:nvSpPr>
        <p:spPr/>
        <p:txBody>
          <a:bodyPr/>
          <a:lstStyle/>
          <a:p>
            <a:r>
              <a:rPr lang="en-CH" dirty="0"/>
              <a:t>Results: Performance &amp; Energy</a:t>
            </a:r>
          </a:p>
        </p:txBody>
      </p:sp>
      <p:sp>
        <p:nvSpPr>
          <p:cNvPr id="73" name="Rectangle 72">
            <a:extLst>
              <a:ext uri="{FF2B5EF4-FFF2-40B4-BE49-F238E27FC236}">
                <a16:creationId xmlns:a16="http://schemas.microsoft.com/office/drawing/2014/main" id="{919E291A-E819-F6EC-20BE-1FFED6473AFC}"/>
              </a:ext>
            </a:extLst>
          </p:cNvPr>
          <p:cNvSpPr/>
          <p:nvPr/>
        </p:nvSpPr>
        <p:spPr>
          <a:xfrm>
            <a:off x="0" y="4045605"/>
            <a:ext cx="9143997" cy="1150417"/>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Flash-Cosmos provides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significant performance &amp; energy benefits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over all the baselines</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
        <p:nvSpPr>
          <p:cNvPr id="74" name="Rectangle 73">
            <a:extLst>
              <a:ext uri="{FF2B5EF4-FFF2-40B4-BE49-F238E27FC236}">
                <a16:creationId xmlns:a16="http://schemas.microsoft.com/office/drawing/2014/main" id="{809E2EE3-A030-411B-160F-5EA8B18CF43A}"/>
              </a:ext>
            </a:extLst>
          </p:cNvPr>
          <p:cNvSpPr/>
          <p:nvPr/>
        </p:nvSpPr>
        <p:spPr>
          <a:xfrm>
            <a:off x="0" y="5455454"/>
            <a:ext cx="9143997" cy="1045834"/>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The larger the number of operands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the higher the performance &amp; energy benefits</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grpSp>
        <p:nvGrpSpPr>
          <p:cNvPr id="37" name="Group 36">
            <a:extLst>
              <a:ext uri="{FF2B5EF4-FFF2-40B4-BE49-F238E27FC236}">
                <a16:creationId xmlns:a16="http://schemas.microsoft.com/office/drawing/2014/main" id="{BEB6A3B3-0B81-3899-1574-E5A0264F550F}"/>
              </a:ext>
            </a:extLst>
          </p:cNvPr>
          <p:cNvGrpSpPr/>
          <p:nvPr/>
        </p:nvGrpSpPr>
        <p:grpSpPr>
          <a:xfrm>
            <a:off x="4609071" y="819432"/>
            <a:ext cx="4431813" cy="3132380"/>
            <a:chOff x="4609071" y="819432"/>
            <a:chExt cx="4431813" cy="3132380"/>
          </a:xfrm>
        </p:grpSpPr>
        <p:sp>
          <p:nvSpPr>
            <p:cNvPr id="24" name="Rectangle 23">
              <a:extLst>
                <a:ext uri="{FF2B5EF4-FFF2-40B4-BE49-F238E27FC236}">
                  <a16:creationId xmlns:a16="http://schemas.microsoft.com/office/drawing/2014/main" id="{AF828D14-E3D9-99B3-9FC9-8D3F62863A0C}"/>
                </a:ext>
              </a:extLst>
            </p:cNvPr>
            <p:cNvSpPr/>
            <p:nvPr/>
          </p:nvSpPr>
          <p:spPr>
            <a:xfrm>
              <a:off x="8053039" y="1390124"/>
              <a:ext cx="912041" cy="21137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1" name="Group 150">
              <a:extLst>
                <a:ext uri="{FF2B5EF4-FFF2-40B4-BE49-F238E27FC236}">
                  <a16:creationId xmlns:a16="http://schemas.microsoft.com/office/drawing/2014/main" id="{C0EBE669-9A24-F97E-687F-D3A31E6E0F2D}"/>
                </a:ext>
              </a:extLst>
            </p:cNvPr>
            <p:cNvGrpSpPr/>
            <p:nvPr/>
          </p:nvGrpSpPr>
          <p:grpSpPr>
            <a:xfrm>
              <a:off x="4609071" y="819432"/>
              <a:ext cx="4431813" cy="3132380"/>
              <a:chOff x="4609071" y="572298"/>
              <a:chExt cx="4431813" cy="3132380"/>
            </a:xfrm>
            <a:noFill/>
          </p:grpSpPr>
          <p:graphicFrame>
            <p:nvGraphicFramePr>
              <p:cNvPr id="4" name="Chart 3">
                <a:extLst>
                  <a:ext uri="{FF2B5EF4-FFF2-40B4-BE49-F238E27FC236}">
                    <a16:creationId xmlns:a16="http://schemas.microsoft.com/office/drawing/2014/main" id="{D0E6C6A6-AA86-40D2-B708-C64F3DC4F745}"/>
                  </a:ext>
                </a:extLst>
              </p:cNvPr>
              <p:cNvGraphicFramePr>
                <a:graphicFrameLocks/>
              </p:cNvGraphicFramePr>
              <p:nvPr/>
            </p:nvGraphicFramePr>
            <p:xfrm>
              <a:off x="4760526" y="981491"/>
              <a:ext cx="4280358" cy="2723187"/>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077719FA-0A19-70C4-C427-BDAA997AF736}"/>
                  </a:ext>
                </a:extLst>
              </p:cNvPr>
              <p:cNvSpPr txBox="1"/>
              <p:nvPr/>
            </p:nvSpPr>
            <p:spPr>
              <a:xfrm rot="16200000">
                <a:off x="3305787" y="1875582"/>
                <a:ext cx="2975899" cy="36933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Energy benefit over OSP</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grpSp>
        <p:nvGrpSpPr>
          <p:cNvPr id="40" name="Group 39">
            <a:extLst>
              <a:ext uri="{FF2B5EF4-FFF2-40B4-BE49-F238E27FC236}">
                <a16:creationId xmlns:a16="http://schemas.microsoft.com/office/drawing/2014/main" id="{4C39B22A-113A-14DA-474C-F7851D1E11DF}"/>
              </a:ext>
            </a:extLst>
          </p:cNvPr>
          <p:cNvGrpSpPr/>
          <p:nvPr/>
        </p:nvGrpSpPr>
        <p:grpSpPr>
          <a:xfrm>
            <a:off x="828058" y="1560178"/>
            <a:ext cx="7117302" cy="1898433"/>
            <a:chOff x="828058" y="1560178"/>
            <a:chExt cx="7117302" cy="1898433"/>
          </a:xfrm>
        </p:grpSpPr>
        <p:cxnSp>
          <p:nvCxnSpPr>
            <p:cNvPr id="99" name="Straight Arrow Connector 98">
              <a:extLst>
                <a:ext uri="{FF2B5EF4-FFF2-40B4-BE49-F238E27FC236}">
                  <a16:creationId xmlns:a16="http://schemas.microsoft.com/office/drawing/2014/main" id="{08757DAD-F57C-D9EA-A40F-8EE913D7DA9D}"/>
                </a:ext>
              </a:extLst>
            </p:cNvPr>
            <p:cNvCxnSpPr>
              <a:cxnSpLocks/>
            </p:cNvCxnSpPr>
            <p:nvPr/>
          </p:nvCxnSpPr>
          <p:spPr>
            <a:xfrm flipV="1">
              <a:off x="929754" y="1883779"/>
              <a:ext cx="6301" cy="1535596"/>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C749A43C-FE81-7D8A-34AE-521E15501E43}"/>
                </a:ext>
              </a:extLst>
            </p:cNvPr>
            <p:cNvSpPr txBox="1"/>
            <p:nvPr/>
          </p:nvSpPr>
          <p:spPr>
            <a:xfrm>
              <a:off x="828058" y="1560178"/>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150×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1" name="Straight Arrow Connector 100">
              <a:extLst>
                <a:ext uri="{FF2B5EF4-FFF2-40B4-BE49-F238E27FC236}">
                  <a16:creationId xmlns:a16="http://schemas.microsoft.com/office/drawing/2014/main" id="{831C02C6-17FF-BF64-FC72-E39DFB0C1B72}"/>
                </a:ext>
              </a:extLst>
            </p:cNvPr>
            <p:cNvCxnSpPr>
              <a:cxnSpLocks/>
            </p:cNvCxnSpPr>
            <p:nvPr/>
          </p:nvCxnSpPr>
          <p:spPr>
            <a:xfrm flipV="1">
              <a:off x="1196278" y="1883779"/>
              <a:ext cx="0" cy="78101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3546B36-F1F0-72FE-0C26-C8B378FA206B}"/>
                </a:ext>
              </a:extLst>
            </p:cNvPr>
            <p:cNvCxnSpPr/>
            <p:nvPr/>
          </p:nvCxnSpPr>
          <p:spPr>
            <a:xfrm flipH="1">
              <a:off x="831151" y="1883779"/>
              <a:ext cx="78018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F6F253F6-8B4C-72B6-75A1-1F5E38C901D4}"/>
                </a:ext>
              </a:extLst>
            </p:cNvPr>
            <p:cNvSpPr txBox="1"/>
            <p:nvPr/>
          </p:nvSpPr>
          <p:spPr>
            <a:xfrm>
              <a:off x="956640" y="2152526"/>
              <a:ext cx="386807"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14×</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4" name="Straight Connector 103">
              <a:extLst>
                <a:ext uri="{FF2B5EF4-FFF2-40B4-BE49-F238E27FC236}">
                  <a16:creationId xmlns:a16="http://schemas.microsoft.com/office/drawing/2014/main" id="{135CF39F-6CD2-2516-371F-3676C93B7921}"/>
                </a:ext>
              </a:extLst>
            </p:cNvPr>
            <p:cNvCxnSpPr>
              <a:cxnSpLocks/>
            </p:cNvCxnSpPr>
            <p:nvPr/>
          </p:nvCxnSpPr>
          <p:spPr>
            <a:xfrm flipH="1" flipV="1">
              <a:off x="1825024" y="3170053"/>
              <a:ext cx="731567" cy="7608"/>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05" name="TextBox 104">
              <a:extLst>
                <a:ext uri="{FF2B5EF4-FFF2-40B4-BE49-F238E27FC236}">
                  <a16:creationId xmlns:a16="http://schemas.microsoft.com/office/drawing/2014/main" id="{060D0B92-8368-0185-1225-3FF4148C32B6}"/>
                </a:ext>
              </a:extLst>
            </p:cNvPr>
            <p:cNvSpPr txBox="1"/>
            <p:nvPr/>
          </p:nvSpPr>
          <p:spPr>
            <a:xfrm>
              <a:off x="1720929" y="2842318"/>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06" name="Straight Arrow Connector 105">
              <a:extLst>
                <a:ext uri="{FF2B5EF4-FFF2-40B4-BE49-F238E27FC236}">
                  <a16:creationId xmlns:a16="http://schemas.microsoft.com/office/drawing/2014/main" id="{ED1A5F0A-13C6-C804-A6A4-84FE504C7BE4}"/>
                </a:ext>
              </a:extLst>
            </p:cNvPr>
            <p:cNvCxnSpPr>
              <a:cxnSpLocks/>
            </p:cNvCxnSpPr>
            <p:nvPr/>
          </p:nvCxnSpPr>
          <p:spPr>
            <a:xfrm flipV="1">
              <a:off x="1931497" y="3170053"/>
              <a:ext cx="0" cy="28855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6DAE9F4D-7779-43CB-E010-B991959FBDC5}"/>
                </a:ext>
              </a:extLst>
            </p:cNvPr>
            <p:cNvCxnSpPr>
              <a:cxnSpLocks/>
            </p:cNvCxnSpPr>
            <p:nvPr/>
          </p:nvCxnSpPr>
          <p:spPr>
            <a:xfrm flipH="1">
              <a:off x="2745567" y="2520394"/>
              <a:ext cx="811521"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5989AE50-A33E-416A-268E-CCAEFF045BC5}"/>
                </a:ext>
              </a:extLst>
            </p:cNvPr>
            <p:cNvCxnSpPr>
              <a:cxnSpLocks/>
            </p:cNvCxnSpPr>
            <p:nvPr/>
          </p:nvCxnSpPr>
          <p:spPr>
            <a:xfrm flipV="1">
              <a:off x="2917034" y="2520394"/>
              <a:ext cx="0" cy="898981"/>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6BDE5645-44A7-1795-C178-FB4D2FEC63E7}"/>
                </a:ext>
              </a:extLst>
            </p:cNvPr>
            <p:cNvSpPr txBox="1"/>
            <p:nvPr/>
          </p:nvSpPr>
          <p:spPr>
            <a:xfrm>
              <a:off x="2603656" y="2802107"/>
              <a:ext cx="426473" cy="231236"/>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10" name="Straight Arrow Connector 109">
              <a:extLst>
                <a:ext uri="{FF2B5EF4-FFF2-40B4-BE49-F238E27FC236}">
                  <a16:creationId xmlns:a16="http://schemas.microsoft.com/office/drawing/2014/main" id="{4969ECDB-D95C-9BCC-116B-4B9532EFBC66}"/>
                </a:ext>
              </a:extLst>
            </p:cNvPr>
            <p:cNvCxnSpPr>
              <a:cxnSpLocks/>
            </p:cNvCxnSpPr>
            <p:nvPr/>
          </p:nvCxnSpPr>
          <p:spPr>
            <a:xfrm flipH="1" flipV="1">
              <a:off x="3151327" y="2520394"/>
              <a:ext cx="1" cy="210592"/>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1" name="TextBox 110">
              <a:extLst>
                <a:ext uri="{FF2B5EF4-FFF2-40B4-BE49-F238E27FC236}">
                  <a16:creationId xmlns:a16="http://schemas.microsoft.com/office/drawing/2014/main" id="{0285FE95-DDBB-15AF-1C82-C6821F017E67}"/>
                </a:ext>
              </a:extLst>
            </p:cNvPr>
            <p:cNvSpPr txBox="1"/>
            <p:nvPr/>
          </p:nvSpPr>
          <p:spPr>
            <a:xfrm>
              <a:off x="2896830" y="2221401"/>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2" name="Straight Arrow Connector 131">
              <a:extLst>
                <a:ext uri="{FF2B5EF4-FFF2-40B4-BE49-F238E27FC236}">
                  <a16:creationId xmlns:a16="http://schemas.microsoft.com/office/drawing/2014/main" id="{584D786F-3773-7609-EB46-4066B7BCF7D2}"/>
                </a:ext>
              </a:extLst>
            </p:cNvPr>
            <p:cNvCxnSpPr>
              <a:cxnSpLocks/>
            </p:cNvCxnSpPr>
            <p:nvPr/>
          </p:nvCxnSpPr>
          <p:spPr>
            <a:xfrm flipV="1">
              <a:off x="6420148" y="2976516"/>
              <a:ext cx="0" cy="122532"/>
            </a:xfrm>
            <a:prstGeom prst="straightConnector1">
              <a:avLst/>
            </a:prstGeom>
            <a:ln w="28575">
              <a:solidFill>
                <a:schemeClr val="accent1"/>
              </a:solidFill>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7E46B497-430B-A758-614A-63CCB0A27202}"/>
                </a:ext>
              </a:extLst>
            </p:cNvPr>
            <p:cNvCxnSpPr>
              <a:cxnSpLocks/>
            </p:cNvCxnSpPr>
            <p:nvPr/>
          </p:nvCxnSpPr>
          <p:spPr>
            <a:xfrm flipV="1">
              <a:off x="5459783" y="2036232"/>
              <a:ext cx="0" cy="97734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3" name="TextBox 122">
              <a:extLst>
                <a:ext uri="{FF2B5EF4-FFF2-40B4-BE49-F238E27FC236}">
                  <a16:creationId xmlns:a16="http://schemas.microsoft.com/office/drawing/2014/main" id="{6A99BF46-9989-47A0-D191-34530A72D7DD}"/>
                </a:ext>
              </a:extLst>
            </p:cNvPr>
            <p:cNvSpPr txBox="1"/>
            <p:nvPr/>
          </p:nvSpPr>
          <p:spPr>
            <a:xfrm>
              <a:off x="5342358" y="1694102"/>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70×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24" name="Straight Arrow Connector 123">
              <a:extLst>
                <a:ext uri="{FF2B5EF4-FFF2-40B4-BE49-F238E27FC236}">
                  <a16:creationId xmlns:a16="http://schemas.microsoft.com/office/drawing/2014/main" id="{CE02CA85-4D77-0404-1901-323525D79412}"/>
                </a:ext>
              </a:extLst>
            </p:cNvPr>
            <p:cNvCxnSpPr>
              <a:cxnSpLocks/>
            </p:cNvCxnSpPr>
            <p:nvPr/>
          </p:nvCxnSpPr>
          <p:spPr>
            <a:xfrm flipV="1">
              <a:off x="5756512" y="2036232"/>
              <a:ext cx="0" cy="593128"/>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8483A6F5-8C82-F0E2-5AA4-12B7DAD27F41}"/>
                </a:ext>
              </a:extLst>
            </p:cNvPr>
            <p:cNvCxnSpPr>
              <a:cxnSpLocks/>
            </p:cNvCxnSpPr>
            <p:nvPr/>
          </p:nvCxnSpPr>
          <p:spPr>
            <a:xfrm flipH="1">
              <a:off x="5404874" y="2036232"/>
              <a:ext cx="703276"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26" name="TextBox 125">
              <a:extLst>
                <a:ext uri="{FF2B5EF4-FFF2-40B4-BE49-F238E27FC236}">
                  <a16:creationId xmlns:a16="http://schemas.microsoft.com/office/drawing/2014/main" id="{5A3B2D91-02B7-574F-B099-A6DB31637CF5}"/>
                </a:ext>
              </a:extLst>
            </p:cNvPr>
            <p:cNvSpPr txBox="1"/>
            <p:nvPr/>
          </p:nvSpPr>
          <p:spPr>
            <a:xfrm>
              <a:off x="5481804" y="2225261"/>
              <a:ext cx="365808" cy="231237"/>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0" name="Straight Connector 129">
              <a:extLst>
                <a:ext uri="{FF2B5EF4-FFF2-40B4-BE49-F238E27FC236}">
                  <a16:creationId xmlns:a16="http://schemas.microsoft.com/office/drawing/2014/main" id="{9434AAF9-139D-70EF-2421-8089142FE40B}"/>
                </a:ext>
              </a:extLst>
            </p:cNvPr>
            <p:cNvCxnSpPr>
              <a:cxnSpLocks/>
            </p:cNvCxnSpPr>
            <p:nvPr/>
          </p:nvCxnSpPr>
          <p:spPr>
            <a:xfrm flipH="1">
              <a:off x="6305059" y="2986553"/>
              <a:ext cx="702268"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sp>
          <p:nvSpPr>
            <p:cNvPr id="131" name="TextBox 130">
              <a:extLst>
                <a:ext uri="{FF2B5EF4-FFF2-40B4-BE49-F238E27FC236}">
                  <a16:creationId xmlns:a16="http://schemas.microsoft.com/office/drawing/2014/main" id="{DBF929F1-6D1F-52A4-C843-AD2DA24219C0}"/>
                </a:ext>
              </a:extLst>
            </p:cNvPr>
            <p:cNvSpPr txBox="1"/>
            <p:nvPr/>
          </p:nvSpPr>
          <p:spPr>
            <a:xfrm>
              <a:off x="6240293" y="2624567"/>
              <a:ext cx="510124" cy="338554"/>
            </a:xfrm>
            <a:prstGeom prst="rect">
              <a:avLst/>
            </a:prstGeom>
            <a:solidFill>
              <a:schemeClr val="bg1"/>
            </a:solid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1.6×</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5" name="Straight Connector 134">
              <a:extLst>
                <a:ext uri="{FF2B5EF4-FFF2-40B4-BE49-F238E27FC236}">
                  <a16:creationId xmlns:a16="http://schemas.microsoft.com/office/drawing/2014/main" id="{8042DDA4-C960-3D09-5560-9536409088D0}"/>
                </a:ext>
              </a:extLst>
            </p:cNvPr>
            <p:cNvCxnSpPr/>
            <p:nvPr/>
          </p:nvCxnSpPr>
          <p:spPr>
            <a:xfrm flipH="1">
              <a:off x="7246066" y="2485500"/>
              <a:ext cx="699294" cy="0"/>
            </a:xfrm>
            <a:prstGeom prst="line">
              <a:avLst/>
            </a:prstGeom>
            <a:ln w="15875">
              <a:solidFill>
                <a:schemeClr val="accent1"/>
              </a:solidFill>
              <a:prstDash val="sysDash"/>
            </a:ln>
          </p:spPr>
          <p:style>
            <a:lnRef idx="1">
              <a:schemeClr val="accent1"/>
            </a:lnRef>
            <a:fillRef idx="0">
              <a:schemeClr val="accent1"/>
            </a:fillRef>
            <a:effectRef idx="0">
              <a:schemeClr val="accent1"/>
            </a:effectRef>
            <a:fontRef idx="minor">
              <a:schemeClr val="tx1"/>
            </a:fontRef>
          </p:style>
        </p:cxnSp>
        <p:cxnSp>
          <p:nvCxnSpPr>
            <p:cNvPr id="136" name="Straight Arrow Connector 135">
              <a:extLst>
                <a:ext uri="{FF2B5EF4-FFF2-40B4-BE49-F238E27FC236}">
                  <a16:creationId xmlns:a16="http://schemas.microsoft.com/office/drawing/2014/main" id="{5CF4C205-E916-FE96-084B-4272BB4D2E91}"/>
                </a:ext>
              </a:extLst>
            </p:cNvPr>
            <p:cNvCxnSpPr>
              <a:cxnSpLocks/>
            </p:cNvCxnSpPr>
            <p:nvPr/>
          </p:nvCxnSpPr>
          <p:spPr>
            <a:xfrm flipV="1">
              <a:off x="7353745" y="2510156"/>
              <a:ext cx="0" cy="52535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E990598B-80CC-B91C-470B-6EC07247AE85}"/>
                </a:ext>
              </a:extLst>
            </p:cNvPr>
            <p:cNvSpPr txBox="1"/>
            <p:nvPr/>
          </p:nvSpPr>
          <p:spPr>
            <a:xfrm>
              <a:off x="7051910" y="2662680"/>
              <a:ext cx="407478" cy="233897"/>
            </a:xfrm>
            <a:prstGeom prst="rect">
              <a:avLst/>
            </a:prstGeom>
            <a:solidFill>
              <a:schemeClr val="bg1"/>
            </a:solid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10×</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cxnSp>
          <p:nvCxnSpPr>
            <p:cNvPr id="138" name="Straight Arrow Connector 137">
              <a:extLst>
                <a:ext uri="{FF2B5EF4-FFF2-40B4-BE49-F238E27FC236}">
                  <a16:creationId xmlns:a16="http://schemas.microsoft.com/office/drawing/2014/main" id="{14D7457A-561D-BC56-778D-0FCAC9F0AEA9}"/>
                </a:ext>
              </a:extLst>
            </p:cNvPr>
            <p:cNvCxnSpPr>
              <a:cxnSpLocks/>
            </p:cNvCxnSpPr>
            <p:nvPr/>
          </p:nvCxnSpPr>
          <p:spPr>
            <a:xfrm flipV="1">
              <a:off x="7614479" y="2483718"/>
              <a:ext cx="0" cy="181073"/>
            </a:xfrm>
            <a:prstGeom prst="straightConnector1">
              <a:avLst/>
            </a:prstGeom>
            <a:ln w="28575">
              <a:solidFill>
                <a:schemeClr val="accent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9" name="TextBox 138">
              <a:extLst>
                <a:ext uri="{FF2B5EF4-FFF2-40B4-BE49-F238E27FC236}">
                  <a16:creationId xmlns:a16="http://schemas.microsoft.com/office/drawing/2014/main" id="{C66B7072-787A-CEC6-DDF9-A0FF71ED0485}"/>
                </a:ext>
              </a:extLst>
            </p:cNvPr>
            <p:cNvSpPr txBox="1"/>
            <p:nvPr/>
          </p:nvSpPr>
          <p:spPr>
            <a:xfrm>
              <a:off x="7340651" y="2268658"/>
              <a:ext cx="510124" cy="126284"/>
            </a:xfrm>
            <a:prstGeom prst="rect">
              <a:avLst/>
            </a:prstGeom>
            <a:noFill/>
            <a:ln>
              <a:noFill/>
            </a:ln>
          </p:spPr>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rPr>
                <a:t>2×</a:t>
              </a:r>
              <a:endParaRPr kumimoji="0" lang="en-CH" sz="1800" b="1"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E850FE90-C44B-AA3C-5182-1CD6E2926924}"/>
              </a:ext>
            </a:extLst>
          </p:cNvPr>
          <p:cNvGrpSpPr/>
          <p:nvPr/>
        </p:nvGrpSpPr>
        <p:grpSpPr>
          <a:xfrm>
            <a:off x="3598761" y="2137547"/>
            <a:ext cx="5376016" cy="1281828"/>
            <a:chOff x="3598761" y="2137547"/>
            <a:chExt cx="5376016" cy="1281828"/>
          </a:xfrm>
        </p:grpSpPr>
        <p:cxnSp>
          <p:nvCxnSpPr>
            <p:cNvPr id="112" name="Straight Connector 111">
              <a:extLst>
                <a:ext uri="{FF2B5EF4-FFF2-40B4-BE49-F238E27FC236}">
                  <a16:creationId xmlns:a16="http://schemas.microsoft.com/office/drawing/2014/main" id="{2230ABD5-D248-59B6-4844-7C5A16AD4AB7}"/>
                </a:ext>
              </a:extLst>
            </p:cNvPr>
            <p:cNvCxnSpPr>
              <a:cxnSpLocks/>
            </p:cNvCxnSpPr>
            <p:nvPr/>
          </p:nvCxnSpPr>
          <p:spPr>
            <a:xfrm flipH="1">
              <a:off x="3769604" y="2434109"/>
              <a:ext cx="720183"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02384736-A781-C5AD-AD9D-EFA98D865199}"/>
                </a:ext>
              </a:extLst>
            </p:cNvPr>
            <p:cNvCxnSpPr>
              <a:cxnSpLocks/>
            </p:cNvCxnSpPr>
            <p:nvPr/>
          </p:nvCxnSpPr>
          <p:spPr>
            <a:xfrm flipV="1">
              <a:off x="3895281" y="2469339"/>
              <a:ext cx="0" cy="950036"/>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46EC297D-C295-33E0-F775-9406565AF571}"/>
                </a:ext>
              </a:extLst>
            </p:cNvPr>
            <p:cNvSpPr txBox="1"/>
            <p:nvPr/>
          </p:nvSpPr>
          <p:spPr>
            <a:xfrm>
              <a:off x="3598761" y="2137547"/>
              <a:ext cx="485365"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25×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17" name="Straight Arrow Connector 116">
              <a:extLst>
                <a:ext uri="{FF2B5EF4-FFF2-40B4-BE49-F238E27FC236}">
                  <a16:creationId xmlns:a16="http://schemas.microsoft.com/office/drawing/2014/main" id="{90CF1475-559D-8EEE-428D-6EFA4B71A7F7}"/>
                </a:ext>
              </a:extLst>
            </p:cNvPr>
            <p:cNvCxnSpPr>
              <a:cxnSpLocks/>
            </p:cNvCxnSpPr>
            <p:nvPr/>
          </p:nvCxnSpPr>
          <p:spPr>
            <a:xfrm flipV="1">
              <a:off x="4143767" y="2431467"/>
              <a:ext cx="0" cy="370638"/>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135C8745-4374-D371-1121-816E277704D7}"/>
                </a:ext>
              </a:extLst>
            </p:cNvPr>
            <p:cNvSpPr txBox="1"/>
            <p:nvPr/>
          </p:nvSpPr>
          <p:spPr>
            <a:xfrm>
              <a:off x="4031276" y="2137547"/>
              <a:ext cx="510124"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3.5×</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cxnSp>
          <p:nvCxnSpPr>
            <p:cNvPr id="141" name="Straight Arrow Connector 140">
              <a:extLst>
                <a:ext uri="{FF2B5EF4-FFF2-40B4-BE49-F238E27FC236}">
                  <a16:creationId xmlns:a16="http://schemas.microsoft.com/office/drawing/2014/main" id="{F58EC2BB-34B6-5DFA-F4B8-6339D7E7B907}"/>
                </a:ext>
              </a:extLst>
            </p:cNvPr>
            <p:cNvCxnSpPr>
              <a:cxnSpLocks/>
            </p:cNvCxnSpPr>
            <p:nvPr/>
          </p:nvCxnSpPr>
          <p:spPr>
            <a:xfrm flipV="1">
              <a:off x="8205242" y="2431467"/>
              <a:ext cx="0" cy="601875"/>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86630B5-BBB9-6C6B-A7FE-791DA847A776}"/>
                </a:ext>
              </a:extLst>
            </p:cNvPr>
            <p:cNvCxnSpPr>
              <a:cxnSpLocks/>
            </p:cNvCxnSpPr>
            <p:nvPr/>
          </p:nvCxnSpPr>
          <p:spPr>
            <a:xfrm flipH="1">
              <a:off x="8137480" y="2437659"/>
              <a:ext cx="720426" cy="0"/>
            </a:xfrm>
            <a:prstGeom prst="line">
              <a:avLst/>
            </a:prstGeom>
            <a:ln w="15875">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45" name="Straight Arrow Connector 144">
              <a:extLst>
                <a:ext uri="{FF2B5EF4-FFF2-40B4-BE49-F238E27FC236}">
                  <a16:creationId xmlns:a16="http://schemas.microsoft.com/office/drawing/2014/main" id="{D73BA0E7-D5F9-36C9-6921-52EA91D7A900}"/>
                </a:ext>
              </a:extLst>
            </p:cNvPr>
            <p:cNvCxnSpPr>
              <a:cxnSpLocks/>
            </p:cNvCxnSpPr>
            <p:nvPr/>
          </p:nvCxnSpPr>
          <p:spPr>
            <a:xfrm flipV="1">
              <a:off x="8497693" y="2431467"/>
              <a:ext cx="0" cy="258204"/>
            </a:xfrm>
            <a:prstGeom prst="straightConnector1">
              <a:avLst/>
            </a:prstGeom>
            <a:ln w="28575">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67D62FEE-674A-75B9-1AD7-E3681120E2F6}"/>
                </a:ext>
              </a:extLst>
            </p:cNvPr>
            <p:cNvSpPr txBox="1"/>
            <p:nvPr/>
          </p:nvSpPr>
          <p:spPr>
            <a:xfrm>
              <a:off x="8447884" y="2149668"/>
              <a:ext cx="526893"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3.3×</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sp>
          <p:nvSpPr>
            <p:cNvPr id="148" name="TextBox 147">
              <a:extLst>
                <a:ext uri="{FF2B5EF4-FFF2-40B4-BE49-F238E27FC236}">
                  <a16:creationId xmlns:a16="http://schemas.microsoft.com/office/drawing/2014/main" id="{2535CC5B-0886-FB87-76F6-14C1569B6149}"/>
                </a:ext>
              </a:extLst>
            </p:cNvPr>
            <p:cNvSpPr txBox="1"/>
            <p:nvPr/>
          </p:nvSpPr>
          <p:spPr>
            <a:xfrm>
              <a:off x="7903194" y="2162523"/>
              <a:ext cx="552129" cy="338554"/>
            </a:xfrm>
            <a:prstGeom prst="rect">
              <a:avLst/>
            </a:prstGeom>
            <a:noFill/>
            <a:ln>
              <a:noFill/>
            </a:ln>
          </p:spPr>
          <p:txBody>
            <a:bodyPr wrap="square" lIns="0" rIns="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13.4×</a:t>
              </a:r>
              <a:endPar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0393655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4020253003"/>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6CB37-D1EB-CA38-F9DC-A7CBFC1FC430}"/>
            </a:ext>
          </a:extLst>
        </p:cNvPr>
        <p:cNvGrpSpPr/>
        <p:nvPr/>
      </p:nvGrpSpPr>
      <p:grpSpPr>
        <a:xfrm>
          <a:off x="0" y="0"/>
          <a:ext cx="0" cy="0"/>
          <a:chOff x="0" y="0"/>
          <a:chExt cx="0" cy="0"/>
        </a:xfrm>
      </p:grpSpPr>
      <p:sp>
        <p:nvSpPr>
          <p:cNvPr id="74753" name="Rectangle 4">
            <a:extLst>
              <a:ext uri="{FF2B5EF4-FFF2-40B4-BE49-F238E27FC236}">
                <a16:creationId xmlns:a16="http://schemas.microsoft.com/office/drawing/2014/main" id="{3DA5E96B-5BF4-6460-EF2E-5C7CE5406ED6}"/>
              </a:ext>
            </a:extLst>
          </p:cNvPr>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a:extLst>
              <a:ext uri="{FF2B5EF4-FFF2-40B4-BE49-F238E27FC236}">
                <a16:creationId xmlns:a16="http://schemas.microsoft.com/office/drawing/2014/main" id="{5EF96E5C-4E98-60C4-A990-D66943A7AF02}"/>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617940679"/>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C2E71-ADC1-F7EA-428C-1741FB88A662}"/>
            </a:ext>
          </a:extLst>
        </p:cNvPr>
        <p:cNvGrpSpPr/>
        <p:nvPr/>
      </p:nvGrpSpPr>
      <p:grpSpPr>
        <a:xfrm>
          <a:off x="0" y="0"/>
          <a:ext cx="0" cy="0"/>
          <a:chOff x="0" y="0"/>
          <a:chExt cx="0" cy="0"/>
        </a:xfrm>
      </p:grpSpPr>
      <p:sp>
        <p:nvSpPr>
          <p:cNvPr id="135169" name="Rectangle 4">
            <a:extLst>
              <a:ext uri="{FF2B5EF4-FFF2-40B4-BE49-F238E27FC236}">
                <a16:creationId xmlns:a16="http://schemas.microsoft.com/office/drawing/2014/main" id="{BE7843BD-F24A-CB90-764C-D9523C189F38}"/>
              </a:ext>
            </a:extLst>
          </p:cNvPr>
          <p:cNvSpPr>
            <a:spLocks noGrp="1" noChangeArrowheads="1"/>
          </p:cNvSpPr>
          <p:nvPr>
            <p:ph type="ctrTitle"/>
          </p:nvPr>
        </p:nvSpPr>
        <p:spPr>
          <a:xfrm>
            <a:off x="251520" y="1772816"/>
            <a:ext cx="8428037" cy="822325"/>
          </a:xfrm>
        </p:spPr>
        <p:txBody>
          <a:bodyPr/>
          <a:lstStyle/>
          <a:p>
            <a:pPr algn="ctr" eaLnBrk="1" hangingPunct="1"/>
            <a:r>
              <a:rPr lang="en-US" sz="5000" dirty="0">
                <a:latin typeface="Garamond" charset="0"/>
              </a:rPr>
              <a:t>Concluding Remarks</a:t>
            </a:r>
          </a:p>
        </p:txBody>
      </p:sp>
      <p:sp>
        <p:nvSpPr>
          <p:cNvPr id="135170" name="Rectangle 5">
            <a:extLst>
              <a:ext uri="{FF2B5EF4-FFF2-40B4-BE49-F238E27FC236}">
                <a16:creationId xmlns:a16="http://schemas.microsoft.com/office/drawing/2014/main" id="{5CF0B51C-6419-916B-DC14-0FE76D5A7F44}"/>
              </a:ext>
            </a:extLst>
          </p:cNvPr>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16124794"/>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Energy-Efficient</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422746482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41277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FF0000"/>
                </a:solidFill>
              </a:rPr>
              <a:t>High-Performance</a:t>
            </a:r>
          </a:p>
          <a:p>
            <a:pPr marL="0" indent="0" algn="ctr">
              <a:buNone/>
            </a:pPr>
            <a:r>
              <a:rPr lang="en-US" sz="6400" b="1" dirty="0">
                <a:solidFill>
                  <a:srgbClr val="0000FF"/>
                </a:solidFill>
              </a:rPr>
              <a:t>(Data-Centric)</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193511774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Computing Architectures</a:t>
            </a:r>
          </a:p>
          <a:p>
            <a:pPr marL="0" indent="0" algn="ctr">
              <a:buNone/>
            </a:pPr>
            <a:r>
              <a:rPr lang="en-US" sz="6400" dirty="0">
                <a:solidFill>
                  <a:srgbClr val="FF0000"/>
                </a:solidFill>
              </a:rPr>
              <a:t>with </a:t>
            </a:r>
          </a:p>
          <a:p>
            <a:pPr marL="0" indent="0" algn="ctr">
              <a:buNone/>
            </a:pPr>
            <a:r>
              <a:rPr lang="en-US" sz="6400" dirty="0">
                <a:solidFill>
                  <a:srgbClr val="0432FF"/>
                </a:solidFill>
              </a:rPr>
              <a:t>Minimal Data Movement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58445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spTree>
    <p:extLst>
      <p:ext uri="{BB962C8B-B14F-4D97-AF65-F5344CB8AC3E}">
        <p14:creationId xmlns:p14="http://schemas.microsoft.com/office/powerpoint/2010/main" val="222524082"/>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97F92-0696-BA2E-A562-2DC4E9037C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20C671-802D-618F-56AB-8938F2DB0DBC}"/>
              </a:ext>
            </a:extLst>
          </p:cNvPr>
          <p:cNvSpPr>
            <a:spLocks noGrp="1"/>
          </p:cNvSpPr>
          <p:nvPr>
            <p:ph type="title"/>
          </p:nvPr>
        </p:nvSpPr>
        <p:spPr/>
        <p:txBody>
          <a:bodyPr/>
          <a:lstStyle/>
          <a:p>
            <a:r>
              <a:rPr lang="en-US" dirty="0"/>
              <a:t>We Need to Revisit the Entire Stack</a:t>
            </a:r>
          </a:p>
        </p:txBody>
      </p:sp>
      <p:sp>
        <p:nvSpPr>
          <p:cNvPr id="3" name="Content Placeholder 2">
            <a:extLst>
              <a:ext uri="{FF2B5EF4-FFF2-40B4-BE49-F238E27FC236}">
                <a16:creationId xmlns:a16="http://schemas.microsoft.com/office/drawing/2014/main" id="{3595EE96-6DD7-E169-AD18-226153DACEE7}"/>
              </a:ext>
            </a:extLst>
          </p:cNvPr>
          <p:cNvSpPr>
            <a:spLocks noGrp="1"/>
          </p:cNvSpPr>
          <p:nvPr>
            <p:ph idx="1"/>
          </p:nvPr>
        </p:nvSpPr>
        <p:spPr>
          <a:xfrm>
            <a:off x="228600" y="1219200"/>
            <a:ext cx="8610600" cy="5029200"/>
          </a:xfrm>
        </p:spPr>
        <p:txBody>
          <a:bodyPr/>
          <a:lstStyle/>
          <a:p>
            <a:r>
              <a:rPr lang="en-US" dirty="0">
                <a:solidFill>
                  <a:srgbClr val="0000FF"/>
                </a:solidFill>
              </a:rPr>
              <a:t>With a </a:t>
            </a:r>
            <a:r>
              <a:rPr lang="en-US" b="1" dirty="0">
                <a:solidFill>
                  <a:srgbClr val="0000FF"/>
                </a:solidFill>
              </a:rPr>
              <a:t>storage-centric mindset</a:t>
            </a:r>
          </a:p>
        </p:txBody>
      </p:sp>
      <p:sp>
        <p:nvSpPr>
          <p:cNvPr id="4" name="Slide Number Placeholder 3">
            <a:extLst>
              <a:ext uri="{FF2B5EF4-FFF2-40B4-BE49-F238E27FC236}">
                <a16:creationId xmlns:a16="http://schemas.microsoft.com/office/drawing/2014/main" id="{63442DC2-5849-7ED4-5A45-F10FFE546A0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a:extLst>
              <a:ext uri="{FF2B5EF4-FFF2-40B4-BE49-F238E27FC236}">
                <a16:creationId xmlns:a16="http://schemas.microsoft.com/office/drawing/2014/main" id="{CAC73204-8A8D-058D-B469-A55A9159D8DD}"/>
              </a:ext>
            </a:extLst>
          </p:cNvPr>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a:extLst>
              <a:ext uri="{FF2B5EF4-FFF2-40B4-BE49-F238E27FC236}">
                <a16:creationId xmlns:a16="http://schemas.microsoft.com/office/drawing/2014/main" id="{FF9D8803-450A-F03E-3F3B-3A841EDED9D5}"/>
              </a:ext>
            </a:extLst>
          </p:cNvPr>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a:extLst>
              <a:ext uri="{FF2B5EF4-FFF2-40B4-BE49-F238E27FC236}">
                <a16:creationId xmlns:a16="http://schemas.microsoft.com/office/drawing/2014/main" id="{EAA41AB7-89F2-73A5-C97C-E616042051F1}"/>
              </a:ext>
            </a:extLst>
          </p:cNvPr>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a:extLst>
              <a:ext uri="{FF2B5EF4-FFF2-40B4-BE49-F238E27FC236}">
                <a16:creationId xmlns:a16="http://schemas.microsoft.com/office/drawing/2014/main" id="{3B60B43E-BBDB-2294-433C-444DB8A17912}"/>
              </a:ext>
            </a:extLst>
          </p:cNvPr>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a:extLst>
              <a:ext uri="{FF2B5EF4-FFF2-40B4-BE49-F238E27FC236}">
                <a16:creationId xmlns:a16="http://schemas.microsoft.com/office/drawing/2014/main" id="{3851DAF1-44FF-F041-FE2C-2C79D2AE4178}"/>
              </a:ext>
            </a:extLst>
          </p:cNvPr>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a:extLst>
              <a:ext uri="{FF2B5EF4-FFF2-40B4-BE49-F238E27FC236}">
                <a16:creationId xmlns:a16="http://schemas.microsoft.com/office/drawing/2014/main" id="{045DCF5C-DB07-B980-DA19-24BF3DBCF0A9}"/>
              </a:ext>
            </a:extLst>
          </p:cNvPr>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a:extLst>
              <a:ext uri="{FF2B5EF4-FFF2-40B4-BE49-F238E27FC236}">
                <a16:creationId xmlns:a16="http://schemas.microsoft.com/office/drawing/2014/main" id="{1533132C-9671-75CF-9801-9C30F50A3F3B}"/>
              </a:ext>
            </a:extLst>
          </p:cNvPr>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a:extLst>
              <a:ext uri="{FF2B5EF4-FFF2-40B4-BE49-F238E27FC236}">
                <a16:creationId xmlns:a16="http://schemas.microsoft.com/office/drawing/2014/main" id="{6EA49A61-036A-558F-2494-66EA3AD797F8}"/>
              </a:ext>
            </a:extLst>
          </p:cNvPr>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a:extLst>
              <a:ext uri="{FF2B5EF4-FFF2-40B4-BE49-F238E27FC236}">
                <a16:creationId xmlns:a16="http://schemas.microsoft.com/office/drawing/2014/main" id="{553CE746-D303-3157-2F0F-310A63DFF3EC}"/>
              </a:ext>
            </a:extLst>
          </p:cNvPr>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a:extLst>
              <a:ext uri="{FF2B5EF4-FFF2-40B4-BE49-F238E27FC236}">
                <a16:creationId xmlns:a16="http://schemas.microsoft.com/office/drawing/2014/main" id="{F20B95AA-C2B6-3823-BDF3-41F08FCB02E2}"/>
              </a:ext>
            </a:extLst>
          </p:cNvPr>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56E9BE1-D4A3-ED50-9444-D2883A59512C}"/>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4075070431"/>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6D452-4BE1-E67C-52CD-66F58EA038E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8F301BC-34B4-A8B1-9B95-717E96B1CF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brain-MjYzMzAyMg.jpeg">
            <a:extLst>
              <a:ext uri="{FF2B5EF4-FFF2-40B4-BE49-F238E27FC236}">
                <a16:creationId xmlns:a16="http://schemas.microsoft.com/office/drawing/2014/main" id="{55FB96BB-E38C-988C-9D96-E298021DF28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7543" y="116632"/>
            <a:ext cx="8328925" cy="6246694"/>
          </a:xfrm>
          <a:prstGeom prst="rect">
            <a:avLst/>
          </a:prstGeom>
        </p:spPr>
      </p:pic>
      <p:sp>
        <p:nvSpPr>
          <p:cNvPr id="6" name="Rectangle 5">
            <a:extLst>
              <a:ext uri="{FF2B5EF4-FFF2-40B4-BE49-F238E27FC236}">
                <a16:creationId xmlns:a16="http://schemas.microsoft.com/office/drawing/2014/main" id="{D6165CEF-97D8-36B9-6E72-0C6807F44BB8}"/>
              </a:ext>
            </a:extLst>
          </p:cNvPr>
          <p:cNvSpPr/>
          <p:nvPr/>
        </p:nvSpPr>
        <p:spPr>
          <a:xfrm>
            <a:off x="2664296" y="6495147"/>
            <a:ext cx="4572000" cy="246221"/>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spectrum.ieee.org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/image/</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MjYzMzAyMg.jpeg</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Tree>
    <p:extLst>
      <p:ext uri="{BB962C8B-B14F-4D97-AF65-F5344CB8AC3E}">
        <p14:creationId xmlns:p14="http://schemas.microsoft.com/office/powerpoint/2010/main" val="1546976772"/>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ACCC-BEF5-3A76-0AE2-775113C9D1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D13036-0042-CEDF-C3D2-26C017C6C032}"/>
              </a:ext>
            </a:extLst>
          </p:cNvPr>
          <p:cNvSpPr>
            <a:spLocks noGrp="1"/>
          </p:cNvSpPr>
          <p:nvPr>
            <p:ph type="title"/>
          </p:nvPr>
        </p:nvSpPr>
        <p:spPr>
          <a:xfrm>
            <a:off x="228600" y="152400"/>
            <a:ext cx="8807896" cy="1066800"/>
          </a:xfrm>
        </p:spPr>
        <p:txBody>
          <a:bodyPr/>
          <a:lstStyle/>
          <a:p>
            <a:r>
              <a:rPr lang="en-US" dirty="0"/>
              <a:t>An Overview Paper</a:t>
            </a:r>
          </a:p>
        </p:txBody>
      </p:sp>
      <p:sp>
        <p:nvSpPr>
          <p:cNvPr id="3" name="Content Placeholder 2">
            <a:extLst>
              <a:ext uri="{FF2B5EF4-FFF2-40B4-BE49-F238E27FC236}">
                <a16:creationId xmlns:a16="http://schemas.microsoft.com/office/drawing/2014/main" id="{24CF8A10-83B2-5364-AA6B-B9925A2AC48A}"/>
              </a:ext>
            </a:extLst>
          </p:cNvPr>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a:extLst>
              <a:ext uri="{FF2B5EF4-FFF2-40B4-BE49-F238E27FC236}">
                <a16:creationId xmlns:a16="http://schemas.microsoft.com/office/drawing/2014/main" id="{E098A14A-C517-3241-0FB3-DFA8F752D9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38333336-9C06-6B9C-BF1D-EF6B96BD1F1F}"/>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CAB6438F-A947-B4D4-8432-76A612912003}"/>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25C4D9FA-8806-D110-23FE-9AF613DA6562}"/>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40430704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45DC-82B4-8590-CC55-77B147C525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7743CB-90C0-A029-2676-6C8C78ECF2EF}"/>
              </a:ext>
            </a:extLst>
          </p:cNvPr>
          <p:cNvSpPr>
            <a:spLocks noGrp="1"/>
          </p:cNvSpPr>
          <p:nvPr>
            <p:ph type="title"/>
          </p:nvPr>
        </p:nvSpPr>
        <p:spPr/>
        <p:txBody>
          <a:bodyPr/>
          <a:lstStyle/>
          <a:p>
            <a:r>
              <a:rPr lang="en-US" dirty="0"/>
              <a:t>Referenced Papers, Talks, Artifacts</a:t>
            </a:r>
          </a:p>
        </p:txBody>
      </p:sp>
      <p:sp>
        <p:nvSpPr>
          <p:cNvPr id="3" name="Content Placeholder 2">
            <a:extLst>
              <a:ext uri="{FF2B5EF4-FFF2-40B4-BE49-F238E27FC236}">
                <a16:creationId xmlns:a16="http://schemas.microsoft.com/office/drawing/2014/main" id="{491D97B8-BF87-DFCF-C042-4D6A6AA5896E}"/>
              </a:ext>
            </a:extLst>
          </p:cNvPr>
          <p:cNvSpPr>
            <a:spLocks noGrp="1"/>
          </p:cNvSpPr>
          <p:nvPr>
            <p:ph idx="1"/>
          </p:nvPr>
        </p:nvSpPr>
        <p:spPr/>
        <p:txBody>
          <a:bodyPr/>
          <a:lstStyle/>
          <a:p>
            <a:endParaRPr lang="en-US" dirty="0"/>
          </a:p>
          <a:p>
            <a:r>
              <a:rPr lang="en-US" dirty="0"/>
              <a:t>All are available at</a:t>
            </a:r>
          </a:p>
          <a:p>
            <a:pPr marL="0" indent="0">
              <a:buNone/>
            </a:pPr>
            <a:endParaRPr lang="en-US" dirty="0"/>
          </a:p>
          <a:p>
            <a:pPr marL="344487" lvl="1" indent="0">
              <a:buNone/>
            </a:pPr>
            <a:r>
              <a:rPr lang="en-US" b="1" dirty="0">
                <a:solidFill>
                  <a:srgbClr val="0432FF"/>
                </a:solidFill>
                <a:hlinkClick r:id="rId2">
                  <a:extLst>
                    <a:ext uri="{A12FA001-AC4F-418D-AE19-62706E023703}">
                      <ahyp:hlinkClr xmlns:ahyp="http://schemas.microsoft.com/office/drawing/2018/hyperlinkcolor" val="tx"/>
                    </a:ext>
                  </a:extLst>
                </a:hlinkClick>
              </a:rPr>
              <a:t>https://people.inf.ethz.ch/omutlu/projects.htm</a:t>
            </a:r>
            <a:r>
              <a:rPr lang="en-US" b="1" dirty="0">
                <a:solidFill>
                  <a:srgbClr val="0432FF"/>
                </a:solidFill>
              </a:rPr>
              <a:t> </a:t>
            </a:r>
          </a:p>
          <a:p>
            <a:pPr marL="344487" lvl="1" indent="0">
              <a:buNone/>
            </a:pPr>
            <a:endParaRPr lang="en-US" dirty="0">
              <a:solidFill>
                <a:srgbClr val="0432FF"/>
              </a:solidFill>
            </a:endParaRPr>
          </a:p>
          <a:p>
            <a:pPr marL="344487" lvl="1" indent="0">
              <a:buNone/>
            </a:pPr>
            <a:r>
              <a:rPr lang="en-US" b="1" dirty="0">
                <a:solidFill>
                  <a:srgbClr val="0432FF"/>
                </a:solidFill>
                <a:hlinkClick r:id="rId3">
                  <a:extLst>
                    <a:ext uri="{A12FA001-AC4F-418D-AE19-62706E023703}">
                      <ahyp:hlinkClr xmlns:ahyp="http://schemas.microsoft.com/office/drawing/2018/hyperlinkcolor" val="tx"/>
                    </a:ext>
                  </a:extLst>
                </a:hlinkClick>
              </a:rPr>
              <a:t>https://www.youtube.com/onurmutlulectures</a:t>
            </a:r>
            <a:r>
              <a:rPr lang="en-US" b="1" dirty="0">
                <a:solidFill>
                  <a:srgbClr val="0432FF"/>
                </a:solidFill>
              </a:rPr>
              <a:t> </a:t>
            </a:r>
          </a:p>
          <a:p>
            <a:pPr marL="344487" lvl="1" indent="0">
              <a:buNone/>
            </a:pPr>
            <a:endParaRPr lang="en-US" b="1" dirty="0">
              <a:solidFill>
                <a:srgbClr val="0432FF"/>
              </a:solidFill>
            </a:endParaRPr>
          </a:p>
          <a:p>
            <a:pPr marL="344487" lvl="1" indent="0">
              <a:buNone/>
            </a:pPr>
            <a:r>
              <a:rPr lang="en-US" b="1" u="sng" dirty="0">
                <a:solidFill>
                  <a:srgbClr val="0432FF"/>
                </a:solidFill>
              </a:rPr>
              <a:t>https://</a:t>
            </a:r>
            <a:r>
              <a:rPr lang="en-US" b="1" u="sng" dirty="0" err="1">
                <a:solidFill>
                  <a:srgbClr val="0432FF"/>
                </a:solidFill>
              </a:rPr>
              <a:t>github.com</a:t>
            </a:r>
            <a:r>
              <a:rPr lang="en-US" b="1" u="sng" dirty="0">
                <a:solidFill>
                  <a:srgbClr val="0432FF"/>
                </a:solidFill>
              </a:rPr>
              <a:t>/CMU-SAFARI/ </a:t>
            </a:r>
          </a:p>
          <a:p>
            <a:pPr marL="344487" lvl="1" indent="0">
              <a:buNone/>
            </a:pPr>
            <a:endParaRPr lang="en-US" b="1" dirty="0">
              <a:solidFill>
                <a:srgbClr val="0432FF"/>
              </a:solidFill>
            </a:endParaRPr>
          </a:p>
          <a:p>
            <a:pPr marL="344487" lvl="1"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AB0E512C-87CD-6DAE-ACD2-8CFF9124EBD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923454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9CD54-B3C2-8550-6C7E-0D32901E54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80A88B-C2E1-A651-CA11-60BDF6E84CA1}"/>
              </a:ext>
            </a:extLst>
          </p:cNvPr>
          <p:cNvSpPr>
            <a:spLocks noGrp="1"/>
          </p:cNvSpPr>
          <p:nvPr>
            <p:ph type="title"/>
          </p:nvPr>
        </p:nvSpPr>
        <p:spPr/>
        <p:txBody>
          <a:bodyPr/>
          <a:lstStyle/>
          <a:p>
            <a:r>
              <a:rPr lang="en-US" dirty="0"/>
              <a:t>Open Source Tools: SAFARI GitHub</a:t>
            </a:r>
          </a:p>
        </p:txBody>
      </p:sp>
      <p:sp>
        <p:nvSpPr>
          <p:cNvPr id="4" name="Slide Number Placeholder 3">
            <a:extLst>
              <a:ext uri="{FF2B5EF4-FFF2-40B4-BE49-F238E27FC236}">
                <a16:creationId xmlns:a16="http://schemas.microsoft.com/office/drawing/2014/main" id="{8A98212F-4F0C-3954-F37D-571756FBB9E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sp>
        <p:nvSpPr>
          <p:cNvPr id="9" name="TextBox 8">
            <a:extLst>
              <a:ext uri="{FF2B5EF4-FFF2-40B4-BE49-F238E27FC236}">
                <a16:creationId xmlns:a16="http://schemas.microsoft.com/office/drawing/2014/main" id="{F916DB6B-CDCD-5F21-7147-B526DC1BF537}"/>
              </a:ext>
            </a:extLst>
          </p:cNvPr>
          <p:cNvSpPr txBox="1"/>
          <p:nvPr/>
        </p:nvSpPr>
        <p:spPr>
          <a:xfrm>
            <a:off x="2461487" y="6488668"/>
            <a:ext cx="42210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a:t>
            </a:r>
            <a:r>
              <a:rPr kumimoji="0" lang="en-US" sz="1800" b="1" i="0" u="none" strike="noStrike" kern="1200" cap="none" spc="0" normalizeH="0" baseline="0" noProof="0" dirty="0" err="1">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github.com</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/CMU-SAFARI/</a:t>
            </a:r>
            <a:endParaRPr kumimoji="0" lang="en-US" sz="18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endParaRPr>
          </a:p>
        </p:txBody>
      </p:sp>
      <p:pic>
        <p:nvPicPr>
          <p:cNvPr id="3" name="Picture 2">
            <a:extLst>
              <a:ext uri="{FF2B5EF4-FFF2-40B4-BE49-F238E27FC236}">
                <a16:creationId xmlns:a16="http://schemas.microsoft.com/office/drawing/2014/main" id="{6D070641-68F0-E119-A9AF-0F7ECA46438A}"/>
              </a:ext>
            </a:extLst>
          </p:cNvPr>
          <p:cNvPicPr>
            <a:picLocks noChangeAspect="1"/>
          </p:cNvPicPr>
          <p:nvPr/>
        </p:nvPicPr>
        <p:blipFill>
          <a:blip r:embed="rId3"/>
          <a:stretch>
            <a:fillRect/>
          </a:stretch>
        </p:blipFill>
        <p:spPr>
          <a:xfrm>
            <a:off x="1148246" y="1291208"/>
            <a:ext cx="6664113" cy="4749402"/>
          </a:xfrm>
          <a:prstGeom prst="rect">
            <a:avLst/>
          </a:prstGeom>
        </p:spPr>
      </p:pic>
      <p:pic>
        <p:nvPicPr>
          <p:cNvPr id="5" name="Picture 4">
            <a:extLst>
              <a:ext uri="{FF2B5EF4-FFF2-40B4-BE49-F238E27FC236}">
                <a16:creationId xmlns:a16="http://schemas.microsoft.com/office/drawing/2014/main" id="{6B71977F-7F6B-310D-0B6C-37822AC6A639}"/>
              </a:ext>
            </a:extLst>
          </p:cNvPr>
          <p:cNvPicPr>
            <a:picLocks noChangeAspect="1"/>
          </p:cNvPicPr>
          <p:nvPr/>
        </p:nvPicPr>
        <p:blipFill>
          <a:blip r:embed="rId4"/>
          <a:stretch>
            <a:fillRect/>
          </a:stretch>
        </p:blipFill>
        <p:spPr>
          <a:xfrm>
            <a:off x="1260774" y="1291208"/>
            <a:ext cx="6551585" cy="4803974"/>
          </a:xfrm>
          <a:prstGeom prst="rect">
            <a:avLst/>
          </a:prstGeom>
        </p:spPr>
      </p:pic>
      <p:pic>
        <p:nvPicPr>
          <p:cNvPr id="6" name="Picture 5">
            <a:extLst>
              <a:ext uri="{FF2B5EF4-FFF2-40B4-BE49-F238E27FC236}">
                <a16:creationId xmlns:a16="http://schemas.microsoft.com/office/drawing/2014/main" id="{4DEBA450-5260-B030-61BE-7DCD25A77D7E}"/>
              </a:ext>
            </a:extLst>
          </p:cNvPr>
          <p:cNvPicPr>
            <a:picLocks noChangeAspect="1"/>
          </p:cNvPicPr>
          <p:nvPr/>
        </p:nvPicPr>
        <p:blipFill>
          <a:blip r:embed="rId5"/>
          <a:stretch>
            <a:fillRect/>
          </a:stretch>
        </p:blipFill>
        <p:spPr>
          <a:xfrm>
            <a:off x="899592" y="1095890"/>
            <a:ext cx="6981466" cy="5052050"/>
          </a:xfrm>
          <a:prstGeom prst="rect">
            <a:avLst/>
          </a:prstGeom>
        </p:spPr>
      </p:pic>
      <p:pic>
        <p:nvPicPr>
          <p:cNvPr id="7" name="Picture 6">
            <a:extLst>
              <a:ext uri="{FF2B5EF4-FFF2-40B4-BE49-F238E27FC236}">
                <a16:creationId xmlns:a16="http://schemas.microsoft.com/office/drawing/2014/main" id="{41F436A1-9548-B50B-A732-AF3FBC65E38D}"/>
              </a:ext>
            </a:extLst>
          </p:cNvPr>
          <p:cNvPicPr>
            <a:picLocks noChangeAspect="1"/>
          </p:cNvPicPr>
          <p:nvPr/>
        </p:nvPicPr>
        <p:blipFill>
          <a:blip r:embed="rId6"/>
          <a:stretch>
            <a:fillRect/>
          </a:stretch>
        </p:blipFill>
        <p:spPr>
          <a:xfrm>
            <a:off x="797029" y="907187"/>
            <a:ext cx="7186592" cy="5639663"/>
          </a:xfrm>
          <a:prstGeom prst="rect">
            <a:avLst/>
          </a:prstGeom>
        </p:spPr>
      </p:pic>
      <p:pic>
        <p:nvPicPr>
          <p:cNvPr id="8" name="Picture 7">
            <a:extLst>
              <a:ext uri="{FF2B5EF4-FFF2-40B4-BE49-F238E27FC236}">
                <a16:creationId xmlns:a16="http://schemas.microsoft.com/office/drawing/2014/main" id="{B3920DFC-3F5D-9DD2-6D11-9E2B67CC5FA9}"/>
              </a:ext>
            </a:extLst>
          </p:cNvPr>
          <p:cNvPicPr>
            <a:picLocks noChangeAspect="1"/>
          </p:cNvPicPr>
          <p:nvPr/>
        </p:nvPicPr>
        <p:blipFill>
          <a:blip r:embed="rId7"/>
          <a:stretch>
            <a:fillRect/>
          </a:stretch>
        </p:blipFill>
        <p:spPr>
          <a:xfrm>
            <a:off x="797028" y="836712"/>
            <a:ext cx="7198726" cy="5692016"/>
          </a:xfrm>
          <a:prstGeom prst="rect">
            <a:avLst/>
          </a:prstGeom>
        </p:spPr>
      </p:pic>
      <p:pic>
        <p:nvPicPr>
          <p:cNvPr id="10" name="Picture 9">
            <a:extLst>
              <a:ext uri="{FF2B5EF4-FFF2-40B4-BE49-F238E27FC236}">
                <a16:creationId xmlns:a16="http://schemas.microsoft.com/office/drawing/2014/main" id="{A0DAD193-ABAB-DD45-166A-9ACB4F22EC3E}"/>
              </a:ext>
            </a:extLst>
          </p:cNvPr>
          <p:cNvPicPr>
            <a:picLocks noChangeAspect="1"/>
          </p:cNvPicPr>
          <p:nvPr/>
        </p:nvPicPr>
        <p:blipFill>
          <a:blip r:embed="rId8"/>
          <a:stretch>
            <a:fillRect/>
          </a:stretch>
        </p:blipFill>
        <p:spPr>
          <a:xfrm>
            <a:off x="799247" y="814908"/>
            <a:ext cx="7278898" cy="5744136"/>
          </a:xfrm>
          <a:prstGeom prst="rect">
            <a:avLst/>
          </a:prstGeom>
        </p:spPr>
      </p:pic>
      <p:pic>
        <p:nvPicPr>
          <p:cNvPr id="11" name="Picture 10">
            <a:extLst>
              <a:ext uri="{FF2B5EF4-FFF2-40B4-BE49-F238E27FC236}">
                <a16:creationId xmlns:a16="http://schemas.microsoft.com/office/drawing/2014/main" id="{3092808F-FAB9-1A2C-303E-E66C2D82D90F}"/>
              </a:ext>
            </a:extLst>
          </p:cNvPr>
          <p:cNvPicPr>
            <a:picLocks noChangeAspect="1"/>
          </p:cNvPicPr>
          <p:nvPr/>
        </p:nvPicPr>
        <p:blipFill>
          <a:blip r:embed="rId9"/>
          <a:stretch>
            <a:fillRect/>
          </a:stretch>
        </p:blipFill>
        <p:spPr>
          <a:xfrm>
            <a:off x="797027" y="799333"/>
            <a:ext cx="7293251" cy="5748375"/>
          </a:xfrm>
          <a:prstGeom prst="rect">
            <a:avLst/>
          </a:prstGeom>
        </p:spPr>
      </p:pic>
      <p:pic>
        <p:nvPicPr>
          <p:cNvPr id="12" name="Picture 11">
            <a:extLst>
              <a:ext uri="{FF2B5EF4-FFF2-40B4-BE49-F238E27FC236}">
                <a16:creationId xmlns:a16="http://schemas.microsoft.com/office/drawing/2014/main" id="{725C84FD-EFE0-6331-BC09-ECC8E9F7BA95}"/>
              </a:ext>
            </a:extLst>
          </p:cNvPr>
          <p:cNvPicPr>
            <a:picLocks noChangeAspect="1"/>
          </p:cNvPicPr>
          <p:nvPr/>
        </p:nvPicPr>
        <p:blipFill>
          <a:blip r:embed="rId10"/>
          <a:stretch>
            <a:fillRect/>
          </a:stretch>
        </p:blipFill>
        <p:spPr>
          <a:xfrm>
            <a:off x="784893" y="2204864"/>
            <a:ext cx="7293251" cy="4288957"/>
          </a:xfrm>
          <a:prstGeom prst="rect">
            <a:avLst/>
          </a:prstGeom>
        </p:spPr>
      </p:pic>
      <p:pic>
        <p:nvPicPr>
          <p:cNvPr id="13" name="Picture 12">
            <a:extLst>
              <a:ext uri="{FF2B5EF4-FFF2-40B4-BE49-F238E27FC236}">
                <a16:creationId xmlns:a16="http://schemas.microsoft.com/office/drawing/2014/main" id="{F75D5B5E-0CBE-D97F-5E3A-D83A1D1AA8D8}"/>
              </a:ext>
            </a:extLst>
          </p:cNvPr>
          <p:cNvPicPr>
            <a:picLocks noChangeAspect="1"/>
          </p:cNvPicPr>
          <p:nvPr/>
        </p:nvPicPr>
        <p:blipFill>
          <a:blip r:embed="rId11"/>
          <a:stretch>
            <a:fillRect/>
          </a:stretch>
        </p:blipFill>
        <p:spPr>
          <a:xfrm>
            <a:off x="832048" y="2432482"/>
            <a:ext cx="7163706" cy="4020854"/>
          </a:xfrm>
          <a:prstGeom prst="rect">
            <a:avLst/>
          </a:prstGeom>
        </p:spPr>
      </p:pic>
      <p:pic>
        <p:nvPicPr>
          <p:cNvPr id="14" name="Picture 13">
            <a:extLst>
              <a:ext uri="{FF2B5EF4-FFF2-40B4-BE49-F238E27FC236}">
                <a16:creationId xmlns:a16="http://schemas.microsoft.com/office/drawing/2014/main" id="{97DF977B-0E65-C281-80EA-EE5DD4D69548}"/>
              </a:ext>
            </a:extLst>
          </p:cNvPr>
          <p:cNvPicPr>
            <a:picLocks noChangeAspect="1"/>
          </p:cNvPicPr>
          <p:nvPr/>
        </p:nvPicPr>
        <p:blipFill>
          <a:blip r:embed="rId12"/>
          <a:stretch>
            <a:fillRect/>
          </a:stretch>
        </p:blipFill>
        <p:spPr>
          <a:xfrm>
            <a:off x="683568" y="2172170"/>
            <a:ext cx="7421833" cy="4164473"/>
          </a:xfrm>
          <a:prstGeom prst="rect">
            <a:avLst/>
          </a:prstGeom>
        </p:spPr>
      </p:pic>
      <p:pic>
        <p:nvPicPr>
          <p:cNvPr id="15" name="Picture 14">
            <a:extLst>
              <a:ext uri="{FF2B5EF4-FFF2-40B4-BE49-F238E27FC236}">
                <a16:creationId xmlns:a16="http://schemas.microsoft.com/office/drawing/2014/main" id="{6C7C63A1-01AE-430F-C119-64134AB62687}"/>
              </a:ext>
            </a:extLst>
          </p:cNvPr>
          <p:cNvPicPr>
            <a:picLocks noChangeAspect="1"/>
          </p:cNvPicPr>
          <p:nvPr/>
        </p:nvPicPr>
        <p:blipFill>
          <a:blip r:embed="rId13"/>
          <a:stretch>
            <a:fillRect/>
          </a:stretch>
        </p:blipFill>
        <p:spPr>
          <a:xfrm>
            <a:off x="451796" y="823238"/>
            <a:ext cx="7877058" cy="996957"/>
          </a:xfrm>
          <a:prstGeom prst="rect">
            <a:avLst/>
          </a:prstGeom>
        </p:spPr>
      </p:pic>
      <p:pic>
        <p:nvPicPr>
          <p:cNvPr id="16" name="Picture 15">
            <a:extLst>
              <a:ext uri="{FF2B5EF4-FFF2-40B4-BE49-F238E27FC236}">
                <a16:creationId xmlns:a16="http://schemas.microsoft.com/office/drawing/2014/main" id="{590066FD-3FF5-7FAE-301F-72A3C1F69CFF}"/>
              </a:ext>
            </a:extLst>
          </p:cNvPr>
          <p:cNvPicPr>
            <a:picLocks noChangeAspect="1"/>
          </p:cNvPicPr>
          <p:nvPr/>
        </p:nvPicPr>
        <p:blipFill>
          <a:blip r:embed="rId14"/>
          <a:stretch>
            <a:fillRect/>
          </a:stretch>
        </p:blipFill>
        <p:spPr>
          <a:xfrm>
            <a:off x="586707" y="2147298"/>
            <a:ext cx="7772400" cy="4306038"/>
          </a:xfrm>
          <a:prstGeom prst="rect">
            <a:avLst/>
          </a:prstGeom>
        </p:spPr>
      </p:pic>
      <p:pic>
        <p:nvPicPr>
          <p:cNvPr id="17" name="Picture 16">
            <a:extLst>
              <a:ext uri="{FF2B5EF4-FFF2-40B4-BE49-F238E27FC236}">
                <a16:creationId xmlns:a16="http://schemas.microsoft.com/office/drawing/2014/main" id="{C8C3BB66-D94E-D97F-A893-8EDA519380C3}"/>
              </a:ext>
            </a:extLst>
          </p:cNvPr>
          <p:cNvPicPr>
            <a:picLocks noChangeAspect="1"/>
          </p:cNvPicPr>
          <p:nvPr/>
        </p:nvPicPr>
        <p:blipFill>
          <a:blip r:embed="rId15"/>
          <a:stretch>
            <a:fillRect/>
          </a:stretch>
        </p:blipFill>
        <p:spPr>
          <a:xfrm>
            <a:off x="611390" y="2143769"/>
            <a:ext cx="7908199" cy="4384959"/>
          </a:xfrm>
          <a:prstGeom prst="rect">
            <a:avLst/>
          </a:prstGeom>
        </p:spPr>
      </p:pic>
      <p:pic>
        <p:nvPicPr>
          <p:cNvPr id="18" name="Picture 17">
            <a:extLst>
              <a:ext uri="{FF2B5EF4-FFF2-40B4-BE49-F238E27FC236}">
                <a16:creationId xmlns:a16="http://schemas.microsoft.com/office/drawing/2014/main" id="{F5DBD8F7-C49E-64BD-11BA-76193D74F187}"/>
              </a:ext>
            </a:extLst>
          </p:cNvPr>
          <p:cNvPicPr>
            <a:picLocks noChangeAspect="1"/>
          </p:cNvPicPr>
          <p:nvPr/>
        </p:nvPicPr>
        <p:blipFill>
          <a:blip r:embed="rId16"/>
          <a:stretch>
            <a:fillRect/>
          </a:stretch>
        </p:blipFill>
        <p:spPr>
          <a:xfrm>
            <a:off x="611560" y="2134921"/>
            <a:ext cx="7875663" cy="4402653"/>
          </a:xfrm>
          <a:prstGeom prst="rect">
            <a:avLst/>
          </a:prstGeom>
        </p:spPr>
      </p:pic>
    </p:spTree>
    <p:extLst>
      <p:ext uri="{BB962C8B-B14F-4D97-AF65-F5344CB8AC3E}">
        <p14:creationId xmlns:p14="http://schemas.microsoft.com/office/powerpoint/2010/main" val="2727880668"/>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0B1CB-7210-7283-6FCA-96D78CACB5ED}"/>
            </a:ext>
          </a:extLst>
        </p:cNvPr>
        <p:cNvGrpSpPr/>
        <p:nvPr/>
      </p:nvGrpSpPr>
      <p:grpSpPr>
        <a:xfrm>
          <a:off x="0" y="0"/>
          <a:ext cx="0" cy="0"/>
          <a:chOff x="0" y="0"/>
          <a:chExt cx="0" cy="0"/>
        </a:xfrm>
      </p:grpSpPr>
      <p:sp>
        <p:nvSpPr>
          <p:cNvPr id="21505" name="Title 1">
            <a:extLst>
              <a:ext uri="{FF2B5EF4-FFF2-40B4-BE49-F238E27FC236}">
                <a16:creationId xmlns:a16="http://schemas.microsoft.com/office/drawing/2014/main" id="{197F3FD0-55AB-FBF9-0B7E-9BB892E37829}"/>
              </a:ext>
            </a:extLst>
          </p:cNvPr>
          <p:cNvSpPr>
            <a:spLocks noGrp="1"/>
          </p:cNvSpPr>
          <p:nvPr>
            <p:ph type="title"/>
          </p:nvPr>
        </p:nvSpPr>
        <p:spPr>
          <a:xfrm>
            <a:off x="228600" y="0"/>
            <a:ext cx="8610600" cy="908719"/>
          </a:xfrm>
        </p:spPr>
        <p:txBody>
          <a:bodyPr anchor="ctr"/>
          <a:lstStyle/>
          <a:p>
            <a:r>
              <a:rPr lang="en-US" dirty="0">
                <a:latin typeface="Garamond" charset="0"/>
                <a:ea typeface="ＭＳ Ｐゴシック" charset="0"/>
                <a:cs typeface="ＭＳ Ｐゴシック" charset="0"/>
              </a:rPr>
              <a:t>Acknowledgments</a:t>
            </a:r>
          </a:p>
        </p:txBody>
      </p:sp>
      <p:sp>
        <p:nvSpPr>
          <p:cNvPr id="52" name="TextBox 51">
            <a:extLst>
              <a:ext uri="{FF2B5EF4-FFF2-40B4-BE49-F238E27FC236}">
                <a16:creationId xmlns:a16="http://schemas.microsoft.com/office/drawing/2014/main" id="{477A5988-1504-A5B6-C0DE-50F8055BD785}"/>
              </a:ext>
            </a:extLst>
          </p:cNvPr>
          <p:cNvSpPr txBox="1"/>
          <p:nvPr/>
        </p:nvSpPr>
        <p:spPr>
          <a:xfrm>
            <a:off x="650894" y="4568785"/>
            <a:ext cx="8068234" cy="19082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2225">
                  <a:solidFill>
                    <a:srgbClr val="35742A">
                      <a:lumMod val="50000"/>
                    </a:srgbClr>
                  </a:solidFill>
                  <a:prstDash val="solid"/>
                </a:ln>
                <a:solidFill>
                  <a:srgbClr val="3B812F">
                    <a:lumMod val="40000"/>
                    <a:lumOff val="60000"/>
                  </a:srgbClr>
                </a:solidFill>
                <a:effectLst/>
                <a:uLnTx/>
                <a:uFillTx/>
                <a:latin typeface="Chalkduster" panose="03050602040202020205" pitchFamily="66" charset="77"/>
                <a:ea typeface="ＭＳ Ｐゴシック" panose="020B0600070205080204" pitchFamily="34" charset="-128"/>
                <a:cs typeface="Apple Chancery" panose="03020702040506060504" pitchFamily="66" charset="-79"/>
              </a:rPr>
              <a:t>Think BIG, Aim HIGH!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0"/>
              <a:solidFill>
                <a:srgbClr val="CC9900"/>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hlinkClick r:id="rId2">
                  <a:extLst>
                    <a:ext uri="{A12FA001-AC4F-418D-AE19-62706E023703}">
                      <ahyp:hlinkClr xmlns:ahyp="http://schemas.microsoft.com/office/drawing/2018/hyperlinkcolor" val="tx"/>
                    </a:ext>
                  </a:extLst>
                </a:hlinkClick>
              </a:rPr>
              <a:t>https://safari.ethz.ch</a:t>
            </a:r>
            <a:endParaRPr kumimoji="0" lang="en-US" sz="3000" b="0" i="0" u="none" strike="noStrike" kern="1200" cap="none" spc="0" normalizeH="0" baseline="0" noProof="0" dirty="0">
              <a:ln w="0"/>
              <a:solidFill>
                <a:srgbClr val="0000FF"/>
              </a:solidFill>
              <a:effectLst>
                <a:outerShdw blurRad="38100" dist="25400" dir="5400000" algn="ctr" rotWithShape="0">
                  <a:srgbClr val="6E747A">
                    <a:alpha val="43000"/>
                  </a:srgbClr>
                </a:outerShdw>
              </a:effectLst>
              <a:uLnTx/>
              <a:uFillTx/>
              <a:latin typeface="Tahoma"/>
              <a:ea typeface="ＭＳ Ｐゴシック" panose="020B0600070205080204" pitchFamily="34" charset="-128"/>
              <a:cs typeface="Apple Chancery" panose="03020702040506060504" pitchFamily="66"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w="22225">
                <a:solidFill>
                  <a:srgbClr val="35742A">
                    <a:lumMod val="50000"/>
                  </a:srgbClr>
                </a:solidFill>
                <a:prstDash val="solid"/>
              </a:ln>
              <a:solidFill>
                <a:srgbClr val="000000"/>
              </a:solidFill>
              <a:effectLst/>
              <a:uLnTx/>
              <a:uFillTx/>
              <a:latin typeface="Tahoma"/>
              <a:ea typeface="ＭＳ Ｐゴシック" panose="020B0600070205080204" pitchFamily="34" charset="-128"/>
              <a:cs typeface="Apple Chancery" panose="03020702040506060504" pitchFamily="66" charset="-79"/>
            </a:endParaRPr>
          </a:p>
        </p:txBody>
      </p:sp>
      <p:pic>
        <p:nvPicPr>
          <p:cNvPr id="4" name="Picture 3">
            <a:extLst>
              <a:ext uri="{FF2B5EF4-FFF2-40B4-BE49-F238E27FC236}">
                <a16:creationId xmlns:a16="http://schemas.microsoft.com/office/drawing/2014/main" id="{41BDAEA9-E668-9C58-1B4B-C07C79B4C0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484784"/>
            <a:ext cx="7200000" cy="2867256"/>
          </a:xfrm>
          <a:prstGeom prst="rect">
            <a:avLst/>
          </a:prstGeom>
        </p:spPr>
      </p:pic>
    </p:spTree>
    <p:extLst>
      <p:ext uri="{BB962C8B-B14F-4D97-AF65-F5344CB8AC3E}">
        <p14:creationId xmlns:p14="http://schemas.microsoft.com/office/powerpoint/2010/main" val="25693438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C6FE3-CB38-9D09-C2DF-A4BBB4EF72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125205-AD09-613E-B884-51FEE93D8EAF}"/>
              </a:ext>
            </a:extLst>
          </p:cNvPr>
          <p:cNvSpPr>
            <a:spLocks noGrp="1"/>
          </p:cNvSpPr>
          <p:nvPr>
            <p:ph type="title"/>
          </p:nvPr>
        </p:nvSpPr>
        <p:spPr>
          <a:xfrm>
            <a:off x="228600" y="152400"/>
            <a:ext cx="9095928" cy="1066800"/>
          </a:xfrm>
        </p:spPr>
        <p:txBody>
          <a:bodyPr/>
          <a:lstStyle/>
          <a:p>
            <a:r>
              <a:rPr lang="en-US" sz="3900" dirty="0"/>
              <a:t>SAFARI Newsletter June 2023 Edition</a:t>
            </a:r>
          </a:p>
        </p:txBody>
      </p:sp>
      <p:sp>
        <p:nvSpPr>
          <p:cNvPr id="3" name="Content Placeholder 2">
            <a:extLst>
              <a:ext uri="{FF2B5EF4-FFF2-40B4-BE49-F238E27FC236}">
                <a16:creationId xmlns:a16="http://schemas.microsoft.com/office/drawing/2014/main" id="{E423BB4E-25C1-E7F1-E020-AFA047CC1E83}"/>
              </a:ext>
            </a:extLst>
          </p:cNvPr>
          <p:cNvSpPr>
            <a:spLocks noGrp="1"/>
          </p:cNvSpPr>
          <p:nvPr>
            <p:ph idx="1"/>
          </p:nvPr>
        </p:nvSpPr>
        <p:spPr>
          <a:xfrm>
            <a:off x="228600" y="908720"/>
            <a:ext cx="8610600" cy="5193723"/>
          </a:xfrm>
        </p:spPr>
        <p:txBody>
          <a:bodyPr/>
          <a:lstStyle/>
          <a:p>
            <a:pPr algn="l"/>
            <a:r>
              <a:rPr lang="en-US" b="0" i="0" dirty="0">
                <a:solidFill>
                  <a:srgbClr val="0000FF"/>
                </a:solidFill>
                <a:effectLst/>
                <a:hlinkClick r:id="rId2">
                  <a:extLst>
                    <a:ext uri="{A12FA001-AC4F-418D-AE19-62706E023703}">
                      <ahyp:hlinkClr xmlns:ahyp="http://schemas.microsoft.com/office/drawing/2018/hyperlinkcolor" val="tx"/>
                    </a:ext>
                  </a:extLst>
                </a:hlinkClick>
              </a:rPr>
              <a:t>https://safari.ethz.ch/safari-newsletter-june-2023/</a:t>
            </a:r>
            <a:br>
              <a:rPr lang="en-US" dirty="0">
                <a:solidFill>
                  <a:srgbClr val="0000FF"/>
                </a:solidFill>
              </a:rPr>
            </a:br>
            <a:endParaRPr lang="en-US" dirty="0">
              <a:solidFill>
                <a:srgbClr val="0000FF"/>
              </a:solidFill>
            </a:endParaRPr>
          </a:p>
        </p:txBody>
      </p:sp>
      <p:sp>
        <p:nvSpPr>
          <p:cNvPr id="4" name="Slide Number Placeholder 3">
            <a:extLst>
              <a:ext uri="{FF2B5EF4-FFF2-40B4-BE49-F238E27FC236}">
                <a16:creationId xmlns:a16="http://schemas.microsoft.com/office/drawing/2014/main" id="{F4ECC3A6-04D7-C51F-C812-B007C4A2D39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600" b="0" i="0" u="none" strike="noStrike" kern="1200" cap="none" spc="0" normalizeH="0" baseline="0" noProof="0">
              <a:ln>
                <a:noFill/>
              </a:ln>
              <a:solidFill>
                <a:srgbClr val="000000"/>
              </a:solidFill>
              <a:effectLst/>
              <a:uLnTx/>
              <a:uFillTx/>
              <a:latin typeface="Garamond" charset="0"/>
              <a:ea typeface="+mn-ea"/>
              <a:cs typeface="Arial" charset="0"/>
            </a:endParaRPr>
          </a:p>
        </p:txBody>
      </p:sp>
      <p:pic>
        <p:nvPicPr>
          <p:cNvPr id="6" name="Picture 5">
            <a:extLst>
              <a:ext uri="{FF2B5EF4-FFF2-40B4-BE49-F238E27FC236}">
                <a16:creationId xmlns:a16="http://schemas.microsoft.com/office/drawing/2014/main" id="{963B927A-B237-2A14-E6B1-3B2736F6C561}"/>
              </a:ext>
            </a:extLst>
          </p:cNvPr>
          <p:cNvPicPr>
            <a:picLocks noChangeAspect="1"/>
          </p:cNvPicPr>
          <p:nvPr/>
        </p:nvPicPr>
        <p:blipFill>
          <a:blip r:embed="rId3"/>
          <a:stretch>
            <a:fillRect/>
          </a:stretch>
        </p:blipFill>
        <p:spPr>
          <a:xfrm>
            <a:off x="2470150" y="1494060"/>
            <a:ext cx="4066267" cy="5319316"/>
          </a:xfrm>
          <a:prstGeom prst="rect">
            <a:avLst/>
          </a:prstGeom>
        </p:spPr>
      </p:pic>
    </p:spTree>
    <p:extLst>
      <p:ext uri="{BB962C8B-B14F-4D97-AF65-F5344CB8AC3E}">
        <p14:creationId xmlns:p14="http://schemas.microsoft.com/office/powerpoint/2010/main" val="418140444"/>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35B78-83F4-A47C-A314-404068CE5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6AD271-4AE9-BC31-44D0-DD41547524A3}"/>
              </a:ext>
            </a:extLst>
          </p:cNvPr>
          <p:cNvSpPr>
            <a:spLocks noGrp="1"/>
          </p:cNvSpPr>
          <p:nvPr>
            <p:ph type="title"/>
          </p:nvPr>
        </p:nvSpPr>
        <p:spPr>
          <a:xfrm>
            <a:off x="228600" y="152400"/>
            <a:ext cx="9095928" cy="1066800"/>
          </a:xfrm>
        </p:spPr>
        <p:txBody>
          <a:bodyPr/>
          <a:lstStyle/>
          <a:p>
            <a:r>
              <a:rPr lang="en-US" sz="3900" dirty="0"/>
              <a:t>SAFARI Newsletter July 2024 Edition</a:t>
            </a:r>
          </a:p>
        </p:txBody>
      </p:sp>
      <p:sp>
        <p:nvSpPr>
          <p:cNvPr id="3" name="Content Placeholder 2">
            <a:extLst>
              <a:ext uri="{FF2B5EF4-FFF2-40B4-BE49-F238E27FC236}">
                <a16:creationId xmlns:a16="http://schemas.microsoft.com/office/drawing/2014/main" id="{967FA073-4F78-AE64-F7C8-7E0D56542F7A}"/>
              </a:ext>
            </a:extLst>
          </p:cNvPr>
          <p:cNvSpPr>
            <a:spLocks noGrp="1"/>
          </p:cNvSpPr>
          <p:nvPr>
            <p:ph idx="1"/>
          </p:nvPr>
        </p:nvSpPr>
        <p:spPr>
          <a:xfrm>
            <a:off x="228600" y="908720"/>
            <a:ext cx="8610600" cy="5193723"/>
          </a:xfrm>
        </p:spPr>
        <p:txBody>
          <a:bodyPr/>
          <a:lstStyle/>
          <a:p>
            <a:pPr algn="l"/>
            <a:r>
              <a:rPr lang="en-US" b="1" i="0" dirty="0">
                <a:solidFill>
                  <a:srgbClr val="0000FF"/>
                </a:solidFill>
                <a:effectLst/>
                <a:highlight>
                  <a:srgbClr val="FFFFFF"/>
                </a:highlight>
                <a:hlinkClick r:id="rId2">
                  <a:extLst>
                    <a:ext uri="{A12FA001-AC4F-418D-AE19-62706E023703}">
                      <ahyp:hlinkClr xmlns:ahyp="http://schemas.microsoft.com/office/drawing/2018/hyperlinkcolor" val="tx"/>
                    </a:ext>
                  </a:extLst>
                </a:hlinkClick>
              </a:rPr>
              <a:t>https://safari.ethz.ch/safari-newsletter-july-2024/</a:t>
            </a:r>
            <a:endParaRPr lang="en-US" b="1" dirty="0">
              <a:solidFill>
                <a:srgbClr val="0000FF"/>
              </a:solidFill>
            </a:endParaRPr>
          </a:p>
        </p:txBody>
      </p:sp>
      <p:sp>
        <p:nvSpPr>
          <p:cNvPr id="4" name="Slide Number Placeholder 3">
            <a:extLst>
              <a:ext uri="{FF2B5EF4-FFF2-40B4-BE49-F238E27FC236}">
                <a16:creationId xmlns:a16="http://schemas.microsoft.com/office/drawing/2014/main" id="{5EFCFBA5-5483-F46E-372A-DBBCA194D95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4FB91F-8620-9C4D-8A32-1AD02BFD54B1}"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cs typeface="Arial" charset="0"/>
            </a:endParaRPr>
          </a:p>
        </p:txBody>
      </p:sp>
      <p:pic>
        <p:nvPicPr>
          <p:cNvPr id="1026" name="Picture 2">
            <a:extLst>
              <a:ext uri="{FF2B5EF4-FFF2-40B4-BE49-F238E27FC236}">
                <a16:creationId xmlns:a16="http://schemas.microsoft.com/office/drawing/2014/main" id="{F97219DB-09A3-D8AE-E703-0CDB5BB30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12" y="1750079"/>
            <a:ext cx="7956376" cy="44602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8184151"/>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A0B4D-4EF6-52DF-4A40-D304D91873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3F055F-97D6-3E97-B491-24AF2BD6FDC8}"/>
              </a:ext>
            </a:extLst>
          </p:cNvPr>
          <p:cNvSpPr>
            <a:spLocks noGrp="1"/>
          </p:cNvSpPr>
          <p:nvPr>
            <p:ph type="title"/>
          </p:nvPr>
        </p:nvSpPr>
        <p:spPr/>
        <p:txBody>
          <a:bodyPr/>
          <a:lstStyle/>
          <a:p>
            <a:r>
              <a:rPr lang="en-US" dirty="0"/>
              <a:t>PIM Tutorial November 2024 Edition</a:t>
            </a:r>
          </a:p>
        </p:txBody>
      </p:sp>
      <p:sp>
        <p:nvSpPr>
          <p:cNvPr id="3" name="Content Placeholder 2">
            <a:extLst>
              <a:ext uri="{FF2B5EF4-FFF2-40B4-BE49-F238E27FC236}">
                <a16:creationId xmlns:a16="http://schemas.microsoft.com/office/drawing/2014/main" id="{0C3A39FE-5D90-7201-B0E4-B530BBC16934}"/>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A4D2E10-4BF8-5BA0-9C53-EC330D61E5C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panose="020B0600070205080204" pitchFamily="34" charset="-128"/>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600" b="0" i="0" u="none" strike="noStrike" kern="1200" cap="none" spc="0" normalizeH="0" baseline="0" noProof="0">
              <a:ln>
                <a:noFill/>
              </a:ln>
              <a:solidFill>
                <a:srgbClr val="000000"/>
              </a:solidFill>
              <a:effectLst/>
              <a:uLnTx/>
              <a:uFillTx/>
              <a:latin typeface="Garamond" charset="0"/>
              <a:ea typeface="ＭＳ Ｐゴシック" panose="020B0600070205080204" pitchFamily="34" charset="-128"/>
            </a:endParaRPr>
          </a:p>
        </p:txBody>
      </p:sp>
      <p:sp>
        <p:nvSpPr>
          <p:cNvPr id="5" name="TextBox 4">
            <a:extLst>
              <a:ext uri="{FF2B5EF4-FFF2-40B4-BE49-F238E27FC236}">
                <a16:creationId xmlns:a16="http://schemas.microsoft.com/office/drawing/2014/main" id="{68DC78C5-D558-C979-BE2A-FC0832329AEF}"/>
              </a:ext>
            </a:extLst>
          </p:cNvPr>
          <p:cNvSpPr txBox="1"/>
          <p:nvPr/>
        </p:nvSpPr>
        <p:spPr>
          <a:xfrm>
            <a:off x="971600" y="6453094"/>
            <a:ext cx="756489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https://events.safari.ethz.ch/micro24-memorycentric-tutorial/</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endParaRPr kumimoji="0" lang="en-US" sz="180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endParaRPr>
          </a:p>
        </p:txBody>
      </p:sp>
      <p:sp>
        <p:nvSpPr>
          <p:cNvPr id="6" name="TextBox 5">
            <a:extLst>
              <a:ext uri="{FF2B5EF4-FFF2-40B4-BE49-F238E27FC236}">
                <a16:creationId xmlns:a16="http://schemas.microsoft.com/office/drawing/2014/main" id="{80C7DF4B-8207-02AA-F8F6-70EF1C12C7BE}"/>
              </a:ext>
            </a:extLst>
          </p:cNvPr>
          <p:cNvSpPr txBox="1"/>
          <p:nvPr/>
        </p:nvSpPr>
        <p:spPr>
          <a:xfrm>
            <a:off x="1383466" y="6086608"/>
            <a:ext cx="63770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hlinkClick r:id="rId3">
                  <a:extLst>
                    <a:ext uri="{A12FA001-AC4F-418D-AE19-62706E023703}">
                      <ahyp:hlinkClr xmlns:ahyp="http://schemas.microsoft.com/office/drawing/2018/hyperlinkcolor" val="tx"/>
                    </a:ext>
                  </a:extLst>
                </a:hlinkClick>
              </a:rPr>
              <a:t>https://www.youtube.com/watch?v=KV2MXvcBgb0</a:t>
            </a:r>
            <a:r>
              <a:rPr kumimoji="0" lang="en-US" sz="1800" b="1"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p>
        </p:txBody>
      </p:sp>
      <p:pic>
        <p:nvPicPr>
          <p:cNvPr id="7" name="Picture 2">
            <a:extLst>
              <a:ext uri="{FF2B5EF4-FFF2-40B4-BE49-F238E27FC236}">
                <a16:creationId xmlns:a16="http://schemas.microsoft.com/office/drawing/2014/main" id="{3D599AF0-62BC-1640-2717-9E1FFCEAB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054171"/>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D92F-3F43-EF18-4584-5A6D886DBC9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6BE06D3C-E024-8ADA-8652-2EAC0B3A8FDA}"/>
              </a:ext>
            </a:extLst>
          </p:cNvPr>
          <p:cNvSpPr>
            <a:spLocks noGrp="1"/>
          </p:cNvSpPr>
          <p:nvPr>
            <p:ph type="subTitle" idx="1"/>
          </p:nvPr>
        </p:nvSpPr>
        <p:spPr>
          <a:xfrm>
            <a:off x="467544" y="3645024"/>
            <a:ext cx="8208912" cy="614362"/>
          </a:xfrm>
        </p:spPr>
        <p:txBody>
          <a:bodyPr>
            <a:noAutofit/>
          </a:bodyPr>
          <a:lstStyle/>
          <a:p>
            <a:r>
              <a:rPr lang="en-US" sz="2200" dirty="0"/>
              <a:t>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1 December 2024</a:t>
            </a:r>
          </a:p>
          <a:p>
            <a:r>
              <a:rPr lang="en-US" dirty="0"/>
              <a:t>CCF China Storage Keynote Talk</a:t>
            </a:r>
          </a:p>
        </p:txBody>
      </p:sp>
      <p:sp>
        <p:nvSpPr>
          <p:cNvPr id="13" name="Title 1">
            <a:extLst>
              <a:ext uri="{FF2B5EF4-FFF2-40B4-BE49-F238E27FC236}">
                <a16:creationId xmlns:a16="http://schemas.microsoft.com/office/drawing/2014/main" id="{8B7329DD-DD92-32DD-FD90-875D937A5C53}"/>
              </a:ext>
            </a:extLst>
          </p:cNvPr>
          <p:cNvSpPr>
            <a:spLocks noGrp="1"/>
          </p:cNvSpPr>
          <p:nvPr>
            <p:ph type="ctrTitle"/>
          </p:nvPr>
        </p:nvSpPr>
        <p:spPr>
          <a:xfrm>
            <a:off x="203060" y="1227584"/>
            <a:ext cx="8820472" cy="2201416"/>
          </a:xfrm>
        </p:spPr>
        <p:txBody>
          <a:bodyPr>
            <a:noAutofit/>
          </a:bodyPr>
          <a:lstStyle/>
          <a:p>
            <a:pPr algn="ctr"/>
            <a:r>
              <a:rPr lang="en-US" sz="5200" b="1" dirty="0">
                <a:solidFill>
                  <a:srgbClr val="006633"/>
                </a:solidFill>
              </a:rPr>
              <a:t>Storage-Centric Computing</a:t>
            </a:r>
            <a:br>
              <a:rPr lang="en-US" sz="5000" b="1" dirty="0">
                <a:solidFill>
                  <a:srgbClr val="006633"/>
                </a:solidFill>
              </a:rPr>
            </a:br>
            <a:r>
              <a:rPr lang="en-US" sz="3600" b="1" dirty="0">
                <a:solidFill>
                  <a:srgbClr val="C00000"/>
                </a:solidFill>
              </a:rPr>
              <a:t>Enabling </a:t>
            </a:r>
            <a:br>
              <a:rPr lang="en-US" sz="3600" b="1" dirty="0">
                <a:solidFill>
                  <a:srgbClr val="C00000"/>
                </a:solidFill>
              </a:rPr>
            </a:br>
            <a:r>
              <a:rPr lang="en-US" sz="3600" b="1" dirty="0">
                <a:solidFill>
                  <a:srgbClr val="C00000"/>
                </a:solidFill>
              </a:rPr>
              <a:t>Fundamentally-Efficient Computers</a:t>
            </a:r>
          </a:p>
        </p:txBody>
      </p:sp>
      <p:pic>
        <p:nvPicPr>
          <p:cNvPr id="10" name="Picture 2" descr="ETH Zurich short logo, black">
            <a:extLst>
              <a:ext uri="{FF2B5EF4-FFF2-40B4-BE49-F238E27FC236}">
                <a16:creationId xmlns:a16="http://schemas.microsoft.com/office/drawing/2014/main" id="{68FD231F-5E5F-7A39-A78C-40838A12AE1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8" descr="safari.png">
            <a:extLst>
              <a:ext uri="{FF2B5EF4-FFF2-40B4-BE49-F238E27FC236}">
                <a16:creationId xmlns:a16="http://schemas.microsoft.com/office/drawing/2014/main" id="{B49D25C6-7CE8-C73D-3A63-CCE2C6CD51B1}"/>
              </a:ext>
            </a:extLst>
          </p:cNvPr>
          <p:cNvPicPr>
            <a:picLocks noChangeAspect="1"/>
          </p:cNvPicPr>
          <p:nvPr/>
        </p:nvPicPr>
        <p:blipFill>
          <a:blip r:embed="rId6" cstate="print"/>
          <a:stretch>
            <a:fillRect/>
          </a:stretch>
        </p:blipFill>
        <p:spPr>
          <a:xfrm>
            <a:off x="216024" y="5949280"/>
            <a:ext cx="1745138" cy="504938"/>
          </a:xfrm>
          <a:prstGeom prst="rect">
            <a:avLst/>
          </a:prstGeom>
        </p:spPr>
      </p:pic>
    </p:spTree>
    <p:extLst>
      <p:ext uri="{BB962C8B-B14F-4D97-AF65-F5344CB8AC3E}">
        <p14:creationId xmlns:p14="http://schemas.microsoft.com/office/powerpoint/2010/main" val="24702447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6EC4-A15A-354C-9F10-B13F9551D205}"/>
              </a:ext>
            </a:extLst>
          </p:cNvPr>
          <p:cNvSpPr>
            <a:spLocks noGrp="1"/>
          </p:cNvSpPr>
          <p:nvPr>
            <p:ph type="title"/>
          </p:nvPr>
        </p:nvSpPr>
        <p:spPr/>
        <p:txBody>
          <a:bodyPr/>
          <a:lstStyle/>
          <a:p>
            <a:r>
              <a:rPr lang="en-US" dirty="0">
                <a:latin typeface="Garamond" charset="0"/>
                <a:ea typeface="ＭＳ Ｐゴシック" charset="0"/>
                <a:cs typeface="ＭＳ Ｐゴシック" charset="0"/>
              </a:rPr>
              <a:t>Data Movement vs. Computation Energy</a:t>
            </a:r>
            <a:endParaRPr lang="en-US" dirty="0"/>
          </a:p>
        </p:txBody>
      </p:sp>
      <p:sp>
        <p:nvSpPr>
          <p:cNvPr id="4" name="Slide Number Placeholder 3">
            <a:extLst>
              <a:ext uri="{FF2B5EF4-FFF2-40B4-BE49-F238E27FC236}">
                <a16:creationId xmlns:a16="http://schemas.microsoft.com/office/drawing/2014/main" id="{2A49BD5A-66B4-0246-ABA0-C450E950874F}"/>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5" name="Chart 4">
            <a:extLst>
              <a:ext uri="{FF2B5EF4-FFF2-40B4-BE49-F238E27FC236}">
                <a16:creationId xmlns:a16="http://schemas.microsoft.com/office/drawing/2014/main" id="{4273B9C7-2C8E-0A45-976F-C3F7499F2EF0}"/>
              </a:ext>
            </a:extLst>
          </p:cNvPr>
          <p:cNvGraphicFramePr>
            <a:graphicFrameLocks/>
          </p:cNvGraphicFramePr>
          <p:nvPr/>
        </p:nvGraphicFramePr>
        <p:xfrm>
          <a:off x="-1600200" y="309916"/>
          <a:ext cx="11201400" cy="5933722"/>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B0F6603D-44EC-1B49-91F1-F9C4B6635C9F}"/>
              </a:ext>
            </a:extLst>
          </p:cNvPr>
          <p:cNvSpPr txBox="1"/>
          <p:nvPr/>
        </p:nvSpPr>
        <p:spPr>
          <a:xfrm>
            <a:off x="1595132" y="6428250"/>
            <a:ext cx="656333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Han</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EIE: Efficient Inference Engine on Compressed Deep Neural Network,</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a:t>
            </a:r>
            <a:r>
              <a:rPr kumimoji="0" lang="en-US" sz="1250" b="0" i="0" u="none" strike="noStrike" kern="1200" cap="none" spc="0" normalizeH="0" baseline="0" noProof="0" dirty="0">
                <a:ln>
                  <a:noFill/>
                </a:ln>
                <a:solidFill>
                  <a:srgbClr val="0000FF"/>
                </a:solidFill>
                <a:effectLst/>
                <a:uLnTx/>
                <a:uFillTx/>
                <a:latin typeface="Tahoma"/>
                <a:ea typeface="ＭＳ Ｐゴシック" panose="020B0600070205080204" pitchFamily="34" charset="-128"/>
                <a:cs typeface="+mn-cs"/>
              </a:rPr>
              <a:t> </a:t>
            </a:r>
            <a:r>
              <a:rPr kumimoji="0" lang="en-US" sz="1250" b="0"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ISCA 2016.</a:t>
            </a:r>
          </a:p>
        </p:txBody>
      </p:sp>
      <p:cxnSp>
        <p:nvCxnSpPr>
          <p:cNvPr id="7" name="Straight Arrow Connector 6">
            <a:extLst>
              <a:ext uri="{FF2B5EF4-FFF2-40B4-BE49-F238E27FC236}">
                <a16:creationId xmlns:a16="http://schemas.microsoft.com/office/drawing/2014/main" id="{F1008893-8A27-9240-93C2-6EECFADC9969}"/>
              </a:ext>
            </a:extLst>
          </p:cNvPr>
          <p:cNvCxnSpPr>
            <a:cxnSpLocks/>
          </p:cNvCxnSpPr>
          <p:nvPr/>
        </p:nvCxnSpPr>
        <p:spPr>
          <a:xfrm flipV="1">
            <a:off x="1905000" y="1676400"/>
            <a:ext cx="6477000" cy="2895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F94A4-B4A7-C941-9E76-8E5F06CE95CE}"/>
              </a:ext>
            </a:extLst>
          </p:cNvPr>
          <p:cNvSpPr/>
          <p:nvPr/>
        </p:nvSpPr>
        <p:spPr>
          <a:xfrm>
            <a:off x="7848600" y="1129460"/>
            <a:ext cx="1176925" cy="461665"/>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6400X</a:t>
            </a:r>
            <a:endParaRPr kumimoji="0" lang="en-US" sz="2400" b="1"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endParaRPr>
          </a:p>
        </p:txBody>
      </p:sp>
      <p:sp>
        <p:nvSpPr>
          <p:cNvPr id="10" name="TextBox 9">
            <a:extLst>
              <a:ext uri="{FF2B5EF4-FFF2-40B4-BE49-F238E27FC236}">
                <a16:creationId xmlns:a16="http://schemas.microsoft.com/office/drawing/2014/main" id="{CC7F9D75-0F0F-1055-1031-865FCB768539}"/>
              </a:ext>
            </a:extLst>
          </p:cNvPr>
          <p:cNvSpPr txBox="1"/>
          <p:nvPr/>
        </p:nvSpPr>
        <p:spPr>
          <a:xfrm>
            <a:off x="0" y="5623500"/>
            <a:ext cx="9144000" cy="1261884"/>
          </a:xfrm>
          <a:prstGeom prst="rect">
            <a:avLst/>
          </a:prstGeom>
          <a:solidFill>
            <a:srgbClr val="FF6600"/>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A memory access consumes 6400X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FFFFFF"/>
                </a:solidFill>
                <a:effectLst/>
                <a:uLnTx/>
                <a:uFillTx/>
                <a:latin typeface="Tahoma"/>
                <a:ea typeface="+mn-ea"/>
                <a:cs typeface="+mn-cs"/>
              </a:rPr>
              <a:t>the energy of a simple integer addition </a:t>
            </a:r>
          </a:p>
        </p:txBody>
      </p:sp>
    </p:spTree>
    <p:extLst>
      <p:ext uri="{BB962C8B-B14F-4D97-AF65-F5344CB8AC3E}">
        <p14:creationId xmlns:p14="http://schemas.microsoft.com/office/powerpoint/2010/main" val="348689798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17910-A311-5BAC-C9C1-63A5891B17D8}"/>
              </a:ext>
            </a:extLst>
          </p:cNvPr>
          <p:cNvSpPr>
            <a:spLocks noGrp="1"/>
          </p:cNvSpPr>
          <p:nvPr>
            <p:ph type="ctrTitle"/>
          </p:nvPr>
        </p:nvSpPr>
        <p:spPr>
          <a:xfrm>
            <a:off x="611560" y="1748408"/>
            <a:ext cx="7924800" cy="1752600"/>
          </a:xfrm>
        </p:spPr>
        <p:txBody>
          <a:bodyPr/>
          <a:lstStyle/>
          <a:p>
            <a:pPr algn="ctr"/>
            <a:r>
              <a:rPr lang="en-US" b="1" dirty="0"/>
              <a:t>Backup Slides</a:t>
            </a:r>
          </a:p>
        </p:txBody>
      </p:sp>
      <p:sp>
        <p:nvSpPr>
          <p:cNvPr id="3" name="Subtitle 2">
            <a:extLst>
              <a:ext uri="{FF2B5EF4-FFF2-40B4-BE49-F238E27FC236}">
                <a16:creationId xmlns:a16="http://schemas.microsoft.com/office/drawing/2014/main" id="{2B7423E5-AD6C-1E57-007C-3F99078CE7FC}"/>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58569067-3229-6C43-2D61-420C6F648F10}"/>
              </a:ext>
            </a:extLst>
          </p:cNvPr>
          <p:cNvSpPr>
            <a:spLocks noGrp="1"/>
          </p:cNvSpPr>
          <p:nvPr>
            <p:ph type="sldNum" sz="quarter" idx="12"/>
          </p:nvPr>
        </p:nvSpPr>
        <p:spPr/>
        <p:txBody>
          <a:bodyPr/>
          <a:lstStyle/>
          <a:p>
            <a:fld id="{7341D3D9-3FE8-4025-BF66-8DAB1ABB951F}" type="slidenum">
              <a:rPr lang="en-US" altLang="en-US" smtClean="0"/>
              <a:pPr/>
              <a:t>120</a:t>
            </a:fld>
            <a:endParaRPr lang="en-US" altLang="en-US"/>
          </a:p>
        </p:txBody>
      </p:sp>
    </p:spTree>
    <p:extLst>
      <p:ext uri="{BB962C8B-B14F-4D97-AF65-F5344CB8AC3E}">
        <p14:creationId xmlns:p14="http://schemas.microsoft.com/office/powerpoint/2010/main" val="2851250917"/>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85DF2-B2D5-2C8D-0C5B-FA65A1D52AE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9FC71-9947-165A-FA3A-8BEEB00B41BA}"/>
              </a:ext>
            </a:extLst>
          </p:cNvPr>
          <p:cNvSpPr>
            <a:spLocks noGrp="1"/>
          </p:cNvSpPr>
          <p:nvPr>
            <p:ph type="ctrTitle"/>
          </p:nvPr>
        </p:nvSpPr>
        <p:spPr>
          <a:xfrm>
            <a:off x="467544" y="1268760"/>
            <a:ext cx="7924800" cy="1752600"/>
          </a:xfrm>
        </p:spPr>
        <p:txBody>
          <a:bodyPr/>
          <a:lstStyle/>
          <a:p>
            <a:pPr algn="ctr"/>
            <a:r>
              <a:rPr lang="en-US" sz="6000" dirty="0"/>
              <a:t>Processing in Memory:</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F1A00C93-A8A2-B9B5-AF52-2DCB043FCF41}"/>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Memory</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Memory</a:t>
            </a:r>
          </a:p>
        </p:txBody>
      </p:sp>
      <p:sp>
        <p:nvSpPr>
          <p:cNvPr id="4" name="Slide Number Placeholder 3">
            <a:extLst>
              <a:ext uri="{FF2B5EF4-FFF2-40B4-BE49-F238E27FC236}">
                <a16:creationId xmlns:a16="http://schemas.microsoft.com/office/drawing/2014/main" id="{6D6278DB-A2B2-58DE-F216-638A298568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1485845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07896" cy="1066800"/>
          </a:xfrm>
        </p:spPr>
        <p:txBody>
          <a:bodyPr/>
          <a:lstStyle/>
          <a:p>
            <a:r>
              <a:rPr lang="en-US" dirty="0"/>
              <a:t>Processing using DRAM</a:t>
            </a:r>
          </a:p>
        </p:txBody>
      </p:sp>
      <p:sp>
        <p:nvSpPr>
          <p:cNvPr id="3" name="Content Placeholder 2"/>
          <p:cNvSpPr>
            <a:spLocks noGrp="1"/>
          </p:cNvSpPr>
          <p:nvPr>
            <p:ph idx="1"/>
          </p:nvPr>
        </p:nvSpPr>
        <p:spPr>
          <a:xfrm>
            <a:off x="228600" y="908720"/>
            <a:ext cx="8915400" cy="5193723"/>
          </a:xfrm>
        </p:spPr>
        <p:txBody>
          <a:bodyPr/>
          <a:lstStyle/>
          <a:p>
            <a:r>
              <a:rPr lang="en-US" dirty="0"/>
              <a:t>We can support </a:t>
            </a:r>
            <a:endParaRPr lang="en-US" dirty="0">
              <a:solidFill>
                <a:srgbClr val="0000FF"/>
              </a:solidFill>
            </a:endParaRPr>
          </a:p>
          <a:p>
            <a:pPr lvl="1"/>
            <a:r>
              <a:rPr lang="en-US" dirty="0">
                <a:solidFill>
                  <a:srgbClr val="0000FF"/>
                </a:solidFill>
              </a:rPr>
              <a:t>Bulk bitwise AND, OR, NOT, MAJ</a:t>
            </a:r>
          </a:p>
          <a:p>
            <a:pPr lvl="1"/>
            <a:r>
              <a:rPr lang="en-US" dirty="0">
                <a:solidFill>
                  <a:srgbClr val="0000FF"/>
                </a:solidFill>
              </a:rPr>
              <a:t>Bulk bitwise COPY and INIT/ZERO</a:t>
            </a:r>
          </a:p>
          <a:p>
            <a:pPr lvl="1"/>
            <a:r>
              <a:rPr lang="en-US" dirty="0">
                <a:solidFill>
                  <a:srgbClr val="0000FF"/>
                </a:solidFill>
              </a:rPr>
              <a:t>True Random Number Generation; Physical Unclonable Functions</a:t>
            </a:r>
          </a:p>
          <a:p>
            <a:pPr lvl="1"/>
            <a:r>
              <a:rPr lang="en-US" dirty="0">
                <a:solidFill>
                  <a:srgbClr val="0000FF"/>
                </a:solidFill>
              </a:rPr>
              <a:t>More complex computation using Lookup Tables</a:t>
            </a:r>
          </a:p>
          <a:p>
            <a:r>
              <a:rPr lang="en-US" dirty="0"/>
              <a:t>At low cost</a:t>
            </a:r>
          </a:p>
          <a:p>
            <a:r>
              <a:rPr lang="en-US" dirty="0">
                <a:solidFill>
                  <a:srgbClr val="0000FF"/>
                </a:solidFill>
              </a:rPr>
              <a:t>Using analog computation capability of DRAM</a:t>
            </a:r>
          </a:p>
          <a:p>
            <a:pPr lvl="1"/>
            <a:r>
              <a:rPr lang="en-US" dirty="0">
                <a:solidFill>
                  <a:srgbClr val="0000FF"/>
                </a:solidFill>
              </a:rPr>
              <a:t>Idea: activating (multiple) rows performs computation</a:t>
            </a:r>
          </a:p>
          <a:p>
            <a:pPr lvl="2"/>
            <a:r>
              <a:rPr lang="en-US" dirty="0">
                <a:solidFill>
                  <a:srgbClr val="0000FF"/>
                </a:solidFill>
              </a:rPr>
              <a:t>Even in commodity off-the-shelf DRAM chips!</a:t>
            </a:r>
          </a:p>
          <a:p>
            <a:endParaRPr lang="en-US" sz="1800" dirty="0">
              <a:solidFill>
                <a:srgbClr val="FF0000"/>
              </a:solidFill>
            </a:endParaRPr>
          </a:p>
          <a:p>
            <a:r>
              <a:rPr lang="en-US" dirty="0">
                <a:solidFill>
                  <a:srgbClr val="FF0000"/>
                </a:solidFill>
              </a:rPr>
              <a:t>30X-257X performance and energy improvements</a:t>
            </a:r>
          </a:p>
          <a:p>
            <a:pPr marL="0" indent="0">
              <a:buNone/>
            </a:pPr>
            <a:r>
              <a:rPr lang="en-US" sz="1200" kern="1200" dirty="0">
                <a:solidFill>
                  <a:srgbClr val="000000"/>
                </a:solidFill>
                <a:latin typeface="Tahoma" charset="0"/>
              </a:rPr>
              <a:t>       </a:t>
            </a:r>
            <a:r>
              <a:rPr lang="en-US" sz="1000" kern="1200" dirty="0">
                <a:solidFill>
                  <a:srgbClr val="000000"/>
                </a:solidFill>
                <a:latin typeface="Tahoma" charset="0"/>
              </a:rPr>
              <a:t>Seshadri</a:t>
            </a:r>
            <a:r>
              <a:rPr lang="en-US" sz="1000" kern="1200" dirty="0">
                <a:solidFill>
                  <a:srgbClr val="0000FF"/>
                </a:solidFill>
                <a:latin typeface="Tahoma" charset="0"/>
              </a:rPr>
              <a:t>+“</a:t>
            </a:r>
            <a:r>
              <a:rPr lang="en-US" altLang="ja-JP" sz="1000" kern="1200" dirty="0" err="1">
                <a:solidFill>
                  <a:srgbClr val="0000FF"/>
                </a:solidFill>
                <a:latin typeface="Tahoma" charset="0"/>
                <a:ea typeface="ＭＳ Ｐゴシック" panose="020B0600070205080204" pitchFamily="34" charset="-128"/>
              </a:rPr>
              <a:t>RowClone</a:t>
            </a:r>
            <a:r>
              <a:rPr lang="en-US" altLang="ja-JP" sz="1000" kern="1200" dirty="0">
                <a:solidFill>
                  <a:srgbClr val="0000FF"/>
                </a:solidFill>
                <a:latin typeface="Tahoma" charset="0"/>
                <a:ea typeface="ＭＳ Ｐゴシック" panose="020B0600070205080204" pitchFamily="34" charset="-128"/>
              </a:rPr>
              <a:t>: Fast and Efficient In-DRAM Copy and Initialization of Bulk Data,</a:t>
            </a:r>
            <a:r>
              <a:rPr lang="en-US" sz="1000" kern="1200" dirty="0">
                <a:solidFill>
                  <a:srgbClr val="0000FF"/>
                </a:solidFill>
                <a:latin typeface="Tahoma" charset="0"/>
              </a:rPr>
              <a:t>”</a:t>
            </a:r>
            <a:r>
              <a:rPr lang="en-US" altLang="ja-JP" sz="1000" kern="1200" dirty="0">
                <a:solidFill>
                  <a:srgbClr val="0000FF"/>
                </a:solidFill>
                <a:latin typeface="Tahoma" charset="0"/>
                <a:ea typeface="ＭＳ Ｐゴシック" panose="020B0600070205080204" pitchFamily="34" charset="-128"/>
              </a:rPr>
              <a:t> </a:t>
            </a:r>
            <a:r>
              <a:rPr lang="en-US" altLang="ja-JP" sz="1000" kern="1200" dirty="0">
                <a:solidFill>
                  <a:srgbClr val="000000"/>
                </a:solidFill>
                <a:latin typeface="Tahoma" charset="0"/>
                <a:ea typeface="ＭＳ Ｐゴシック" panose="020B0600070205080204" pitchFamily="34" charset="-128"/>
              </a:rPr>
              <a:t>MICRO 2013.</a:t>
            </a:r>
            <a:endParaRPr lang="en-US" sz="1000" kern="1200" dirty="0">
              <a:solidFill>
                <a:srgbClr val="000000"/>
              </a:solidFill>
            </a:endParaRPr>
          </a:p>
          <a:p>
            <a:pPr marL="0" indent="0">
              <a:buNone/>
            </a:pPr>
            <a:r>
              <a:rPr lang="en-US" sz="1000" kern="1200" dirty="0">
                <a:solidFill>
                  <a:srgbClr val="000000"/>
                </a:solidFill>
              </a:rPr>
              <a:t>        Seshadri+, “</a:t>
            </a:r>
            <a:r>
              <a:rPr lang="en-US" sz="1000" kern="1200" dirty="0">
                <a:solidFill>
                  <a:srgbClr val="0000FF"/>
                </a:solidFill>
              </a:rPr>
              <a:t>Fast Bulk Bitwise AND and OR in DRAM</a:t>
            </a:r>
            <a:r>
              <a:rPr lang="en-US" sz="1000" kern="1200" dirty="0">
                <a:solidFill>
                  <a:srgbClr val="000000"/>
                </a:solidFill>
              </a:rPr>
              <a:t>”, IEEE CAL 2015.</a:t>
            </a:r>
          </a:p>
          <a:p>
            <a:pPr marL="0" indent="0">
              <a:buNone/>
            </a:pPr>
            <a:r>
              <a:rPr lang="en-US" sz="1000" dirty="0"/>
              <a:t>        Seshadri+, “</a:t>
            </a:r>
            <a:r>
              <a:rPr lang="en-US" sz="1000" dirty="0">
                <a:solidFill>
                  <a:srgbClr val="0000FF"/>
                </a:solidFill>
              </a:rPr>
              <a:t>Ambit: In-Memory Accelerator for Bulk Bitwise Operations Using Commodity DRAM Technology</a:t>
            </a:r>
            <a:r>
              <a:rPr lang="en-US" sz="1000" dirty="0"/>
              <a:t>,” MICRO 2017.</a:t>
            </a:r>
          </a:p>
          <a:p>
            <a:pPr marL="0" indent="0">
              <a:buNone/>
            </a:pPr>
            <a:r>
              <a:rPr lang="en-US" sz="1000" dirty="0"/>
              <a:t>        Hajinazar+, “</a:t>
            </a:r>
            <a:r>
              <a:rPr lang="en-US" sz="1000" dirty="0">
                <a:solidFill>
                  <a:srgbClr val="0000FF"/>
                </a:solidFill>
              </a:rPr>
              <a:t>SIMDRAM: A Framework for Bit-Serial SIMD Processing using DRAM</a:t>
            </a:r>
            <a:r>
              <a:rPr lang="en-US" sz="1000" dirty="0"/>
              <a:t>,” ASPLOS 2021.</a:t>
            </a:r>
          </a:p>
          <a:p>
            <a:pPr marL="0" indent="0">
              <a:buNone/>
            </a:pPr>
            <a:r>
              <a:rPr lang="en-US" sz="1000" dirty="0"/>
              <a:t>        Oliveira+, “</a:t>
            </a:r>
            <a:r>
              <a:rPr lang="en-US" sz="1000" dirty="0">
                <a:solidFill>
                  <a:srgbClr val="0000FF"/>
                </a:solidFill>
              </a:rPr>
              <a:t>MIMDRAM: An End-to-End Processing-Using-DRAM System for High-Throughput, Energy-Efficient and Programmer-Transparent        	Multiple-Instruction Multiple-Data Processing</a:t>
            </a:r>
            <a:r>
              <a:rPr lang="en-US" sz="1000" dirty="0"/>
              <a:t>,” HPCA 2024.</a:t>
            </a:r>
          </a:p>
          <a:p>
            <a:pPr lvl="1"/>
            <a:endParaRPr lang="en-US" sz="2000"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38104234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3" end="1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In-DRAM Acceleration of Database Queries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TextBox 6"/>
          <p:cNvSpPr txBox="1"/>
          <p:nvPr/>
        </p:nvSpPr>
        <p:spPr>
          <a:xfrm>
            <a:off x="-10701" y="6021288"/>
            <a:ext cx="9284914" cy="2962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25" b="0" i="0" u="none" strike="noStrike" kern="1200" cap="none" spc="0" normalizeH="0" baseline="0" noProof="0" dirty="0">
                <a:ln>
                  <a:noFill/>
                </a:ln>
                <a:solidFill>
                  <a:srgbClr val="000000"/>
                </a:solidFill>
                <a:effectLst/>
                <a:uLnTx/>
                <a:uFillTx/>
                <a:latin typeface="Tahoma"/>
                <a:ea typeface="+mn-ea"/>
                <a:cs typeface="+mn-cs"/>
              </a:rPr>
              <a:t>Seshadri+, “</a:t>
            </a:r>
            <a:r>
              <a:rPr kumimoji="0" lang="en-US" sz="1325" b="0" i="0" u="none" strike="noStrike" kern="1200" cap="none" spc="0" normalizeH="0" baseline="0" noProof="0" dirty="0">
                <a:ln>
                  <a:noFill/>
                </a:ln>
                <a:solidFill>
                  <a:srgbClr val="0000FF"/>
                </a:solidFill>
                <a:effectLst/>
                <a:uLnTx/>
                <a:uFillTx/>
                <a:latin typeface="Tahoma"/>
                <a:ea typeface="+mn-ea"/>
                <a:cs typeface="+mn-cs"/>
              </a:rPr>
              <a:t>Ambit: In-Memory Accelerator for Bulk Bitwise Operations using Commodity DRAM Technology</a:t>
            </a:r>
            <a:r>
              <a:rPr kumimoji="0" lang="en-US" sz="1325" b="0" i="0" u="none" strike="noStrike" kern="1200" cap="none" spc="0" normalizeH="0" baseline="0" noProof="0" dirty="0">
                <a:ln>
                  <a:noFill/>
                </a:ln>
                <a:solidFill>
                  <a:srgbClr val="000000"/>
                </a:solidFill>
                <a:effectLst/>
                <a:uLnTx/>
                <a:uFillTx/>
                <a:latin typeface="Tahoma"/>
                <a:ea typeface="+mn-ea"/>
                <a:cs typeface="+mn-cs"/>
              </a:rPr>
              <a:t>,” MICRO 2017.</a:t>
            </a:r>
          </a:p>
        </p:txBody>
      </p:sp>
      <p:pic>
        <p:nvPicPr>
          <p:cNvPr id="5" name="Picture 4"/>
          <p:cNvPicPr>
            <a:picLocks noChangeAspect="1"/>
          </p:cNvPicPr>
          <p:nvPr/>
        </p:nvPicPr>
        <p:blipFill>
          <a:blip r:embed="rId2"/>
          <a:stretch>
            <a:fillRect/>
          </a:stretch>
        </p:blipFill>
        <p:spPr>
          <a:xfrm>
            <a:off x="107504" y="1345316"/>
            <a:ext cx="8748346" cy="4675972"/>
          </a:xfrm>
          <a:prstGeom prst="rect">
            <a:avLst/>
          </a:prstGeom>
        </p:spPr>
      </p:pic>
      <p:pic>
        <p:nvPicPr>
          <p:cNvPr id="6" name="Picture 5"/>
          <p:cNvPicPr>
            <a:picLocks noChangeAspect="1"/>
          </p:cNvPicPr>
          <p:nvPr/>
        </p:nvPicPr>
        <p:blipFill>
          <a:blip r:embed="rId3"/>
          <a:stretch>
            <a:fillRect/>
          </a:stretch>
        </p:blipFill>
        <p:spPr>
          <a:xfrm>
            <a:off x="1333500" y="951561"/>
            <a:ext cx="6286500" cy="330200"/>
          </a:xfrm>
          <a:prstGeom prst="rect">
            <a:avLst/>
          </a:prstGeom>
        </p:spPr>
      </p:pic>
      <p:sp>
        <p:nvSpPr>
          <p:cNvPr id="8" name="TextBox 7">
            <a:extLst>
              <a:ext uri="{FF2B5EF4-FFF2-40B4-BE49-F238E27FC236}">
                <a16:creationId xmlns:a16="http://schemas.microsoft.com/office/drawing/2014/main" id="{7876B7DB-EBDD-9B4B-9807-2B4EEC012BDE}"/>
              </a:ext>
            </a:extLst>
          </p:cNvPr>
          <p:cNvSpPr txBox="1"/>
          <p:nvPr/>
        </p:nvSpPr>
        <p:spPr>
          <a:xfrm>
            <a:off x="3327958" y="3158578"/>
            <a:ext cx="5646097" cy="461665"/>
          </a:xfrm>
          <a:prstGeom prst="rect">
            <a:avLst/>
          </a:prstGeom>
          <a:solidFill>
            <a:schemeClr val="bg1"/>
          </a:solidFill>
          <a:ln>
            <a:solidFill>
              <a:srgbClr val="0000FF"/>
            </a:solidFill>
          </a:ln>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&gt;4-12X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3306123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p:txBody>
          <a:bodyPr/>
          <a:lstStyle/>
          <a:p>
            <a:r>
              <a:rPr lang="en-US" dirty="0"/>
              <a:t>Real Processing Using 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0" y="997527"/>
            <a:ext cx="9468544" cy="5193723"/>
          </a:xfrm>
        </p:spPr>
        <p:txBody>
          <a:bodyPr/>
          <a:lstStyle/>
          <a:p>
            <a:r>
              <a:rPr lang="en-US" dirty="0">
                <a:solidFill>
                  <a:srgbClr val="FF0000"/>
                </a:solidFill>
              </a:rPr>
              <a:t>End-to-end </a:t>
            </a:r>
            <a:r>
              <a:rPr lang="en-US" dirty="0" err="1">
                <a:solidFill>
                  <a:srgbClr val="FF0000"/>
                </a:solidFill>
              </a:rPr>
              <a:t>RowClone</a:t>
            </a:r>
            <a:r>
              <a:rPr lang="en-US" dirty="0">
                <a:solidFill>
                  <a:srgbClr val="FF0000"/>
                </a:solidFill>
              </a:rPr>
              <a:t> &amp; TRNG using off-the-shelf DRAM chips</a:t>
            </a:r>
          </a:p>
          <a:p>
            <a:r>
              <a:rPr lang="en-US" dirty="0">
                <a:solidFill>
                  <a:srgbClr val="7030A0"/>
                </a:solidFill>
              </a:rPr>
              <a:t>Idea: Violate DRAM timing parameters to mimic </a:t>
            </a:r>
            <a:r>
              <a:rPr lang="en-US" dirty="0" err="1">
                <a:solidFill>
                  <a:srgbClr val="7030A0"/>
                </a:solidFill>
              </a:rPr>
              <a:t>RowClone</a:t>
            </a:r>
            <a:endParaRPr lang="en-US" dirty="0">
              <a:solidFill>
                <a:srgbClr val="7030A0"/>
              </a:solidFill>
            </a:endParaRP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indent="0" algn="ct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a:extLst>
              <a:ext uri="{FF2B5EF4-FFF2-40B4-BE49-F238E27FC236}">
                <a16:creationId xmlns:a16="http://schemas.microsoft.com/office/drawing/2014/main" id="{4968A077-68D5-B642-B9B4-2961262DEAA6}"/>
              </a:ext>
            </a:extLst>
          </p:cNvPr>
          <p:cNvPicPr>
            <a:picLocks noChangeAspect="1"/>
          </p:cNvPicPr>
          <p:nvPr/>
        </p:nvPicPr>
        <p:blipFill>
          <a:blip r:embed="rId5"/>
          <a:stretch>
            <a:fillRect/>
          </a:stretch>
        </p:blipFill>
        <p:spPr>
          <a:xfrm>
            <a:off x="0" y="2576267"/>
            <a:ext cx="9144000" cy="1788837"/>
          </a:xfrm>
          <a:prstGeom prst="rect">
            <a:avLst/>
          </a:prstGeom>
        </p:spPr>
      </p:pic>
    </p:spTree>
    <p:extLst>
      <p:ext uri="{BB962C8B-B14F-4D97-AF65-F5344CB8AC3E}">
        <p14:creationId xmlns:p14="http://schemas.microsoft.com/office/powerpoint/2010/main" val="149767948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sp>
        <p:nvSpPr>
          <p:cNvPr id="4" name="Slide Number Placeholder 3">
            <a:extLst>
              <a:ext uri="{FF2B5EF4-FFF2-40B4-BE49-F238E27FC236}">
                <a16:creationId xmlns:a16="http://schemas.microsoft.com/office/drawing/2014/main" id="{B2357E5A-0DAE-DD4C-872F-21FDF83ED09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20" name="TextBox 19">
            <a:extLst>
              <a:ext uri="{FF2B5EF4-FFF2-40B4-BE49-F238E27FC236}">
                <a16:creationId xmlns:a16="http://schemas.microsoft.com/office/drawing/2014/main" id="{71888F9C-ADAD-3C85-EDCD-C4077ADE1C71}"/>
              </a:ext>
            </a:extLst>
          </p:cNvPr>
          <p:cNvSpPr txBox="1"/>
          <p:nvPr/>
        </p:nvSpPr>
        <p:spPr>
          <a:xfrm>
            <a:off x="2286000" y="3002890"/>
            <a:ext cx="4572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dirty="0">
              <a:ln>
                <a:noFill/>
              </a:ln>
              <a:solidFill>
                <a:srgbClr val="000000"/>
              </a:solidFill>
              <a:effectLst/>
              <a:uLnTx/>
              <a:uFillTx/>
              <a:latin typeface="Tahoma"/>
              <a:ea typeface="+mn-ea"/>
              <a:cs typeface="+mn-cs"/>
            </a:endParaRPr>
          </a:p>
        </p:txBody>
      </p:sp>
      <p:pic>
        <p:nvPicPr>
          <p:cNvPr id="21" name="Picture 20" descr="A picture containing text, electronics, computer&#10;&#10;Description automatically generated">
            <a:extLst>
              <a:ext uri="{FF2B5EF4-FFF2-40B4-BE49-F238E27FC236}">
                <a16:creationId xmlns:a16="http://schemas.microsoft.com/office/drawing/2014/main" id="{90A84942-0C58-EE06-5DCC-7EA31021A407}"/>
              </a:ext>
            </a:extLst>
          </p:cNvPr>
          <p:cNvPicPr>
            <a:picLocks noChangeAspect="1"/>
          </p:cNvPicPr>
          <p:nvPr/>
        </p:nvPicPr>
        <p:blipFill rotWithShape="1">
          <a:blip r:embed="rId5"/>
          <a:srcRect l="11013" r="18661"/>
          <a:stretch/>
        </p:blipFill>
        <p:spPr>
          <a:xfrm rot="5400000">
            <a:off x="2761306" y="-438353"/>
            <a:ext cx="3621387" cy="6858000"/>
          </a:xfrm>
          <a:prstGeom prst="rect">
            <a:avLst/>
          </a:prstGeom>
        </p:spPr>
      </p:pic>
      <p:sp>
        <p:nvSpPr>
          <p:cNvPr id="22" name="Freeform 21">
            <a:extLst>
              <a:ext uri="{FF2B5EF4-FFF2-40B4-BE49-F238E27FC236}">
                <a16:creationId xmlns:a16="http://schemas.microsoft.com/office/drawing/2014/main" id="{F43A5D1A-E45A-26F0-1E29-A341A2FDAFF3}"/>
              </a:ext>
            </a:extLst>
          </p:cNvPr>
          <p:cNvSpPr/>
          <p:nvPr/>
        </p:nvSpPr>
        <p:spPr>
          <a:xfrm>
            <a:off x="2950669" y="1187786"/>
            <a:ext cx="3588444" cy="1283234"/>
          </a:xfrm>
          <a:custGeom>
            <a:avLst/>
            <a:gdLst>
              <a:gd name="connsiteX0" fmla="*/ 0 w 3588444"/>
              <a:gd name="connsiteY0" fmla="*/ 23052 h 1283234"/>
              <a:gd name="connsiteX1" fmla="*/ 276625 w 3588444"/>
              <a:gd name="connsiteY1" fmla="*/ 1283234 h 1283234"/>
              <a:gd name="connsiteX2" fmla="*/ 3281082 w 3588444"/>
              <a:gd name="connsiteY2" fmla="*/ 1221762 h 1283234"/>
              <a:gd name="connsiteX3" fmla="*/ 3588444 w 3588444"/>
              <a:gd name="connsiteY3" fmla="*/ 0 h 1283234"/>
              <a:gd name="connsiteX4" fmla="*/ 0 w 3588444"/>
              <a:gd name="connsiteY4" fmla="*/ 23052 h 1283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8444" h="1283234">
                <a:moveTo>
                  <a:pt x="0" y="23052"/>
                </a:moveTo>
                <a:lnTo>
                  <a:pt x="276625" y="1283234"/>
                </a:lnTo>
                <a:lnTo>
                  <a:pt x="3281082" y="1221762"/>
                </a:lnTo>
                <a:lnTo>
                  <a:pt x="3588444" y="0"/>
                </a:lnTo>
                <a:lnTo>
                  <a:pt x="0" y="23052"/>
                </a:lnTo>
                <a:close/>
              </a:path>
            </a:pathLst>
          </a:custGeom>
          <a:noFill/>
          <a:ln w="38100">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3" name="Freeform 22">
            <a:extLst>
              <a:ext uri="{FF2B5EF4-FFF2-40B4-BE49-F238E27FC236}">
                <a16:creationId xmlns:a16="http://schemas.microsoft.com/office/drawing/2014/main" id="{A7A02C61-C625-DC0D-D2CF-B7212AA2C791}"/>
              </a:ext>
            </a:extLst>
          </p:cNvPr>
          <p:cNvSpPr/>
          <p:nvPr/>
        </p:nvSpPr>
        <p:spPr>
          <a:xfrm>
            <a:off x="2957639" y="1207030"/>
            <a:ext cx="1666959" cy="206347"/>
          </a:xfrm>
          <a:custGeom>
            <a:avLst/>
            <a:gdLst>
              <a:gd name="connsiteX0" fmla="*/ 0 w 1533441"/>
              <a:gd name="connsiteY0" fmla="*/ 0 h 206347"/>
              <a:gd name="connsiteX1" fmla="*/ 36414 w 1533441"/>
              <a:gd name="connsiteY1" fmla="*/ 206347 h 206347"/>
              <a:gd name="connsiteX2" fmla="*/ 1424198 w 1533441"/>
              <a:gd name="connsiteY2" fmla="*/ 206347 h 206347"/>
              <a:gd name="connsiteX3" fmla="*/ 1533441 w 1533441"/>
              <a:gd name="connsiteY3" fmla="*/ 12138 h 206347"/>
              <a:gd name="connsiteX4" fmla="*/ 0 w 1533441"/>
              <a:gd name="connsiteY4" fmla="*/ 0 h 206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41" h="206347">
                <a:moveTo>
                  <a:pt x="0" y="0"/>
                </a:moveTo>
                <a:lnTo>
                  <a:pt x="36414" y="206347"/>
                </a:lnTo>
                <a:lnTo>
                  <a:pt x="1424198" y="206347"/>
                </a:lnTo>
                <a:lnTo>
                  <a:pt x="1533441" y="12138"/>
                </a:lnTo>
                <a:lnTo>
                  <a:pt x="0" y="0"/>
                </a:lnTo>
                <a:close/>
              </a:path>
            </a:pathLst>
          </a:custGeom>
          <a:solidFill>
            <a:srgbClr val="1E7E42"/>
          </a:solidFill>
          <a:ln>
            <a:solidFill>
              <a:srgbClr val="1E7E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Host Machine</a:t>
            </a:r>
          </a:p>
        </p:txBody>
      </p:sp>
      <p:sp>
        <p:nvSpPr>
          <p:cNvPr id="24" name="Freeform 23">
            <a:extLst>
              <a:ext uri="{FF2B5EF4-FFF2-40B4-BE49-F238E27FC236}">
                <a16:creationId xmlns:a16="http://schemas.microsoft.com/office/drawing/2014/main" id="{88B03DE1-9BDF-A27F-7BB8-8DB98C14839E}"/>
              </a:ext>
            </a:extLst>
          </p:cNvPr>
          <p:cNvSpPr/>
          <p:nvPr/>
        </p:nvSpPr>
        <p:spPr>
          <a:xfrm>
            <a:off x="1917700" y="2431906"/>
            <a:ext cx="5029200" cy="1339850"/>
          </a:xfrm>
          <a:custGeom>
            <a:avLst/>
            <a:gdLst>
              <a:gd name="connsiteX0" fmla="*/ 666750 w 5029200"/>
              <a:gd name="connsiteY0" fmla="*/ 95250 h 1339850"/>
              <a:gd name="connsiteX1" fmla="*/ 0 w 5029200"/>
              <a:gd name="connsiteY1" fmla="*/ 1339850 h 1339850"/>
              <a:gd name="connsiteX2" fmla="*/ 5029200 w 5029200"/>
              <a:gd name="connsiteY2" fmla="*/ 1270000 h 1339850"/>
              <a:gd name="connsiteX3" fmla="*/ 4356100 w 5029200"/>
              <a:gd name="connsiteY3" fmla="*/ 0 h 1339850"/>
              <a:gd name="connsiteX4" fmla="*/ 666750 w 5029200"/>
              <a:gd name="connsiteY4" fmla="*/ 95250 h 1339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00" h="1339850">
                <a:moveTo>
                  <a:pt x="666750" y="95250"/>
                </a:moveTo>
                <a:lnTo>
                  <a:pt x="0" y="1339850"/>
                </a:lnTo>
                <a:lnTo>
                  <a:pt x="5029200" y="1270000"/>
                </a:lnTo>
                <a:lnTo>
                  <a:pt x="4356100" y="0"/>
                </a:lnTo>
                <a:lnTo>
                  <a:pt x="666750" y="95250"/>
                </a:lnTo>
                <a:close/>
              </a:path>
            </a:pathLst>
          </a:custGeom>
          <a:noFill/>
          <a:ln w="38100">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5" name="Freeform 24">
            <a:extLst>
              <a:ext uri="{FF2B5EF4-FFF2-40B4-BE49-F238E27FC236}">
                <a16:creationId xmlns:a16="http://schemas.microsoft.com/office/drawing/2014/main" id="{0B27AA9E-4C4B-D9AD-ADE1-3836514327AC}"/>
              </a:ext>
            </a:extLst>
          </p:cNvPr>
          <p:cNvSpPr/>
          <p:nvPr/>
        </p:nvSpPr>
        <p:spPr>
          <a:xfrm>
            <a:off x="2443795" y="2489618"/>
            <a:ext cx="1581993" cy="303451"/>
          </a:xfrm>
          <a:custGeom>
            <a:avLst/>
            <a:gdLst>
              <a:gd name="connsiteX0" fmla="*/ 0 w 1581993"/>
              <a:gd name="connsiteY0" fmla="*/ 303451 h 303451"/>
              <a:gd name="connsiteX1" fmla="*/ 1521302 w 1581993"/>
              <a:gd name="connsiteY1" fmla="*/ 283221 h 303451"/>
              <a:gd name="connsiteX2" fmla="*/ 1581993 w 1581993"/>
              <a:gd name="connsiteY2" fmla="*/ 0 h 303451"/>
              <a:gd name="connsiteX3" fmla="*/ 145656 w 1581993"/>
              <a:gd name="connsiteY3" fmla="*/ 32368 h 303451"/>
              <a:gd name="connsiteX4" fmla="*/ 0 w 1581993"/>
              <a:gd name="connsiteY4" fmla="*/ 303451 h 303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1993" h="303451">
                <a:moveTo>
                  <a:pt x="0" y="303451"/>
                </a:moveTo>
                <a:lnTo>
                  <a:pt x="1521302" y="283221"/>
                </a:lnTo>
                <a:lnTo>
                  <a:pt x="1581993" y="0"/>
                </a:lnTo>
                <a:lnTo>
                  <a:pt x="145656" y="32368"/>
                </a:lnTo>
                <a:lnTo>
                  <a:pt x="0" y="303451"/>
                </a:lnTo>
                <a:close/>
              </a:path>
            </a:pathLst>
          </a:custGeom>
          <a:solidFill>
            <a:srgbClr val="006CBA"/>
          </a:solidFill>
          <a:ln>
            <a:solidFill>
              <a:srgbClr val="006C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FPGA Board</a:t>
            </a:r>
          </a:p>
        </p:txBody>
      </p:sp>
      <p:sp>
        <p:nvSpPr>
          <p:cNvPr id="26" name="Freeform 25">
            <a:extLst>
              <a:ext uri="{FF2B5EF4-FFF2-40B4-BE49-F238E27FC236}">
                <a16:creationId xmlns:a16="http://schemas.microsoft.com/office/drawing/2014/main" id="{25F84937-148A-0176-98A1-3C9A01C9E3CF}"/>
              </a:ext>
            </a:extLst>
          </p:cNvPr>
          <p:cNvSpPr/>
          <p:nvPr/>
        </p:nvSpPr>
        <p:spPr>
          <a:xfrm>
            <a:off x="4381500" y="2501756"/>
            <a:ext cx="615950" cy="450850"/>
          </a:xfrm>
          <a:custGeom>
            <a:avLst/>
            <a:gdLst>
              <a:gd name="connsiteX0" fmla="*/ 0 w 615950"/>
              <a:gd name="connsiteY0" fmla="*/ 450850 h 450850"/>
              <a:gd name="connsiteX1" fmla="*/ 9525 w 615950"/>
              <a:gd name="connsiteY1" fmla="*/ 171450 h 450850"/>
              <a:gd name="connsiteX2" fmla="*/ 57150 w 615950"/>
              <a:gd name="connsiteY2" fmla="*/ 171450 h 450850"/>
              <a:gd name="connsiteX3" fmla="*/ 85725 w 615950"/>
              <a:gd name="connsiteY3" fmla="*/ 44450 h 450850"/>
              <a:gd name="connsiteX4" fmla="*/ 273050 w 615950"/>
              <a:gd name="connsiteY4" fmla="*/ 0 h 450850"/>
              <a:gd name="connsiteX5" fmla="*/ 514350 w 615950"/>
              <a:gd name="connsiteY5" fmla="*/ 63500 h 450850"/>
              <a:gd name="connsiteX6" fmla="*/ 530225 w 615950"/>
              <a:gd name="connsiteY6" fmla="*/ 133350 h 450850"/>
              <a:gd name="connsiteX7" fmla="*/ 568325 w 615950"/>
              <a:gd name="connsiteY7" fmla="*/ 161925 h 450850"/>
              <a:gd name="connsiteX8" fmla="*/ 615950 w 615950"/>
              <a:gd name="connsiteY8" fmla="*/ 450850 h 450850"/>
              <a:gd name="connsiteX9" fmla="*/ 0 w 615950"/>
              <a:gd name="connsiteY9" fmla="*/ 450850 h 45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5950" h="450850">
                <a:moveTo>
                  <a:pt x="0" y="450850"/>
                </a:moveTo>
                <a:lnTo>
                  <a:pt x="9525" y="171450"/>
                </a:lnTo>
                <a:lnTo>
                  <a:pt x="57150" y="171450"/>
                </a:lnTo>
                <a:lnTo>
                  <a:pt x="85725" y="44450"/>
                </a:lnTo>
                <a:lnTo>
                  <a:pt x="273050" y="0"/>
                </a:lnTo>
                <a:lnTo>
                  <a:pt x="514350" y="63500"/>
                </a:lnTo>
                <a:lnTo>
                  <a:pt x="530225" y="133350"/>
                </a:lnTo>
                <a:lnTo>
                  <a:pt x="568325" y="161925"/>
                </a:lnTo>
                <a:lnTo>
                  <a:pt x="615950" y="450850"/>
                </a:lnTo>
                <a:lnTo>
                  <a:pt x="0" y="450850"/>
                </a:lnTo>
                <a:close/>
              </a:path>
            </a:pathLst>
          </a:custGeom>
          <a:noFill/>
          <a:ln w="38100">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7" name="Rectangle 26">
            <a:extLst>
              <a:ext uri="{FF2B5EF4-FFF2-40B4-BE49-F238E27FC236}">
                <a16:creationId xmlns:a16="http://schemas.microsoft.com/office/drawing/2014/main" id="{7538B207-8DD0-08B2-6BAE-7EF1510E36E5}"/>
              </a:ext>
            </a:extLst>
          </p:cNvPr>
          <p:cNvSpPr/>
          <p:nvPr/>
        </p:nvSpPr>
        <p:spPr>
          <a:xfrm>
            <a:off x="4624598" y="2952606"/>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8" name="Rectangle 27">
            <a:extLst>
              <a:ext uri="{FF2B5EF4-FFF2-40B4-BE49-F238E27FC236}">
                <a16:creationId xmlns:a16="http://schemas.microsoft.com/office/drawing/2014/main" id="{00C60EA2-B2F3-02F0-9E0A-294DFB2FED87}"/>
              </a:ext>
            </a:extLst>
          </p:cNvPr>
          <p:cNvSpPr/>
          <p:nvPr/>
        </p:nvSpPr>
        <p:spPr>
          <a:xfrm rot="16200000">
            <a:off x="4466483" y="3110721"/>
            <a:ext cx="45719" cy="3619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29" name="Rectangle 28">
            <a:extLst>
              <a:ext uri="{FF2B5EF4-FFF2-40B4-BE49-F238E27FC236}">
                <a16:creationId xmlns:a16="http://schemas.microsoft.com/office/drawing/2014/main" id="{30D8093F-4D81-B331-FCCD-AD61838C4100}"/>
              </a:ext>
            </a:extLst>
          </p:cNvPr>
          <p:cNvSpPr/>
          <p:nvPr/>
        </p:nvSpPr>
        <p:spPr>
          <a:xfrm>
            <a:off x="2625725" y="3133581"/>
            <a:ext cx="1682642" cy="273050"/>
          </a:xfrm>
          <a:prstGeom prst="rect">
            <a:avLst/>
          </a:prstGeom>
          <a:solidFill>
            <a:srgbClr val="BA4300"/>
          </a:solidFill>
          <a:ln>
            <a:solidFill>
              <a:srgbClr val="BA4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RISC-V System</a:t>
            </a:r>
          </a:p>
        </p:txBody>
      </p:sp>
      <p:sp>
        <p:nvSpPr>
          <p:cNvPr id="30" name="Freeform 29">
            <a:extLst>
              <a:ext uri="{FF2B5EF4-FFF2-40B4-BE49-F238E27FC236}">
                <a16:creationId xmlns:a16="http://schemas.microsoft.com/office/drawing/2014/main" id="{60099585-B42B-89A3-2611-B48DC2F571FD}"/>
              </a:ext>
            </a:extLst>
          </p:cNvPr>
          <p:cNvSpPr/>
          <p:nvPr/>
        </p:nvSpPr>
        <p:spPr>
          <a:xfrm>
            <a:off x="5105400" y="2485881"/>
            <a:ext cx="819150" cy="695325"/>
          </a:xfrm>
          <a:custGeom>
            <a:avLst/>
            <a:gdLst>
              <a:gd name="connsiteX0" fmla="*/ 127000 w 819150"/>
              <a:gd name="connsiteY0" fmla="*/ 695325 h 695325"/>
              <a:gd name="connsiteX1" fmla="*/ 0 w 819150"/>
              <a:gd name="connsiteY1" fmla="*/ 31750 h 695325"/>
              <a:gd name="connsiteX2" fmla="*/ 581025 w 819150"/>
              <a:gd name="connsiteY2" fmla="*/ 0 h 695325"/>
              <a:gd name="connsiteX3" fmla="*/ 819150 w 819150"/>
              <a:gd name="connsiteY3" fmla="*/ 660400 h 695325"/>
              <a:gd name="connsiteX4" fmla="*/ 127000 w 819150"/>
              <a:gd name="connsiteY4" fmla="*/ 695325 h 69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5325">
                <a:moveTo>
                  <a:pt x="127000" y="695325"/>
                </a:moveTo>
                <a:lnTo>
                  <a:pt x="0" y="31750"/>
                </a:lnTo>
                <a:lnTo>
                  <a:pt x="581025" y="0"/>
                </a:lnTo>
                <a:lnTo>
                  <a:pt x="819150" y="660400"/>
                </a:lnTo>
                <a:lnTo>
                  <a:pt x="127000" y="695325"/>
                </a:lnTo>
                <a:close/>
              </a:path>
            </a:pathLst>
          </a:custGeom>
          <a:noFill/>
          <a:ln w="38100">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1" name="Rectangle 30">
            <a:extLst>
              <a:ext uri="{FF2B5EF4-FFF2-40B4-BE49-F238E27FC236}">
                <a16:creationId xmlns:a16="http://schemas.microsoft.com/office/drawing/2014/main" id="{ABFB4926-DE8D-C9DB-8A39-86B2CE615D7E}"/>
              </a:ext>
            </a:extLst>
          </p:cNvPr>
          <p:cNvSpPr/>
          <p:nvPr/>
        </p:nvSpPr>
        <p:spPr>
          <a:xfrm rot="21330135">
            <a:off x="5580549" y="3164734"/>
            <a:ext cx="45719" cy="321954"/>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R" sz="1800" b="0" i="0" u="none" strike="noStrike" kern="1200" cap="none" spc="0" normalizeH="0" baseline="0" noProof="0">
              <a:ln>
                <a:noFill/>
              </a:ln>
              <a:solidFill>
                <a:srgbClr val="FFFFFF"/>
              </a:solidFill>
              <a:effectLst/>
              <a:uLnTx/>
              <a:uFillTx/>
              <a:latin typeface="Tahoma"/>
              <a:ea typeface="+mn-ea"/>
              <a:cs typeface="+mn-cs"/>
            </a:endParaRPr>
          </a:p>
        </p:txBody>
      </p:sp>
      <p:sp>
        <p:nvSpPr>
          <p:cNvPr id="32" name="Rectangle 31">
            <a:extLst>
              <a:ext uri="{FF2B5EF4-FFF2-40B4-BE49-F238E27FC236}">
                <a16:creationId xmlns:a16="http://schemas.microsoft.com/office/drawing/2014/main" id="{4333ED37-5FD2-AB80-5473-32379CD7C9EA}"/>
              </a:ext>
            </a:extLst>
          </p:cNvPr>
          <p:cNvSpPr/>
          <p:nvPr/>
        </p:nvSpPr>
        <p:spPr>
          <a:xfrm>
            <a:off x="4572000" y="3378572"/>
            <a:ext cx="2133644" cy="273050"/>
          </a:xfrm>
          <a:prstGeom prst="rect">
            <a:avLst/>
          </a:prstGeom>
          <a:solidFill>
            <a:srgbClr val="B726CF"/>
          </a:solidFill>
          <a:ln>
            <a:solidFill>
              <a:srgbClr val="B726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R" sz="1600" b="1" i="0" u="none" strike="noStrike" kern="1200" cap="none" spc="0" normalizeH="0" baseline="0" noProof="0" dirty="0">
                <a:ln>
                  <a:noFill/>
                </a:ln>
                <a:solidFill>
                  <a:srgbClr val="FFFFFF"/>
                </a:solidFill>
                <a:effectLst/>
                <a:uLnTx/>
                <a:uFillTx/>
                <a:latin typeface="Helvetica Neue" panose="02000503000000020004" pitchFamily="2" charset="0"/>
                <a:ea typeface="Helvetica Neue" panose="02000503000000020004" pitchFamily="2" charset="0"/>
                <a:cs typeface="Helvetica Neue" panose="02000503000000020004" pitchFamily="2" charset="0"/>
              </a:rPr>
              <a:t>PiM-Enabled DIMM</a:t>
            </a:r>
          </a:p>
        </p:txBody>
      </p:sp>
    </p:spTree>
    <p:extLst>
      <p:ext uri="{BB962C8B-B14F-4D97-AF65-F5344CB8AC3E}">
        <p14:creationId xmlns:p14="http://schemas.microsoft.com/office/powerpoint/2010/main" val="302013212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52266-1D2C-8D48-BB34-6A3BB5936FA8}"/>
              </a:ext>
            </a:extLst>
          </p:cNvPr>
          <p:cNvSpPr>
            <a:spLocks noGrp="1"/>
          </p:cNvSpPr>
          <p:nvPr>
            <p:ph type="title"/>
          </p:nvPr>
        </p:nvSpPr>
        <p:spPr>
          <a:xfrm>
            <a:off x="228600" y="152400"/>
            <a:ext cx="8915400" cy="1066800"/>
          </a:xfrm>
        </p:spPr>
        <p:txBody>
          <a:bodyPr/>
          <a:lstStyle/>
          <a:p>
            <a:r>
              <a:rPr lang="en-US" dirty="0"/>
              <a:t>Real Processing-using-Memory Prototype</a:t>
            </a:r>
          </a:p>
        </p:txBody>
      </p:sp>
      <p:sp>
        <p:nvSpPr>
          <p:cNvPr id="3" name="Content Placeholder 2">
            <a:extLst>
              <a:ext uri="{FF2B5EF4-FFF2-40B4-BE49-F238E27FC236}">
                <a16:creationId xmlns:a16="http://schemas.microsoft.com/office/drawing/2014/main" id="{0AD70F19-4C1C-0340-B56E-AAC3CEB668A4}"/>
              </a:ext>
            </a:extLst>
          </p:cNvPr>
          <p:cNvSpPr>
            <a:spLocks noGrp="1"/>
          </p:cNvSpPr>
          <p:nvPr>
            <p:ph idx="1"/>
          </p:nvPr>
        </p:nvSpPr>
        <p:spPr>
          <a:xfrm>
            <a:off x="228600" y="1124744"/>
            <a:ext cx="8610600" cy="5193723"/>
          </a:xfrm>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lgn="ctr">
              <a:buNone/>
            </a:pPr>
            <a:r>
              <a:rPr lang="en-US" b="1" dirty="0">
                <a:solidFill>
                  <a:srgbClr val="0000FF"/>
                </a:solidFill>
                <a:hlinkClick r:id="rId2">
                  <a:extLst>
                    <a:ext uri="{A12FA001-AC4F-418D-AE19-62706E023703}">
                      <ahyp:hlinkClr xmlns:ahyp="http://schemas.microsoft.com/office/drawing/2018/hyperlinkcolor" val="tx"/>
                    </a:ext>
                  </a:extLst>
                </a:hlinkClick>
              </a:rPr>
              <a:t>https://arxiv.org/pdf/2111.00082.pdf</a:t>
            </a:r>
            <a:r>
              <a:rPr lang="en-US" b="1" dirty="0">
                <a:solidFill>
                  <a:srgbClr val="0000FF"/>
                </a:solidFill>
              </a:rPr>
              <a:t> </a:t>
            </a:r>
          </a:p>
          <a:p>
            <a:pPr marL="0" indent="0" algn="ctr">
              <a:buNone/>
            </a:pPr>
            <a:r>
              <a:rPr lang="en-US" b="1" dirty="0">
                <a:solidFill>
                  <a:srgbClr val="0000FF"/>
                </a:solidFill>
                <a:hlinkClick r:id="rId3">
                  <a:extLst>
                    <a:ext uri="{A12FA001-AC4F-418D-AE19-62706E023703}">
                      <ahyp:hlinkClr xmlns:ahyp="http://schemas.microsoft.com/office/drawing/2018/hyperlinkcolor" val="tx"/>
                    </a:ext>
                  </a:extLst>
                </a:hlinkClick>
              </a:rPr>
              <a:t>https://github.com/cmu-safari/pidram</a:t>
            </a:r>
            <a:endParaRPr lang="en-US" b="1" dirty="0">
              <a:solidFill>
                <a:srgbClr val="0000FF"/>
              </a:solidFill>
            </a:endParaRPr>
          </a:p>
          <a:p>
            <a:pPr marL="0" lvl="0" indent="0" algn="ctr">
              <a:buClr>
                <a:srgbClr val="CC9900"/>
              </a:buClr>
              <a:buNone/>
            </a:pPr>
            <a:r>
              <a:rPr lang="en-US" sz="2000" b="1" dirty="0">
                <a:solidFill>
                  <a:srgbClr val="0000FF"/>
                </a:solidFill>
                <a:hlinkClick r:id="rId4">
                  <a:extLst>
                    <a:ext uri="{A12FA001-AC4F-418D-AE19-62706E023703}">
                      <ahyp:hlinkClr xmlns:ahyp="http://schemas.microsoft.com/office/drawing/2018/hyperlinkcolor" val="tx"/>
                    </a:ext>
                  </a:extLst>
                </a:hlinkClick>
              </a:rPr>
              <a:t>https://www.youtube.com/watch?v=qeukNs5XI3g&amp;t=4192s</a:t>
            </a:r>
            <a:r>
              <a:rPr lang="en-US" sz="2000" b="1" dirty="0">
                <a:solidFill>
                  <a:srgbClr val="0000FF"/>
                </a:solidFill>
              </a:rPr>
              <a:t>  </a:t>
            </a:r>
          </a:p>
          <a:p>
            <a:pPr marL="0" indent="0" algn="ctr">
              <a:buNone/>
            </a:pPr>
            <a:r>
              <a:rPr lang="en-US" b="1" dirty="0">
                <a:solidFill>
                  <a:srgbClr val="0000FF"/>
                </a:solidFill>
              </a:rPr>
              <a:t> </a:t>
            </a:r>
          </a:p>
        </p:txBody>
      </p:sp>
      <p:pic>
        <p:nvPicPr>
          <p:cNvPr id="5" name="Picture 4">
            <a:extLst>
              <a:ext uri="{FF2B5EF4-FFF2-40B4-BE49-F238E27FC236}">
                <a16:creationId xmlns:a16="http://schemas.microsoft.com/office/drawing/2014/main" id="{09224E90-C360-B388-5097-BBE3A0F83251}"/>
              </a:ext>
            </a:extLst>
          </p:cNvPr>
          <p:cNvPicPr>
            <a:picLocks noChangeAspect="1"/>
          </p:cNvPicPr>
          <p:nvPr/>
        </p:nvPicPr>
        <p:blipFill>
          <a:blip r:embed="rId5"/>
          <a:stretch>
            <a:fillRect/>
          </a:stretch>
        </p:blipFill>
        <p:spPr>
          <a:xfrm>
            <a:off x="2222312" y="908720"/>
            <a:ext cx="4623175" cy="4548608"/>
          </a:xfrm>
          <a:prstGeom prst="rect">
            <a:avLst/>
          </a:prstGeom>
        </p:spPr>
      </p:pic>
    </p:spTree>
    <p:extLst>
      <p:ext uri="{BB962C8B-B14F-4D97-AF65-F5344CB8AC3E}">
        <p14:creationId xmlns:p14="http://schemas.microsoft.com/office/powerpoint/2010/main" val="2601418542"/>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A71-19F9-9749-9FC4-F9ED50A72BD2}"/>
              </a:ext>
            </a:extLst>
          </p:cNvPr>
          <p:cNvSpPr>
            <a:spLocks noGrp="1"/>
          </p:cNvSpPr>
          <p:nvPr>
            <p:ph type="title"/>
          </p:nvPr>
        </p:nvSpPr>
        <p:spPr/>
        <p:txBody>
          <a:bodyPr>
            <a:noAutofit/>
          </a:bodyPr>
          <a:lstStyle/>
          <a:p>
            <a:r>
              <a:rPr lang="en-US" sz="2800" dirty="0"/>
              <a:t>Microbenchmark Copy/Initialization Throughput</a:t>
            </a:r>
            <a:endParaRPr lang="en-TR" sz="2800" dirty="0"/>
          </a:p>
        </p:txBody>
      </p:sp>
      <p:pic>
        <p:nvPicPr>
          <p:cNvPr id="9" name="Content Placeholder 8">
            <a:extLst>
              <a:ext uri="{FF2B5EF4-FFF2-40B4-BE49-F238E27FC236}">
                <a16:creationId xmlns:a16="http://schemas.microsoft.com/office/drawing/2014/main" id="{E051C46A-9C47-674C-AE42-9B3CBB0D1126}"/>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775130" y="1331302"/>
            <a:ext cx="7576103" cy="3398821"/>
          </a:xfrm>
          <a:prstGeom prst="rect">
            <a:avLst/>
          </a:prstGeom>
        </p:spPr>
      </p:pic>
      <p:sp>
        <p:nvSpPr>
          <p:cNvPr id="7" name="Rectangle 6">
            <a:extLst>
              <a:ext uri="{FF2B5EF4-FFF2-40B4-BE49-F238E27FC236}">
                <a16:creationId xmlns:a16="http://schemas.microsoft.com/office/drawing/2014/main" id="{9A61C9F5-2C65-CE47-82B8-2FB7FC48B9D5}"/>
              </a:ext>
            </a:extLst>
          </p:cNvPr>
          <p:cNvSpPr/>
          <p:nvPr/>
        </p:nvSpPr>
        <p:spPr>
          <a:xfrm>
            <a:off x="237003" y="4930515"/>
            <a:ext cx="8652358" cy="1378425"/>
          </a:xfrm>
          <a:prstGeom prst="rect">
            <a:avLst/>
          </a:prstGeom>
          <a:solidFill>
            <a:schemeClr val="accent1">
              <a:lumMod val="40000"/>
              <a:lumOff val="6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In-DRAM Copy and Initialization </a:t>
            </a:r>
            <a:b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br>
            <a:r>
              <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rPr>
              <a:t>improve throughput by 119x </a:t>
            </a:r>
            <a:r>
              <a:rPr kumimoji="0" lang="en-TR" sz="3200" b="1" i="0" u="none" strike="noStrike" kern="1200" cap="none" spc="0" normalizeH="0" baseline="0" noProof="0">
                <a:ln>
                  <a:noFill/>
                </a:ln>
                <a:solidFill>
                  <a:srgbClr val="FF0000"/>
                </a:solidFill>
                <a:effectLst/>
                <a:uLnTx/>
                <a:uFillTx/>
                <a:latin typeface="Calibri" panose="020F0502020204030204"/>
                <a:ea typeface="+mn-ea"/>
                <a:cs typeface="+mn-cs"/>
              </a:rPr>
              <a:t>and 89x</a:t>
            </a:r>
            <a:endParaRPr kumimoji="0" lang="en-TR"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95050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More on </a:t>
            </a:r>
            <a:r>
              <a:rPr lang="en-US" dirty="0" err="1"/>
              <a:t>PiDRAM</a:t>
            </a:r>
            <a:endParaRPr lang="en-US" dirty="0"/>
          </a:p>
        </p:txBody>
      </p:sp>
      <p:sp>
        <p:nvSpPr>
          <p:cNvPr id="3" name="Content Placeholder 2"/>
          <p:cNvSpPr>
            <a:spLocks noGrp="1"/>
          </p:cNvSpPr>
          <p:nvPr>
            <p:ph idx="1"/>
          </p:nvPr>
        </p:nvSpPr>
        <p:spPr>
          <a:xfrm>
            <a:off x="228600" y="908720"/>
            <a:ext cx="8610600" cy="5040560"/>
          </a:xfrm>
        </p:spPr>
        <p:txBody>
          <a:bodyPr/>
          <a:lstStyle/>
          <a:p>
            <a:r>
              <a:rPr lang="en-US" sz="1800" b="0" i="0" dirty="0" err="1">
                <a:solidFill>
                  <a:srgbClr val="000000"/>
                </a:solidFill>
                <a:effectLst/>
              </a:rPr>
              <a:t>Ataberk</a:t>
            </a:r>
            <a:r>
              <a:rPr lang="en-US" sz="1800" b="0" i="0" dirty="0">
                <a:solidFill>
                  <a:srgbClr val="000000"/>
                </a:solidFill>
                <a:effectLst/>
              </a:rPr>
              <a:t> </a:t>
            </a:r>
            <a:r>
              <a:rPr lang="en-US" sz="1800" b="0" i="0" dirty="0" err="1">
                <a:solidFill>
                  <a:srgbClr val="000000"/>
                </a:solidFill>
                <a:effectLst/>
              </a:rPr>
              <a:t>Olgun</a:t>
            </a:r>
            <a:r>
              <a:rPr lang="en-US" sz="1800" b="0" i="0" dirty="0">
                <a:solidFill>
                  <a:srgbClr val="000000"/>
                </a:solidFill>
                <a:effectLst/>
              </a:rPr>
              <a:t>, Juan Gomez Luna, Konstantinos </a:t>
            </a:r>
            <a:r>
              <a:rPr lang="en-US" sz="1800" b="0" i="0" dirty="0" err="1">
                <a:solidFill>
                  <a:srgbClr val="000000"/>
                </a:solidFill>
                <a:effectLst/>
              </a:rPr>
              <a:t>Kanellopoulos</a:t>
            </a:r>
            <a:r>
              <a:rPr lang="en-US" sz="1800" b="0" i="0" dirty="0">
                <a:solidFill>
                  <a:srgbClr val="000000"/>
                </a:solidFill>
                <a:effectLst/>
              </a:rPr>
              <a:t>, Behzad Salami, Hasan Hassan, </a:t>
            </a:r>
            <a:r>
              <a:rPr lang="en-US" sz="1800" b="0" i="0" dirty="0" err="1">
                <a:solidFill>
                  <a:srgbClr val="000000"/>
                </a:solidFill>
                <a:effectLst/>
              </a:rPr>
              <a:t>Oguz</a:t>
            </a:r>
            <a:r>
              <a:rPr lang="en-US" sz="1800" b="0" i="0" dirty="0">
                <a:solidFill>
                  <a:srgbClr val="000000"/>
                </a:solidFill>
                <a:effectLst/>
              </a:rPr>
              <a:t> </a:t>
            </a:r>
            <a:r>
              <a:rPr lang="en-US" sz="1800" b="0" i="0" dirty="0" err="1">
                <a:solidFill>
                  <a:srgbClr val="000000"/>
                </a:solidFill>
                <a:effectLst/>
              </a:rPr>
              <a:t>Ergin</a:t>
            </a:r>
            <a:r>
              <a:rPr lang="en-US" sz="1800" b="0" i="0" dirty="0">
                <a:solidFill>
                  <a:srgbClr val="000000"/>
                </a:solidFill>
                <a:effectLst/>
              </a:rPr>
              <a:t>, and Onur Mutlu,</a:t>
            </a:r>
            <a:br>
              <a:rPr lang="en-US" sz="1800" dirty="0"/>
            </a:br>
            <a:r>
              <a:rPr lang="en-US" sz="1800" b="1" i="0" dirty="0">
                <a:solidFill>
                  <a:srgbClr val="0000FF"/>
                </a:solidFill>
                <a:effectLst/>
                <a:hlinkClick r:id="rId2">
                  <a:extLst>
                    <a:ext uri="{A12FA001-AC4F-418D-AE19-62706E023703}">
                      <ahyp:hlinkClr xmlns:ahyp="http://schemas.microsoft.com/office/drawing/2018/hyperlinkcolor" val="tx"/>
                    </a:ext>
                  </a:extLst>
                </a:hlinkClick>
              </a:rPr>
              <a:t>"PiDRAM: A Holistic End-to-end FPGA-based Framework for Processing-in-DRAM"</a:t>
            </a:r>
            <a:br>
              <a:rPr lang="en-US" sz="1800" dirty="0"/>
            </a:br>
            <a:r>
              <a:rPr lang="en-US" sz="1800" b="0" i="1" dirty="0">
                <a:solidFill>
                  <a:srgbClr val="000000"/>
                </a:solidFill>
                <a:effectLst/>
                <a:hlinkClick r:id="rId3"/>
              </a:rPr>
              <a:t>ACM Transactions on Architecture and Code Optimization</a:t>
            </a:r>
            <a:r>
              <a:rPr lang="en-US" sz="1800" b="0" i="1" dirty="0">
                <a:solidFill>
                  <a:srgbClr val="000000"/>
                </a:solidFill>
                <a:effectLst/>
              </a:rPr>
              <a:t> (</a:t>
            </a:r>
            <a:r>
              <a:rPr lang="en-US" sz="1800" b="1" i="1" dirty="0">
                <a:solidFill>
                  <a:srgbClr val="000000"/>
                </a:solidFill>
                <a:effectLst/>
              </a:rPr>
              <a:t>TACO</a:t>
            </a:r>
            <a:r>
              <a:rPr lang="en-US" sz="1800" b="0" i="1" dirty="0">
                <a:solidFill>
                  <a:srgbClr val="000000"/>
                </a:solidFill>
                <a:effectLst/>
              </a:rPr>
              <a:t>)</a:t>
            </a:r>
            <a:r>
              <a:rPr lang="en-US" sz="1800" b="0" i="0" dirty="0">
                <a:solidFill>
                  <a:srgbClr val="000000"/>
                </a:solidFill>
                <a:effectLst/>
              </a:rPr>
              <a:t>, March 2023.</a:t>
            </a:r>
            <a:br>
              <a:rPr lang="en-US" sz="1800" dirty="0"/>
            </a:br>
            <a:r>
              <a:rPr lang="en-US" sz="1800" b="0" i="0" dirty="0">
                <a:solidFill>
                  <a:srgbClr val="000000"/>
                </a:solidFill>
                <a:effectLst/>
              </a:rPr>
              <a:t>[</a:t>
            </a:r>
            <a:r>
              <a:rPr lang="en-US" sz="1800" b="0" i="0" dirty="0">
                <a:effectLst/>
                <a:hlinkClick r:id="rId4"/>
              </a:rPr>
              <a:t>arXiv version</a:t>
            </a:r>
            <a:r>
              <a:rPr lang="en-US" sz="1800" b="0" i="0" dirty="0">
                <a:solidFill>
                  <a:srgbClr val="000000"/>
                </a:solidFill>
                <a:effectLst/>
              </a:rPr>
              <a:t>]</a:t>
            </a:r>
            <a:br>
              <a:rPr lang="en-US" sz="1800" dirty="0"/>
            </a:br>
            <a:r>
              <a:rPr lang="en-US" sz="1800" b="0" i="0" dirty="0">
                <a:solidFill>
                  <a:srgbClr val="000000"/>
                </a:solidFill>
                <a:effectLst/>
              </a:rPr>
              <a:t>Presented at the </a:t>
            </a:r>
            <a:r>
              <a:rPr lang="en-US" sz="1800" b="0" i="0" dirty="0">
                <a:effectLst/>
                <a:hlinkClick r:id="rId5"/>
              </a:rPr>
              <a:t>18th HiPEAC Conference</a:t>
            </a:r>
            <a:r>
              <a:rPr lang="en-US" sz="1800" b="0" i="0" dirty="0">
                <a:solidFill>
                  <a:srgbClr val="000000"/>
                </a:solidFill>
                <a:effectLst/>
              </a:rPr>
              <a:t>, Toulouse, France, January 2023.</a:t>
            </a:r>
            <a:br>
              <a:rPr lang="en-US" sz="1800" b="0" i="0" dirty="0">
                <a:solidFill>
                  <a:srgbClr val="000000"/>
                </a:solidFill>
                <a:effectLst/>
              </a:rPr>
            </a:br>
            <a:r>
              <a:rPr lang="en-US" sz="1800" b="0" i="0" dirty="0">
                <a:solidFill>
                  <a:srgbClr val="000000"/>
                </a:solidFill>
                <a:effectLst/>
              </a:rPr>
              <a:t>[</a:t>
            </a:r>
            <a:r>
              <a:rPr lang="en-US" sz="1800" b="0" i="0" dirty="0">
                <a:effectLst/>
                <a:hlinkClick r:id="rId6"/>
              </a:rPr>
              <a:t>Slides (pptx)</a:t>
            </a:r>
            <a:r>
              <a:rPr lang="en-US" sz="1800" b="0" i="0" dirty="0">
                <a:solidFill>
                  <a:srgbClr val="000000"/>
                </a:solidFill>
                <a:effectLst/>
              </a:rPr>
              <a:t> </a:t>
            </a:r>
            <a:r>
              <a:rPr lang="en-US" sz="1800" b="0" i="0" dirty="0">
                <a:effectLst/>
                <a:hlinkClick r:id="rId7"/>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8"/>
              </a:rPr>
              <a:t>Longer Lecture Slides (pptx)</a:t>
            </a:r>
            <a:r>
              <a:rPr lang="en-US" sz="1800" b="0" i="0" dirty="0">
                <a:solidFill>
                  <a:srgbClr val="000000"/>
                </a:solidFill>
                <a:effectLst/>
              </a:rPr>
              <a:t> </a:t>
            </a:r>
            <a:r>
              <a:rPr lang="en-US" sz="1800" b="0" i="0" dirty="0">
                <a:effectLst/>
                <a:hlinkClick r:id="rId9"/>
              </a:rPr>
              <a:t>(pdf)</a:t>
            </a:r>
            <a:r>
              <a:rPr lang="en-US" sz="1800" b="0" i="0" dirty="0">
                <a:solidFill>
                  <a:srgbClr val="000000"/>
                </a:solidFill>
                <a:effectLst/>
              </a:rPr>
              <a:t>]</a:t>
            </a:r>
            <a:br>
              <a:rPr lang="en-US" sz="1800" dirty="0"/>
            </a:br>
            <a:r>
              <a:rPr lang="en-US" sz="1800" b="0" i="0" dirty="0">
                <a:solidFill>
                  <a:srgbClr val="000000"/>
                </a:solidFill>
                <a:effectLst/>
              </a:rPr>
              <a:t>[</a:t>
            </a:r>
            <a:r>
              <a:rPr lang="en-US" sz="1800" b="0" i="0" dirty="0">
                <a:effectLst/>
                <a:hlinkClick r:id="rId10"/>
              </a:rPr>
              <a:t>Lecture Video</a:t>
            </a:r>
            <a:r>
              <a:rPr lang="en-US" sz="1800" b="0" i="0" dirty="0">
                <a:solidFill>
                  <a:srgbClr val="000000"/>
                </a:solidFill>
                <a:effectLst/>
              </a:rPr>
              <a:t> (40 minutes)]</a:t>
            </a:r>
            <a:br>
              <a:rPr lang="en-US" sz="1800" dirty="0"/>
            </a:br>
            <a:r>
              <a:rPr lang="en-US" sz="1800" b="0" i="0" dirty="0">
                <a:solidFill>
                  <a:srgbClr val="000000"/>
                </a:solidFill>
                <a:effectLst/>
              </a:rPr>
              <a:t>[</a:t>
            </a:r>
            <a:r>
              <a:rPr lang="en-US" sz="1800" b="0" i="0" dirty="0">
                <a:effectLst/>
                <a:hlinkClick r:id="rId11"/>
              </a:rPr>
              <a:t>PiDRAM Source Code</a:t>
            </a:r>
            <a:r>
              <a:rPr lang="en-US" sz="1800" b="0" i="0" dirty="0">
                <a:solidFill>
                  <a:srgbClr val="000000"/>
                </a:solidFill>
                <a:effectLst/>
              </a:rPr>
              <a:t>]</a:t>
            </a:r>
            <a:endParaRPr lang="en-US" sz="18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5AD6CB6-DDCC-9D55-05AF-42F9FC75EFE3}"/>
              </a:ext>
            </a:extLst>
          </p:cNvPr>
          <p:cNvPicPr>
            <a:picLocks noChangeAspect="1"/>
          </p:cNvPicPr>
          <p:nvPr/>
        </p:nvPicPr>
        <p:blipFill>
          <a:blip r:embed="rId12"/>
          <a:stretch>
            <a:fillRect/>
          </a:stretch>
        </p:blipFill>
        <p:spPr>
          <a:xfrm>
            <a:off x="207281" y="4365104"/>
            <a:ext cx="8609949" cy="1878534"/>
          </a:xfrm>
          <a:prstGeom prst="rect">
            <a:avLst/>
          </a:prstGeom>
        </p:spPr>
      </p:pic>
    </p:spTree>
    <p:extLst>
      <p:ext uri="{BB962C8B-B14F-4D97-AF65-F5344CB8AC3E}">
        <p14:creationId xmlns:p14="http://schemas.microsoft.com/office/powerpoint/2010/main" val="32662366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F4667-8808-E72B-17C7-5A673A2FB2AD}"/>
              </a:ext>
            </a:extLst>
          </p:cNvPr>
          <p:cNvSpPr>
            <a:spLocks noGrp="1"/>
          </p:cNvSpPr>
          <p:nvPr>
            <p:ph type="title"/>
          </p:nvPr>
        </p:nvSpPr>
        <p:spPr>
          <a:xfrm>
            <a:off x="228600" y="152400"/>
            <a:ext cx="9023920" cy="884238"/>
          </a:xfrm>
        </p:spPr>
        <p:txBody>
          <a:bodyPr/>
          <a:lstStyle/>
          <a:p>
            <a:r>
              <a:rPr lang="en-US" dirty="0"/>
              <a:t>DRAM Chips Are Already (Quite) Capable!</a:t>
            </a:r>
          </a:p>
        </p:txBody>
      </p:sp>
      <p:sp>
        <p:nvSpPr>
          <p:cNvPr id="3" name="Content Placeholder 2">
            <a:extLst>
              <a:ext uri="{FF2B5EF4-FFF2-40B4-BE49-F238E27FC236}">
                <a16:creationId xmlns:a16="http://schemas.microsoft.com/office/drawing/2014/main" id="{440C3BE8-9E69-F22B-9299-C70C2CDC775A}"/>
              </a:ext>
            </a:extLst>
          </p:cNvPr>
          <p:cNvSpPr>
            <a:spLocks noGrp="1"/>
          </p:cNvSpPr>
          <p:nvPr>
            <p:ph idx="1"/>
          </p:nvPr>
        </p:nvSpPr>
        <p:spPr>
          <a:xfrm>
            <a:off x="228600" y="1012279"/>
            <a:ext cx="8610600" cy="5153025"/>
          </a:xfrm>
        </p:spPr>
        <p:txBody>
          <a:bodyPr/>
          <a:lstStyle/>
          <a:p>
            <a:r>
              <a:rPr lang="en-US" b="1" dirty="0">
                <a:solidFill>
                  <a:srgbClr val="0000FF"/>
                </a:solidFill>
              </a:rPr>
              <a:t>Appears at HPCA 2024</a:t>
            </a:r>
          </a:p>
          <a:p>
            <a:endParaRPr lang="en-US" dirty="0"/>
          </a:p>
        </p:txBody>
      </p:sp>
      <p:sp>
        <p:nvSpPr>
          <p:cNvPr id="4" name="Slide Number Placeholder 3">
            <a:extLst>
              <a:ext uri="{FF2B5EF4-FFF2-40B4-BE49-F238E27FC236}">
                <a16:creationId xmlns:a16="http://schemas.microsoft.com/office/drawing/2014/main" id="{5BDC33D6-E8D8-2AEE-76ED-6F990CA8387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4DA74827-B476-A7C9-DDF9-F888E70F87FF}"/>
              </a:ext>
            </a:extLst>
          </p:cNvPr>
          <p:cNvPicPr>
            <a:picLocks noChangeAspect="1"/>
          </p:cNvPicPr>
          <p:nvPr/>
        </p:nvPicPr>
        <p:blipFill>
          <a:blip r:embed="rId2"/>
          <a:stretch>
            <a:fillRect/>
          </a:stretch>
        </p:blipFill>
        <p:spPr>
          <a:xfrm>
            <a:off x="163062" y="1658595"/>
            <a:ext cx="8917438" cy="1914421"/>
          </a:xfrm>
          <a:prstGeom prst="rect">
            <a:avLst/>
          </a:prstGeom>
        </p:spPr>
      </p:pic>
      <p:pic>
        <p:nvPicPr>
          <p:cNvPr id="6" name="Picture 5">
            <a:extLst>
              <a:ext uri="{FF2B5EF4-FFF2-40B4-BE49-F238E27FC236}">
                <a16:creationId xmlns:a16="http://schemas.microsoft.com/office/drawing/2014/main" id="{0DF69DC9-A5D7-C71C-2B32-4DCBD3EC7982}"/>
              </a:ext>
            </a:extLst>
          </p:cNvPr>
          <p:cNvPicPr>
            <a:picLocks noChangeAspect="1"/>
          </p:cNvPicPr>
          <p:nvPr/>
        </p:nvPicPr>
        <p:blipFill>
          <a:blip r:embed="rId3"/>
          <a:stretch>
            <a:fillRect/>
          </a:stretch>
        </p:blipFill>
        <p:spPr>
          <a:xfrm>
            <a:off x="2374843" y="3736274"/>
            <a:ext cx="4344144" cy="3077102"/>
          </a:xfrm>
          <a:prstGeom prst="rect">
            <a:avLst/>
          </a:prstGeom>
        </p:spPr>
      </p:pic>
      <p:sp>
        <p:nvSpPr>
          <p:cNvPr id="7" name="TextBox 6">
            <a:extLst>
              <a:ext uri="{FF2B5EF4-FFF2-40B4-BE49-F238E27FC236}">
                <a16:creationId xmlns:a16="http://schemas.microsoft.com/office/drawing/2014/main" id="{962F01C6-C567-2FD0-2B34-77D12D916BC6}"/>
              </a:ext>
            </a:extLst>
          </p:cNvPr>
          <p:cNvSpPr txBox="1"/>
          <p:nvPr/>
        </p:nvSpPr>
        <p:spPr>
          <a:xfrm>
            <a:off x="4466052" y="1043444"/>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https://arxiv.org/pdf/2402.18736.pdf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3028521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00472"/>
            <a:ext cx="8807896" cy="4876800"/>
          </a:xfrm>
        </p:spPr>
        <p:txBody>
          <a:bodyPr/>
          <a:lstStyle/>
          <a:p>
            <a:r>
              <a:rPr lang="en-US" sz="1500" dirty="0"/>
              <a:t>Amirali Boroumand, Saugata Ghose, </a:t>
            </a:r>
            <a:r>
              <a:rPr lang="en-US" sz="1500" dirty="0" err="1"/>
              <a:t>Youngsok</a:t>
            </a:r>
            <a:r>
              <a:rPr lang="en-US" sz="1500" dirty="0"/>
              <a:t> Kim, </a:t>
            </a:r>
            <a:r>
              <a:rPr lang="en-US" sz="1500" dirty="0" err="1"/>
              <a:t>Rachata</a:t>
            </a:r>
            <a:r>
              <a:rPr lang="en-US" sz="1500" dirty="0"/>
              <a:t> </a:t>
            </a:r>
            <a:r>
              <a:rPr lang="en-US" sz="1500" dirty="0" err="1"/>
              <a:t>Ausavarungnirun</a:t>
            </a:r>
            <a:r>
              <a:rPr lang="en-US" sz="1500" dirty="0"/>
              <a:t>, Eric </a:t>
            </a:r>
            <a:r>
              <a:rPr lang="en-US" sz="1500" dirty="0" err="1"/>
              <a:t>Shiu</a:t>
            </a:r>
            <a:r>
              <a:rPr lang="en-US" sz="1500" dirty="0"/>
              <a:t>, Rahul Thakur, </a:t>
            </a:r>
            <a:r>
              <a:rPr lang="en-US" sz="1500" dirty="0" err="1"/>
              <a:t>Daehyun</a:t>
            </a:r>
            <a:r>
              <a:rPr lang="en-US" sz="1500" dirty="0"/>
              <a:t> Kim, Aki </a:t>
            </a:r>
            <a:r>
              <a:rPr lang="en-US" sz="1500" dirty="0" err="1"/>
              <a:t>Kuusela</a:t>
            </a:r>
            <a:r>
              <a:rPr lang="en-US" sz="1500" dirty="0"/>
              <a:t>, Allan </a:t>
            </a:r>
            <a:r>
              <a:rPr lang="en-US" sz="1500" dirty="0" err="1"/>
              <a:t>Knies</a:t>
            </a:r>
            <a:r>
              <a:rPr lang="en-US" sz="1500" dirty="0"/>
              <a:t>, </a:t>
            </a:r>
            <a:r>
              <a:rPr lang="en-US" sz="1500" dirty="0" err="1"/>
              <a:t>Parthasarathy</a:t>
            </a:r>
            <a:r>
              <a:rPr lang="en-US" sz="1500" dirty="0"/>
              <a:t> </a:t>
            </a:r>
            <a:r>
              <a:rPr lang="en-US" sz="1500" dirty="0" err="1"/>
              <a:t>Ranganathan</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r>
              <a:rPr lang="en-US" sz="1500" dirty="0">
                <a:solidFill>
                  <a:srgbClr val="0000FF"/>
                </a:solidFill>
              </a:rPr>
              <a:t> </a:t>
            </a:r>
            <a:br>
              <a:rPr lang="en-US" sz="1500" dirty="0"/>
            </a:br>
            <a:r>
              <a:rPr lang="en-US" sz="1500" i="1" dirty="0"/>
              <a:t>Proceedings of the </a:t>
            </a:r>
            <a:r>
              <a:rPr lang="en-US" sz="1500" i="1" dirty="0">
                <a:hlinkClick r:id="rId3"/>
              </a:rPr>
              <a:t>23rd International Conference on Architectural Support for Programming Languages and Operating Systems</a:t>
            </a:r>
            <a:r>
              <a:rPr lang="en-US" sz="1500" i="1" dirty="0"/>
              <a:t> (</a:t>
            </a:r>
            <a:r>
              <a:rPr lang="en-US" sz="1500" b="1" i="1" dirty="0"/>
              <a:t>ASPLOS</a:t>
            </a:r>
            <a:r>
              <a:rPr lang="en-US" sz="1500" i="1" dirty="0"/>
              <a:t>)</a:t>
            </a:r>
            <a:r>
              <a:rPr lang="en-US" sz="1500" dirty="0"/>
              <a:t>, Williamsburg, VA, USA, March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4"/>
          <a:stretch>
            <a:fillRect/>
          </a:stretch>
        </p:blipFill>
        <p:spPr>
          <a:xfrm>
            <a:off x="0" y="4218136"/>
            <a:ext cx="9144000" cy="2235200"/>
          </a:xfrm>
          <a:prstGeom prst="rect">
            <a:avLst/>
          </a:prstGeom>
        </p:spPr>
      </p:pic>
      <p:sp>
        <p:nvSpPr>
          <p:cNvPr id="7" name="Rectangle 6">
            <a:extLst>
              <a:ext uri="{FF2B5EF4-FFF2-40B4-BE49-F238E27FC236}">
                <a16:creationId xmlns:a16="http://schemas.microsoft.com/office/drawing/2014/main" id="{6AD6B716-D4D6-E942-A52D-41F4F25A40CE}"/>
              </a:ext>
            </a:extLst>
          </p:cNvPr>
          <p:cNvSpPr/>
          <p:nvPr/>
        </p:nvSpPr>
        <p:spPr>
          <a:xfrm>
            <a:off x="0" y="270892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62.7%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data movement</a:t>
            </a:r>
          </a:p>
        </p:txBody>
      </p:sp>
      <p:sp>
        <p:nvSpPr>
          <p:cNvPr id="9" name="Title 1">
            <a:extLst>
              <a:ext uri="{FF2B5EF4-FFF2-40B4-BE49-F238E27FC236}">
                <a16:creationId xmlns:a16="http://schemas.microsoft.com/office/drawing/2014/main" id="{CADAED7D-7FD9-2A42-BDA3-4593BF0DF855}"/>
              </a:ext>
            </a:extLst>
          </p:cNvPr>
          <p:cNvSpPr txBox="1">
            <a:spLocks/>
          </p:cNvSpPr>
          <p:nvPr/>
        </p:nvSpPr>
        <p:spPr bwMode="auto">
          <a:xfrm>
            <a:off x="228600" y="152400"/>
            <a:ext cx="89154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6633"/>
                </a:solidFill>
                <a:effectLst/>
                <a:uLnTx/>
                <a:uFillTx/>
                <a:latin typeface="Garamond"/>
                <a:ea typeface="+mj-ea"/>
                <a:cs typeface="+mj-cs"/>
              </a:rPr>
              <a:t>Energy Waste in Mobile Devices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Tree>
    <p:extLst>
      <p:ext uri="{BB962C8B-B14F-4D97-AF65-F5344CB8AC3E}">
        <p14:creationId xmlns:p14="http://schemas.microsoft.com/office/powerpoint/2010/main" val="2018060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90331-46A6-747E-D575-532D29B1E5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7D9422-7F4F-FFAB-111B-A5E21CC70F4F}"/>
              </a:ext>
            </a:extLst>
          </p:cNvPr>
          <p:cNvSpPr>
            <a:spLocks noGrp="1"/>
          </p:cNvSpPr>
          <p:nvPr>
            <p:ph type="title"/>
          </p:nvPr>
        </p:nvSpPr>
        <p:spPr>
          <a:xfrm>
            <a:off x="0" y="79447"/>
            <a:ext cx="9144000" cy="740193"/>
          </a:xfrm>
        </p:spPr>
        <p:txBody>
          <a:bodyPr/>
          <a:lstStyle/>
          <a:p>
            <a:r>
              <a:rPr lang="en-US" dirty="0">
                <a:solidFill>
                  <a:schemeClr val="accent5">
                    <a:lumMod val="75000"/>
                  </a:schemeClr>
                </a:solidFill>
              </a:rPr>
              <a:t>The Capability of COTS DRAM Chips</a:t>
            </a:r>
            <a:br>
              <a:rPr lang="en-US" dirty="0">
                <a:solidFill>
                  <a:schemeClr val="accent5">
                    <a:lumMod val="75000"/>
                  </a:schemeClr>
                </a:solidFill>
              </a:rPr>
            </a:br>
            <a:endParaRPr lang="en-US" dirty="0">
              <a:solidFill>
                <a:schemeClr val="accent5">
                  <a:lumMod val="75000"/>
                </a:schemeClr>
              </a:solidFill>
            </a:endParaRPr>
          </a:p>
        </p:txBody>
      </p:sp>
      <p:sp>
        <p:nvSpPr>
          <p:cNvPr id="17" name="Slide Number Placeholder 3">
            <a:extLst>
              <a:ext uri="{FF2B5EF4-FFF2-40B4-BE49-F238E27FC236}">
                <a16:creationId xmlns:a16="http://schemas.microsoft.com/office/drawing/2014/main" id="{EDFF5035-F04E-D21F-71B2-FA2A1AD378C0}"/>
              </a:ext>
            </a:extLst>
          </p:cNvPr>
          <p:cNvSpPr txBox="1">
            <a:spLocks/>
          </p:cNvSpPr>
          <p:nvPr/>
        </p:nvSpPr>
        <p:spPr>
          <a:xfrm>
            <a:off x="7135390" y="6383046"/>
            <a:ext cx="1828800" cy="365125"/>
          </a:xfrm>
          <a:prstGeom prst="rect">
            <a:avLst/>
          </a:prstGeom>
          <a:solidFill>
            <a:schemeClr val="bg1"/>
          </a:solidFill>
        </p:spPr>
        <p:txBody>
          <a:bodyPr vert="horz" lIns="91440" tIns="45720" rIns="91440" bIns="45720" rtlCol="0" anchor="ctr"/>
          <a:lstStyle>
            <a:defPPr>
              <a:defRPr lang="en-US"/>
            </a:defPPr>
            <a:lvl1pPr marL="0" algn="r" defTabSz="914400" rtl="0" eaLnBrk="1" latinLnBrk="0" hangingPunct="1">
              <a:defRPr sz="2400" b="1" kern="1200">
                <a:solidFill>
                  <a:srgbClr val="0070C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000" b="1" i="0" u="none" strike="noStrike" kern="1200" cap="none" spc="0" normalizeH="0" baseline="0" noProof="0" smtClean="0">
                <a:ln>
                  <a:noFill/>
                </a:ln>
                <a:solidFill>
                  <a:srgbClr val="7BA79D"/>
                </a:solidFill>
                <a:effectLst/>
                <a:uLnTx/>
                <a:uFillTx/>
                <a:latin typeface="Cambria" panose="02040503050406030204" pitchFamily="18" charset="0"/>
                <a:ea typeface="Cambria" panose="02040503050406030204" pitchFamily="18"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2400" b="1" i="0" u="none" strike="noStrike" kern="1200" cap="none" spc="0" normalizeH="0" baseline="0" noProof="0">
              <a:ln>
                <a:noFill/>
              </a:ln>
              <a:solidFill>
                <a:srgbClr val="7BA79D"/>
              </a:solidFill>
              <a:effectLst/>
              <a:uLnTx/>
              <a:uFillTx/>
              <a:latin typeface="Cambria" panose="02040503050406030204" pitchFamily="18" charset="0"/>
              <a:ea typeface="Cambria" panose="02040503050406030204" pitchFamily="18" charset="0"/>
              <a:cs typeface="+mn-cs"/>
            </a:endParaRPr>
          </a:p>
        </p:txBody>
      </p:sp>
      <p:sp>
        <p:nvSpPr>
          <p:cNvPr id="85" name="Title 1">
            <a:extLst>
              <a:ext uri="{FF2B5EF4-FFF2-40B4-BE49-F238E27FC236}">
                <a16:creationId xmlns:a16="http://schemas.microsoft.com/office/drawing/2014/main" id="{A0BF504C-FDC0-A2ED-FD65-3B8992A719AD}"/>
              </a:ext>
            </a:extLst>
          </p:cNvPr>
          <p:cNvSpPr txBox="1">
            <a:spLocks/>
          </p:cNvSpPr>
          <p:nvPr/>
        </p:nvSpPr>
        <p:spPr>
          <a:xfrm>
            <a:off x="-2" y="763397"/>
            <a:ext cx="9143999" cy="936000"/>
          </a:xfrm>
          <a:prstGeom prst="rect">
            <a:avLst/>
          </a:prstGeom>
          <a:solidFill>
            <a:schemeClr val="tx2">
              <a:lumMod val="60000"/>
              <a:lumOff val="40000"/>
            </a:schemeClr>
          </a:solidFill>
        </p:spPr>
        <p:txBody>
          <a:bodyPr anchor="ctr"/>
          <a:lstStyle>
            <a:lvl1pPr algn="l" defTabSz="914400" rtl="0" eaLnBrk="1" latinLnBrk="0" hangingPunct="1">
              <a:lnSpc>
                <a:spcPct val="90000"/>
              </a:lnSpc>
              <a:spcBef>
                <a:spcPct val="0"/>
              </a:spcBef>
              <a:buNone/>
              <a:defRPr sz="4000" b="1" kern="1200">
                <a:solidFill>
                  <a:schemeClr val="tx1"/>
                </a:solidFill>
                <a:latin typeface="Cambria" panose="02040503050406030204" pitchFamily="18"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We </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demonstrate </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that</a:t>
            </a:r>
            <a:r>
              <a:rPr kumimoji="0" lang="en-US" sz="3200" b="1" i="0" u="none" strike="noStrike" kern="1200" cap="none" spc="0" normalizeH="0" baseline="0" noProof="0" dirty="0">
                <a:ln>
                  <a:noFill/>
                </a:ln>
                <a:solidFill>
                  <a:prstClr val="white"/>
                </a:solidFill>
                <a:effectLst/>
                <a:uLnTx/>
                <a:uFillTx/>
                <a:latin typeface="Cambria" panose="02040503050406030204" pitchFamily="18" charset="0"/>
                <a:ea typeface="+mj-ea"/>
                <a:cs typeface="+mj-cs"/>
              </a:rPr>
              <a:t> COTS DRAM chips:</a:t>
            </a:r>
          </a:p>
        </p:txBody>
      </p:sp>
      <p:grpSp>
        <p:nvGrpSpPr>
          <p:cNvPr id="89" name="Grup 88">
            <a:extLst>
              <a:ext uri="{FF2B5EF4-FFF2-40B4-BE49-F238E27FC236}">
                <a16:creationId xmlns:a16="http://schemas.microsoft.com/office/drawing/2014/main" id="{90B28E80-827A-B0CF-A849-0C861AA12ADB}"/>
              </a:ext>
            </a:extLst>
          </p:cNvPr>
          <p:cNvGrpSpPr/>
          <p:nvPr/>
        </p:nvGrpSpPr>
        <p:grpSpPr>
          <a:xfrm>
            <a:off x="4" y="1843189"/>
            <a:ext cx="9143996" cy="1260000"/>
            <a:chOff x="3" y="1231799"/>
            <a:chExt cx="9143996" cy="1260000"/>
          </a:xfrm>
        </p:grpSpPr>
        <p:sp>
          <p:nvSpPr>
            <p:cNvPr id="84" name="Rectangle 274">
              <a:extLst>
                <a:ext uri="{FF2B5EF4-FFF2-40B4-BE49-F238E27FC236}">
                  <a16:creationId xmlns:a16="http://schemas.microsoft.com/office/drawing/2014/main" id="{F20A372A-800F-1CE7-5848-BD46CD4D3CD9}"/>
                </a:ext>
              </a:extLst>
            </p:cNvPr>
            <p:cNvSpPr/>
            <p:nvPr/>
          </p:nvSpPr>
          <p:spPr>
            <a:xfrm>
              <a:off x="900113" y="1231799"/>
              <a:ext cx="8243886"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a:t>
              </a: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 copy one row into up to 31 other rows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BA79D">
                      <a:lumMod val="50000"/>
                    </a:srgbClr>
                  </a:solidFill>
                  <a:effectLst/>
                  <a:uLnTx/>
                  <a:uFillTx/>
                  <a:latin typeface="Cambria" panose="02040503050406030204" pitchFamily="18" charset="0"/>
                  <a:ea typeface="+mn-ea"/>
                  <a:cs typeface="+mn-cs"/>
                </a:rPr>
                <a:t>with &gt;99.98% success rate</a:t>
              </a:r>
            </a:p>
          </p:txBody>
        </p:sp>
        <p:sp>
          <p:nvSpPr>
            <p:cNvPr id="88" name="Rectangle 274">
              <a:extLst>
                <a:ext uri="{FF2B5EF4-FFF2-40B4-BE49-F238E27FC236}">
                  <a16:creationId xmlns:a16="http://schemas.microsoft.com/office/drawing/2014/main" id="{DC07A385-9139-84BF-8224-94494515988D}"/>
                </a:ext>
              </a:extLst>
            </p:cNvPr>
            <p:cNvSpPr/>
            <p:nvPr/>
          </p:nvSpPr>
          <p:spPr>
            <a:xfrm>
              <a:off x="3" y="1231799"/>
              <a:ext cx="900110" cy="1260000"/>
            </a:xfrm>
            <a:prstGeom prst="rect">
              <a:avLst/>
            </a:prstGeom>
            <a:solidFill>
              <a:schemeClr val="accent5">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91" name="Grup 90">
            <a:extLst>
              <a:ext uri="{FF2B5EF4-FFF2-40B4-BE49-F238E27FC236}">
                <a16:creationId xmlns:a16="http://schemas.microsoft.com/office/drawing/2014/main" id="{08E74F9C-AF91-FC6D-9313-359E3B509903}"/>
              </a:ext>
            </a:extLst>
          </p:cNvPr>
          <p:cNvGrpSpPr/>
          <p:nvPr/>
        </p:nvGrpSpPr>
        <p:grpSpPr>
          <a:xfrm>
            <a:off x="0" y="3338873"/>
            <a:ext cx="9143998" cy="1262841"/>
            <a:chOff x="0" y="2946040"/>
            <a:chExt cx="9143998" cy="1262841"/>
          </a:xfrm>
        </p:grpSpPr>
        <p:sp>
          <p:nvSpPr>
            <p:cNvPr id="86" name="Rectangle 274">
              <a:extLst>
                <a:ext uri="{FF2B5EF4-FFF2-40B4-BE49-F238E27FC236}">
                  <a16:creationId xmlns:a16="http://schemas.microsoft.com/office/drawing/2014/main" id="{C6834D6C-CB12-B26F-9C71-A857EB42EC29}"/>
                </a:ext>
              </a:extLst>
            </p:cNvPr>
            <p:cNvSpPr/>
            <p:nvPr/>
          </p:nvSpPr>
          <p:spPr>
            <a:xfrm>
              <a:off x="900112" y="2948881"/>
              <a:ext cx="8243886"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NOT operation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with</a:t>
              </a:r>
              <a:r>
                <a:rPr kumimoji="0" lang="en-US" sz="3200" b="0"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mn-ea"/>
                  <a:cs typeface="+mn-cs"/>
                </a:rPr>
                <a:t>32 output operands</a:t>
              </a:r>
            </a:p>
          </p:txBody>
        </p:sp>
        <p:sp>
          <p:nvSpPr>
            <p:cNvPr id="90" name="Rectangle 274">
              <a:extLst>
                <a:ext uri="{FF2B5EF4-FFF2-40B4-BE49-F238E27FC236}">
                  <a16:creationId xmlns:a16="http://schemas.microsoft.com/office/drawing/2014/main" id="{57B0877F-490C-4119-0A56-6A7C5BE7C4D6}"/>
                </a:ext>
              </a:extLst>
            </p:cNvPr>
            <p:cNvSpPr/>
            <p:nvPr/>
          </p:nvSpPr>
          <p:spPr>
            <a:xfrm>
              <a:off x="0" y="2946040"/>
              <a:ext cx="900110" cy="1260000"/>
            </a:xfrm>
            <a:prstGeom prst="rect">
              <a:avLst/>
            </a:prstGeom>
            <a:solidFill>
              <a:schemeClr val="accent1">
                <a:lumMod val="40000"/>
                <a:lumOff val="60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a:t>
              </a:r>
            </a:p>
          </p:txBody>
        </p:sp>
      </p:grpSp>
      <p:grpSp>
        <p:nvGrpSpPr>
          <p:cNvPr id="93" name="Grup 92">
            <a:extLst>
              <a:ext uri="{FF2B5EF4-FFF2-40B4-BE49-F238E27FC236}">
                <a16:creationId xmlns:a16="http://schemas.microsoft.com/office/drawing/2014/main" id="{53B11014-9AF5-0DD7-7E69-595D0C74A122}"/>
              </a:ext>
            </a:extLst>
          </p:cNvPr>
          <p:cNvGrpSpPr/>
          <p:nvPr/>
        </p:nvGrpSpPr>
        <p:grpSpPr>
          <a:xfrm>
            <a:off x="6" y="4837397"/>
            <a:ext cx="9143994" cy="1265684"/>
            <a:chOff x="3" y="4658859"/>
            <a:chExt cx="9143994" cy="1265684"/>
          </a:xfrm>
        </p:grpSpPr>
        <p:sp>
          <p:nvSpPr>
            <p:cNvPr id="87" name="Rectangle 274">
              <a:extLst>
                <a:ext uri="{FF2B5EF4-FFF2-40B4-BE49-F238E27FC236}">
                  <a16:creationId xmlns:a16="http://schemas.microsoft.com/office/drawing/2014/main" id="{7EEA4E0F-DB7D-B789-AA20-4B93078F7F67}"/>
                </a:ext>
              </a:extLst>
            </p:cNvPr>
            <p:cNvSpPr/>
            <p:nvPr/>
          </p:nvSpPr>
          <p:spPr>
            <a:xfrm>
              <a:off x="900111" y="4664543"/>
              <a:ext cx="8243886"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Can perform</a:t>
              </a:r>
              <a:r>
                <a:rPr kumimoji="0" lang="en-US" sz="3200" b="0"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up to </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16-input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AND, NAND, OR, and NOR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operations</a:t>
              </a:r>
            </a:p>
          </p:txBody>
        </p:sp>
        <p:sp>
          <p:nvSpPr>
            <p:cNvPr id="92" name="Rectangle 274">
              <a:extLst>
                <a:ext uri="{FF2B5EF4-FFF2-40B4-BE49-F238E27FC236}">
                  <a16:creationId xmlns:a16="http://schemas.microsoft.com/office/drawing/2014/main" id="{B6CE005B-D58F-AD4D-8931-0CF35894DA0E}"/>
                </a:ext>
              </a:extLst>
            </p:cNvPr>
            <p:cNvSpPr/>
            <p:nvPr/>
          </p:nvSpPr>
          <p:spPr>
            <a:xfrm>
              <a:off x="3" y="4658859"/>
              <a:ext cx="900110" cy="1260000"/>
            </a:xfrm>
            <a:prstGeom prst="rect">
              <a:avLst/>
            </a:prstGeom>
            <a:solidFill>
              <a:srgbClr val="E8E6FE"/>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a:t>
              </a:r>
            </a:p>
          </p:txBody>
        </p:sp>
      </p:grpSp>
    </p:spTree>
    <p:extLst>
      <p:ext uri="{BB962C8B-B14F-4D97-AF65-F5344CB8AC3E}">
        <p14:creationId xmlns:p14="http://schemas.microsoft.com/office/powerpoint/2010/main" val="85987477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44780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How to Enable Adoption of </a:t>
            </a:r>
            <a:r>
              <a:rPr lang="en-US" sz="6000" dirty="0">
                <a:solidFill>
                  <a:srgbClr val="FF0000"/>
                </a:solidFill>
                <a:latin typeface="Tahoma" charset="0"/>
                <a:ea typeface="ＭＳ Ｐゴシック" charset="0"/>
                <a:cs typeface="ＭＳ Ｐゴシック" charset="0"/>
              </a:rPr>
              <a:t>Processing in Memory</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267681431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Barriers to Adoption of PIM</a:t>
            </a:r>
          </a:p>
        </p:txBody>
      </p:sp>
      <p:sp>
        <p:nvSpPr>
          <p:cNvPr id="3" name="Content Placeholder 2"/>
          <p:cNvSpPr>
            <a:spLocks noGrp="1"/>
          </p:cNvSpPr>
          <p:nvPr>
            <p:ph idx="1"/>
          </p:nvPr>
        </p:nvSpPr>
        <p:spPr>
          <a:xfrm>
            <a:off x="228600" y="928464"/>
            <a:ext cx="8915400" cy="5020816"/>
          </a:xfrm>
        </p:spPr>
        <p:txBody>
          <a:bodyPr/>
          <a:lstStyle/>
          <a:p>
            <a:pPr marL="0" indent="0">
              <a:buNone/>
            </a:pPr>
            <a:r>
              <a:rPr lang="en-US" dirty="0">
                <a:solidFill>
                  <a:srgbClr val="0432FF"/>
                </a:solidFill>
              </a:rPr>
              <a:t>1. </a:t>
            </a:r>
            <a:r>
              <a:rPr lang="en-US" b="1" dirty="0">
                <a:solidFill>
                  <a:srgbClr val="0432FF"/>
                </a:solidFill>
              </a:rPr>
              <a:t>Applications</a:t>
            </a:r>
            <a:r>
              <a:rPr lang="en-US" dirty="0">
                <a:solidFill>
                  <a:srgbClr val="0432FF"/>
                </a:solidFill>
              </a:rPr>
              <a:t> &amp; </a:t>
            </a:r>
            <a:r>
              <a:rPr lang="en-US" b="1" dirty="0">
                <a:solidFill>
                  <a:srgbClr val="0432FF"/>
                </a:solidFill>
              </a:rPr>
              <a:t>software</a:t>
            </a:r>
            <a:r>
              <a:rPr lang="en-US" dirty="0">
                <a:solidFill>
                  <a:srgbClr val="0432FF"/>
                </a:solidFill>
              </a:rPr>
              <a:t> for PIM</a:t>
            </a:r>
          </a:p>
          <a:p>
            <a:pPr marL="0" indent="0">
              <a:buNone/>
            </a:pPr>
            <a:endParaRPr lang="en-US" dirty="0"/>
          </a:p>
          <a:p>
            <a:pPr marL="0" indent="0">
              <a:buNone/>
            </a:pPr>
            <a:r>
              <a:rPr lang="en-US" dirty="0">
                <a:solidFill>
                  <a:srgbClr val="7030A0"/>
                </a:solidFill>
              </a:rPr>
              <a:t>2. Ease of </a:t>
            </a:r>
            <a:r>
              <a:rPr lang="en-US" b="1" dirty="0">
                <a:solidFill>
                  <a:srgbClr val="7030A0"/>
                </a:solidFill>
              </a:rPr>
              <a:t>programming</a:t>
            </a:r>
            <a:r>
              <a:rPr lang="en-US" dirty="0">
                <a:solidFill>
                  <a:srgbClr val="7030A0"/>
                </a:solidFill>
              </a:rPr>
              <a:t> (interfaces and compiler/HW support)</a:t>
            </a:r>
          </a:p>
          <a:p>
            <a:pPr marL="0" indent="0">
              <a:buNone/>
            </a:pPr>
            <a:endParaRPr lang="en-US" dirty="0"/>
          </a:p>
          <a:p>
            <a:pPr marL="0" indent="0">
              <a:buNone/>
            </a:pPr>
            <a:r>
              <a:rPr lang="en-US" dirty="0">
                <a:solidFill>
                  <a:srgbClr val="8C0000"/>
                </a:solidFill>
              </a:rPr>
              <a:t>3. </a:t>
            </a:r>
            <a:r>
              <a:rPr lang="en-US" b="1" dirty="0">
                <a:solidFill>
                  <a:srgbClr val="8C0000"/>
                </a:solidFill>
              </a:rPr>
              <a:t>System</a:t>
            </a:r>
            <a:r>
              <a:rPr lang="en-US" dirty="0">
                <a:solidFill>
                  <a:srgbClr val="8C0000"/>
                </a:solidFill>
              </a:rPr>
              <a:t> and </a:t>
            </a:r>
            <a:r>
              <a:rPr lang="en-US" b="1" dirty="0">
                <a:solidFill>
                  <a:srgbClr val="8C0000"/>
                </a:solidFill>
              </a:rPr>
              <a:t>security</a:t>
            </a:r>
            <a:r>
              <a:rPr lang="en-US" dirty="0">
                <a:solidFill>
                  <a:srgbClr val="8C0000"/>
                </a:solidFill>
              </a:rPr>
              <a:t> support: coherence, synchronization, virtual memory, isolation, communication interfaces, …</a:t>
            </a:r>
          </a:p>
          <a:p>
            <a:pPr marL="0" indent="0">
              <a:buNone/>
            </a:pPr>
            <a:endParaRPr lang="en-US" dirty="0"/>
          </a:p>
          <a:p>
            <a:pPr marL="0" indent="0">
              <a:buNone/>
            </a:pPr>
            <a:r>
              <a:rPr lang="en-US" dirty="0">
                <a:solidFill>
                  <a:schemeClr val="tx2"/>
                </a:solidFill>
              </a:rPr>
              <a:t>4. </a:t>
            </a:r>
            <a:r>
              <a:rPr lang="en-US" b="1" dirty="0">
                <a:solidFill>
                  <a:schemeClr val="tx2"/>
                </a:solidFill>
              </a:rPr>
              <a:t>Runtime</a:t>
            </a:r>
            <a:r>
              <a:rPr lang="en-US" dirty="0">
                <a:solidFill>
                  <a:schemeClr val="tx2"/>
                </a:solidFill>
              </a:rPr>
              <a:t> and </a:t>
            </a:r>
            <a:r>
              <a:rPr lang="en-US" b="1" dirty="0">
                <a:solidFill>
                  <a:schemeClr val="tx2"/>
                </a:solidFill>
              </a:rPr>
              <a:t>compilation</a:t>
            </a:r>
            <a:r>
              <a:rPr lang="en-US" dirty="0">
                <a:solidFill>
                  <a:schemeClr val="tx2"/>
                </a:solidFill>
              </a:rPr>
              <a:t> systems for adaptive scheduling, data mapping, access/sharing control, …</a:t>
            </a:r>
          </a:p>
          <a:p>
            <a:pPr marL="0" indent="0">
              <a:buNone/>
            </a:pPr>
            <a:endParaRPr lang="en-US" dirty="0"/>
          </a:p>
          <a:p>
            <a:pPr marL="0" indent="0">
              <a:buNone/>
            </a:pPr>
            <a:r>
              <a:rPr lang="en-US" dirty="0">
                <a:solidFill>
                  <a:srgbClr val="0070C0"/>
                </a:solidFill>
              </a:rPr>
              <a:t>5. </a:t>
            </a:r>
            <a:r>
              <a:rPr lang="en-US" b="1" dirty="0">
                <a:solidFill>
                  <a:srgbClr val="0070C0"/>
                </a:solidFill>
              </a:rPr>
              <a:t>Infrastructures</a:t>
            </a:r>
            <a:r>
              <a:rPr lang="en-US" dirty="0">
                <a:solidFill>
                  <a:srgbClr val="0070C0"/>
                </a:solidFill>
              </a:rPr>
              <a:t> to assess benefits and feasibility</a:t>
            </a:r>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CACA1410-DA7E-F643-8886-992AD3AF089B}"/>
              </a:ext>
            </a:extLst>
          </p:cNvPr>
          <p:cNvSpPr txBox="1"/>
          <p:nvPr/>
        </p:nvSpPr>
        <p:spPr>
          <a:xfrm>
            <a:off x="1364585" y="5877272"/>
            <a:ext cx="6455614"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All can be solved with change of mindset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845533081"/>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memory-centric mindset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96A6595C-436B-B546-8CE9-DFF850FBB246}"/>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1629637729"/>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Concluding Remarks</a:t>
            </a:r>
          </a:p>
        </p:txBody>
      </p:sp>
      <p:sp>
        <p:nvSpPr>
          <p:cNvPr id="3" name="Content Placeholder 2"/>
          <p:cNvSpPr>
            <a:spLocks noGrp="1"/>
          </p:cNvSpPr>
          <p:nvPr>
            <p:ph idx="1"/>
          </p:nvPr>
        </p:nvSpPr>
        <p:spPr>
          <a:xfrm>
            <a:off x="35496" y="836712"/>
            <a:ext cx="9289032" cy="5193723"/>
          </a:xfrm>
        </p:spPr>
        <p:txBody>
          <a:bodyPr/>
          <a:lstStyle/>
          <a:p>
            <a:r>
              <a:rPr lang="en-US" dirty="0">
                <a:solidFill>
                  <a:srgbClr val="FF0000"/>
                </a:solidFill>
              </a:rPr>
              <a:t>We must design systems to be </a:t>
            </a:r>
            <a:r>
              <a:rPr lang="en-US" b="1" dirty="0">
                <a:solidFill>
                  <a:srgbClr val="FF0000"/>
                </a:solidFill>
              </a:rPr>
              <a:t>balanced</a:t>
            </a:r>
            <a:r>
              <a:rPr lang="en-US" dirty="0">
                <a:solidFill>
                  <a:srgbClr val="FF0000"/>
                </a:solidFill>
              </a:rPr>
              <a:t>, </a:t>
            </a:r>
            <a:r>
              <a:rPr lang="en-US" b="1" dirty="0">
                <a:solidFill>
                  <a:srgbClr val="FF0000"/>
                </a:solidFill>
              </a:rPr>
              <a:t>high-performance</a:t>
            </a:r>
            <a:r>
              <a:rPr lang="en-US" dirty="0">
                <a:solidFill>
                  <a:srgbClr val="FF0000"/>
                </a:solidFill>
              </a:rPr>
              <a:t>, </a:t>
            </a:r>
            <a:r>
              <a:rPr lang="en-US" b="1" dirty="0">
                <a:solidFill>
                  <a:srgbClr val="FF0000"/>
                </a:solidFill>
              </a:rPr>
              <a:t>energy-efficient</a:t>
            </a:r>
            <a:r>
              <a:rPr lang="en-US" b="1" dirty="0"/>
              <a:t> </a:t>
            </a:r>
            <a:r>
              <a:rPr lang="en-US" dirty="0"/>
              <a:t>(all at the same time) </a:t>
            </a:r>
            <a:r>
              <a:rPr lang="en-US" dirty="0">
                <a:sym typeface="Wingdings" pitchFamily="2" charset="2"/>
              </a:rPr>
              <a:t> intelligent systems</a:t>
            </a:r>
            <a:r>
              <a:rPr lang="en-US" dirty="0"/>
              <a:t> </a:t>
            </a:r>
            <a:endParaRPr lang="en-US" sz="2000" dirty="0">
              <a:solidFill>
                <a:srgbClr val="0000FF"/>
              </a:solidFill>
            </a:endParaRPr>
          </a:p>
          <a:p>
            <a:pPr lvl="1"/>
            <a:r>
              <a:rPr lang="en-US" b="1" dirty="0">
                <a:solidFill>
                  <a:srgbClr val="0000FF"/>
                </a:solidFill>
              </a:rPr>
              <a:t>Data-centric, data-driven, data-aware</a:t>
            </a:r>
          </a:p>
          <a:p>
            <a:endParaRPr lang="en-US" sz="2000" dirty="0">
              <a:solidFill>
                <a:srgbClr val="FF0000"/>
              </a:solidFill>
            </a:endParaRPr>
          </a:p>
          <a:p>
            <a:r>
              <a:rPr lang="en-US" dirty="0">
                <a:solidFill>
                  <a:srgbClr val="FF0000"/>
                </a:solidFill>
              </a:rPr>
              <a:t>Enable computation capability inside and close to memory</a:t>
            </a:r>
          </a:p>
          <a:p>
            <a:endParaRPr lang="en-US" sz="2000" dirty="0">
              <a:solidFill>
                <a:srgbClr val="0000FF"/>
              </a:solidFill>
            </a:endParaRPr>
          </a:p>
          <a:p>
            <a:r>
              <a:rPr lang="en-US" dirty="0">
                <a:solidFill>
                  <a:srgbClr val="0000FF"/>
                </a:solidFill>
              </a:rPr>
              <a:t>This </a:t>
            </a:r>
            <a:r>
              <a:rPr lang="en-US" dirty="0">
                <a:solidFill>
                  <a:srgbClr val="000000"/>
                </a:solidFill>
              </a:rPr>
              <a:t>can</a:t>
            </a:r>
          </a:p>
          <a:p>
            <a:pPr lvl="1"/>
            <a:r>
              <a:rPr lang="en-US" dirty="0"/>
              <a:t>Lead to </a:t>
            </a:r>
            <a:r>
              <a:rPr lang="en-US" b="1" dirty="0">
                <a:solidFill>
                  <a:schemeClr val="accent2">
                    <a:lumMod val="75000"/>
                  </a:schemeClr>
                </a:solidFill>
              </a:rPr>
              <a:t>orders-of-magnitude </a:t>
            </a:r>
            <a:r>
              <a:rPr lang="en-US" dirty="0"/>
              <a:t>improvements </a:t>
            </a:r>
          </a:p>
          <a:p>
            <a:pPr lvl="1"/>
            <a:r>
              <a:rPr lang="en-US" b="1" dirty="0">
                <a:solidFill>
                  <a:srgbClr val="2C6123"/>
                </a:solidFill>
              </a:rPr>
              <a:t>Enable new applications &amp; computing platforms</a:t>
            </a:r>
          </a:p>
          <a:p>
            <a:pPr lvl="1"/>
            <a:r>
              <a:rPr lang="is-IS" b="1" dirty="0">
                <a:solidFill>
                  <a:srgbClr val="2C6123"/>
                </a:solidFill>
              </a:rPr>
              <a:t>Enable better understanding of nature</a:t>
            </a:r>
          </a:p>
          <a:p>
            <a:pPr lvl="1"/>
            <a:r>
              <a:rPr lang="is-IS" b="1" dirty="0">
                <a:solidFill>
                  <a:srgbClr val="2C6123"/>
                </a:solidFill>
              </a:rPr>
              <a:t>…</a:t>
            </a:r>
            <a:endParaRPr lang="en-US" b="1" dirty="0">
              <a:solidFill>
                <a:srgbClr val="2C6123"/>
              </a:solidFill>
            </a:endParaRPr>
          </a:p>
          <a:p>
            <a:pPr lvl="1"/>
            <a:endParaRPr lang="en-US" sz="2000" dirty="0"/>
          </a:p>
          <a:p>
            <a:r>
              <a:rPr lang="en-US" dirty="0">
                <a:solidFill>
                  <a:srgbClr val="0000FF"/>
                </a:solidFill>
              </a:rPr>
              <a:t>Future of </a:t>
            </a:r>
            <a:r>
              <a:rPr lang="en-US" b="1" dirty="0">
                <a:solidFill>
                  <a:srgbClr val="0000FF"/>
                </a:solidFill>
              </a:rPr>
              <a:t>truly memory-centric computing </a:t>
            </a:r>
            <a:r>
              <a:rPr lang="en-US" dirty="0">
                <a:solidFill>
                  <a:srgbClr val="0000FF"/>
                </a:solidFill>
              </a:rPr>
              <a:t>is bright</a:t>
            </a:r>
          </a:p>
          <a:p>
            <a:pPr lvl="1"/>
            <a:r>
              <a:rPr lang="en-US" dirty="0">
                <a:solidFill>
                  <a:srgbClr val="0000FF"/>
                </a:solidFill>
              </a:rPr>
              <a:t>We need to do research &amp; design across the computing stack</a:t>
            </a:r>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600" b="0" i="0" u="none" strike="noStrike" kern="1200" cap="none" spc="0" normalizeH="0" baseline="0" noProof="0" dirty="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25642317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to Revisit the Entire Stack</a:t>
            </a:r>
          </a:p>
        </p:txBody>
      </p:sp>
      <p:sp>
        <p:nvSpPr>
          <p:cNvPr id="3" name="Content Placeholder 2"/>
          <p:cNvSpPr>
            <a:spLocks noGrp="1"/>
          </p:cNvSpPr>
          <p:nvPr>
            <p:ph idx="1"/>
          </p:nvPr>
        </p:nvSpPr>
        <p:spPr/>
        <p:txBody>
          <a:bodyPr/>
          <a:lstStyle/>
          <a:p>
            <a:r>
              <a:rPr lang="en-US" dirty="0">
                <a:solidFill>
                  <a:srgbClr val="0000FF"/>
                </a:solidFill>
              </a:rPr>
              <a:t>With a </a:t>
            </a:r>
            <a:r>
              <a:rPr lang="en-US" b="1" dirty="0">
                <a:solidFill>
                  <a:srgbClr val="0000FF"/>
                </a:solidFill>
              </a:rPr>
              <a:t>data-centric mindset</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 Box 17"/>
          <p:cNvSpPr txBox="1">
            <a:spLocks noChangeArrowheads="1"/>
          </p:cNvSpPr>
          <p:nvPr/>
        </p:nvSpPr>
        <p:spPr bwMode="auto">
          <a:xfrm>
            <a:off x="3501600" y="390683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6" name="Text Box 18"/>
          <p:cNvSpPr txBox="1">
            <a:spLocks noChangeAspect="1" noChangeArrowheads="1"/>
          </p:cNvSpPr>
          <p:nvPr/>
        </p:nvSpPr>
        <p:spPr bwMode="auto">
          <a:xfrm>
            <a:off x="3501600" y="353536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7" name="Text Box 19"/>
          <p:cNvSpPr txBox="1">
            <a:spLocks noChangeAspect="1" noChangeArrowheads="1"/>
          </p:cNvSpPr>
          <p:nvPr/>
        </p:nvSpPr>
        <p:spPr bwMode="auto">
          <a:xfrm>
            <a:off x="3498425" y="287104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8" name="Text Box 20"/>
          <p:cNvSpPr txBox="1">
            <a:spLocks noChangeAspect="1" noChangeArrowheads="1"/>
          </p:cNvSpPr>
          <p:nvPr/>
        </p:nvSpPr>
        <p:spPr bwMode="auto">
          <a:xfrm>
            <a:off x="3498425" y="249956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9" name="Text Box 21"/>
          <p:cNvSpPr txBox="1">
            <a:spLocks noChangeAspect="1" noChangeArrowheads="1"/>
          </p:cNvSpPr>
          <p:nvPr/>
        </p:nvSpPr>
        <p:spPr bwMode="auto">
          <a:xfrm>
            <a:off x="3498425" y="213285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10" name="Text Box 22"/>
          <p:cNvSpPr txBox="1">
            <a:spLocks noChangeAspect="1" noChangeArrowheads="1"/>
          </p:cNvSpPr>
          <p:nvPr/>
        </p:nvSpPr>
        <p:spPr bwMode="auto">
          <a:xfrm>
            <a:off x="3501600" y="427990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pitchFamily="34" charset="0"/>
              <a:ea typeface="+mn-ea"/>
              <a:cs typeface="Arial" charset="0"/>
            </a:endParaRPr>
          </a:p>
        </p:txBody>
      </p:sp>
      <p:sp>
        <p:nvSpPr>
          <p:cNvPr id="11" name="Text Box 23"/>
          <p:cNvSpPr txBox="1">
            <a:spLocks noChangeAspect="1" noChangeArrowheads="1"/>
          </p:cNvSpPr>
          <p:nvPr/>
        </p:nvSpPr>
        <p:spPr bwMode="auto">
          <a:xfrm>
            <a:off x="3501600" y="465137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12" name="Text Box 24"/>
          <p:cNvSpPr txBox="1">
            <a:spLocks noChangeAspect="1" noChangeArrowheads="1"/>
          </p:cNvSpPr>
          <p:nvPr/>
        </p:nvSpPr>
        <p:spPr bwMode="auto">
          <a:xfrm>
            <a:off x="3501600" y="321297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13" name="Text Box 23"/>
          <p:cNvSpPr txBox="1">
            <a:spLocks noChangeAspect="1" noChangeArrowheads="1"/>
          </p:cNvSpPr>
          <p:nvPr/>
        </p:nvSpPr>
        <p:spPr bwMode="auto">
          <a:xfrm>
            <a:off x="3503188" y="500697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14" name="Rounded Rectangle 13"/>
          <p:cNvSpPr>
            <a:spLocks noChangeArrowheads="1"/>
          </p:cNvSpPr>
          <p:nvPr/>
        </p:nvSpPr>
        <p:spPr bwMode="auto">
          <a:xfrm rot="5400000">
            <a:off x="3392996" y="2610036"/>
            <a:ext cx="2232248" cy="2286000"/>
          </a:xfrm>
          <a:prstGeom prst="roundRect">
            <a:avLst>
              <a:gd name="adj" fmla="val 16667"/>
            </a:avLst>
          </a:prstGeom>
          <a:noFill/>
          <a:ln w="4445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
        <p:nvSpPr>
          <p:cNvPr id="15" name="TextBox 14">
            <a:extLst>
              <a:ext uri="{FF2B5EF4-FFF2-40B4-BE49-F238E27FC236}">
                <a16:creationId xmlns:a16="http://schemas.microsoft.com/office/drawing/2014/main" id="{B49969CC-89D8-8641-BF5A-5FB288BAD095}"/>
              </a:ext>
            </a:extLst>
          </p:cNvPr>
          <p:cNvSpPr txBox="1"/>
          <p:nvPr/>
        </p:nvSpPr>
        <p:spPr>
          <a:xfrm>
            <a:off x="2195736" y="5805264"/>
            <a:ext cx="4793300"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We can get there step by step</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Tree>
    <p:extLst>
      <p:ext uri="{BB962C8B-B14F-4D97-AF65-F5344CB8AC3E}">
        <p14:creationId xmlns:p14="http://schemas.microsoft.com/office/powerpoint/2010/main" val="24720612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Acknowledgments</a:t>
            </a:r>
          </a:p>
        </p:txBody>
      </p:sp>
      <p:sp>
        <p:nvSpPr>
          <p:cNvPr id="3" name="Content Placeholder 2"/>
          <p:cNvSpPr>
            <a:spLocks noGrp="1"/>
          </p:cNvSpPr>
          <p:nvPr>
            <p:ph idx="1"/>
          </p:nvPr>
        </p:nvSpPr>
        <p:spPr/>
        <p:txBody>
          <a:bodyPr/>
          <a:lstStyle/>
          <a:p>
            <a:r>
              <a:rPr lang="en-US" dirty="0"/>
              <a:t>Alibaba, AMD, ASML, </a:t>
            </a:r>
            <a:r>
              <a:rPr lang="en-US" dirty="0">
                <a:solidFill>
                  <a:srgbClr val="0432FF"/>
                </a:solidFill>
              </a:rPr>
              <a:t>Google</a:t>
            </a:r>
            <a:r>
              <a:rPr lang="en-US" dirty="0"/>
              <a:t>, Facebook, </a:t>
            </a:r>
            <a:r>
              <a:rPr lang="en-US" dirty="0">
                <a:solidFill>
                  <a:srgbClr val="0432FF"/>
                </a:solidFill>
              </a:rPr>
              <a:t>Hi-Silicon</a:t>
            </a:r>
            <a:r>
              <a:rPr lang="en-US" dirty="0"/>
              <a:t>, HP Labs, </a:t>
            </a:r>
            <a:r>
              <a:rPr lang="en-US" dirty="0">
                <a:solidFill>
                  <a:srgbClr val="0432FF"/>
                </a:solidFill>
              </a:rPr>
              <a:t>Huawei</a:t>
            </a:r>
            <a:r>
              <a:rPr lang="en-US" dirty="0"/>
              <a:t>, IBM, </a:t>
            </a:r>
            <a:r>
              <a:rPr lang="en-US" dirty="0">
                <a:solidFill>
                  <a:srgbClr val="0432FF"/>
                </a:solidFill>
              </a:rPr>
              <a:t>Intel</a:t>
            </a:r>
            <a:r>
              <a:rPr lang="en-US" dirty="0"/>
              <a:t>, </a:t>
            </a:r>
            <a:r>
              <a:rPr lang="en-US" dirty="0">
                <a:solidFill>
                  <a:srgbClr val="0432FF"/>
                </a:solidFill>
              </a:rPr>
              <a:t>Microsoft</a:t>
            </a:r>
            <a:r>
              <a:rPr lang="en-US" dirty="0"/>
              <a:t>, Nvidia, Oracle, Qualcomm, Rambus, Samsung, Seagate, </a:t>
            </a:r>
            <a:r>
              <a:rPr lang="en-US" dirty="0">
                <a:solidFill>
                  <a:srgbClr val="0432FF"/>
                </a:solidFill>
              </a:rPr>
              <a:t>VMware, Xilinx</a:t>
            </a:r>
          </a:p>
          <a:p>
            <a:r>
              <a:rPr lang="en-US" dirty="0"/>
              <a:t>NSF</a:t>
            </a:r>
          </a:p>
          <a:p>
            <a:r>
              <a:rPr lang="en-US" dirty="0"/>
              <a:t>NIH</a:t>
            </a:r>
          </a:p>
          <a:p>
            <a:r>
              <a:rPr lang="en-US" dirty="0"/>
              <a:t>GSRC</a:t>
            </a:r>
          </a:p>
          <a:p>
            <a:r>
              <a:rPr lang="en-US" dirty="0">
                <a:solidFill>
                  <a:srgbClr val="0432FF"/>
                </a:solidFill>
              </a:rPr>
              <a:t>SRC</a:t>
            </a:r>
          </a:p>
          <a:p>
            <a:r>
              <a:rPr lang="en-US" dirty="0" err="1"/>
              <a:t>CyLab</a:t>
            </a:r>
            <a:endParaRPr lang="en-US" dirty="0"/>
          </a:p>
          <a:p>
            <a:r>
              <a:rPr lang="en-US" dirty="0">
                <a:solidFill>
                  <a:srgbClr val="0000FF"/>
                </a:solidFill>
              </a:rPr>
              <a:t>EFCL</a:t>
            </a:r>
          </a:p>
          <a:p>
            <a:r>
              <a:rPr lang="en-US" dirty="0">
                <a:solidFill>
                  <a:srgbClr val="0000FF"/>
                </a:solidFill>
              </a:rPr>
              <a:t>SNSF</a:t>
            </a:r>
          </a:p>
          <a:p>
            <a:r>
              <a:rPr lang="en-US" dirty="0">
                <a:solidFill>
                  <a:srgbClr val="0000FF"/>
                </a:solidFill>
              </a:rPr>
              <a:t>ACCESS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F28456-B93E-5440-A8F9-7EDDF5DA4557}"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7F8783A-AFF2-6F6F-D17D-9402D2F3BEEC}"/>
              </a:ext>
            </a:extLst>
          </p:cNvPr>
          <p:cNvSpPr txBox="1"/>
          <p:nvPr/>
        </p:nvSpPr>
        <p:spPr>
          <a:xfrm>
            <a:off x="3043556" y="5683895"/>
            <a:ext cx="2980688"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Tahoma"/>
                <a:ea typeface="+mn-ea"/>
                <a:cs typeface="+mn-cs"/>
              </a:rPr>
              <a:t>Thank you!</a:t>
            </a:r>
          </a:p>
        </p:txBody>
      </p:sp>
    </p:spTree>
    <p:extLst>
      <p:ext uri="{BB962C8B-B14F-4D97-AF65-F5344CB8AC3E}">
        <p14:creationId xmlns:p14="http://schemas.microsoft.com/office/powerpoint/2010/main" val="163163860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Energy Waste in Accelerators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976536"/>
            <a:ext cx="8610600" cy="5195664"/>
          </a:xfrm>
        </p:spPr>
        <p:txBody>
          <a:bodyPr/>
          <a:lstStyle/>
          <a:p>
            <a:r>
              <a:rPr lang="en-US" sz="1500" dirty="0" err="1"/>
              <a:t>Amirali</a:t>
            </a:r>
            <a:r>
              <a:rPr lang="en-US" sz="1500" dirty="0"/>
              <a:t> </a:t>
            </a:r>
            <a:r>
              <a:rPr lang="en-US" sz="1500" dirty="0" err="1"/>
              <a:t>Boroumand</a:t>
            </a:r>
            <a:r>
              <a:rPr lang="en-US" sz="1500" dirty="0"/>
              <a:t>, </a:t>
            </a:r>
            <a:r>
              <a:rPr lang="en-US" sz="1500" dirty="0" err="1"/>
              <a:t>Saugata</a:t>
            </a:r>
            <a:r>
              <a:rPr lang="en-US" sz="1500" dirty="0"/>
              <a:t> Ghose, </a:t>
            </a:r>
            <a:r>
              <a:rPr lang="en-US" sz="1500" dirty="0" err="1"/>
              <a:t>Berkin</a:t>
            </a:r>
            <a:r>
              <a:rPr lang="en-US" sz="1500" dirty="0"/>
              <a:t> Akin, Ravi Narayanaswami, Geraldo F. Oliveira, </a:t>
            </a:r>
            <a:r>
              <a:rPr lang="en-US" sz="1500" dirty="0" err="1"/>
              <a:t>Xiaoyu</a:t>
            </a:r>
            <a:r>
              <a:rPr lang="en-US" sz="1500" dirty="0"/>
              <a:t> Ma, Eric </a:t>
            </a:r>
            <a:r>
              <a:rPr lang="en-US" sz="1500" dirty="0" err="1"/>
              <a:t>Shiu</a:t>
            </a:r>
            <a:r>
              <a:rPr lang="en-US" sz="1500" dirty="0"/>
              <a:t>, and Onur Mutlu,</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500" dirty="0">
                <a:solidFill>
                  <a:srgbClr val="0000FF"/>
                </a:solidFill>
              </a:rPr>
            </a:br>
            <a:r>
              <a:rPr lang="en-US" sz="1500" i="1" dirty="0"/>
              <a:t>Proceedings of the </a:t>
            </a:r>
            <a:r>
              <a:rPr lang="en-US" sz="1500" i="1" dirty="0">
                <a:hlinkClick r:id="rId3"/>
              </a:rPr>
              <a:t>30th International Conference on Parallel Architectures and Compilation Techniques</a:t>
            </a:r>
            <a:r>
              <a:rPr lang="en-US" sz="1500" i="1" dirty="0"/>
              <a:t> (</a:t>
            </a:r>
            <a:r>
              <a:rPr lang="en-US" sz="1500" b="1" i="1" dirty="0"/>
              <a:t>PACT</a:t>
            </a:r>
            <a:r>
              <a:rPr lang="en-US" sz="1500" i="1" dirty="0"/>
              <a:t>)</a:t>
            </a:r>
            <a:r>
              <a:rPr lang="en-US" sz="1500" dirty="0"/>
              <a:t>, Virtual, September 2021.</a:t>
            </a:r>
            <a:br>
              <a:rPr lang="en-US" sz="1500" dirty="0"/>
            </a:br>
            <a:r>
              <a:rPr lang="en-US" sz="1500" dirty="0"/>
              <a:t>[</a:t>
            </a:r>
            <a:r>
              <a:rPr lang="en-US" sz="1500" dirty="0">
                <a:hlinkClick r:id="rId4"/>
              </a:rPr>
              <a:t>Slides (pptx)</a:t>
            </a:r>
            <a:r>
              <a:rPr lang="en-US" sz="1500" dirty="0"/>
              <a:t> </a:t>
            </a:r>
            <a:r>
              <a:rPr lang="en-US" sz="1500" dirty="0">
                <a:hlinkClick r:id="rId5"/>
              </a:rPr>
              <a:t>(pdf)</a:t>
            </a:r>
            <a:r>
              <a:rPr lang="en-US" sz="1500" dirty="0"/>
              <a:t>]</a:t>
            </a:r>
            <a:br>
              <a:rPr lang="en-US" sz="1500" dirty="0"/>
            </a:br>
            <a:r>
              <a:rPr lang="en-US" sz="1500" dirty="0"/>
              <a:t>[</a:t>
            </a:r>
            <a:r>
              <a:rPr lang="en-US" sz="1500" dirty="0">
                <a:hlinkClick r:id="rId6"/>
              </a:rPr>
              <a:t>Talk Video</a:t>
            </a:r>
            <a:r>
              <a:rPr lang="en-US" sz="15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4453707"/>
            <a:ext cx="9144000" cy="1794693"/>
          </a:xfrm>
          <a:prstGeom prst="rect">
            <a:avLst/>
          </a:prstGeom>
        </p:spPr>
      </p:pic>
      <p:sp>
        <p:nvSpPr>
          <p:cNvPr id="5" name="Rectangle 4">
            <a:extLst>
              <a:ext uri="{FF2B5EF4-FFF2-40B4-BE49-F238E27FC236}">
                <a16:creationId xmlns:a16="http://schemas.microsoft.com/office/drawing/2014/main" id="{B36B1348-F067-3402-A629-42472D44DBC9}"/>
              </a:ext>
            </a:extLst>
          </p:cNvPr>
          <p:cNvSpPr/>
          <p:nvPr/>
        </p:nvSpPr>
        <p:spPr>
          <a:xfrm>
            <a:off x="0" y="32004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&gt; 90%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of the total system energy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is spent on </a:t>
            </a:r>
            <a:r>
              <a:rPr kumimoji="0" lang="en-US" sz="3000" b="1" i="0" u="none" strike="noStrike" kern="1200" cap="none" spc="0" normalizeH="0" baseline="0" noProof="0" dirty="0">
                <a:ln>
                  <a:noFill/>
                </a:ln>
                <a:solidFill>
                  <a:srgbClr val="FF0000"/>
                </a:solidFill>
                <a:effectLst/>
                <a:uLnTx/>
                <a:uFillTx/>
                <a:latin typeface="Tahoma"/>
                <a:ea typeface="ＭＳ Ｐゴシック" panose="020B0600070205080204" pitchFamily="34" charset="-128"/>
                <a:cs typeface="+mn-cs"/>
              </a:rPr>
              <a:t>memory</a:t>
            </a:r>
            <a:r>
              <a:rPr kumimoji="0" lang="en-US" sz="3000" b="1" i="0" u="none" strike="noStrike" kern="1200" cap="none" spc="0" normalizeH="0" baseline="0" noProof="0" dirty="0">
                <a:ln>
                  <a:noFill/>
                </a:ln>
                <a:solidFill>
                  <a:srgbClr val="C00000"/>
                </a:solidFill>
                <a:effectLst/>
                <a:uLnTx/>
                <a:uFillTx/>
                <a:latin typeface="Tahoma"/>
                <a:ea typeface="ＭＳ Ｐゴシック" panose="020B0600070205080204" pitchFamily="34" charset="-128"/>
                <a:cs typeface="+mn-cs"/>
              </a:rPr>
              <a:t> </a:t>
            </a:r>
            <a:r>
              <a:rPr kumimoji="0" lang="en-US" sz="3000" b="1" i="0" u="none" strike="noStrike" kern="1200" cap="none" spc="0" normalizeH="0" baseline="0" noProof="0" dirty="0">
                <a:ln>
                  <a:noFill/>
                </a:ln>
                <a:solidFill>
                  <a:srgbClr val="000000"/>
                </a:solidFill>
                <a:effectLst/>
                <a:uLnTx/>
                <a:uFillTx/>
                <a:latin typeface="Tahoma"/>
                <a:ea typeface="ＭＳ Ｐゴシック" panose="020B0600070205080204" pitchFamily="34" charset="-128"/>
                <a:cs typeface="+mn-cs"/>
              </a:rPr>
              <a:t>in large ML models</a:t>
            </a:r>
          </a:p>
        </p:txBody>
      </p:sp>
    </p:spTree>
    <p:extLst>
      <p:ext uri="{BB962C8B-B14F-4D97-AF65-F5344CB8AC3E}">
        <p14:creationId xmlns:p14="http://schemas.microsoft.com/office/powerpoint/2010/main" val="127211612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6A702-2807-392F-10A2-851F122961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3432F-BB89-DA40-882D-D9C28590D2DC}"/>
              </a:ext>
            </a:extLst>
          </p:cNvPr>
          <p:cNvSpPr>
            <a:spLocks noGrp="1"/>
          </p:cNvSpPr>
          <p:nvPr>
            <p:ph type="title"/>
          </p:nvPr>
        </p:nvSpPr>
        <p:spPr>
          <a:xfrm>
            <a:off x="228600" y="152400"/>
            <a:ext cx="8763000" cy="106680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t>Example Energy Breakdowns</a:t>
            </a:r>
            <a:endParaRPr kumimoji="0" lang="en-US" sz="4000" b="0" i="0" u="none" strike="noStrike" kern="0" cap="none" spc="0" normalizeH="0" baseline="0" noProof="0" dirty="0">
              <a:ln>
                <a:noFill/>
              </a:ln>
              <a:solidFill>
                <a:srgbClr val="006633"/>
              </a:solidFill>
              <a:effectLst/>
              <a:uLnTx/>
              <a:uFillTx/>
              <a:latin typeface="Garamond"/>
              <a:ea typeface="+mj-ea"/>
              <a:cs typeface="+mj-cs"/>
            </a:endParaRPr>
          </a:p>
        </p:txBody>
      </p:sp>
      <p:sp>
        <p:nvSpPr>
          <p:cNvPr id="4" name="Slide Number Placeholder 3">
            <a:extLst>
              <a:ext uri="{FF2B5EF4-FFF2-40B4-BE49-F238E27FC236}">
                <a16:creationId xmlns:a16="http://schemas.microsoft.com/office/drawing/2014/main" id="{9F23F901-E5EA-E9A3-255A-D089D6C940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graphicFrame>
        <p:nvGraphicFramePr>
          <p:cNvPr id="7" name="Chart 6">
            <a:extLst>
              <a:ext uri="{FF2B5EF4-FFF2-40B4-BE49-F238E27FC236}">
                <a16:creationId xmlns:a16="http://schemas.microsoft.com/office/drawing/2014/main" id="{18EE6F70-E62A-212D-30F4-CEA024636760}"/>
              </a:ext>
            </a:extLst>
          </p:cNvPr>
          <p:cNvGraphicFramePr>
            <a:graphicFrameLocks/>
          </p:cNvGraphicFramePr>
          <p:nvPr/>
        </p:nvGraphicFramePr>
        <p:xfrm>
          <a:off x="-2" y="1041240"/>
          <a:ext cx="9144001" cy="4764024"/>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F72A7C25-E83C-24B1-20F7-CD98EF14284D}"/>
              </a:ext>
            </a:extLst>
          </p:cNvPr>
          <p:cNvSpPr/>
          <p:nvPr/>
        </p:nvSpPr>
        <p:spPr>
          <a:xfrm>
            <a:off x="0" y="5445224"/>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In LSTMs and Transducers used by Google,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0000"/>
                </a:solidFill>
                <a:effectLst/>
                <a:uLnTx/>
                <a:uFillTx/>
                <a:latin typeface="Gill Sans MT"/>
                <a:ea typeface="+mn-ea"/>
                <a:cs typeface="Gill Sans MT"/>
              </a:rPr>
              <a:t>&gt;90% energy spent on off-chip interconnect and DRAM </a:t>
            </a:r>
          </a:p>
        </p:txBody>
      </p:sp>
      <p:sp>
        <p:nvSpPr>
          <p:cNvPr id="9" name="TextBox 8">
            <a:extLst>
              <a:ext uri="{FF2B5EF4-FFF2-40B4-BE49-F238E27FC236}">
                <a16:creationId xmlns:a16="http://schemas.microsoft.com/office/drawing/2014/main" id="{50905C77-404D-0662-AEBB-B2E4857E8E08}"/>
              </a:ext>
            </a:extLst>
          </p:cNvPr>
          <p:cNvSpPr txBox="1"/>
          <p:nvPr/>
        </p:nvSpPr>
        <p:spPr>
          <a:xfrm>
            <a:off x="2187787" y="6343469"/>
            <a:ext cx="4768421"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Gill Sans MT"/>
                <a:ea typeface="+mn-ea"/>
                <a:cs typeface="+mn-cs"/>
                <a:hlinkClick r:id="rId3">
                  <a:extLst>
                    <a:ext uri="{A12FA001-AC4F-418D-AE19-62706E023703}">
                      <ahyp:hlinkClr xmlns:ahyp="http://schemas.microsoft.com/office/drawing/2018/hyperlinkcolor" val="tx"/>
                    </a:ext>
                  </a:extLst>
                </a:hlinkClick>
              </a:rPr>
              <a:t>https://arxiv.org/pdf/2109.14320</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 </a:t>
            </a:r>
          </a:p>
        </p:txBody>
      </p:sp>
      <p:sp>
        <p:nvSpPr>
          <p:cNvPr id="10" name="Rectangle 9">
            <a:extLst>
              <a:ext uri="{FF2B5EF4-FFF2-40B4-BE49-F238E27FC236}">
                <a16:creationId xmlns:a16="http://schemas.microsoft.com/office/drawing/2014/main" id="{B59ADB25-2C67-1660-E9A2-49EC1C22BE53}"/>
              </a:ext>
            </a:extLst>
          </p:cNvPr>
          <p:cNvSpPr/>
          <p:nvPr/>
        </p:nvSpPr>
        <p:spPr>
          <a:xfrm>
            <a:off x="1043608" y="1628800"/>
            <a:ext cx="2456384" cy="2363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421940696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Fundamental Problem</a:t>
            </a:r>
          </a:p>
        </p:txBody>
      </p:sp>
      <p:sp>
        <p:nvSpPr>
          <p:cNvPr id="3" name="Content Placeholder 2"/>
          <p:cNvSpPr>
            <a:spLocks noGrp="1"/>
          </p:cNvSpPr>
          <p:nvPr>
            <p:ph idx="1"/>
          </p:nvPr>
        </p:nvSpPr>
        <p:spPr>
          <a:xfrm>
            <a:off x="228600" y="1988840"/>
            <a:ext cx="8610600" cy="4876800"/>
          </a:xfrm>
        </p:spPr>
        <p:txBody>
          <a:bodyPr/>
          <a:lstStyle/>
          <a:p>
            <a:pPr marL="0" indent="0" algn="ctr">
              <a:buNone/>
            </a:pPr>
            <a:r>
              <a:rPr lang="en-US" sz="5000" dirty="0">
                <a:solidFill>
                  <a:srgbClr val="FF0000"/>
                </a:solidFill>
              </a:rPr>
              <a:t>Processing</a:t>
            </a:r>
            <a:r>
              <a:rPr lang="en-US" sz="5000" dirty="0"/>
              <a:t> of data </a:t>
            </a:r>
          </a:p>
          <a:p>
            <a:pPr marL="0" indent="0" algn="ctr">
              <a:buNone/>
            </a:pPr>
            <a:r>
              <a:rPr lang="en-US" sz="5000" dirty="0"/>
              <a:t>is performed </a:t>
            </a:r>
          </a:p>
          <a:p>
            <a:pPr marL="0" indent="0" algn="ctr">
              <a:buNone/>
            </a:pPr>
            <a:r>
              <a:rPr lang="en-US" sz="5000" dirty="0">
                <a:solidFill>
                  <a:srgbClr val="FF0000"/>
                </a:solidFill>
              </a:rPr>
              <a:t>far away from the data</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39022384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Need A </a:t>
            </a:r>
            <a:r>
              <a:rPr lang="en-US" b="1" dirty="0"/>
              <a:t>Paradigm Shift </a:t>
            </a:r>
            <a:r>
              <a:rPr lang="en-US" dirty="0"/>
              <a:t>To </a:t>
            </a:r>
            <a:r>
              <a:rPr lang="is-IS" dirty="0"/>
              <a:t>…</a:t>
            </a:r>
            <a:endParaRPr lang="en-US" dirty="0"/>
          </a:p>
        </p:txBody>
      </p:sp>
      <p:sp>
        <p:nvSpPr>
          <p:cNvPr id="3" name="Content Placeholder 2"/>
          <p:cNvSpPr>
            <a:spLocks noGrp="1"/>
          </p:cNvSpPr>
          <p:nvPr>
            <p:ph idx="1"/>
          </p:nvPr>
        </p:nvSpPr>
        <p:spPr>
          <a:xfrm>
            <a:off x="228600" y="997527"/>
            <a:ext cx="8807896" cy="5193723"/>
          </a:xfrm>
        </p:spPr>
        <p:txBody>
          <a:bodyPr/>
          <a:lstStyle/>
          <a:p>
            <a:endParaRPr lang="en-US" dirty="0"/>
          </a:p>
          <a:p>
            <a:r>
              <a:rPr lang="en-US" sz="2800" dirty="0"/>
              <a:t>Enable computation with </a:t>
            </a:r>
            <a:r>
              <a:rPr lang="en-US" sz="2800" dirty="0">
                <a:solidFill>
                  <a:srgbClr val="0000FF"/>
                </a:solidFill>
              </a:rPr>
              <a:t>minimal data movement</a:t>
            </a:r>
          </a:p>
          <a:p>
            <a:endParaRPr lang="en-US" dirty="0"/>
          </a:p>
          <a:p>
            <a:endParaRPr lang="en-US" dirty="0"/>
          </a:p>
          <a:p>
            <a:r>
              <a:rPr lang="en-US" sz="2800" dirty="0">
                <a:solidFill>
                  <a:srgbClr val="0000FF"/>
                </a:solidFill>
              </a:rPr>
              <a:t>Compute where it makes sense</a:t>
            </a:r>
            <a:r>
              <a:rPr lang="en-US" sz="2800" dirty="0"/>
              <a:t> (</a:t>
            </a:r>
            <a:r>
              <a:rPr lang="en-US" sz="2800" dirty="0">
                <a:solidFill>
                  <a:srgbClr val="FF0000"/>
                </a:solidFill>
              </a:rPr>
              <a:t>where data resides</a:t>
            </a:r>
            <a:r>
              <a:rPr lang="en-US" sz="2800" dirty="0"/>
              <a:t>)</a:t>
            </a:r>
          </a:p>
          <a:p>
            <a:endParaRPr lang="en-US" dirty="0"/>
          </a:p>
          <a:p>
            <a:endParaRPr lang="en-US" dirty="0"/>
          </a:p>
          <a:p>
            <a:r>
              <a:rPr lang="en-US" sz="2800" dirty="0"/>
              <a:t>Make computing architectures more </a:t>
            </a:r>
            <a:r>
              <a:rPr lang="en-US" sz="2800" dirty="0">
                <a:solidFill>
                  <a:srgbClr val="0000FF"/>
                </a:solidFill>
              </a:rPr>
              <a:t>data-centric</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Tree>
    <p:extLst>
      <p:ext uri="{BB962C8B-B14F-4D97-AF65-F5344CB8AC3E}">
        <p14:creationId xmlns:p14="http://schemas.microsoft.com/office/powerpoint/2010/main" val="815854777"/>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6E630-A1E5-804C-A757-BA15C2E67AA0}"/>
              </a:ext>
            </a:extLst>
          </p:cNvPr>
          <p:cNvSpPr>
            <a:spLocks noGrp="1"/>
          </p:cNvSpPr>
          <p:nvPr>
            <p:ph type="title"/>
          </p:nvPr>
        </p:nvSpPr>
        <p:spPr>
          <a:xfrm>
            <a:off x="228600" y="152400"/>
            <a:ext cx="9372600" cy="884238"/>
          </a:xfrm>
        </p:spPr>
        <p:txBody>
          <a:bodyPr/>
          <a:lstStyle/>
          <a:p>
            <a:r>
              <a:rPr lang="en-US" dirty="0">
                <a:solidFill>
                  <a:srgbClr val="006633"/>
                </a:solidFill>
                <a:ea typeface="ＭＳ Ｐゴシック" charset="0"/>
              </a:rPr>
              <a:t>Process Data Where It Makes Sense </a:t>
            </a:r>
            <a:endParaRPr lang="en-US" sz="3600" dirty="0"/>
          </a:p>
        </p:txBody>
      </p:sp>
      <p:sp>
        <p:nvSpPr>
          <p:cNvPr id="3" name="Slide Number Placeholder 2">
            <a:extLst>
              <a:ext uri="{FF2B5EF4-FFF2-40B4-BE49-F238E27FC236}">
                <a16:creationId xmlns:a16="http://schemas.microsoft.com/office/drawing/2014/main" id="{78AEBD90-9301-6C4A-BC8C-2EDBB0E5DDF3}"/>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E6ABE56-5E07-4208-997F-19E78ED34494}" type="slidenum">
              <a:rPr kumimoji="0" lang="en-US" altLang="en-US" sz="1600" b="0" i="0" u="none" strike="noStrike" kern="1200" cap="none" spc="0" normalizeH="0" baseline="0" noProof="0" smtClean="0">
                <a:ln>
                  <a:noFill/>
                </a:ln>
                <a:solidFill>
                  <a:srgbClr val="000000"/>
                </a:solidFill>
                <a:effectLst/>
                <a:uLnTx/>
                <a:uFillTx/>
                <a:latin typeface="Garamond" panose="02020404030301010803"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600" b="0" i="0" u="none" strike="noStrike" kern="1200" cap="none" spc="0" normalizeH="0" baseline="0" noProof="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pic>
        <p:nvPicPr>
          <p:cNvPr id="277506" name="Picture 2" descr="Apple announces M1 Ultra with 20-core CPU and 64-core GPU">
            <a:extLst>
              <a:ext uri="{FF2B5EF4-FFF2-40B4-BE49-F238E27FC236}">
                <a16:creationId xmlns:a16="http://schemas.microsoft.com/office/drawing/2014/main" id="{39E66091-2514-8942-B762-7B5B63853B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6637"/>
            <a:ext cx="9144000" cy="51355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2F3789-731D-3743-920B-1975EC699A4D}"/>
              </a:ext>
            </a:extLst>
          </p:cNvPr>
          <p:cNvSpPr txBox="1"/>
          <p:nvPr/>
        </p:nvSpPr>
        <p:spPr>
          <a:xfrm>
            <a:off x="1932065" y="6566356"/>
            <a:ext cx="5203669"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https://</a:t>
            </a:r>
            <a:r>
              <a:rPr kumimoji="0" lang="en-US" sz="8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www.gsmarena.com</a:t>
            </a:r>
            <a:r>
              <a:rPr kumimoji="0" lang="en-US" sz="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/apple_announces_m1_ultra_with_20core_cpu_and_64core_gpu-news-53481.php</a:t>
            </a:r>
          </a:p>
        </p:txBody>
      </p:sp>
      <p:sp>
        <p:nvSpPr>
          <p:cNvPr id="6" name="Rectangle 39">
            <a:extLst>
              <a:ext uri="{FF2B5EF4-FFF2-40B4-BE49-F238E27FC236}">
                <a16:creationId xmlns:a16="http://schemas.microsoft.com/office/drawing/2014/main" id="{F3942E71-DCB7-734B-AA89-8B7623663BCA}"/>
              </a:ext>
            </a:extLst>
          </p:cNvPr>
          <p:cNvSpPr>
            <a:spLocks noChangeArrowheads="1"/>
          </p:cNvSpPr>
          <p:nvPr/>
        </p:nvSpPr>
        <p:spPr bwMode="auto">
          <a:xfrm rot="5400000">
            <a:off x="1189528"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ectangle 39">
            <a:extLst>
              <a:ext uri="{FF2B5EF4-FFF2-40B4-BE49-F238E27FC236}">
                <a16:creationId xmlns:a16="http://schemas.microsoft.com/office/drawing/2014/main" id="{5542B0FB-0C7F-4D40-80A7-3CAD0B7D5996}"/>
              </a:ext>
            </a:extLst>
          </p:cNvPr>
          <p:cNvSpPr>
            <a:spLocks noChangeArrowheads="1"/>
          </p:cNvSpPr>
          <p:nvPr/>
        </p:nvSpPr>
        <p:spPr bwMode="auto">
          <a:xfrm rot="5400000">
            <a:off x="4044671" y="2921226"/>
            <a:ext cx="3900363" cy="1375647"/>
          </a:xfrm>
          <a:prstGeom prst="rect">
            <a:avLst/>
          </a:prstGeom>
          <a:noFill/>
          <a:ln w="50800">
            <a:solidFill>
              <a:srgbClr val="00FF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5" name="TextBox 4">
            <a:extLst>
              <a:ext uri="{FF2B5EF4-FFF2-40B4-BE49-F238E27FC236}">
                <a16:creationId xmlns:a16="http://schemas.microsoft.com/office/drawing/2014/main" id="{05FAF078-3519-72EE-F756-8F1AAF73B425}"/>
              </a:ext>
            </a:extLst>
          </p:cNvPr>
          <p:cNvSpPr txBox="1"/>
          <p:nvPr/>
        </p:nvSpPr>
        <p:spPr>
          <a:xfrm>
            <a:off x="3048000" y="6140130"/>
            <a:ext cx="2933816" cy="3385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432FF"/>
                </a:solidFill>
                <a:effectLst/>
                <a:uLnTx/>
                <a:uFillTx/>
                <a:latin typeface="Arial" panose="020B0604020202020204" pitchFamily="34" charset="0"/>
                <a:ea typeface="ＭＳ Ｐゴシック" panose="020B0600070205080204" pitchFamily="34" charset="-128"/>
                <a:cs typeface="+mn-cs"/>
              </a:rPr>
              <a:t>Apple M1 Ultra System (2022)</a:t>
            </a:r>
          </a:p>
        </p:txBody>
      </p:sp>
      <p:sp>
        <p:nvSpPr>
          <p:cNvPr id="8" name="TextBox 7">
            <a:extLst>
              <a:ext uri="{FF2B5EF4-FFF2-40B4-BE49-F238E27FC236}">
                <a16:creationId xmlns:a16="http://schemas.microsoft.com/office/drawing/2014/main" id="{A2A1C5B9-D3CC-6035-D80C-A166B5BD945F}"/>
              </a:ext>
            </a:extLst>
          </p:cNvPr>
          <p:cNvSpPr txBox="1"/>
          <p:nvPr/>
        </p:nvSpPr>
        <p:spPr>
          <a:xfrm>
            <a:off x="2615830" y="5609553"/>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0" name="TextBox 9">
            <a:extLst>
              <a:ext uri="{FF2B5EF4-FFF2-40B4-BE49-F238E27FC236}">
                <a16:creationId xmlns:a16="http://schemas.microsoft.com/office/drawing/2014/main" id="{EFC8947E-A616-D75A-85A7-B17561B4DB64}"/>
              </a:ext>
            </a:extLst>
          </p:cNvPr>
          <p:cNvSpPr txBox="1"/>
          <p:nvPr/>
        </p:nvSpPr>
        <p:spPr>
          <a:xfrm>
            <a:off x="5562682" y="5617106"/>
            <a:ext cx="86433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A00"/>
                </a:solidFill>
                <a:effectLst/>
                <a:uLnTx/>
                <a:uFillTx/>
                <a:latin typeface="Arial" panose="020B0604020202020204" pitchFamily="34" charset="0"/>
                <a:ea typeface="ＭＳ Ｐゴシック" panose="020B0600070205080204" pitchFamily="34" charset="-128"/>
                <a:cs typeface="+mn-cs"/>
              </a:rPr>
              <a:t>DRAM</a:t>
            </a:r>
          </a:p>
        </p:txBody>
      </p:sp>
      <p:sp>
        <p:nvSpPr>
          <p:cNvPr id="11" name="TextBox 10">
            <a:extLst>
              <a:ext uri="{FF2B5EF4-FFF2-40B4-BE49-F238E27FC236}">
                <a16:creationId xmlns:a16="http://schemas.microsoft.com/office/drawing/2014/main" id="{773E168C-9134-1C6E-4F85-8F2B609395F6}"/>
              </a:ext>
            </a:extLst>
          </p:cNvPr>
          <p:cNvSpPr txBox="1"/>
          <p:nvPr/>
        </p:nvSpPr>
        <p:spPr>
          <a:xfrm>
            <a:off x="4122255" y="5263143"/>
            <a:ext cx="890052" cy="646331"/>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A lot of</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FDFF"/>
                </a:solidFill>
                <a:effectLst/>
                <a:uLnTx/>
                <a:uFillTx/>
                <a:latin typeface="Arial" panose="020B0604020202020204" pitchFamily="34" charset="0"/>
                <a:ea typeface="ＭＳ Ｐゴシック" panose="020B0600070205080204" pitchFamily="34" charset="-128"/>
                <a:cs typeface="+mn-cs"/>
              </a:rPr>
              <a:t>SRAM</a:t>
            </a:r>
          </a:p>
        </p:txBody>
      </p:sp>
      <p:sp>
        <p:nvSpPr>
          <p:cNvPr id="9" name="Rectangle 39">
            <a:extLst>
              <a:ext uri="{FF2B5EF4-FFF2-40B4-BE49-F238E27FC236}">
                <a16:creationId xmlns:a16="http://schemas.microsoft.com/office/drawing/2014/main" id="{007D205A-1318-551D-5272-8115998B1255}"/>
              </a:ext>
            </a:extLst>
          </p:cNvPr>
          <p:cNvSpPr>
            <a:spLocks noChangeArrowheads="1"/>
          </p:cNvSpPr>
          <p:nvPr/>
        </p:nvSpPr>
        <p:spPr bwMode="auto">
          <a:xfrm rot="5400000">
            <a:off x="-746620" y="2472860"/>
            <a:ext cx="3900363" cy="227237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2" name="Rectangle 39">
            <a:extLst>
              <a:ext uri="{FF2B5EF4-FFF2-40B4-BE49-F238E27FC236}">
                <a16:creationId xmlns:a16="http://schemas.microsoft.com/office/drawing/2014/main" id="{3662BFAB-2D15-A3C2-7D02-D2FB2B6A3B5D}"/>
              </a:ext>
            </a:extLst>
          </p:cNvPr>
          <p:cNvSpPr>
            <a:spLocks noChangeArrowheads="1"/>
          </p:cNvSpPr>
          <p:nvPr/>
        </p:nvSpPr>
        <p:spPr bwMode="auto">
          <a:xfrm rot="5400000">
            <a:off x="6003240" y="2459876"/>
            <a:ext cx="3900364" cy="2298349"/>
          </a:xfrm>
          <a:prstGeom prst="rect">
            <a:avLst/>
          </a:prstGeom>
          <a:noFill/>
          <a:ln w="508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3" name="TextBox 12">
            <a:extLst>
              <a:ext uri="{FF2B5EF4-FFF2-40B4-BE49-F238E27FC236}">
                <a16:creationId xmlns:a16="http://schemas.microsoft.com/office/drawing/2014/main" id="{3D11B37C-D3AA-9992-83DB-6800B95039FA}"/>
              </a:ext>
            </a:extLst>
          </p:cNvPr>
          <p:cNvSpPr txBox="1"/>
          <p:nvPr/>
        </p:nvSpPr>
        <p:spPr>
          <a:xfrm>
            <a:off x="755576" y="5589240"/>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4" name="TextBox 13">
            <a:extLst>
              <a:ext uri="{FF2B5EF4-FFF2-40B4-BE49-F238E27FC236}">
                <a16:creationId xmlns:a16="http://schemas.microsoft.com/office/drawing/2014/main" id="{79A0D39A-0DC5-90B4-0DBB-6BBA80E3CBFA}"/>
              </a:ext>
            </a:extLst>
          </p:cNvPr>
          <p:cNvSpPr txBox="1"/>
          <p:nvPr/>
        </p:nvSpPr>
        <p:spPr>
          <a:xfrm>
            <a:off x="7470117" y="5610646"/>
            <a:ext cx="9925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ＭＳ Ｐゴシック" panose="020B0600070205080204" pitchFamily="34" charset="-128"/>
                <a:cs typeface="+mn-cs"/>
              </a:rPr>
              <a:t>Storage</a:t>
            </a:r>
          </a:p>
        </p:txBody>
      </p:sp>
      <p:sp>
        <p:nvSpPr>
          <p:cNvPr id="15" name="Rectangle 39">
            <a:extLst>
              <a:ext uri="{FF2B5EF4-FFF2-40B4-BE49-F238E27FC236}">
                <a16:creationId xmlns:a16="http://schemas.microsoft.com/office/drawing/2014/main" id="{71AD81D4-F29E-78E6-F541-517C58C8DC66}"/>
              </a:ext>
            </a:extLst>
          </p:cNvPr>
          <p:cNvSpPr>
            <a:spLocks noChangeArrowheads="1"/>
          </p:cNvSpPr>
          <p:nvPr/>
        </p:nvSpPr>
        <p:spPr bwMode="auto">
          <a:xfrm rot="5400000">
            <a:off x="4317705" y="-3213695"/>
            <a:ext cx="534558" cy="9035225"/>
          </a:xfrm>
          <a:prstGeom prst="rect">
            <a:avLst/>
          </a:prstGeom>
          <a:noFill/>
          <a:ln w="50800">
            <a:solidFill>
              <a:srgbClr val="FFC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6" name="TextBox 15">
            <a:extLst>
              <a:ext uri="{FF2B5EF4-FFF2-40B4-BE49-F238E27FC236}">
                <a16:creationId xmlns:a16="http://schemas.microsoft.com/office/drawing/2014/main" id="{B793D85F-140C-F27C-6FA0-DFE552ECD580}"/>
              </a:ext>
            </a:extLst>
          </p:cNvPr>
          <p:cNvSpPr txBox="1"/>
          <p:nvPr/>
        </p:nvSpPr>
        <p:spPr>
          <a:xfrm>
            <a:off x="4104204" y="1108594"/>
            <a:ext cx="10310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Arial" panose="020B0604020202020204" pitchFamily="34" charset="0"/>
                <a:ea typeface="ＭＳ Ｐゴシック" panose="020B0600070205080204" pitchFamily="34" charset="-128"/>
                <a:cs typeface="+mn-cs"/>
              </a:rPr>
              <a:t>Sensors</a:t>
            </a:r>
          </a:p>
        </p:txBody>
      </p:sp>
    </p:spTree>
    <p:extLst>
      <p:ext uri="{BB962C8B-B14F-4D97-AF65-F5344CB8AC3E}">
        <p14:creationId xmlns:p14="http://schemas.microsoft.com/office/powerpoint/2010/main" val="357507792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1A5712"/>
                </a:solidFill>
                <a:latin typeface="Garamond"/>
                <a:cs typeface="Garamond"/>
              </a:rPr>
              <a:t>Goal: Processing Inside Memory/Storage</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a:p>
            <a:pPr marL="0" indent="0">
              <a:buNone/>
            </a:pPr>
            <a:endParaRPr lang="en-US" dirty="0"/>
          </a:p>
          <a:p>
            <a:endParaRPr lang="en-US" sz="2400" dirty="0">
              <a:latin typeface="Tahoma"/>
              <a:cs typeface="Tahoma"/>
            </a:endParaRPr>
          </a:p>
          <a:p>
            <a:r>
              <a:rPr lang="en-US" sz="2400" dirty="0">
                <a:latin typeface="Tahoma"/>
                <a:cs typeface="Tahoma"/>
              </a:rPr>
              <a:t>Many questions </a:t>
            </a:r>
            <a:r>
              <a:rPr lang="is-IS" sz="2400" dirty="0">
                <a:latin typeface="Tahoma"/>
                <a:cs typeface="Tahoma"/>
              </a:rPr>
              <a:t>… </a:t>
            </a:r>
            <a:r>
              <a:rPr lang="en-US" dirty="0">
                <a:cs typeface="Tahoma"/>
              </a:rPr>
              <a:t>How do we design the:</a:t>
            </a:r>
            <a:endParaRPr lang="is-IS" sz="2400" dirty="0">
              <a:latin typeface="Tahoma"/>
              <a:cs typeface="Tahoma"/>
            </a:endParaRPr>
          </a:p>
          <a:p>
            <a:pPr lvl="1"/>
            <a:r>
              <a:rPr lang="en-US" sz="2200" dirty="0">
                <a:latin typeface="Tahoma"/>
                <a:cs typeface="Tahoma"/>
              </a:rPr>
              <a:t>compute-capable memory &amp; controllers?</a:t>
            </a:r>
          </a:p>
          <a:p>
            <a:pPr lvl="1"/>
            <a:r>
              <a:rPr lang="en-US" dirty="0">
                <a:latin typeface="Tahoma"/>
                <a:cs typeface="Tahoma"/>
              </a:rPr>
              <a:t>p</a:t>
            </a:r>
            <a:r>
              <a:rPr lang="en-US" sz="2200" dirty="0">
                <a:latin typeface="Tahoma"/>
                <a:cs typeface="Tahoma"/>
              </a:rPr>
              <a:t>rocessors </a:t>
            </a:r>
            <a:r>
              <a:rPr lang="en-US" dirty="0">
                <a:latin typeface="Tahoma"/>
                <a:cs typeface="Tahoma"/>
              </a:rPr>
              <a:t>&amp;</a:t>
            </a:r>
            <a:r>
              <a:rPr lang="en-US" sz="2200" dirty="0">
                <a:latin typeface="Tahoma"/>
                <a:cs typeface="Tahoma"/>
              </a:rPr>
              <a:t> communication units?</a:t>
            </a:r>
          </a:p>
          <a:p>
            <a:pPr lvl="1"/>
            <a:r>
              <a:rPr lang="en-US" dirty="0">
                <a:latin typeface="Tahoma"/>
                <a:cs typeface="Tahoma"/>
              </a:rPr>
              <a:t>s</a:t>
            </a:r>
            <a:r>
              <a:rPr lang="en-US" sz="2200" dirty="0">
                <a:latin typeface="Tahoma"/>
                <a:cs typeface="Tahoma"/>
              </a:rPr>
              <a:t>oftware &amp; hardware interfaces?</a:t>
            </a:r>
          </a:p>
          <a:p>
            <a:pPr lvl="1"/>
            <a:r>
              <a:rPr lang="en-US" sz="2200" dirty="0">
                <a:latin typeface="Tahoma"/>
                <a:cs typeface="Tahoma"/>
              </a:rPr>
              <a:t>system software, compilers, languages?</a:t>
            </a:r>
          </a:p>
          <a:p>
            <a:pPr lvl="1"/>
            <a:r>
              <a:rPr lang="en-US" sz="2200" dirty="0">
                <a:latin typeface="Tahoma"/>
                <a:cs typeface="Tahoma"/>
              </a:rPr>
              <a:t>algorithms &amp; theoretical </a:t>
            </a:r>
            <a:r>
              <a:rPr lang="en-US" dirty="0">
                <a:latin typeface="Tahoma"/>
                <a:cs typeface="Tahoma"/>
              </a:rPr>
              <a:t>f</a:t>
            </a:r>
            <a:r>
              <a:rPr lang="en-US" sz="2200" dirty="0">
                <a:latin typeface="Tahoma"/>
                <a:cs typeface="Tahoma"/>
              </a:rPr>
              <a:t>oundations?</a:t>
            </a:r>
          </a:p>
        </p:txBody>
      </p:sp>
      <p:sp>
        <p:nvSpPr>
          <p:cNvPr id="4" name="Rectangle 5"/>
          <p:cNvSpPr>
            <a:spLocks/>
          </p:cNvSpPr>
          <p:nvPr/>
        </p:nvSpPr>
        <p:spPr bwMode="auto">
          <a:xfrm>
            <a:off x="1475656" y="1327945"/>
            <a:ext cx="1504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5" name="Rectangle 6"/>
          <p:cNvSpPr>
            <a:spLocks/>
          </p:cNvSpPr>
          <p:nvPr/>
        </p:nvSpPr>
        <p:spPr bwMode="auto">
          <a:xfrm>
            <a:off x="1647106" y="2369345"/>
            <a:ext cx="1155700" cy="4953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6" name="Rectangle 7"/>
          <p:cNvSpPr>
            <a:spLocks/>
          </p:cNvSpPr>
          <p:nvPr/>
        </p:nvSpPr>
        <p:spPr bwMode="auto">
          <a:xfrm>
            <a:off x="1882056" y="2432845"/>
            <a:ext cx="6604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Myriad Pro Bold Cond" charset="0"/>
                <a:ea typeface="ＭＳ Ｐゴシック" charset="0"/>
                <a:cs typeface="Myriad Pro Bold Cond" charset="0"/>
                <a:sym typeface="Myriad Pro Bold Cond" charset="0"/>
              </a:rPr>
              <a:t>Cache</a:t>
            </a:r>
          </a:p>
        </p:txBody>
      </p:sp>
      <p:sp>
        <p:nvSpPr>
          <p:cNvPr id="7" name="Line 8"/>
          <p:cNvSpPr>
            <a:spLocks noChangeShapeType="1"/>
          </p:cNvSpPr>
          <p:nvPr/>
        </p:nvSpPr>
        <p:spPr bwMode="auto">
          <a:xfrm>
            <a:off x="2212256" y="2864645"/>
            <a:ext cx="0" cy="4254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8" name="Line 9"/>
          <p:cNvSpPr>
            <a:spLocks noChangeShapeType="1"/>
          </p:cNvSpPr>
          <p:nvPr/>
        </p:nvSpPr>
        <p:spPr bwMode="auto">
          <a:xfrm>
            <a:off x="2212256" y="2039145"/>
            <a:ext cx="0" cy="3365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9" name="Rectangle 10"/>
          <p:cNvSpPr>
            <a:spLocks/>
          </p:cNvSpPr>
          <p:nvPr/>
        </p:nvSpPr>
        <p:spPr bwMode="auto">
          <a:xfrm>
            <a:off x="1634406" y="1499395"/>
            <a:ext cx="1155700" cy="546100"/>
          </a:xfrm>
          <a:prstGeom prst="rect">
            <a:avLst/>
          </a:prstGeom>
          <a:solidFill>
            <a:srgbClr val="E6E6E6"/>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0" name="Rectangle 11"/>
          <p:cNvSpPr>
            <a:spLocks/>
          </p:cNvSpPr>
          <p:nvPr/>
        </p:nvSpPr>
        <p:spPr bwMode="auto">
          <a:xfrm>
            <a:off x="1691680" y="1584102"/>
            <a:ext cx="1008112"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Processor</a:t>
            </a:r>
          </a:p>
          <a:p>
            <a:pPr marL="0" marR="0" lvl="0" indent="0" algn="ctr" defTabSz="457200" rtl="0" eaLnBrk="1" fontAlgn="auto" latinLnBrk="0" hangingPunct="1">
              <a:lnSpc>
                <a:spcPct val="8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Core</a:t>
            </a:r>
          </a:p>
        </p:txBody>
      </p:sp>
      <p:sp>
        <p:nvSpPr>
          <p:cNvPr id="11" name="Rectangle 12"/>
          <p:cNvSpPr>
            <a:spLocks/>
          </p:cNvSpPr>
          <p:nvPr/>
        </p:nvSpPr>
        <p:spPr bwMode="auto">
          <a:xfrm>
            <a:off x="5735414" y="3372645"/>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Interconnect</a:t>
            </a:r>
          </a:p>
        </p:txBody>
      </p:sp>
      <p:sp>
        <p:nvSpPr>
          <p:cNvPr id="12" name="Rectangle 13"/>
          <p:cNvSpPr>
            <a:spLocks/>
          </p:cNvSpPr>
          <p:nvPr/>
        </p:nvSpPr>
        <p:spPr bwMode="auto">
          <a:xfrm>
            <a:off x="3914056" y="1327945"/>
            <a:ext cx="2901950" cy="1676400"/>
          </a:xfrm>
          <a:prstGeom prst="rect">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3" name="Rectangle 14"/>
          <p:cNvSpPr>
            <a:spLocks/>
          </p:cNvSpPr>
          <p:nvPr/>
        </p:nvSpPr>
        <p:spPr bwMode="auto">
          <a:xfrm>
            <a:off x="4572000" y="1411413"/>
            <a:ext cx="1871663" cy="1849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Memory/Storage</a:t>
            </a:r>
          </a:p>
        </p:txBody>
      </p:sp>
      <p:sp>
        <p:nvSpPr>
          <p:cNvPr id="14" name="Line 15"/>
          <p:cNvSpPr>
            <a:spLocks noChangeShapeType="1"/>
          </p:cNvSpPr>
          <p:nvPr/>
        </p:nvSpPr>
        <p:spPr bwMode="auto">
          <a:xfrm>
            <a:off x="5364238" y="3011489"/>
            <a:ext cx="0" cy="311150"/>
          </a:xfrm>
          <a:prstGeom prst="line">
            <a:avLst/>
          </a:prstGeom>
          <a:noFill/>
          <a:ln w="25400" cap="flat">
            <a:solidFill>
              <a:schemeClr val="tx1"/>
            </a:solidFill>
            <a:prstDash val="solid"/>
            <a:miter lim="800000"/>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5" name="AutoShape 16"/>
          <p:cNvSpPr>
            <a:spLocks/>
          </p:cNvSpPr>
          <p:nvPr/>
        </p:nvSpPr>
        <p:spPr bwMode="auto">
          <a:xfrm>
            <a:off x="1482006" y="3295652"/>
            <a:ext cx="5327650" cy="76200"/>
          </a:xfrm>
          <a:prstGeom prst="roundRect">
            <a:avLst>
              <a:gd name="adj" fmla="val 50000"/>
            </a:avLst>
          </a:prstGeom>
          <a:solidFill>
            <a:srgbClr val="CDCDCD"/>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6" name="Rectangle 17"/>
          <p:cNvSpPr>
            <a:spLocks/>
          </p:cNvSpPr>
          <p:nvPr/>
        </p:nvSpPr>
        <p:spPr bwMode="auto">
          <a:xfrm>
            <a:off x="40220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7" name="Rectangle 18"/>
          <p:cNvSpPr>
            <a:spLocks/>
          </p:cNvSpPr>
          <p:nvPr/>
        </p:nvSpPr>
        <p:spPr bwMode="auto">
          <a:xfrm>
            <a:off x="40220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8" name="Rectangle 19"/>
          <p:cNvSpPr>
            <a:spLocks/>
          </p:cNvSpPr>
          <p:nvPr/>
        </p:nvSpPr>
        <p:spPr bwMode="auto">
          <a:xfrm>
            <a:off x="40220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19" name="Rectangle 20"/>
          <p:cNvSpPr>
            <a:spLocks/>
          </p:cNvSpPr>
          <p:nvPr/>
        </p:nvSpPr>
        <p:spPr bwMode="auto">
          <a:xfrm>
            <a:off x="40220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0" name="Rectangle 21"/>
          <p:cNvSpPr>
            <a:spLocks/>
          </p:cNvSpPr>
          <p:nvPr/>
        </p:nvSpPr>
        <p:spPr bwMode="auto">
          <a:xfrm>
            <a:off x="40220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1" name="Rectangle 22"/>
          <p:cNvSpPr>
            <a:spLocks/>
          </p:cNvSpPr>
          <p:nvPr/>
        </p:nvSpPr>
        <p:spPr bwMode="auto">
          <a:xfrm>
            <a:off x="5571406" y="16200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2" name="Rectangle 23"/>
          <p:cNvSpPr>
            <a:spLocks/>
          </p:cNvSpPr>
          <p:nvPr/>
        </p:nvSpPr>
        <p:spPr bwMode="auto">
          <a:xfrm>
            <a:off x="5571406" y="18676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3" name="Rectangle 24"/>
          <p:cNvSpPr>
            <a:spLocks/>
          </p:cNvSpPr>
          <p:nvPr/>
        </p:nvSpPr>
        <p:spPr bwMode="auto">
          <a:xfrm>
            <a:off x="5571406" y="21153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4" name="Rectangle 25"/>
          <p:cNvSpPr>
            <a:spLocks/>
          </p:cNvSpPr>
          <p:nvPr/>
        </p:nvSpPr>
        <p:spPr bwMode="auto">
          <a:xfrm>
            <a:off x="5571406" y="236299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5" name="Rectangle 26"/>
          <p:cNvSpPr>
            <a:spLocks/>
          </p:cNvSpPr>
          <p:nvPr/>
        </p:nvSpPr>
        <p:spPr bwMode="auto">
          <a:xfrm>
            <a:off x="5571406" y="2610645"/>
            <a:ext cx="1092200" cy="165100"/>
          </a:xfrm>
          <a:prstGeom prst="rect">
            <a:avLst/>
          </a:prstGeom>
          <a:solidFill>
            <a:srgbClr val="CADBFE"/>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6" name="Rectangle 27"/>
          <p:cNvSpPr>
            <a:spLocks/>
          </p:cNvSpPr>
          <p:nvPr/>
        </p:nvSpPr>
        <p:spPr bwMode="auto">
          <a:xfrm>
            <a:off x="1736006" y="2674145"/>
            <a:ext cx="977900" cy="146050"/>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7" name="Line 28"/>
          <p:cNvSpPr>
            <a:spLocks noChangeShapeType="1"/>
          </p:cNvSpPr>
          <p:nvPr/>
        </p:nvSpPr>
        <p:spPr bwMode="auto">
          <a:xfrm>
            <a:off x="6917606" y="1557078"/>
            <a:ext cx="0" cy="1270000"/>
          </a:xfrm>
          <a:prstGeom prst="line">
            <a:avLst/>
          </a:prstGeom>
          <a:noFill/>
          <a:ln w="25400" cap="flat">
            <a:solidFill>
              <a:schemeClr val="tx1"/>
            </a:solidFill>
            <a:prstDash val="solid"/>
            <a:miter lim="800000"/>
            <a:headEnd type="triangle" w="med" len="sm"/>
            <a:tailEnd type="triangle" w="med" len="sm"/>
          </a:ln>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28" name="Rectangle 29"/>
          <p:cNvSpPr>
            <a:spLocks/>
          </p:cNvSpPr>
          <p:nvPr/>
        </p:nvSpPr>
        <p:spPr bwMode="auto">
          <a:xfrm>
            <a:off x="7020272" y="1256557"/>
            <a:ext cx="1368152" cy="13803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Database</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Graphs</a:t>
            </a:r>
          </a:p>
          <a:p>
            <a:pPr marL="0" marR="0" lvl="0" indent="0" algn="l" defTabSz="457200" rtl="0" eaLnBrk="1" fontAlgn="auto" latinLnBrk="0" hangingPunct="1">
              <a:lnSpc>
                <a:spcPct val="8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Media </a:t>
            </a:r>
            <a:r>
              <a:rPr kumimoji="0" lang="en-US" sz="24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 </a:t>
            </a:r>
          </a:p>
          <a:p>
            <a:pPr marL="0" marR="0" lvl="0" indent="0" algn="l" defTabSz="457200" rtl="0" eaLnBrk="1" fontAlgn="auto" latinLnBrk="0" hangingPunct="1">
              <a:lnSpc>
                <a:spcPct val="80000"/>
              </a:lnSpc>
              <a:spcBef>
                <a:spcPts val="0"/>
              </a:spcBef>
              <a:spcAft>
                <a:spcPts val="0"/>
              </a:spcAft>
              <a:buClrTx/>
              <a:buSzTx/>
              <a:buFontTx/>
              <a:buNone/>
              <a:tabLst/>
              <a:defRPr/>
            </a:pPr>
            <a:endParaRPr lang="en-US" sz="2400" dirty="0">
              <a:solidFill>
                <a:srgbClr val="000000"/>
              </a:solidFill>
              <a:latin typeface="Myriad Pro Bold Cond" charset="0"/>
              <a:ea typeface="ＭＳ Ｐゴシック" charset="0"/>
              <a:cs typeface="Myriad Pro Bold Cond" charset="0"/>
              <a:sym typeface="Myriad Pro Bold Cond" charset="0"/>
            </a:endParaRPr>
          </a:p>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yriad Pro Bold Cond" charset="0"/>
                <a:ea typeface="ＭＳ Ｐゴシック" charset="0"/>
                <a:cs typeface="Myriad Pro Bold Cond" charset="0"/>
                <a:sym typeface="Myriad Pro Bold Cond" charset="0"/>
              </a:rPr>
              <a:t>ML model</a:t>
            </a:r>
          </a:p>
        </p:txBody>
      </p:sp>
      <p:sp>
        <p:nvSpPr>
          <p:cNvPr id="29" name="Freeform 30"/>
          <p:cNvSpPr>
            <a:spLocks/>
          </p:cNvSpPr>
          <p:nvPr/>
        </p:nvSpPr>
        <p:spPr bwMode="auto">
          <a:xfrm>
            <a:off x="1835696" y="2060848"/>
            <a:ext cx="3742060" cy="1451497"/>
          </a:xfrm>
          <a:custGeom>
            <a:avLst/>
            <a:gdLst>
              <a:gd name="T0" fmla="*/ 21600 w 21600"/>
              <a:gd name="T1" fmla="*/ 1200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2000"/>
                </a:moveTo>
                <a:lnTo>
                  <a:pt x="21600" y="21600"/>
                </a:lnTo>
                <a:lnTo>
                  <a:pt x="0" y="21600"/>
                </a:lnTo>
                <a:lnTo>
                  <a:pt x="0" y="0"/>
                </a:lnTo>
              </a:path>
            </a:pathLst>
          </a:custGeom>
          <a:noFill/>
          <a:ln w="101600" cap="flat">
            <a:solidFill>
              <a:srgbClr val="D90B00"/>
            </a:solidFill>
            <a:prstDash val="solid"/>
            <a:miter lim="800000"/>
            <a:headEnd type="none" w="med" len="med"/>
            <a:tailEnd type="triangl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grpSp>
        <p:nvGrpSpPr>
          <p:cNvPr id="30" name="Group 34"/>
          <p:cNvGrpSpPr>
            <a:grpSpLocks/>
          </p:cNvGrpSpPr>
          <p:nvPr/>
        </p:nvGrpSpPr>
        <p:grpSpPr bwMode="auto">
          <a:xfrm>
            <a:off x="2195737" y="2122489"/>
            <a:ext cx="3661420" cy="1090487"/>
            <a:chOff x="0" y="0"/>
            <a:chExt cx="4219" cy="1352"/>
          </a:xfrm>
        </p:grpSpPr>
        <p:sp>
          <p:nvSpPr>
            <p:cNvPr id="31" name="Rectangle 31"/>
            <p:cNvSpPr>
              <a:spLocks/>
            </p:cNvSpPr>
            <p:nvPr/>
          </p:nvSpPr>
          <p:spPr bwMode="auto">
            <a:xfrm>
              <a:off x="2987" y="880"/>
              <a:ext cx="1232" cy="184"/>
            </a:xfrm>
            <a:prstGeom prst="rect">
              <a:avLst/>
            </a:prstGeom>
            <a:solidFill>
              <a:srgbClr val="FD9A00"/>
            </a:solidFill>
            <a:ln w="25400" cap="flat">
              <a:solidFill>
                <a:schemeClr val="tx1"/>
              </a:solidFill>
              <a:prstDash val="solid"/>
              <a:miter lim="800000"/>
              <a:headEnd type="none" w="med" len="med"/>
              <a:tailEnd type="none" w="med" len="me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2" name="Freeform 32"/>
            <p:cNvSpPr>
              <a:spLocks/>
            </p:cNvSpPr>
            <p:nvPr/>
          </p:nvSpPr>
          <p:spPr bwMode="auto">
            <a:xfrm>
              <a:off x="0" y="0"/>
              <a:ext cx="3651" cy="1352"/>
            </a:xfrm>
            <a:custGeom>
              <a:avLst/>
              <a:gdLst>
                <a:gd name="T0" fmla="*/ 21600 w 21600"/>
                <a:gd name="T1" fmla="*/ 15330 h 21600"/>
                <a:gd name="T2" fmla="*/ 21600 w 21600"/>
                <a:gd name="T3" fmla="*/ 21600 h 21600"/>
                <a:gd name="T4" fmla="*/ 0 w 21600"/>
                <a:gd name="T5" fmla="*/ 21600 h 21600"/>
                <a:gd name="T6" fmla="*/ 0 w 21600"/>
                <a:gd name="T7" fmla="*/ 0 h 21600"/>
              </a:gdLst>
              <a:ahLst/>
              <a:cxnLst>
                <a:cxn ang="0">
                  <a:pos x="T0" y="T1"/>
                </a:cxn>
                <a:cxn ang="0">
                  <a:pos x="T2" y="T3"/>
                </a:cxn>
                <a:cxn ang="0">
                  <a:pos x="T4" y="T5"/>
                </a:cxn>
                <a:cxn ang="0">
                  <a:pos x="T6" y="T7"/>
                </a:cxn>
              </a:cxnLst>
              <a:rect l="0" t="0" r="r" b="b"/>
              <a:pathLst>
                <a:path w="21600" h="21600">
                  <a:moveTo>
                    <a:pt x="21600" y="15330"/>
                  </a:moveTo>
                  <a:lnTo>
                    <a:pt x="21600" y="21600"/>
                  </a:lnTo>
                  <a:lnTo>
                    <a:pt x="0" y="21600"/>
                  </a:lnTo>
                  <a:lnTo>
                    <a:pt x="0" y="0"/>
                  </a:lnTo>
                </a:path>
              </a:pathLst>
            </a:custGeom>
            <a:noFill/>
            <a:ln w="101600" cap="flat">
              <a:solidFill>
                <a:srgbClr val="D90B00"/>
              </a:solidFill>
              <a:prstDash val="solid"/>
              <a:miter lim="800000"/>
              <a:headEnd type="triangle" w="med" len="med"/>
              <a:tailEnd type="none" w="med" len="med"/>
            </a:ln>
            <a:effectLst>
              <a:outerShdw blurRad="76200" dist="38099" dir="2700000" algn="ctr" rotWithShape="0">
                <a:schemeClr val="bg2">
                  <a:alpha val="75000"/>
                </a:schemeClr>
              </a:outerShdw>
            </a:effectLst>
            <a:extLst>
              <a:ext uri="{909E8E84-426E-40dd-AFC4-6F175D3DCCD1}">
                <a14:hiddenFill xmlns="" xmlns:a14="http://schemas.microsoft.com/office/drawing/2010/main">
                  <a:solidFill>
                    <a:srgbClr val="FFFFFF"/>
                  </a:solidFill>
                </a14:hiddenFill>
              </a:ext>
            </a:extLst>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3" name="Rectangle 33"/>
            <p:cNvSpPr>
              <a:spLocks/>
            </p:cNvSpPr>
            <p:nvPr/>
          </p:nvSpPr>
          <p:spPr bwMode="auto">
            <a:xfrm>
              <a:off x="1245" y="1010"/>
              <a:ext cx="1528" cy="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Query</a:t>
              </a:r>
            </a:p>
          </p:txBody>
        </p:sp>
      </p:grpSp>
      <p:sp>
        <p:nvSpPr>
          <p:cNvPr id="34" name="Rectangle 35"/>
          <p:cNvSpPr>
            <a:spLocks/>
          </p:cNvSpPr>
          <p:nvPr/>
        </p:nvSpPr>
        <p:spPr bwMode="auto">
          <a:xfrm>
            <a:off x="3287142" y="3607047"/>
            <a:ext cx="1212850"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0" marR="0" lvl="0" indent="0" algn="l" defTabSz="4572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90B00"/>
                </a:solidFill>
                <a:effectLst/>
                <a:uLnTx/>
                <a:uFillTx/>
                <a:latin typeface="Myriad Pro Bold Cond" charset="0"/>
                <a:ea typeface="ＭＳ Ｐゴシック" charset="0"/>
                <a:cs typeface="Myriad Pro Bold Cond" charset="0"/>
                <a:sym typeface="Myriad Pro Bold Cond" charset="0"/>
              </a:rPr>
              <a:t>Results</a:t>
            </a:r>
          </a:p>
        </p:txBody>
      </p:sp>
      <p:sp>
        <p:nvSpPr>
          <p:cNvPr id="35" name="Rounded Rectangle 34"/>
          <p:cNvSpPr>
            <a:spLocks noChangeArrowheads="1"/>
          </p:cNvSpPr>
          <p:nvPr/>
        </p:nvSpPr>
        <p:spPr bwMode="auto">
          <a:xfrm rot="5400000">
            <a:off x="6568243" y="1366158"/>
            <a:ext cx="2133601" cy="1650776"/>
          </a:xfrm>
          <a:prstGeom prst="roundRect">
            <a:avLst>
              <a:gd name="adj" fmla="val 16667"/>
            </a:avLst>
          </a:prstGeom>
          <a:noFill/>
          <a:ln w="1143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lIns="91440" tIns="45720" rIns="91440" bIns="4572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yriad Pro Bold Cond"/>
              <a:ea typeface="ヒラギノ角ゴ ProN W6"/>
              <a:cs typeface="ヒラギノ角ゴ ProN W6"/>
            </a:endParaRPr>
          </a:p>
        </p:txBody>
      </p:sp>
      <p:sp>
        <p:nvSpPr>
          <p:cNvPr id="36" name="Text Box 17"/>
          <p:cNvSpPr txBox="1">
            <a:spLocks noChangeArrowheads="1"/>
          </p:cNvSpPr>
          <p:nvPr/>
        </p:nvSpPr>
        <p:spPr bwMode="auto">
          <a:xfrm>
            <a:off x="6957984" y="5274518"/>
            <a:ext cx="2041525" cy="368300"/>
          </a:xfrm>
          <a:prstGeom prst="rect">
            <a:avLst/>
          </a:prstGeom>
          <a:solidFill>
            <a:srgbClr val="00FF00"/>
          </a:solidFill>
          <a:ln w="9525">
            <a:solidFill>
              <a:schemeClr val="tx1"/>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Micro-architecture</a:t>
            </a:r>
          </a:p>
        </p:txBody>
      </p:sp>
      <p:sp>
        <p:nvSpPr>
          <p:cNvPr id="37" name="Text Box 18"/>
          <p:cNvSpPr txBox="1">
            <a:spLocks noChangeAspect="1" noChangeArrowheads="1"/>
          </p:cNvSpPr>
          <p:nvPr/>
        </p:nvSpPr>
        <p:spPr bwMode="auto">
          <a:xfrm>
            <a:off x="6957984" y="4903043"/>
            <a:ext cx="2041525" cy="366712"/>
          </a:xfrm>
          <a:prstGeom prst="rect">
            <a:avLst/>
          </a:prstGeom>
          <a:solidFill>
            <a:srgbClr val="FF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SW/HW Interface</a:t>
            </a:r>
          </a:p>
        </p:txBody>
      </p:sp>
      <p:sp>
        <p:nvSpPr>
          <p:cNvPr id="38" name="Text Box 19"/>
          <p:cNvSpPr txBox="1">
            <a:spLocks noChangeAspect="1" noChangeArrowheads="1"/>
          </p:cNvSpPr>
          <p:nvPr/>
        </p:nvSpPr>
        <p:spPr bwMode="auto">
          <a:xfrm>
            <a:off x="6954809" y="4238724"/>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Program/Language</a:t>
            </a:r>
          </a:p>
        </p:txBody>
      </p:sp>
      <p:sp>
        <p:nvSpPr>
          <p:cNvPr id="39" name="Text Box 20"/>
          <p:cNvSpPr txBox="1">
            <a:spLocks noChangeAspect="1" noChangeArrowheads="1"/>
          </p:cNvSpPr>
          <p:nvPr/>
        </p:nvSpPr>
        <p:spPr bwMode="auto">
          <a:xfrm>
            <a:off x="6954809" y="3867249"/>
            <a:ext cx="2043113" cy="368300"/>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Algorithm</a:t>
            </a:r>
          </a:p>
        </p:txBody>
      </p:sp>
      <p:sp>
        <p:nvSpPr>
          <p:cNvPr id="40" name="Text Box 21"/>
          <p:cNvSpPr txBox="1">
            <a:spLocks noChangeAspect="1" noChangeArrowheads="1"/>
          </p:cNvSpPr>
          <p:nvPr/>
        </p:nvSpPr>
        <p:spPr bwMode="auto">
          <a:xfrm>
            <a:off x="6954809" y="3500536"/>
            <a:ext cx="2043113" cy="366713"/>
          </a:xfrm>
          <a:prstGeom prst="rect">
            <a:avLst/>
          </a:prstGeom>
          <a:solidFill>
            <a:srgbClr val="00FF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Problem</a:t>
            </a:r>
          </a:p>
        </p:txBody>
      </p:sp>
      <p:sp>
        <p:nvSpPr>
          <p:cNvPr id="41" name="Text Box 22"/>
          <p:cNvSpPr txBox="1">
            <a:spLocks noChangeAspect="1" noChangeArrowheads="1"/>
          </p:cNvSpPr>
          <p:nvPr/>
        </p:nvSpPr>
        <p:spPr bwMode="auto">
          <a:xfrm>
            <a:off x="6957984" y="5647580"/>
            <a:ext cx="2039938" cy="373063"/>
          </a:xfrm>
          <a:prstGeom prst="rect">
            <a:avLst/>
          </a:prstGeom>
          <a:solidFill>
            <a:srgbClr val="00FF00"/>
          </a:solidFill>
          <a:ln w="9525">
            <a:solidFill>
              <a:schemeClr val="tx1"/>
            </a:solidFill>
            <a:miter lim="800000"/>
            <a:headEnd/>
            <a:tailEnd/>
          </a:ln>
        </p:spPr>
        <p:txBody>
          <a:bodyPr wrap="none"/>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0" normalizeH="0" baseline="0" noProof="0" dirty="0">
                <a:ln>
                  <a:noFill/>
                </a:ln>
                <a:solidFill>
                  <a:srgbClr val="000000"/>
                </a:solidFill>
                <a:effectLst/>
                <a:uLnTx/>
                <a:uFillTx/>
                <a:latin typeface="Tahoma"/>
                <a:ea typeface="+mn-ea"/>
                <a:cs typeface="Arial" charset="0"/>
              </a:rPr>
              <a:t>Logic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50" b="0" i="0" u="none" strike="noStrike" kern="1200" cap="none" spc="0" normalizeH="0" baseline="0" noProof="0" dirty="0">
              <a:ln>
                <a:noFill/>
              </a:ln>
              <a:solidFill>
                <a:srgbClr val="000000"/>
              </a:solidFill>
              <a:effectLst/>
              <a:uLnTx/>
              <a:uFillTx/>
              <a:latin typeface="Tahoma"/>
              <a:ea typeface="+mn-ea"/>
              <a:cs typeface="Arial" charset="0"/>
            </a:endParaRPr>
          </a:p>
        </p:txBody>
      </p:sp>
      <p:sp>
        <p:nvSpPr>
          <p:cNvPr id="42" name="Text Box 23"/>
          <p:cNvSpPr txBox="1">
            <a:spLocks noChangeAspect="1" noChangeArrowheads="1"/>
          </p:cNvSpPr>
          <p:nvPr/>
        </p:nvSpPr>
        <p:spPr bwMode="auto">
          <a:xfrm>
            <a:off x="6957984" y="6019055"/>
            <a:ext cx="2041525" cy="368300"/>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Devices</a:t>
            </a:r>
          </a:p>
        </p:txBody>
      </p:sp>
      <p:sp>
        <p:nvSpPr>
          <p:cNvPr id="43" name="Text Box 24"/>
          <p:cNvSpPr txBox="1">
            <a:spLocks noChangeAspect="1" noChangeArrowheads="1"/>
          </p:cNvSpPr>
          <p:nvPr/>
        </p:nvSpPr>
        <p:spPr bwMode="auto">
          <a:xfrm>
            <a:off x="6957984" y="4580656"/>
            <a:ext cx="2041525" cy="327322"/>
          </a:xfrm>
          <a:prstGeom prst="rect">
            <a:avLst/>
          </a:prstGeom>
          <a:solidFill>
            <a:srgbClr val="35F6FF"/>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charset="0"/>
                <a:ea typeface="ＭＳ Ｐゴシック" charset="0"/>
              </a:rPr>
              <a:t>System Software</a:t>
            </a:r>
          </a:p>
        </p:txBody>
      </p:sp>
      <p:sp>
        <p:nvSpPr>
          <p:cNvPr id="44" name="Text Box 23"/>
          <p:cNvSpPr txBox="1">
            <a:spLocks noChangeAspect="1" noChangeArrowheads="1"/>
          </p:cNvSpPr>
          <p:nvPr/>
        </p:nvSpPr>
        <p:spPr bwMode="auto">
          <a:xfrm>
            <a:off x="6959572" y="6374655"/>
            <a:ext cx="2043112" cy="366713"/>
          </a:xfrm>
          <a:prstGeom prst="rect">
            <a:avLst/>
          </a:prstGeom>
          <a:solidFill>
            <a:srgbClr val="00FF00"/>
          </a:solidFill>
          <a:ln w="9525">
            <a:solidFill>
              <a:schemeClr val="tx1"/>
            </a:solidFill>
            <a:miter lim="800000"/>
            <a:headEnd/>
            <a:tailEnd/>
          </a:ln>
        </p:spPr>
        <p:txBody>
          <a:bodyPr wrap="none"/>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charset="0"/>
                <a:ea typeface="ＭＳ Ｐゴシック" charset="0"/>
              </a:rPr>
              <a:t>Electrons</a:t>
            </a:r>
          </a:p>
        </p:txBody>
      </p:sp>
      <p:sp>
        <p:nvSpPr>
          <p:cNvPr id="45" name="Rounded Rectangle 44"/>
          <p:cNvSpPr>
            <a:spLocks noChangeArrowheads="1"/>
          </p:cNvSpPr>
          <p:nvPr/>
        </p:nvSpPr>
        <p:spPr bwMode="auto">
          <a:xfrm rot="5400000">
            <a:off x="6849380" y="3977716"/>
            <a:ext cx="2232248" cy="2286000"/>
          </a:xfrm>
          <a:prstGeom prst="roundRect">
            <a:avLst>
              <a:gd name="adj" fmla="val 16667"/>
            </a:avLst>
          </a:prstGeom>
          <a:noFill/>
          <a:ln w="44450">
            <a:solidFill>
              <a:srgbClr val="0000FF"/>
            </a:solidFill>
            <a:round/>
            <a:headEnd/>
            <a:tailEnd/>
          </a:ln>
          <a:extLst>
            <a:ext uri="{909E8E84-426E-40dd-AFC4-6F175D3DCCD1}">
              <a14:hiddenFill xmlns=""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885891246"/>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Problem</a:t>
            </a:r>
          </a:p>
        </p:txBody>
      </p:sp>
      <p:sp>
        <p:nvSpPr>
          <p:cNvPr id="3" name="Content Placeholder 2"/>
          <p:cNvSpPr>
            <a:spLocks noGrp="1"/>
          </p:cNvSpPr>
          <p:nvPr>
            <p:ph idx="1"/>
          </p:nvPr>
        </p:nvSpPr>
        <p:spPr>
          <a:xfrm>
            <a:off x="0" y="2060848"/>
            <a:ext cx="9144000" cy="2088232"/>
          </a:xfrm>
        </p:spPr>
        <p:txBody>
          <a:bodyPr/>
          <a:lstStyle/>
          <a:p>
            <a:pPr marL="0" indent="0" algn="ctr">
              <a:buNone/>
            </a:pPr>
            <a:r>
              <a:rPr lang="en-US" sz="6400" dirty="0">
                <a:solidFill>
                  <a:srgbClr val="0000FF"/>
                </a:solidFill>
              </a:rPr>
              <a:t>Computing</a:t>
            </a:r>
          </a:p>
          <a:p>
            <a:pPr marL="0" indent="0" algn="ctr">
              <a:buNone/>
            </a:pPr>
            <a:r>
              <a:rPr lang="en-US" sz="6400" dirty="0">
                <a:solidFill>
                  <a:srgbClr val="FF0000"/>
                </a:solidFill>
              </a:rPr>
              <a:t>is Bottlenecked by Data</a:t>
            </a:r>
            <a:endParaRPr lang="en-US" sz="6400" dirty="0">
              <a:solidFill>
                <a:srgbClr val="0432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49830596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8516E-3086-FC7C-5F55-D1E65F0415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A76508-D027-9EA0-53D7-2F44DC7B9C10}"/>
              </a:ext>
            </a:extLst>
          </p:cNvPr>
          <p:cNvSpPr>
            <a:spLocks noGrp="1"/>
          </p:cNvSpPr>
          <p:nvPr>
            <p:ph type="title"/>
          </p:nvPr>
        </p:nvSpPr>
        <p:spPr>
          <a:xfrm>
            <a:off x="228600" y="152400"/>
            <a:ext cx="8807896" cy="1066800"/>
          </a:xfrm>
        </p:spPr>
        <p:txBody>
          <a:bodyPr/>
          <a:lstStyle/>
          <a:p>
            <a:r>
              <a:rPr lang="en-US" dirty="0"/>
              <a:t>An Overview Paper</a:t>
            </a:r>
          </a:p>
        </p:txBody>
      </p:sp>
      <p:sp>
        <p:nvSpPr>
          <p:cNvPr id="3" name="Content Placeholder 2">
            <a:extLst>
              <a:ext uri="{FF2B5EF4-FFF2-40B4-BE49-F238E27FC236}">
                <a16:creationId xmlns:a16="http://schemas.microsoft.com/office/drawing/2014/main" id="{15344C93-C72F-A394-8F86-DBD85269CDAD}"/>
              </a:ext>
            </a:extLst>
          </p:cNvPr>
          <p:cNvSpPr>
            <a:spLocks noGrp="1"/>
          </p:cNvSpPr>
          <p:nvPr>
            <p:ph idx="1"/>
          </p:nvPr>
        </p:nvSpPr>
        <p:spPr>
          <a:xfrm>
            <a:off x="228600" y="1052736"/>
            <a:ext cx="8915400" cy="4876800"/>
          </a:xfrm>
        </p:spPr>
        <p:txBody>
          <a:bodyPr/>
          <a:lstStyle/>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a:p>
            <a:pPr marL="0" indent="0">
              <a:buNone/>
            </a:pPr>
            <a:endParaRPr lang="en-US" sz="2000" b="1" dirty="0"/>
          </a:p>
        </p:txBody>
      </p:sp>
      <p:sp>
        <p:nvSpPr>
          <p:cNvPr id="4" name="Slide Number Placeholder 3">
            <a:extLst>
              <a:ext uri="{FF2B5EF4-FFF2-40B4-BE49-F238E27FC236}">
                <a16:creationId xmlns:a16="http://schemas.microsoft.com/office/drawing/2014/main" id="{9E200A3A-E95F-E2FC-6EB2-969988E8CA7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8" name="Content Placeholder 2">
            <a:extLst>
              <a:ext uri="{FF2B5EF4-FFF2-40B4-BE49-F238E27FC236}">
                <a16:creationId xmlns:a16="http://schemas.microsoft.com/office/drawing/2014/main" id="{BAA268B9-0343-A9DA-C628-61A7C28ADF97}"/>
              </a:ext>
            </a:extLst>
          </p:cNvPr>
          <p:cNvSpPr txBox="1">
            <a:spLocks/>
          </p:cNvSpPr>
          <p:nvPr/>
        </p:nvSpPr>
        <p:spPr bwMode="auto">
          <a:xfrm>
            <a:off x="381000" y="1205136"/>
            <a:ext cx="89154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endParaRPr kumimoji="0" lang="en-US" sz="1800" b="1" i="0" u="none" strike="noStrike" kern="0" cap="none" spc="0" normalizeH="0" baseline="0" noProof="0" dirty="0">
              <a:ln>
                <a:noFill/>
              </a:ln>
              <a:solidFill>
                <a:srgbClr val="000000"/>
              </a:solidFill>
              <a:effectLst/>
              <a:uLnTx/>
              <a:uFillTx/>
              <a:latin typeface="Tahoma"/>
              <a:ea typeface="+mn-ea"/>
              <a:cs typeface="+mn-cs"/>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Onur Mutlu, Saugata Ghose, Juan Gomez-Luna, and </a:t>
            </a:r>
            <a:r>
              <a:rPr kumimoji="0" lang="en-US" sz="1800" b="0" i="0" u="none" strike="noStrike" kern="1200" cap="none" spc="0" normalizeH="0" baseline="0" noProof="0" dirty="0" err="1">
                <a:ln>
                  <a:noFill/>
                </a:ln>
                <a:solidFill>
                  <a:srgbClr val="000000"/>
                </a:solidFill>
                <a:effectLst/>
                <a:uLnTx/>
                <a:uFillTx/>
                <a:latin typeface="Tahoma"/>
                <a:ea typeface="+mn-ea"/>
                <a:cs typeface="+mn-cs"/>
              </a:rPr>
              <a:t>Rachata</a:t>
            </a:r>
            <a:r>
              <a:rPr kumimoji="0" lang="en-US" sz="1800" b="0" i="0" u="none" strike="noStrike" kern="1200" cap="none" spc="0" normalizeH="0" baseline="0" noProof="0" dirty="0">
                <a:ln>
                  <a:noFill/>
                </a:ln>
                <a:solidFill>
                  <a:srgbClr val="000000"/>
                </a:solidFill>
                <a:effectLst/>
                <a:uLnTx/>
                <a:uFillTx/>
                <a:latin typeface="Tahoma"/>
                <a:ea typeface="+mn-ea"/>
                <a:cs typeface="+mn-cs"/>
              </a:rPr>
              <a:t> Ausavarungnirun,</a:t>
            </a:r>
            <a:br>
              <a:rPr kumimoji="0" lang="en-US" sz="1800" b="0" i="0" u="none" strike="noStrike" kern="1200" cap="none" spc="0" normalizeH="0" baseline="0" noProof="0" dirty="0">
                <a:ln>
                  <a:noFill/>
                </a:ln>
                <a:solidFill>
                  <a:srgbClr val="000000"/>
                </a:solidFill>
                <a:effectLst/>
                <a:uLnTx/>
                <a:uFillTx/>
                <a:latin typeface="Tahoma"/>
                <a:ea typeface="+mn-ea"/>
                <a:cs typeface="+mn-cs"/>
              </a:rPr>
            </a:br>
            <a:r>
              <a:rPr kumimoji="0" lang="en-US" sz="18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"A Modern Primer on Processing in Memory"</a:t>
            </a:r>
            <a:br>
              <a:rPr kumimoji="0" lang="en-US" sz="1800" b="0" i="0" u="none" strike="noStrike" kern="1200" cap="none" spc="0" normalizeH="0" baseline="0" noProof="0" dirty="0">
                <a:ln>
                  <a:noFill/>
                </a:ln>
                <a:solidFill>
                  <a:srgbClr val="0432FF"/>
                </a:solidFill>
                <a:effectLst/>
                <a:uLnTx/>
                <a:uFillTx/>
                <a:latin typeface="Tahoma"/>
                <a:ea typeface="+mn-ea"/>
                <a:cs typeface="+mn-cs"/>
              </a:rPr>
            </a:br>
            <a:r>
              <a:rPr kumimoji="0" lang="en-US" sz="1800" b="0" i="1" u="none" strike="noStrike" kern="1200" cap="none" spc="0" normalizeH="0" baseline="0" noProof="0" dirty="0">
                <a:ln>
                  <a:noFill/>
                </a:ln>
                <a:solidFill>
                  <a:srgbClr val="000000"/>
                </a:solidFill>
                <a:effectLst/>
                <a:uLnTx/>
                <a:uFillTx/>
                <a:latin typeface="Tahoma"/>
                <a:ea typeface="+mn-ea"/>
                <a:cs typeface="+mn-cs"/>
              </a:rPr>
              <a:t>Invited Book Chapter in </a:t>
            </a:r>
            <a:r>
              <a:rPr kumimoji="0" lang="en-US" sz="1800" b="1" i="1" u="none" strike="noStrike" kern="1200" cap="none" spc="0" normalizeH="0" baseline="0" noProof="0" dirty="0">
                <a:ln>
                  <a:noFill/>
                </a:ln>
                <a:solidFill>
                  <a:srgbClr val="000000"/>
                </a:solidFill>
                <a:effectLst/>
                <a:uLnTx/>
                <a:uFillTx/>
                <a:latin typeface="Tahoma"/>
                <a:ea typeface="+mn-ea"/>
                <a:cs typeface="+mn-cs"/>
                <a:hlinkClick r:id="rId3"/>
              </a:rPr>
              <a:t>Emerging Computing: From Devices to Systems - Looking Beyond Moore and Von Neumann</a:t>
            </a:r>
            <a:r>
              <a:rPr kumimoji="0" lang="en-US" sz="1800" b="0" i="0" u="none" strike="noStrike" kern="1200" cap="none" spc="0" normalizeH="0" baseline="0" noProof="0" dirty="0">
                <a:ln>
                  <a:noFill/>
                </a:ln>
                <a:solidFill>
                  <a:srgbClr val="000000"/>
                </a:solidFill>
                <a:effectLst/>
                <a:uLnTx/>
                <a:uFillTx/>
                <a:latin typeface="Tahoma"/>
                <a:ea typeface="+mn-ea"/>
                <a:cs typeface="+mn-cs"/>
              </a:rPr>
              <a:t>, Springer, to be published in 2021.</a:t>
            </a: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pitchFamily="2" charset="2"/>
              <a:buNone/>
              <a:tabLst/>
              <a:defRPr/>
            </a:pPr>
            <a:br>
              <a:rPr kumimoji="0" lang="en-US" sz="1800" b="0" i="0" u="none" strike="noStrike" kern="1200" cap="none" spc="0" normalizeH="0" baseline="0" noProof="0" dirty="0">
                <a:ln>
                  <a:noFill/>
                </a:ln>
                <a:solidFill>
                  <a:srgbClr val="000000"/>
                </a:solidFill>
                <a:effectLst/>
                <a:uLnTx/>
                <a:uFillTx/>
                <a:latin typeface="Tahoma"/>
                <a:ea typeface="+mn-ea"/>
                <a:cs typeface="+mn-cs"/>
              </a:rPr>
            </a:br>
            <a:endParaRPr kumimoji="0" lang="en-US" sz="1800" b="1" i="0" u="none" strike="noStrike" kern="0" cap="none" spc="0" normalizeH="0" baseline="0" noProof="0" dirty="0">
              <a:ln>
                <a:noFill/>
              </a:ln>
              <a:solidFill>
                <a:srgbClr val="000000"/>
              </a:solidFill>
              <a:effectLst/>
              <a:uLnTx/>
              <a:uFillTx/>
              <a:latin typeface="Tahoma"/>
              <a:ea typeface="+mn-ea"/>
              <a:cs typeface="+mn-cs"/>
            </a:endParaRPr>
          </a:p>
        </p:txBody>
      </p:sp>
      <p:sp>
        <p:nvSpPr>
          <p:cNvPr id="5" name="TextBox 4">
            <a:extLst>
              <a:ext uri="{FF2B5EF4-FFF2-40B4-BE49-F238E27FC236}">
                <a16:creationId xmlns:a16="http://schemas.microsoft.com/office/drawing/2014/main" id="{F82D595B-C9E4-621D-2895-A1D21E28CB96}"/>
              </a:ext>
            </a:extLst>
          </p:cNvPr>
          <p:cNvSpPr txBox="1"/>
          <p:nvPr/>
        </p:nvSpPr>
        <p:spPr>
          <a:xfrm>
            <a:off x="2411760" y="6453336"/>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https://arxiv.org/pdf/2012.03112.pdf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24A515F4-BDE2-4522-C067-73A78005D593}"/>
              </a:ext>
            </a:extLst>
          </p:cNvPr>
          <p:cNvPicPr>
            <a:picLocks noChangeAspect="1"/>
          </p:cNvPicPr>
          <p:nvPr/>
        </p:nvPicPr>
        <p:blipFill>
          <a:blip r:embed="rId5"/>
          <a:stretch>
            <a:fillRect/>
          </a:stretch>
        </p:blipFill>
        <p:spPr>
          <a:xfrm>
            <a:off x="-14659" y="1455514"/>
            <a:ext cx="9144000" cy="2744353"/>
          </a:xfrm>
          <a:prstGeom prst="rect">
            <a:avLst/>
          </a:prstGeom>
        </p:spPr>
      </p:pic>
    </p:spTree>
    <p:extLst>
      <p:ext uri="{BB962C8B-B14F-4D97-AF65-F5344CB8AC3E}">
        <p14:creationId xmlns:p14="http://schemas.microsoft.com/office/powerpoint/2010/main" val="862087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A3DCC-37D5-9100-10BA-BC9E61ECA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F30CA2-71FC-A4A0-43DE-7FC88D0E329F}"/>
              </a:ext>
            </a:extLst>
          </p:cNvPr>
          <p:cNvSpPr>
            <a:spLocks noGrp="1"/>
          </p:cNvSpPr>
          <p:nvPr>
            <p:ph type="ctrTitle"/>
          </p:nvPr>
        </p:nvSpPr>
        <p:spPr>
          <a:xfrm>
            <a:off x="467544" y="1268760"/>
            <a:ext cx="7924800" cy="1752600"/>
          </a:xfrm>
        </p:spPr>
        <p:txBody>
          <a:bodyPr/>
          <a:lstStyle/>
          <a:p>
            <a:pPr algn="ctr"/>
            <a:r>
              <a:rPr lang="en-US" sz="6000" dirty="0"/>
              <a:t>Processing in Storage:</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F2933906-725F-A17B-8DFD-3B237104734A}"/>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Storage Devices</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Storage Devices</a:t>
            </a:r>
          </a:p>
        </p:txBody>
      </p:sp>
      <p:sp>
        <p:nvSpPr>
          <p:cNvPr id="4" name="Slide Number Placeholder 3">
            <a:extLst>
              <a:ext uri="{FF2B5EF4-FFF2-40B4-BE49-F238E27FC236}">
                <a16:creationId xmlns:a16="http://schemas.microsoft.com/office/drawing/2014/main" id="{AF713628-54E4-59A7-5104-CB390EA10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620524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671CB1-FFDA-03E2-F66D-FD85DFF222DB}"/>
              </a:ext>
            </a:extLst>
          </p:cNvPr>
          <p:cNvSpPr>
            <a:spLocks noGrp="1"/>
          </p:cNvSpPr>
          <p:nvPr>
            <p:ph type="title"/>
          </p:nvPr>
        </p:nvSpPr>
        <p:spPr>
          <a:xfrm>
            <a:off x="169011" y="132334"/>
            <a:ext cx="8894602" cy="925840"/>
          </a:xfrm>
        </p:spPr>
        <p:txBody>
          <a:bodyPr>
            <a:noAutofit/>
          </a:bodyPr>
          <a:lstStyle/>
          <a:p>
            <a:r>
              <a:rPr lang="en-US" sz="3600" dirty="0">
                <a:solidFill>
                  <a:srgbClr val="1A82C4"/>
                </a:solidFill>
              </a:rPr>
              <a:t>Processing-in-Memory:</a:t>
            </a:r>
            <a:r>
              <a:rPr lang="en-US" sz="3600" dirty="0"/>
              <a:t> Two Types</a:t>
            </a:r>
            <a:endParaRPr lang="en-US" sz="2800" dirty="0">
              <a:solidFill>
                <a:srgbClr val="1A82C4"/>
              </a:solidFill>
            </a:endParaRPr>
          </a:p>
        </p:txBody>
      </p:sp>
      <p:grpSp>
        <p:nvGrpSpPr>
          <p:cNvPr id="4" name="Group 3">
            <a:extLst>
              <a:ext uri="{FF2B5EF4-FFF2-40B4-BE49-F238E27FC236}">
                <a16:creationId xmlns:a16="http://schemas.microsoft.com/office/drawing/2014/main" id="{E3906072-A2EB-CF4E-B3FA-28F4F772FBEF}"/>
              </a:ext>
            </a:extLst>
          </p:cNvPr>
          <p:cNvGrpSpPr/>
          <p:nvPr/>
        </p:nvGrpSpPr>
        <p:grpSpPr>
          <a:xfrm>
            <a:off x="385649" y="3544620"/>
            <a:ext cx="8269510" cy="2917121"/>
            <a:chOff x="416994" y="3429000"/>
            <a:chExt cx="8269510" cy="2917121"/>
          </a:xfrm>
        </p:grpSpPr>
        <p:sp>
          <p:nvSpPr>
            <p:cNvPr id="5" name="Rectangle 4">
              <a:extLst>
                <a:ext uri="{FF2B5EF4-FFF2-40B4-BE49-F238E27FC236}">
                  <a16:creationId xmlns:a16="http://schemas.microsoft.com/office/drawing/2014/main" id="{3D478B4F-A463-3645-CE4D-8A6A1AEE5053}"/>
                </a:ext>
              </a:extLst>
            </p:cNvPr>
            <p:cNvSpPr/>
            <p:nvPr/>
          </p:nvSpPr>
          <p:spPr>
            <a:xfrm>
              <a:off x="6343592" y="3837207"/>
              <a:ext cx="2334238" cy="2281204"/>
            </a:xfrm>
            <a:prstGeom prst="rect">
              <a:avLst/>
            </a:prstGeom>
            <a:solidFill>
              <a:srgbClr val="E3F0D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6" name="Rectangle 5">
              <a:extLst>
                <a:ext uri="{FF2B5EF4-FFF2-40B4-BE49-F238E27FC236}">
                  <a16:creationId xmlns:a16="http://schemas.microsoft.com/office/drawing/2014/main" id="{1C0DF4A2-D756-04F2-ED82-DB5B6FEB1BB9}"/>
                </a:ext>
              </a:extLst>
            </p:cNvPr>
            <p:cNvSpPr/>
            <p:nvPr/>
          </p:nvSpPr>
          <p:spPr>
            <a:xfrm>
              <a:off x="6343592" y="6112628"/>
              <a:ext cx="2342912" cy="233493"/>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Processing-Near-Bank</a:t>
              </a:r>
            </a:p>
          </p:txBody>
        </p:sp>
        <p:sp>
          <p:nvSpPr>
            <p:cNvPr id="7" name="Rectangle 6">
              <a:extLst>
                <a:ext uri="{FF2B5EF4-FFF2-40B4-BE49-F238E27FC236}">
                  <a16:creationId xmlns:a16="http://schemas.microsoft.com/office/drawing/2014/main" id="{64B78A6D-D02D-71C8-0F90-AAFAA3A3F14C}"/>
                </a:ext>
              </a:extLst>
            </p:cNvPr>
            <p:cNvSpPr/>
            <p:nvPr/>
          </p:nvSpPr>
          <p:spPr>
            <a:xfrm>
              <a:off x="6358845" y="3537542"/>
              <a:ext cx="2326611" cy="293010"/>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Bank</a:t>
              </a:r>
            </a:p>
          </p:txBody>
        </p:sp>
        <p:grpSp>
          <p:nvGrpSpPr>
            <p:cNvPr id="8" name="Group 7">
              <a:extLst>
                <a:ext uri="{FF2B5EF4-FFF2-40B4-BE49-F238E27FC236}">
                  <a16:creationId xmlns:a16="http://schemas.microsoft.com/office/drawing/2014/main" id="{46E1E609-5B77-53FB-3605-69C668E09E8F}"/>
                </a:ext>
              </a:extLst>
            </p:cNvPr>
            <p:cNvGrpSpPr/>
            <p:nvPr/>
          </p:nvGrpSpPr>
          <p:grpSpPr>
            <a:xfrm>
              <a:off x="416994" y="3429000"/>
              <a:ext cx="5954407" cy="2888405"/>
              <a:chOff x="416994" y="3429000"/>
              <a:chExt cx="5954407" cy="2888405"/>
            </a:xfrm>
          </p:grpSpPr>
          <p:cxnSp>
            <p:nvCxnSpPr>
              <p:cNvPr id="9" name="Straight Connector 8">
                <a:extLst>
                  <a:ext uri="{FF2B5EF4-FFF2-40B4-BE49-F238E27FC236}">
                    <a16:creationId xmlns:a16="http://schemas.microsoft.com/office/drawing/2014/main" id="{65ECA9E8-4B99-7DCF-EBB3-CFF89117EE10}"/>
                  </a:ext>
                </a:extLst>
              </p:cNvPr>
              <p:cNvCxnSpPr>
                <a:cxnSpLocks/>
                <a:stCxn id="42" idx="0"/>
              </p:cNvCxnSpPr>
              <p:nvPr/>
            </p:nvCxnSpPr>
            <p:spPr>
              <a:xfrm flipH="1" flipV="1">
                <a:off x="2417391" y="5605357"/>
                <a:ext cx="771000" cy="283721"/>
              </a:xfrm>
              <a:prstGeom prst="line">
                <a:avLst/>
              </a:prstGeom>
              <a:noFill/>
              <a:ln w="9525" cap="flat" cmpd="sng" algn="ctr">
                <a:solidFill>
                  <a:sysClr val="windowText" lastClr="000000"/>
                </a:solidFill>
                <a:prstDash val="dash"/>
                <a:miter lim="800000"/>
              </a:ln>
              <a:effectLst/>
            </p:spPr>
          </p:cxnSp>
          <p:cxnSp>
            <p:nvCxnSpPr>
              <p:cNvPr id="10" name="Straight Connector 9">
                <a:extLst>
                  <a:ext uri="{FF2B5EF4-FFF2-40B4-BE49-F238E27FC236}">
                    <a16:creationId xmlns:a16="http://schemas.microsoft.com/office/drawing/2014/main" id="{F91AE01F-022B-B37F-75AC-10DC21F823BE}"/>
                  </a:ext>
                </a:extLst>
              </p:cNvPr>
              <p:cNvCxnSpPr>
                <a:cxnSpLocks/>
              </p:cNvCxnSpPr>
              <p:nvPr/>
            </p:nvCxnSpPr>
            <p:spPr>
              <a:xfrm flipH="1" flipV="1">
                <a:off x="2433261" y="4308595"/>
                <a:ext cx="1143796" cy="1471779"/>
              </a:xfrm>
              <a:prstGeom prst="line">
                <a:avLst/>
              </a:prstGeom>
              <a:noFill/>
              <a:ln w="9525" cap="flat" cmpd="sng" algn="ctr">
                <a:solidFill>
                  <a:sysClr val="windowText" lastClr="000000"/>
                </a:solidFill>
                <a:prstDash val="dash"/>
                <a:miter lim="800000"/>
              </a:ln>
              <a:effectLst/>
            </p:spPr>
          </p:cxnSp>
          <p:grpSp>
            <p:nvGrpSpPr>
              <p:cNvPr id="11" name="Group 10">
                <a:extLst>
                  <a:ext uri="{FF2B5EF4-FFF2-40B4-BE49-F238E27FC236}">
                    <a16:creationId xmlns:a16="http://schemas.microsoft.com/office/drawing/2014/main" id="{8BF31969-137B-573C-539D-7DF3ADC1C359}"/>
                  </a:ext>
                </a:extLst>
              </p:cNvPr>
              <p:cNvGrpSpPr/>
              <p:nvPr/>
            </p:nvGrpSpPr>
            <p:grpSpPr>
              <a:xfrm>
                <a:off x="3034303" y="3429000"/>
                <a:ext cx="3180072" cy="2575996"/>
                <a:chOff x="3104761" y="2702044"/>
                <a:chExt cx="2503107" cy="2027625"/>
              </a:xfrm>
            </p:grpSpPr>
            <p:grpSp>
              <p:nvGrpSpPr>
                <p:cNvPr id="41" name="Group 40">
                  <a:extLst>
                    <a:ext uri="{FF2B5EF4-FFF2-40B4-BE49-F238E27FC236}">
                      <a16:creationId xmlns:a16="http://schemas.microsoft.com/office/drawing/2014/main" id="{27722869-5B7E-5D56-FD34-DC0C2EF5E75A}"/>
                    </a:ext>
                  </a:extLst>
                </p:cNvPr>
                <p:cNvGrpSpPr/>
                <p:nvPr/>
              </p:nvGrpSpPr>
              <p:grpSpPr>
                <a:xfrm>
                  <a:off x="3105186" y="3753062"/>
                  <a:ext cx="2163886" cy="976607"/>
                  <a:chOff x="1659954" y="548768"/>
                  <a:chExt cx="1668502" cy="753030"/>
                </a:xfrm>
              </p:grpSpPr>
              <p:sp>
                <p:nvSpPr>
                  <p:cNvPr id="133" name="Cube 132">
                    <a:extLst>
                      <a:ext uri="{FF2B5EF4-FFF2-40B4-BE49-F238E27FC236}">
                        <a16:creationId xmlns:a16="http://schemas.microsoft.com/office/drawing/2014/main" id="{87BF7633-46A9-2710-8264-B0C49679654B}"/>
                      </a:ext>
                    </a:extLst>
                  </p:cNvPr>
                  <p:cNvSpPr/>
                  <p:nvPr/>
                </p:nvSpPr>
                <p:spPr>
                  <a:xfrm>
                    <a:off x="1659954" y="554219"/>
                    <a:ext cx="1668502" cy="747579"/>
                  </a:xfrm>
                  <a:prstGeom prst="cube">
                    <a:avLst>
                      <a:gd name="adj" fmla="val 95887"/>
                    </a:avLst>
                  </a:prstGeom>
                  <a:solidFill>
                    <a:sysClr val="window" lastClr="FFFFFF">
                      <a:lumMod val="50000"/>
                    </a:sys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grpSp>
                <p:nvGrpSpPr>
                  <p:cNvPr id="134" name="Group 133">
                    <a:extLst>
                      <a:ext uri="{FF2B5EF4-FFF2-40B4-BE49-F238E27FC236}">
                        <a16:creationId xmlns:a16="http://schemas.microsoft.com/office/drawing/2014/main" id="{93C0C863-00D0-12D7-6448-6151626D6CA3}"/>
                      </a:ext>
                    </a:extLst>
                  </p:cNvPr>
                  <p:cNvGrpSpPr/>
                  <p:nvPr/>
                </p:nvGrpSpPr>
                <p:grpSpPr>
                  <a:xfrm>
                    <a:off x="1849990" y="548768"/>
                    <a:ext cx="1316493" cy="723135"/>
                    <a:chOff x="1849990" y="548768"/>
                    <a:chExt cx="1316493" cy="723135"/>
                  </a:xfrm>
                </p:grpSpPr>
                <p:cxnSp>
                  <p:nvCxnSpPr>
                    <p:cNvPr id="135" name="Straight Connector 134">
                      <a:extLst>
                        <a:ext uri="{FF2B5EF4-FFF2-40B4-BE49-F238E27FC236}">
                          <a16:creationId xmlns:a16="http://schemas.microsoft.com/office/drawing/2014/main" id="{C2C3D016-78C0-0AC3-7BF7-82534548DEA6}"/>
                        </a:ext>
                      </a:extLst>
                    </p:cNvPr>
                    <p:cNvCxnSpPr>
                      <a:cxnSpLocks/>
                    </p:cNvCxnSpPr>
                    <p:nvPr/>
                  </p:nvCxnSpPr>
                  <p:spPr>
                    <a:xfrm flipV="1">
                      <a:off x="2132614" y="548768"/>
                      <a:ext cx="716832" cy="716831"/>
                    </a:xfrm>
                    <a:prstGeom prst="line">
                      <a:avLst/>
                    </a:prstGeom>
                    <a:noFill/>
                    <a:ln w="9525" cap="flat" cmpd="sng" algn="ctr">
                      <a:solidFill>
                        <a:sysClr val="windowText" lastClr="000000"/>
                      </a:solidFill>
                      <a:prstDash val="solid"/>
                      <a:miter lim="800000"/>
                    </a:ln>
                    <a:effectLst/>
                  </p:spPr>
                </p:cxnSp>
                <p:cxnSp>
                  <p:nvCxnSpPr>
                    <p:cNvPr id="136" name="Straight Connector 135">
                      <a:extLst>
                        <a:ext uri="{FF2B5EF4-FFF2-40B4-BE49-F238E27FC236}">
                          <a16:creationId xmlns:a16="http://schemas.microsoft.com/office/drawing/2014/main" id="{61C88949-762E-9832-4168-2F609D94A214}"/>
                        </a:ext>
                      </a:extLst>
                    </p:cNvPr>
                    <p:cNvCxnSpPr>
                      <a:cxnSpLocks noChangeAspect="1"/>
                    </p:cNvCxnSpPr>
                    <p:nvPr/>
                  </p:nvCxnSpPr>
                  <p:spPr>
                    <a:xfrm flipV="1">
                      <a:off x="1901824" y="551559"/>
                      <a:ext cx="713232" cy="720344"/>
                    </a:xfrm>
                    <a:prstGeom prst="line">
                      <a:avLst/>
                    </a:prstGeom>
                    <a:noFill/>
                    <a:ln w="9525" cap="flat" cmpd="sng" algn="ctr">
                      <a:solidFill>
                        <a:sysClr val="windowText" lastClr="000000"/>
                      </a:solidFill>
                      <a:prstDash val="solid"/>
                      <a:miter lim="800000"/>
                    </a:ln>
                    <a:effectLst/>
                  </p:spPr>
                </p:cxnSp>
                <p:cxnSp>
                  <p:nvCxnSpPr>
                    <p:cNvPr id="137" name="Straight Connector 136">
                      <a:extLst>
                        <a:ext uri="{FF2B5EF4-FFF2-40B4-BE49-F238E27FC236}">
                          <a16:creationId xmlns:a16="http://schemas.microsoft.com/office/drawing/2014/main" id="{8DF48F77-2738-01D4-B288-D35C1158C212}"/>
                        </a:ext>
                      </a:extLst>
                    </p:cNvPr>
                    <p:cNvCxnSpPr>
                      <a:cxnSpLocks/>
                    </p:cNvCxnSpPr>
                    <p:nvPr/>
                  </p:nvCxnSpPr>
                  <p:spPr>
                    <a:xfrm flipV="1">
                      <a:off x="2382270" y="550407"/>
                      <a:ext cx="708109" cy="719060"/>
                    </a:xfrm>
                    <a:prstGeom prst="line">
                      <a:avLst/>
                    </a:prstGeom>
                    <a:noFill/>
                    <a:ln w="9525" cap="flat" cmpd="sng" algn="ctr">
                      <a:solidFill>
                        <a:sysClr val="windowText" lastClr="000000"/>
                      </a:solidFill>
                      <a:prstDash val="solid"/>
                      <a:miter lim="800000"/>
                    </a:ln>
                    <a:effectLst/>
                  </p:spPr>
                </p:cxnSp>
                <p:cxnSp>
                  <p:nvCxnSpPr>
                    <p:cNvPr id="138" name="Straight Connector 137">
                      <a:extLst>
                        <a:ext uri="{FF2B5EF4-FFF2-40B4-BE49-F238E27FC236}">
                          <a16:creationId xmlns:a16="http://schemas.microsoft.com/office/drawing/2014/main" id="{5CE2DC34-63D5-0C16-5C71-FA14146E2685}"/>
                        </a:ext>
                      </a:extLst>
                    </p:cNvPr>
                    <p:cNvCxnSpPr>
                      <a:cxnSpLocks/>
                    </p:cNvCxnSpPr>
                    <p:nvPr/>
                  </p:nvCxnSpPr>
                  <p:spPr>
                    <a:xfrm>
                      <a:off x="2044699" y="889000"/>
                      <a:ext cx="941832" cy="0"/>
                    </a:xfrm>
                    <a:prstGeom prst="line">
                      <a:avLst/>
                    </a:prstGeom>
                    <a:noFill/>
                    <a:ln w="9525" cap="flat" cmpd="sng" algn="ctr">
                      <a:solidFill>
                        <a:sysClr val="windowText" lastClr="000000"/>
                      </a:solidFill>
                      <a:prstDash val="solid"/>
                      <a:miter lim="800000"/>
                    </a:ln>
                    <a:effectLst/>
                  </p:spPr>
                </p:cxnSp>
                <p:cxnSp>
                  <p:nvCxnSpPr>
                    <p:cNvPr id="139" name="Straight Connector 138">
                      <a:extLst>
                        <a:ext uri="{FF2B5EF4-FFF2-40B4-BE49-F238E27FC236}">
                          <a16:creationId xmlns:a16="http://schemas.microsoft.com/office/drawing/2014/main" id="{166F4447-5DDB-CED6-9AEE-409D8D78CDF9}"/>
                        </a:ext>
                      </a:extLst>
                    </p:cNvPr>
                    <p:cNvCxnSpPr>
                      <a:cxnSpLocks/>
                    </p:cNvCxnSpPr>
                    <p:nvPr/>
                  </p:nvCxnSpPr>
                  <p:spPr>
                    <a:xfrm>
                      <a:off x="1849990" y="1086348"/>
                      <a:ext cx="941832" cy="0"/>
                    </a:xfrm>
                    <a:prstGeom prst="line">
                      <a:avLst/>
                    </a:prstGeom>
                    <a:noFill/>
                    <a:ln w="9525" cap="flat" cmpd="sng" algn="ctr">
                      <a:solidFill>
                        <a:sysClr val="windowText" lastClr="000000"/>
                      </a:solidFill>
                      <a:prstDash val="solid"/>
                      <a:miter lim="800000"/>
                    </a:ln>
                    <a:effectLst/>
                  </p:spPr>
                </p:cxnSp>
                <p:cxnSp>
                  <p:nvCxnSpPr>
                    <p:cNvPr id="140" name="Straight Connector 139">
                      <a:extLst>
                        <a:ext uri="{FF2B5EF4-FFF2-40B4-BE49-F238E27FC236}">
                          <a16:creationId xmlns:a16="http://schemas.microsoft.com/office/drawing/2014/main" id="{9F1639CF-1717-3A87-CF81-ADFFA2114066}"/>
                        </a:ext>
                      </a:extLst>
                    </p:cNvPr>
                    <p:cNvCxnSpPr>
                      <a:cxnSpLocks/>
                    </p:cNvCxnSpPr>
                    <p:nvPr/>
                  </p:nvCxnSpPr>
                  <p:spPr>
                    <a:xfrm>
                      <a:off x="2224651" y="711698"/>
                      <a:ext cx="941832" cy="0"/>
                    </a:xfrm>
                    <a:prstGeom prst="line">
                      <a:avLst/>
                    </a:prstGeom>
                    <a:noFill/>
                    <a:ln w="9525" cap="flat" cmpd="sng" algn="ctr">
                      <a:solidFill>
                        <a:sysClr val="windowText" lastClr="000000"/>
                      </a:solidFill>
                      <a:prstDash val="solid"/>
                      <a:miter lim="800000"/>
                    </a:ln>
                    <a:effectLst/>
                  </p:spPr>
                </p:cxnSp>
              </p:grpSp>
            </p:grpSp>
            <p:sp>
              <p:nvSpPr>
                <p:cNvPr id="42" name="Parallelogram 123">
                  <a:extLst>
                    <a:ext uri="{FF2B5EF4-FFF2-40B4-BE49-F238E27FC236}">
                      <a16:creationId xmlns:a16="http://schemas.microsoft.com/office/drawing/2014/main" id="{6A2C84CF-C24C-3D69-B32F-AA5A257A2D1A}"/>
                    </a:ext>
                  </a:extLst>
                </p:cNvPr>
                <p:cNvSpPr/>
                <p:nvPr/>
              </p:nvSpPr>
              <p:spPr>
                <a:xfrm rot="608511">
                  <a:off x="3240568" y="4474784"/>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3" name="Parallelogram 123">
                  <a:extLst>
                    <a:ext uri="{FF2B5EF4-FFF2-40B4-BE49-F238E27FC236}">
                      <a16:creationId xmlns:a16="http://schemas.microsoft.com/office/drawing/2014/main" id="{791FB689-E138-8E89-9A9B-ED630F9FD58A}"/>
                    </a:ext>
                  </a:extLst>
                </p:cNvPr>
                <p:cNvSpPr/>
                <p:nvPr/>
              </p:nvSpPr>
              <p:spPr>
                <a:xfrm rot="608511">
                  <a:off x="3488468" y="4220991"/>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4" name="Parallelogram 123">
                  <a:extLst>
                    <a:ext uri="{FF2B5EF4-FFF2-40B4-BE49-F238E27FC236}">
                      <a16:creationId xmlns:a16="http://schemas.microsoft.com/office/drawing/2014/main" id="{B037094F-9A54-D32D-8D7D-029EE552E04B}"/>
                    </a:ext>
                  </a:extLst>
                </p:cNvPr>
                <p:cNvSpPr/>
                <p:nvPr/>
              </p:nvSpPr>
              <p:spPr>
                <a:xfrm rot="608511">
                  <a:off x="3731774" y="3984286"/>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5" name="Parallelogram 123">
                  <a:extLst>
                    <a:ext uri="{FF2B5EF4-FFF2-40B4-BE49-F238E27FC236}">
                      <a16:creationId xmlns:a16="http://schemas.microsoft.com/office/drawing/2014/main" id="{4918EF66-474D-0470-7719-FEB94B285B80}"/>
                    </a:ext>
                  </a:extLst>
                </p:cNvPr>
                <p:cNvSpPr/>
                <p:nvPr/>
              </p:nvSpPr>
              <p:spPr>
                <a:xfrm rot="608511">
                  <a:off x="3942615" y="3763435"/>
                  <a:ext cx="289377" cy="190610"/>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46" name="Group 45">
                  <a:extLst>
                    <a:ext uri="{FF2B5EF4-FFF2-40B4-BE49-F238E27FC236}">
                      <a16:creationId xmlns:a16="http://schemas.microsoft.com/office/drawing/2014/main" id="{52A8D25A-678E-6AA6-93D2-757E8117F22E}"/>
                    </a:ext>
                  </a:extLst>
                </p:cNvPr>
                <p:cNvGrpSpPr/>
                <p:nvPr/>
              </p:nvGrpSpPr>
              <p:grpSpPr>
                <a:xfrm>
                  <a:off x="3546692" y="3763436"/>
                  <a:ext cx="991424" cy="901958"/>
                  <a:chOff x="3077365" y="1725423"/>
                  <a:chExt cx="764455" cy="695471"/>
                </a:xfrm>
              </p:grpSpPr>
              <p:sp>
                <p:nvSpPr>
                  <p:cNvPr id="129" name="Parallelogram 123">
                    <a:extLst>
                      <a:ext uri="{FF2B5EF4-FFF2-40B4-BE49-F238E27FC236}">
                        <a16:creationId xmlns:a16="http://schemas.microsoft.com/office/drawing/2014/main" id="{3AA75E80-8E1E-6EBE-5CBD-D0A604436282}"/>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0" name="Parallelogram 123">
                    <a:extLst>
                      <a:ext uri="{FF2B5EF4-FFF2-40B4-BE49-F238E27FC236}">
                        <a16:creationId xmlns:a16="http://schemas.microsoft.com/office/drawing/2014/main" id="{5522C7F8-902A-3452-2FBD-34F918D4FE8C}"/>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1" name="Parallelogram 123">
                    <a:extLst>
                      <a:ext uri="{FF2B5EF4-FFF2-40B4-BE49-F238E27FC236}">
                        <a16:creationId xmlns:a16="http://schemas.microsoft.com/office/drawing/2014/main" id="{AA486BD4-BCCD-32C4-77B8-E68A6B25A33E}"/>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32" name="Parallelogram 123">
                    <a:extLst>
                      <a:ext uri="{FF2B5EF4-FFF2-40B4-BE49-F238E27FC236}">
                        <a16:creationId xmlns:a16="http://schemas.microsoft.com/office/drawing/2014/main" id="{72CDAACD-2011-959C-9419-905008A49BA3}"/>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7" name="Group 46">
                  <a:extLst>
                    <a:ext uri="{FF2B5EF4-FFF2-40B4-BE49-F238E27FC236}">
                      <a16:creationId xmlns:a16="http://schemas.microsoft.com/office/drawing/2014/main" id="{8577D1B3-781C-7161-265B-ED05805007C6}"/>
                    </a:ext>
                  </a:extLst>
                </p:cNvPr>
                <p:cNvGrpSpPr/>
                <p:nvPr/>
              </p:nvGrpSpPr>
              <p:grpSpPr>
                <a:xfrm>
                  <a:off x="3859547" y="3760684"/>
                  <a:ext cx="991424" cy="901958"/>
                  <a:chOff x="3077365" y="1725423"/>
                  <a:chExt cx="764455" cy="695471"/>
                </a:xfrm>
              </p:grpSpPr>
              <p:sp>
                <p:nvSpPr>
                  <p:cNvPr id="125" name="Parallelogram 123">
                    <a:extLst>
                      <a:ext uri="{FF2B5EF4-FFF2-40B4-BE49-F238E27FC236}">
                        <a16:creationId xmlns:a16="http://schemas.microsoft.com/office/drawing/2014/main" id="{60144F42-BFF4-9F60-F5A3-25FECD3860B0}"/>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6" name="Parallelogram 123">
                    <a:extLst>
                      <a:ext uri="{FF2B5EF4-FFF2-40B4-BE49-F238E27FC236}">
                        <a16:creationId xmlns:a16="http://schemas.microsoft.com/office/drawing/2014/main" id="{67D3D742-6F75-B866-0BB9-8D944507DC15}"/>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7" name="Parallelogram 123">
                    <a:extLst>
                      <a:ext uri="{FF2B5EF4-FFF2-40B4-BE49-F238E27FC236}">
                        <a16:creationId xmlns:a16="http://schemas.microsoft.com/office/drawing/2014/main" id="{3939A4DD-54E5-9986-ACFD-29061FC318C8}"/>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8" name="Parallelogram 123">
                    <a:extLst>
                      <a:ext uri="{FF2B5EF4-FFF2-40B4-BE49-F238E27FC236}">
                        <a16:creationId xmlns:a16="http://schemas.microsoft.com/office/drawing/2014/main" id="{48CA9589-E2D1-34DE-66E4-28545A487A75}"/>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FC000"/>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48" name="Group 47">
                  <a:extLst>
                    <a:ext uri="{FF2B5EF4-FFF2-40B4-BE49-F238E27FC236}">
                      <a16:creationId xmlns:a16="http://schemas.microsoft.com/office/drawing/2014/main" id="{78E1919D-AC5B-EE63-6743-9F0612B183F4}"/>
                    </a:ext>
                  </a:extLst>
                </p:cNvPr>
                <p:cNvGrpSpPr/>
                <p:nvPr/>
              </p:nvGrpSpPr>
              <p:grpSpPr>
                <a:xfrm>
                  <a:off x="4161030" y="3767909"/>
                  <a:ext cx="991424" cy="901958"/>
                  <a:chOff x="3077365" y="1725423"/>
                  <a:chExt cx="764455" cy="695471"/>
                </a:xfrm>
              </p:grpSpPr>
              <p:sp>
                <p:nvSpPr>
                  <p:cNvPr id="121" name="Parallelogram 123">
                    <a:extLst>
                      <a:ext uri="{FF2B5EF4-FFF2-40B4-BE49-F238E27FC236}">
                        <a16:creationId xmlns:a16="http://schemas.microsoft.com/office/drawing/2014/main" id="{53A1A16B-2C4E-539E-26DA-F4F078B1069F}"/>
                      </a:ext>
                    </a:extLst>
                  </p:cNvPr>
                  <p:cNvSpPr/>
                  <p:nvPr/>
                </p:nvSpPr>
                <p:spPr>
                  <a:xfrm rot="608511">
                    <a:off x="3077365" y="2273921"/>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2" name="Parallelogram 123">
                    <a:extLst>
                      <a:ext uri="{FF2B5EF4-FFF2-40B4-BE49-F238E27FC236}">
                        <a16:creationId xmlns:a16="http://schemas.microsoft.com/office/drawing/2014/main" id="{2B91E7BD-A55D-5C11-D936-C6D15BECB993}"/>
                      </a:ext>
                    </a:extLst>
                  </p:cNvPr>
                  <p:cNvSpPr/>
                  <p:nvPr/>
                </p:nvSpPr>
                <p:spPr>
                  <a:xfrm rot="608511">
                    <a:off x="3268513" y="207823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3" name="Parallelogram 123">
                    <a:extLst>
                      <a:ext uri="{FF2B5EF4-FFF2-40B4-BE49-F238E27FC236}">
                        <a16:creationId xmlns:a16="http://schemas.microsoft.com/office/drawing/2014/main" id="{3F67DAF1-4B33-6F3A-D564-3E2546F2E88F}"/>
                      </a:ext>
                    </a:extLst>
                  </p:cNvPr>
                  <p:cNvSpPr/>
                  <p:nvPr/>
                </p:nvSpPr>
                <p:spPr>
                  <a:xfrm rot="608511">
                    <a:off x="3456118" y="189571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124" name="Parallelogram 123">
                    <a:extLst>
                      <a:ext uri="{FF2B5EF4-FFF2-40B4-BE49-F238E27FC236}">
                        <a16:creationId xmlns:a16="http://schemas.microsoft.com/office/drawing/2014/main" id="{43119840-DAAC-9FCE-ADA0-20E47A62207D}"/>
                      </a:ext>
                    </a:extLst>
                  </p:cNvPr>
                  <p:cNvSpPr/>
                  <p:nvPr/>
                </p:nvSpPr>
                <p:spPr>
                  <a:xfrm rot="608511">
                    <a:off x="3618691" y="1725423"/>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F0D758"/>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sp>
              <p:nvSpPr>
                <p:cNvPr id="49" name="Can 48">
                  <a:extLst>
                    <a:ext uri="{FF2B5EF4-FFF2-40B4-BE49-F238E27FC236}">
                      <a16:creationId xmlns:a16="http://schemas.microsoft.com/office/drawing/2014/main" id="{59B30949-F5C4-EC22-6A51-A190B8F8E14F}"/>
                    </a:ext>
                  </a:extLst>
                </p:cNvPr>
                <p:cNvSpPr/>
                <p:nvPr/>
              </p:nvSpPr>
              <p:spPr>
                <a:xfrm>
                  <a:off x="3352096" y="430796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0" name="Can 49">
                  <a:extLst>
                    <a:ext uri="{FF2B5EF4-FFF2-40B4-BE49-F238E27FC236}">
                      <a16:creationId xmlns:a16="http://schemas.microsoft.com/office/drawing/2014/main" id="{5DB57BAE-D27B-5D4D-31E6-CCACF13924CB}"/>
                    </a:ext>
                  </a:extLst>
                </p:cNvPr>
                <p:cNvSpPr/>
                <p:nvPr/>
              </p:nvSpPr>
              <p:spPr>
                <a:xfrm>
                  <a:off x="3636617" y="4316296"/>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1" name="Can 50">
                  <a:extLst>
                    <a:ext uri="{FF2B5EF4-FFF2-40B4-BE49-F238E27FC236}">
                      <a16:creationId xmlns:a16="http://schemas.microsoft.com/office/drawing/2014/main" id="{0B502808-7302-3D8E-C3A1-61EF9BF7296B}"/>
                    </a:ext>
                  </a:extLst>
                </p:cNvPr>
                <p:cNvSpPr/>
                <p:nvPr/>
              </p:nvSpPr>
              <p:spPr>
                <a:xfrm>
                  <a:off x="3602969" y="4032304"/>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2" name="Can 51">
                  <a:extLst>
                    <a:ext uri="{FF2B5EF4-FFF2-40B4-BE49-F238E27FC236}">
                      <a16:creationId xmlns:a16="http://schemas.microsoft.com/office/drawing/2014/main" id="{E27022D1-B8AB-CF6E-5569-2166B9A2E278}"/>
                    </a:ext>
                  </a:extLst>
                </p:cNvPr>
                <p:cNvSpPr/>
                <p:nvPr/>
              </p:nvSpPr>
              <p:spPr>
                <a:xfrm>
                  <a:off x="3899306" y="4037081"/>
                  <a:ext cx="64604" cy="280156"/>
                </a:xfrm>
                <a:prstGeom prst="can">
                  <a:avLst/>
                </a:prstGeom>
                <a:gradFill flip="none" rotWithShape="1">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tileRect r="-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3" name="Can 52">
                  <a:extLst>
                    <a:ext uri="{FF2B5EF4-FFF2-40B4-BE49-F238E27FC236}">
                      <a16:creationId xmlns:a16="http://schemas.microsoft.com/office/drawing/2014/main" id="{1AEC25FA-7B2A-0E18-9434-7A4EB0ABEEBA}"/>
                    </a:ext>
                  </a:extLst>
                </p:cNvPr>
                <p:cNvSpPr/>
                <p:nvPr/>
              </p:nvSpPr>
              <p:spPr>
                <a:xfrm>
                  <a:off x="4974605" y="3585377"/>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4" name="Can 53">
                  <a:extLst>
                    <a:ext uri="{FF2B5EF4-FFF2-40B4-BE49-F238E27FC236}">
                      <a16:creationId xmlns:a16="http://schemas.microsoft.com/office/drawing/2014/main" id="{E95700CC-0A48-C7E1-B743-B04B577C4E13}"/>
                    </a:ext>
                  </a:extLst>
                </p:cNvPr>
                <p:cNvSpPr/>
                <p:nvPr/>
              </p:nvSpPr>
              <p:spPr>
                <a:xfrm>
                  <a:off x="4759284" y="3818204"/>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5" name="Can 54">
                  <a:extLst>
                    <a:ext uri="{FF2B5EF4-FFF2-40B4-BE49-F238E27FC236}">
                      <a16:creationId xmlns:a16="http://schemas.microsoft.com/office/drawing/2014/main" id="{B96D1848-0B2D-6338-CCD3-2EAF239EC986}"/>
                    </a:ext>
                  </a:extLst>
                </p:cNvPr>
                <p:cNvSpPr/>
                <p:nvPr/>
              </p:nvSpPr>
              <p:spPr>
                <a:xfrm>
                  <a:off x="4520498" y="4048475"/>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6" name="Can 55">
                  <a:extLst>
                    <a:ext uri="{FF2B5EF4-FFF2-40B4-BE49-F238E27FC236}">
                      <a16:creationId xmlns:a16="http://schemas.microsoft.com/office/drawing/2014/main" id="{DB809037-4759-13AA-EBDA-CEC1209BCF40}"/>
                    </a:ext>
                  </a:extLst>
                </p:cNvPr>
                <p:cNvSpPr/>
                <p:nvPr/>
              </p:nvSpPr>
              <p:spPr>
                <a:xfrm>
                  <a:off x="3953091" y="4315468"/>
                  <a:ext cx="64604" cy="280156"/>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57" name="TextBox 56">
                  <a:extLst>
                    <a:ext uri="{FF2B5EF4-FFF2-40B4-BE49-F238E27FC236}">
                      <a16:creationId xmlns:a16="http://schemas.microsoft.com/office/drawing/2014/main" id="{F51DF085-CC74-9205-DE87-71C86284D9C0}"/>
                    </a:ext>
                  </a:extLst>
                </p:cNvPr>
                <p:cNvSpPr txBox="1"/>
                <p:nvPr/>
              </p:nvSpPr>
              <p:spPr>
                <a:xfrm>
                  <a:off x="3225189" y="2702044"/>
                  <a:ext cx="2382679" cy="387613"/>
                </a:xfrm>
                <a:prstGeom prst="rect">
                  <a:avLst/>
                </a:prstGeom>
                <a:noFill/>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a:t>
                  </a:r>
                  <a:b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br>
                  <a:r>
                    <a:rPr kumimoji="0" lang="en-US" sz="1600" b="1" i="0" u="none" strike="noStrike" kern="120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(e.g., 3D-Stacked Memory)</a:t>
                  </a:r>
                </a:p>
              </p:txBody>
            </p:sp>
            <p:sp>
              <p:nvSpPr>
                <p:cNvPr id="58" name="Can 57">
                  <a:extLst>
                    <a:ext uri="{FF2B5EF4-FFF2-40B4-BE49-F238E27FC236}">
                      <a16:creationId xmlns:a16="http://schemas.microsoft.com/office/drawing/2014/main" id="{E7DEBDC5-7385-A5C0-626D-657879F67017}"/>
                    </a:ext>
                  </a:extLst>
                </p:cNvPr>
                <p:cNvSpPr/>
                <p:nvPr/>
              </p:nvSpPr>
              <p:spPr>
                <a:xfrm>
                  <a:off x="4272028" y="4415103"/>
                  <a:ext cx="73820" cy="169177"/>
                </a:xfrm>
                <a:prstGeom prst="can">
                  <a:avLst/>
                </a:prstGeom>
                <a:gradFill>
                  <a:gsLst>
                    <a:gs pos="0">
                      <a:srgbClr val="A5A5A5">
                        <a:lumMod val="5000"/>
                        <a:lumOff val="95000"/>
                      </a:srgbClr>
                    </a:gs>
                    <a:gs pos="74000">
                      <a:srgbClr val="A5A5A5">
                        <a:lumMod val="45000"/>
                        <a:lumOff val="55000"/>
                      </a:srgbClr>
                    </a:gs>
                    <a:gs pos="83000">
                      <a:srgbClr val="A5A5A5">
                        <a:lumMod val="45000"/>
                        <a:lumOff val="55000"/>
                      </a:srgbClr>
                    </a:gs>
                    <a:gs pos="100000">
                      <a:srgbClr val="A5A5A5">
                        <a:lumMod val="30000"/>
                        <a:lumOff val="70000"/>
                      </a:srgbClr>
                    </a:gs>
                  </a:gsLst>
                  <a:path path="rect">
                    <a:fillToRect l="100000" t="100000"/>
                  </a:path>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nvGrpSpPr>
                <p:cNvPr id="59" name="Group 58">
                  <a:extLst>
                    <a:ext uri="{FF2B5EF4-FFF2-40B4-BE49-F238E27FC236}">
                      <a16:creationId xmlns:a16="http://schemas.microsoft.com/office/drawing/2014/main" id="{F5ED925E-5327-2AF3-0397-A6834DCC6481}"/>
                    </a:ext>
                  </a:extLst>
                </p:cNvPr>
                <p:cNvGrpSpPr/>
                <p:nvPr/>
              </p:nvGrpSpPr>
              <p:grpSpPr>
                <a:xfrm>
                  <a:off x="3104761" y="3364172"/>
                  <a:ext cx="2163886" cy="1073780"/>
                  <a:chOff x="3552923" y="4813095"/>
                  <a:chExt cx="1668502" cy="827957"/>
                </a:xfrm>
              </p:grpSpPr>
              <p:grpSp>
                <p:nvGrpSpPr>
                  <p:cNvPr id="91" name="Group 90">
                    <a:extLst>
                      <a:ext uri="{FF2B5EF4-FFF2-40B4-BE49-F238E27FC236}">
                        <a16:creationId xmlns:a16="http://schemas.microsoft.com/office/drawing/2014/main" id="{2302BF2F-AA89-F5B3-7DCC-1771918970BE}"/>
                      </a:ext>
                    </a:extLst>
                  </p:cNvPr>
                  <p:cNvGrpSpPr/>
                  <p:nvPr/>
                </p:nvGrpSpPr>
                <p:grpSpPr>
                  <a:xfrm>
                    <a:off x="3552923" y="4892971"/>
                    <a:ext cx="1668502" cy="748081"/>
                    <a:chOff x="3552923" y="4677071"/>
                    <a:chExt cx="1668502" cy="748081"/>
                  </a:xfrm>
                </p:grpSpPr>
                <p:sp>
                  <p:nvSpPr>
                    <p:cNvPr id="107" name="Cube 106">
                      <a:extLst>
                        <a:ext uri="{FF2B5EF4-FFF2-40B4-BE49-F238E27FC236}">
                          <a16:creationId xmlns:a16="http://schemas.microsoft.com/office/drawing/2014/main" id="{DBE15A98-8284-B7A4-3D7C-5C7776742AF7}"/>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108" name="Straight Connector 107">
                      <a:extLst>
                        <a:ext uri="{FF2B5EF4-FFF2-40B4-BE49-F238E27FC236}">
                          <a16:creationId xmlns:a16="http://schemas.microsoft.com/office/drawing/2014/main" id="{D2AC49FB-C42F-D5EB-4C67-A0BB36D3D722}"/>
                        </a:ext>
                      </a:extLst>
                    </p:cNvPr>
                    <p:cNvCxnSpPr>
                      <a:cxnSpLocks/>
                      <a:stCxn id="107" idx="1"/>
                      <a:endCxn id="10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109" name="Straight Connector 108">
                      <a:extLst>
                        <a:ext uri="{FF2B5EF4-FFF2-40B4-BE49-F238E27FC236}">
                          <a16:creationId xmlns:a16="http://schemas.microsoft.com/office/drawing/2014/main" id="{BD55B7C1-9ADF-5662-AC66-A579E7C3C5C5}"/>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110" name="Straight Connector 109">
                      <a:extLst>
                        <a:ext uri="{FF2B5EF4-FFF2-40B4-BE49-F238E27FC236}">
                          <a16:creationId xmlns:a16="http://schemas.microsoft.com/office/drawing/2014/main" id="{31F1FBA5-EDD2-FBA6-F9CF-AD554DDB5D0F}"/>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111" name="Straight Connector 110">
                      <a:extLst>
                        <a:ext uri="{FF2B5EF4-FFF2-40B4-BE49-F238E27FC236}">
                          <a16:creationId xmlns:a16="http://schemas.microsoft.com/office/drawing/2014/main" id="{FB8FA59E-050E-9E05-2618-64100DC75C28}"/>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112" name="Straight Connector 111">
                      <a:extLst>
                        <a:ext uri="{FF2B5EF4-FFF2-40B4-BE49-F238E27FC236}">
                          <a16:creationId xmlns:a16="http://schemas.microsoft.com/office/drawing/2014/main" id="{937880F0-CE11-D9F8-CD8B-4B1F29D93EA7}"/>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113" name="Straight Connector 112">
                      <a:extLst>
                        <a:ext uri="{FF2B5EF4-FFF2-40B4-BE49-F238E27FC236}">
                          <a16:creationId xmlns:a16="http://schemas.microsoft.com/office/drawing/2014/main" id="{72AFC254-BCAC-C1D5-EDC0-FBE85103B82A}"/>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14" name="Group 113">
                      <a:extLst>
                        <a:ext uri="{FF2B5EF4-FFF2-40B4-BE49-F238E27FC236}">
                          <a16:creationId xmlns:a16="http://schemas.microsoft.com/office/drawing/2014/main" id="{727EEFFD-4A44-E24D-F104-49FA228862C6}"/>
                        </a:ext>
                      </a:extLst>
                    </p:cNvPr>
                    <p:cNvGrpSpPr/>
                    <p:nvPr/>
                  </p:nvGrpSpPr>
                  <p:grpSpPr>
                    <a:xfrm>
                      <a:off x="3799799" y="4834553"/>
                      <a:ext cx="1269167" cy="587223"/>
                      <a:chOff x="3799799" y="4834553"/>
                      <a:chExt cx="1269167" cy="587223"/>
                    </a:xfrm>
                  </p:grpSpPr>
                  <p:cxnSp>
                    <p:nvCxnSpPr>
                      <p:cNvPr id="115" name="Straight Connector 114">
                        <a:extLst>
                          <a:ext uri="{FF2B5EF4-FFF2-40B4-BE49-F238E27FC236}">
                            <a16:creationId xmlns:a16="http://schemas.microsoft.com/office/drawing/2014/main" id="{468A5026-C504-E150-E788-7B0A1A3CB196}"/>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16" name="Straight Connector 115">
                        <a:extLst>
                          <a:ext uri="{FF2B5EF4-FFF2-40B4-BE49-F238E27FC236}">
                            <a16:creationId xmlns:a16="http://schemas.microsoft.com/office/drawing/2014/main" id="{95D1A367-2B4C-EDF3-14E1-A89593D4F5C6}"/>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17" name="Straight Connector 116">
                        <a:extLst>
                          <a:ext uri="{FF2B5EF4-FFF2-40B4-BE49-F238E27FC236}">
                            <a16:creationId xmlns:a16="http://schemas.microsoft.com/office/drawing/2014/main" id="{2A392AAB-AA3F-3FA6-1E08-D6D74E1CD5FA}"/>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18" name="Straight Connector 117">
                        <a:extLst>
                          <a:ext uri="{FF2B5EF4-FFF2-40B4-BE49-F238E27FC236}">
                            <a16:creationId xmlns:a16="http://schemas.microsoft.com/office/drawing/2014/main" id="{76AF407D-9160-8F7A-9D56-3D167D1BCA4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19" name="Straight Connector 118">
                        <a:extLst>
                          <a:ext uri="{FF2B5EF4-FFF2-40B4-BE49-F238E27FC236}">
                            <a16:creationId xmlns:a16="http://schemas.microsoft.com/office/drawing/2014/main" id="{AFF104F9-A1B6-D712-21F8-144D49814C92}"/>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20" name="Straight Connector 119">
                        <a:extLst>
                          <a:ext uri="{FF2B5EF4-FFF2-40B4-BE49-F238E27FC236}">
                            <a16:creationId xmlns:a16="http://schemas.microsoft.com/office/drawing/2014/main" id="{D1F11C77-17FB-D919-BDB6-64A8BD6E0E38}"/>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92" name="Group 91">
                    <a:extLst>
                      <a:ext uri="{FF2B5EF4-FFF2-40B4-BE49-F238E27FC236}">
                        <a16:creationId xmlns:a16="http://schemas.microsoft.com/office/drawing/2014/main" id="{B91A6559-6B4A-7634-0247-5C138AF41637}"/>
                      </a:ext>
                    </a:extLst>
                  </p:cNvPr>
                  <p:cNvGrpSpPr/>
                  <p:nvPr/>
                </p:nvGrpSpPr>
                <p:grpSpPr>
                  <a:xfrm>
                    <a:off x="3552923" y="4813095"/>
                    <a:ext cx="1668502" cy="748081"/>
                    <a:chOff x="3552923" y="4677071"/>
                    <a:chExt cx="1668502" cy="748081"/>
                  </a:xfrm>
                </p:grpSpPr>
                <p:sp>
                  <p:nvSpPr>
                    <p:cNvPr id="93" name="Cube 92">
                      <a:extLst>
                        <a:ext uri="{FF2B5EF4-FFF2-40B4-BE49-F238E27FC236}">
                          <a16:creationId xmlns:a16="http://schemas.microsoft.com/office/drawing/2014/main" id="{FC4A8365-B53F-75C7-4FA5-8763CF0C897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94" name="Straight Connector 93">
                      <a:extLst>
                        <a:ext uri="{FF2B5EF4-FFF2-40B4-BE49-F238E27FC236}">
                          <a16:creationId xmlns:a16="http://schemas.microsoft.com/office/drawing/2014/main" id="{70E7CCA9-37B9-9C10-1224-ED95F774607C}"/>
                        </a:ext>
                      </a:extLst>
                    </p:cNvPr>
                    <p:cNvCxnSpPr>
                      <a:cxnSpLocks/>
                      <a:stCxn id="93" idx="1"/>
                      <a:endCxn id="9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95" name="Straight Connector 94">
                      <a:extLst>
                        <a:ext uri="{FF2B5EF4-FFF2-40B4-BE49-F238E27FC236}">
                          <a16:creationId xmlns:a16="http://schemas.microsoft.com/office/drawing/2014/main" id="{50121C2E-5C04-E02B-D1C3-434C4FBE7DD1}"/>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96" name="Straight Connector 95">
                      <a:extLst>
                        <a:ext uri="{FF2B5EF4-FFF2-40B4-BE49-F238E27FC236}">
                          <a16:creationId xmlns:a16="http://schemas.microsoft.com/office/drawing/2014/main" id="{24CAC7DD-BFAE-086A-E124-33D1C9EB246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97" name="Straight Connector 96">
                      <a:extLst>
                        <a:ext uri="{FF2B5EF4-FFF2-40B4-BE49-F238E27FC236}">
                          <a16:creationId xmlns:a16="http://schemas.microsoft.com/office/drawing/2014/main" id="{39FDB5A5-31D9-3C8B-B1E6-F52580ED5395}"/>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98" name="Straight Connector 97">
                      <a:extLst>
                        <a:ext uri="{FF2B5EF4-FFF2-40B4-BE49-F238E27FC236}">
                          <a16:creationId xmlns:a16="http://schemas.microsoft.com/office/drawing/2014/main" id="{F8F84A55-61F3-3FB5-848E-47522633FCF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99" name="Straight Connector 98">
                      <a:extLst>
                        <a:ext uri="{FF2B5EF4-FFF2-40B4-BE49-F238E27FC236}">
                          <a16:creationId xmlns:a16="http://schemas.microsoft.com/office/drawing/2014/main" id="{8A6CF4CA-B8ED-E267-0345-D354DE3FA236}"/>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100" name="Group 99">
                      <a:extLst>
                        <a:ext uri="{FF2B5EF4-FFF2-40B4-BE49-F238E27FC236}">
                          <a16:creationId xmlns:a16="http://schemas.microsoft.com/office/drawing/2014/main" id="{4FCD59D1-2156-A249-96DE-25FD1189CB78}"/>
                        </a:ext>
                      </a:extLst>
                    </p:cNvPr>
                    <p:cNvGrpSpPr/>
                    <p:nvPr/>
                  </p:nvGrpSpPr>
                  <p:grpSpPr>
                    <a:xfrm>
                      <a:off x="3799799" y="4834553"/>
                      <a:ext cx="1269167" cy="587223"/>
                      <a:chOff x="3799799" y="4834553"/>
                      <a:chExt cx="1269167" cy="587223"/>
                    </a:xfrm>
                  </p:grpSpPr>
                  <p:cxnSp>
                    <p:nvCxnSpPr>
                      <p:cNvPr id="101" name="Straight Connector 100">
                        <a:extLst>
                          <a:ext uri="{FF2B5EF4-FFF2-40B4-BE49-F238E27FC236}">
                            <a16:creationId xmlns:a16="http://schemas.microsoft.com/office/drawing/2014/main" id="{88E58BAD-B317-C23F-256E-E1FB43D76F4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102" name="Straight Connector 101">
                        <a:extLst>
                          <a:ext uri="{FF2B5EF4-FFF2-40B4-BE49-F238E27FC236}">
                            <a16:creationId xmlns:a16="http://schemas.microsoft.com/office/drawing/2014/main" id="{FA3AEEC4-ABEF-8B61-3875-0043E5970D87}"/>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103" name="Straight Connector 102">
                        <a:extLst>
                          <a:ext uri="{FF2B5EF4-FFF2-40B4-BE49-F238E27FC236}">
                            <a16:creationId xmlns:a16="http://schemas.microsoft.com/office/drawing/2014/main" id="{CAC987BF-5540-1BE6-1F9D-7C29E5335B82}"/>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104" name="Straight Connector 103">
                        <a:extLst>
                          <a:ext uri="{FF2B5EF4-FFF2-40B4-BE49-F238E27FC236}">
                            <a16:creationId xmlns:a16="http://schemas.microsoft.com/office/drawing/2014/main" id="{A0A0C824-45F2-D280-A407-06DC0C2C23A4}"/>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2F1F796D-8633-AD0B-9E3F-E8DE5618CDA5}"/>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7D6EC20E-F77B-4765-04CE-B3D87299B135}"/>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nvGrpSpPr>
                <p:cNvPr id="60" name="Group 59">
                  <a:extLst>
                    <a:ext uri="{FF2B5EF4-FFF2-40B4-BE49-F238E27FC236}">
                      <a16:creationId xmlns:a16="http://schemas.microsoft.com/office/drawing/2014/main" id="{4DFE84CE-2EE0-B2A1-8C79-6A307006BF74}"/>
                    </a:ext>
                  </a:extLst>
                </p:cNvPr>
                <p:cNvGrpSpPr/>
                <p:nvPr/>
              </p:nvGrpSpPr>
              <p:grpSpPr>
                <a:xfrm>
                  <a:off x="3104761" y="3156448"/>
                  <a:ext cx="2163886" cy="1073780"/>
                  <a:chOff x="3552923" y="4813095"/>
                  <a:chExt cx="1668502" cy="827957"/>
                </a:xfrm>
              </p:grpSpPr>
              <p:grpSp>
                <p:nvGrpSpPr>
                  <p:cNvPr id="61" name="Group 60">
                    <a:extLst>
                      <a:ext uri="{FF2B5EF4-FFF2-40B4-BE49-F238E27FC236}">
                        <a16:creationId xmlns:a16="http://schemas.microsoft.com/office/drawing/2014/main" id="{53FB32FF-9130-8100-561F-1DB71DD25A12}"/>
                      </a:ext>
                    </a:extLst>
                  </p:cNvPr>
                  <p:cNvGrpSpPr/>
                  <p:nvPr/>
                </p:nvGrpSpPr>
                <p:grpSpPr>
                  <a:xfrm>
                    <a:off x="3552923" y="4892971"/>
                    <a:ext cx="1668502" cy="748081"/>
                    <a:chOff x="3552923" y="4677071"/>
                    <a:chExt cx="1668502" cy="748081"/>
                  </a:xfrm>
                </p:grpSpPr>
                <p:sp>
                  <p:nvSpPr>
                    <p:cNvPr id="77" name="Cube 76">
                      <a:extLst>
                        <a:ext uri="{FF2B5EF4-FFF2-40B4-BE49-F238E27FC236}">
                          <a16:creationId xmlns:a16="http://schemas.microsoft.com/office/drawing/2014/main" id="{E8A0A9E9-8C2A-E458-4BFF-E917FC282B65}"/>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78" name="Straight Connector 77">
                      <a:extLst>
                        <a:ext uri="{FF2B5EF4-FFF2-40B4-BE49-F238E27FC236}">
                          <a16:creationId xmlns:a16="http://schemas.microsoft.com/office/drawing/2014/main" id="{238D447A-724C-62A4-4429-989E88EB929C}"/>
                        </a:ext>
                      </a:extLst>
                    </p:cNvPr>
                    <p:cNvCxnSpPr>
                      <a:cxnSpLocks/>
                      <a:stCxn id="77" idx="1"/>
                      <a:endCxn id="77"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79" name="Straight Connector 78">
                      <a:extLst>
                        <a:ext uri="{FF2B5EF4-FFF2-40B4-BE49-F238E27FC236}">
                          <a16:creationId xmlns:a16="http://schemas.microsoft.com/office/drawing/2014/main" id="{A1F577D6-80EE-D5EF-F811-4A4B4A309822}"/>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80" name="Straight Connector 79">
                      <a:extLst>
                        <a:ext uri="{FF2B5EF4-FFF2-40B4-BE49-F238E27FC236}">
                          <a16:creationId xmlns:a16="http://schemas.microsoft.com/office/drawing/2014/main" id="{F1B716AE-78A2-DEC7-2158-CF07CCCA01C7}"/>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C8B914D6-FA64-22A1-EF4A-AAB8B4A28D96}"/>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82" name="Straight Connector 81">
                      <a:extLst>
                        <a:ext uri="{FF2B5EF4-FFF2-40B4-BE49-F238E27FC236}">
                          <a16:creationId xmlns:a16="http://schemas.microsoft.com/office/drawing/2014/main" id="{7BBBA2BE-6F6A-D8B0-C220-8591C9D4F4C0}"/>
                        </a:ext>
                      </a:extLst>
                    </p:cNvPr>
                    <p:cNvCxnSpPr>
                      <a:cxnSpLocks/>
                    </p:cNvCxnSpPr>
                    <p:nvPr/>
                  </p:nvCxnSpPr>
                  <p:spPr>
                    <a:xfrm>
                      <a:off x="3749309" y="5204386"/>
                      <a:ext cx="950976" cy="0"/>
                    </a:xfrm>
                    <a:prstGeom prst="line">
                      <a:avLst/>
                    </a:prstGeom>
                    <a:noFill/>
                    <a:ln w="9525" cap="flat" cmpd="sng" algn="ctr">
                      <a:solidFill>
                        <a:sysClr val="windowText" lastClr="000000"/>
                      </a:solidFill>
                      <a:prstDash val="solid"/>
                      <a:miter lim="800000"/>
                    </a:ln>
                    <a:effectLst/>
                  </p:spPr>
                </p:cxnSp>
                <p:cxnSp>
                  <p:nvCxnSpPr>
                    <p:cNvPr id="83" name="Straight Connector 82">
                      <a:extLst>
                        <a:ext uri="{FF2B5EF4-FFF2-40B4-BE49-F238E27FC236}">
                          <a16:creationId xmlns:a16="http://schemas.microsoft.com/office/drawing/2014/main" id="{F5F469A5-521B-B158-70C5-5FB4E7020250}"/>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84" name="Group 83">
                      <a:extLst>
                        <a:ext uri="{FF2B5EF4-FFF2-40B4-BE49-F238E27FC236}">
                          <a16:creationId xmlns:a16="http://schemas.microsoft.com/office/drawing/2014/main" id="{F577D688-D8C0-A143-3FB1-3D90152A34AE}"/>
                        </a:ext>
                      </a:extLst>
                    </p:cNvPr>
                    <p:cNvGrpSpPr/>
                    <p:nvPr/>
                  </p:nvGrpSpPr>
                  <p:grpSpPr>
                    <a:xfrm>
                      <a:off x="3799799" y="4834553"/>
                      <a:ext cx="1269167" cy="587223"/>
                      <a:chOff x="3799799" y="4834553"/>
                      <a:chExt cx="1269167" cy="587223"/>
                    </a:xfrm>
                  </p:grpSpPr>
                  <p:cxnSp>
                    <p:nvCxnSpPr>
                      <p:cNvPr id="85" name="Straight Connector 84">
                        <a:extLst>
                          <a:ext uri="{FF2B5EF4-FFF2-40B4-BE49-F238E27FC236}">
                            <a16:creationId xmlns:a16="http://schemas.microsoft.com/office/drawing/2014/main" id="{D6BB3A67-6FBA-C313-01FF-90D79045BACA}"/>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86" name="Straight Connector 85">
                        <a:extLst>
                          <a:ext uri="{FF2B5EF4-FFF2-40B4-BE49-F238E27FC236}">
                            <a16:creationId xmlns:a16="http://schemas.microsoft.com/office/drawing/2014/main" id="{1251BA62-F234-A4D7-A699-274A8489FA58}"/>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87" name="Straight Connector 86">
                        <a:extLst>
                          <a:ext uri="{FF2B5EF4-FFF2-40B4-BE49-F238E27FC236}">
                            <a16:creationId xmlns:a16="http://schemas.microsoft.com/office/drawing/2014/main" id="{00D93E1B-ABB4-5296-78D3-9E5BD9B3F94D}"/>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88" name="Straight Connector 87">
                        <a:extLst>
                          <a:ext uri="{FF2B5EF4-FFF2-40B4-BE49-F238E27FC236}">
                            <a16:creationId xmlns:a16="http://schemas.microsoft.com/office/drawing/2014/main" id="{5043B216-3D70-003B-CB65-2FF297BADB5B}"/>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89" name="Straight Connector 88">
                        <a:extLst>
                          <a:ext uri="{FF2B5EF4-FFF2-40B4-BE49-F238E27FC236}">
                            <a16:creationId xmlns:a16="http://schemas.microsoft.com/office/drawing/2014/main" id="{3D2CE95D-C3E1-3D5D-B5C7-FA380D723CFE}"/>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90" name="Straight Connector 89">
                        <a:extLst>
                          <a:ext uri="{FF2B5EF4-FFF2-40B4-BE49-F238E27FC236}">
                            <a16:creationId xmlns:a16="http://schemas.microsoft.com/office/drawing/2014/main" id="{BD821D06-B5FD-1097-E4C1-FD053E50184A}"/>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nvGrpSpPr>
                  <p:cNvPr id="62" name="Group 61">
                    <a:extLst>
                      <a:ext uri="{FF2B5EF4-FFF2-40B4-BE49-F238E27FC236}">
                        <a16:creationId xmlns:a16="http://schemas.microsoft.com/office/drawing/2014/main" id="{3EE6C9B7-98BB-7A05-2EF7-55CD8ED4BF4A}"/>
                      </a:ext>
                    </a:extLst>
                  </p:cNvPr>
                  <p:cNvGrpSpPr/>
                  <p:nvPr/>
                </p:nvGrpSpPr>
                <p:grpSpPr>
                  <a:xfrm>
                    <a:off x="3552923" y="4813095"/>
                    <a:ext cx="1668502" cy="748081"/>
                    <a:chOff x="3552923" y="4677071"/>
                    <a:chExt cx="1668502" cy="748081"/>
                  </a:xfrm>
                </p:grpSpPr>
                <p:sp>
                  <p:nvSpPr>
                    <p:cNvPr id="63" name="Cube 62">
                      <a:extLst>
                        <a:ext uri="{FF2B5EF4-FFF2-40B4-BE49-F238E27FC236}">
                          <a16:creationId xmlns:a16="http://schemas.microsoft.com/office/drawing/2014/main" id="{1443D44A-194B-BDD7-E351-DBCF31E3FA20}"/>
                        </a:ext>
                      </a:extLst>
                    </p:cNvPr>
                    <p:cNvSpPr/>
                    <p:nvPr/>
                  </p:nvSpPr>
                  <p:spPr>
                    <a:xfrm>
                      <a:off x="3552923" y="4677573"/>
                      <a:ext cx="1668502" cy="747579"/>
                    </a:xfrm>
                    <a:prstGeom prst="cube">
                      <a:avLst>
                        <a:gd name="adj" fmla="val 95887"/>
                      </a:avLst>
                    </a:prstGeom>
                    <a:solidFill>
                      <a:srgbClr val="9FBF92"/>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venir Next" panose="020B0503020202020204" pitchFamily="34" charset="0"/>
                        <a:ea typeface="+mn-ea"/>
                        <a:cs typeface="+mn-cs"/>
                      </a:endParaRPr>
                    </a:p>
                  </p:txBody>
                </p:sp>
                <p:cxnSp>
                  <p:nvCxnSpPr>
                    <p:cNvPr id="64" name="Straight Connector 63">
                      <a:extLst>
                        <a:ext uri="{FF2B5EF4-FFF2-40B4-BE49-F238E27FC236}">
                          <a16:creationId xmlns:a16="http://schemas.microsoft.com/office/drawing/2014/main" id="{DC663A18-A570-F884-9F94-3D2206ACCBE5}"/>
                        </a:ext>
                      </a:extLst>
                    </p:cNvPr>
                    <p:cNvCxnSpPr>
                      <a:cxnSpLocks/>
                      <a:stCxn id="63" idx="1"/>
                      <a:endCxn id="63" idx="0"/>
                    </p:cNvCxnSpPr>
                    <p:nvPr/>
                  </p:nvCxnSpPr>
                  <p:spPr>
                    <a:xfrm flipV="1">
                      <a:off x="4028758" y="4677573"/>
                      <a:ext cx="716832" cy="716831"/>
                    </a:xfrm>
                    <a:prstGeom prst="line">
                      <a:avLst/>
                    </a:prstGeom>
                    <a:noFill/>
                    <a:ln w="9525" cap="flat" cmpd="sng" algn="ctr">
                      <a:solidFill>
                        <a:sysClr val="windowText" lastClr="000000"/>
                      </a:solidFill>
                      <a:prstDash val="solid"/>
                      <a:miter lim="800000"/>
                    </a:ln>
                    <a:effectLst/>
                  </p:spPr>
                </p:cxnSp>
                <p:cxnSp>
                  <p:nvCxnSpPr>
                    <p:cNvPr id="65" name="Straight Connector 64">
                      <a:extLst>
                        <a:ext uri="{FF2B5EF4-FFF2-40B4-BE49-F238E27FC236}">
                          <a16:creationId xmlns:a16="http://schemas.microsoft.com/office/drawing/2014/main" id="{EF37C5F4-C94F-149F-D98A-AF73FF6099D8}"/>
                        </a:ext>
                      </a:extLst>
                    </p:cNvPr>
                    <p:cNvCxnSpPr>
                      <a:cxnSpLocks/>
                    </p:cNvCxnSpPr>
                    <p:nvPr/>
                  </p:nvCxnSpPr>
                  <p:spPr>
                    <a:xfrm flipV="1">
                      <a:off x="3797968" y="4679123"/>
                      <a:ext cx="713232" cy="713232"/>
                    </a:xfrm>
                    <a:prstGeom prst="line">
                      <a:avLst/>
                    </a:prstGeom>
                    <a:noFill/>
                    <a:ln w="9525" cap="flat" cmpd="sng" algn="ctr">
                      <a:solidFill>
                        <a:sysClr val="windowText" lastClr="000000"/>
                      </a:solidFill>
                      <a:prstDash val="solid"/>
                      <a:miter lim="800000"/>
                    </a:ln>
                    <a:effectLst/>
                  </p:spPr>
                </p:cxnSp>
                <p:cxnSp>
                  <p:nvCxnSpPr>
                    <p:cNvPr id="66" name="Straight Connector 65">
                      <a:extLst>
                        <a:ext uri="{FF2B5EF4-FFF2-40B4-BE49-F238E27FC236}">
                          <a16:creationId xmlns:a16="http://schemas.microsoft.com/office/drawing/2014/main" id="{761F8772-251C-C53A-5323-750CEA6A2645}"/>
                        </a:ext>
                      </a:extLst>
                    </p:cNvPr>
                    <p:cNvCxnSpPr>
                      <a:cxnSpLocks/>
                    </p:cNvCxnSpPr>
                    <p:nvPr/>
                  </p:nvCxnSpPr>
                  <p:spPr>
                    <a:xfrm flipV="1">
                      <a:off x="4290077" y="4677071"/>
                      <a:ext cx="713232" cy="713232"/>
                    </a:xfrm>
                    <a:prstGeom prst="line">
                      <a:avLst/>
                    </a:prstGeom>
                    <a:noFill/>
                    <a:ln w="9525" cap="flat" cmpd="sng" algn="ctr">
                      <a:solidFill>
                        <a:sysClr val="windowText" lastClr="000000"/>
                      </a:solidFill>
                      <a:prstDash val="solid"/>
                      <a:miter lim="800000"/>
                    </a:ln>
                    <a:effectLst/>
                  </p:spPr>
                </p:cxnSp>
                <p:cxnSp>
                  <p:nvCxnSpPr>
                    <p:cNvPr id="67" name="Straight Connector 66">
                      <a:extLst>
                        <a:ext uri="{FF2B5EF4-FFF2-40B4-BE49-F238E27FC236}">
                          <a16:creationId xmlns:a16="http://schemas.microsoft.com/office/drawing/2014/main" id="{7823FED7-F7FC-14AC-F1EF-F427121DC892}"/>
                        </a:ext>
                      </a:extLst>
                    </p:cNvPr>
                    <p:cNvCxnSpPr>
                      <a:cxnSpLocks/>
                    </p:cNvCxnSpPr>
                    <p:nvPr/>
                  </p:nvCxnSpPr>
                  <p:spPr>
                    <a:xfrm>
                      <a:off x="3937668" y="5007038"/>
                      <a:ext cx="950976" cy="0"/>
                    </a:xfrm>
                    <a:prstGeom prst="line">
                      <a:avLst/>
                    </a:prstGeom>
                    <a:noFill/>
                    <a:ln w="9525" cap="flat" cmpd="sng" algn="ctr">
                      <a:solidFill>
                        <a:sysClr val="windowText" lastClr="000000"/>
                      </a:solidFill>
                      <a:prstDash val="solid"/>
                      <a:miter lim="800000"/>
                    </a:ln>
                    <a:effectLst/>
                  </p:spPr>
                </p:cxnSp>
                <p:cxnSp>
                  <p:nvCxnSpPr>
                    <p:cNvPr id="68" name="Straight Connector 67">
                      <a:extLst>
                        <a:ext uri="{FF2B5EF4-FFF2-40B4-BE49-F238E27FC236}">
                          <a16:creationId xmlns:a16="http://schemas.microsoft.com/office/drawing/2014/main" id="{988A714D-37C4-429C-7ACE-FC9FCDC51357}"/>
                        </a:ext>
                      </a:extLst>
                    </p:cNvPr>
                    <p:cNvCxnSpPr>
                      <a:cxnSpLocks/>
                    </p:cNvCxnSpPr>
                    <p:nvPr/>
                  </p:nvCxnSpPr>
                  <p:spPr>
                    <a:xfrm>
                      <a:off x="3742959" y="5204386"/>
                      <a:ext cx="960120" cy="0"/>
                    </a:xfrm>
                    <a:prstGeom prst="line">
                      <a:avLst/>
                    </a:prstGeom>
                    <a:noFill/>
                    <a:ln w="9525" cap="flat" cmpd="sng" algn="ctr">
                      <a:solidFill>
                        <a:sysClr val="windowText" lastClr="000000"/>
                      </a:solidFill>
                      <a:prstDash val="solid"/>
                      <a:miter lim="800000"/>
                    </a:ln>
                    <a:effectLst/>
                  </p:spPr>
                </p:cxnSp>
                <p:cxnSp>
                  <p:nvCxnSpPr>
                    <p:cNvPr id="69" name="Straight Connector 68">
                      <a:extLst>
                        <a:ext uri="{FF2B5EF4-FFF2-40B4-BE49-F238E27FC236}">
                          <a16:creationId xmlns:a16="http://schemas.microsoft.com/office/drawing/2014/main" id="{7B1BB776-B2EC-4044-DD1F-BADDEF1875F5}"/>
                        </a:ext>
                      </a:extLst>
                    </p:cNvPr>
                    <p:cNvCxnSpPr>
                      <a:cxnSpLocks/>
                    </p:cNvCxnSpPr>
                    <p:nvPr/>
                  </p:nvCxnSpPr>
                  <p:spPr>
                    <a:xfrm>
                      <a:off x="4117620" y="4829736"/>
                      <a:ext cx="950976" cy="0"/>
                    </a:xfrm>
                    <a:prstGeom prst="line">
                      <a:avLst/>
                    </a:prstGeom>
                    <a:noFill/>
                    <a:ln w="9525" cap="flat" cmpd="sng" algn="ctr">
                      <a:solidFill>
                        <a:sysClr val="windowText" lastClr="000000"/>
                      </a:solidFill>
                      <a:prstDash val="solid"/>
                      <a:miter lim="800000"/>
                    </a:ln>
                    <a:effectLst/>
                  </p:spPr>
                </p:cxnSp>
                <p:grpSp>
                  <p:nvGrpSpPr>
                    <p:cNvPr id="70" name="Group 69">
                      <a:extLst>
                        <a:ext uri="{FF2B5EF4-FFF2-40B4-BE49-F238E27FC236}">
                          <a16:creationId xmlns:a16="http://schemas.microsoft.com/office/drawing/2014/main" id="{FAECCF4B-72E3-3161-6AC6-B12D1A63D49F}"/>
                        </a:ext>
                      </a:extLst>
                    </p:cNvPr>
                    <p:cNvGrpSpPr/>
                    <p:nvPr/>
                  </p:nvGrpSpPr>
                  <p:grpSpPr>
                    <a:xfrm>
                      <a:off x="3799799" y="4834553"/>
                      <a:ext cx="1269167" cy="587223"/>
                      <a:chOff x="3799799" y="4834553"/>
                      <a:chExt cx="1269167" cy="587223"/>
                    </a:xfrm>
                  </p:grpSpPr>
                  <p:cxnSp>
                    <p:nvCxnSpPr>
                      <p:cNvPr id="71" name="Straight Connector 70">
                        <a:extLst>
                          <a:ext uri="{FF2B5EF4-FFF2-40B4-BE49-F238E27FC236}">
                            <a16:creationId xmlns:a16="http://schemas.microsoft.com/office/drawing/2014/main" id="{DFF9B1C0-2BC0-D8C4-776B-96B4A690BD9D}"/>
                          </a:ext>
                        </a:extLst>
                      </p:cNvPr>
                      <p:cNvCxnSpPr/>
                      <p:nvPr/>
                    </p:nvCxnSpPr>
                    <p:spPr>
                      <a:xfrm>
                        <a:off x="3799799" y="5394344"/>
                        <a:ext cx="0" cy="27432"/>
                      </a:xfrm>
                      <a:prstGeom prst="line">
                        <a:avLst/>
                      </a:prstGeom>
                      <a:noFill/>
                      <a:ln w="9525"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296F4014-5AFC-7929-0C40-19B9CE69F734}"/>
                          </a:ext>
                        </a:extLst>
                      </p:cNvPr>
                      <p:cNvCxnSpPr/>
                      <p:nvPr/>
                    </p:nvCxnSpPr>
                    <p:spPr>
                      <a:xfrm>
                        <a:off x="4031574" y="5394344"/>
                        <a:ext cx="0" cy="27432"/>
                      </a:xfrm>
                      <a:prstGeom prst="line">
                        <a:avLst/>
                      </a:prstGeom>
                      <a:noFill/>
                      <a:ln w="9525"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C02B81AB-8078-89EA-6AE5-04E065EF2760}"/>
                          </a:ext>
                        </a:extLst>
                      </p:cNvPr>
                      <p:cNvCxnSpPr/>
                      <p:nvPr/>
                    </p:nvCxnSpPr>
                    <p:spPr>
                      <a:xfrm>
                        <a:off x="4291924" y="5394344"/>
                        <a:ext cx="0" cy="27432"/>
                      </a:xfrm>
                      <a:prstGeom prst="line">
                        <a:avLst/>
                      </a:prstGeom>
                      <a:noFill/>
                      <a:ln w="9525" cap="flat" cmpd="sng" algn="ctr">
                        <a:solidFill>
                          <a:sysClr val="windowText" lastClr="000000"/>
                        </a:solidFill>
                        <a:prstDash val="solid"/>
                        <a:miter lim="800000"/>
                      </a:ln>
                      <a:effectLst/>
                    </p:spPr>
                  </p:cxnSp>
                  <p:cxnSp>
                    <p:nvCxnSpPr>
                      <p:cNvPr id="74" name="Straight Connector 73">
                        <a:extLst>
                          <a:ext uri="{FF2B5EF4-FFF2-40B4-BE49-F238E27FC236}">
                            <a16:creationId xmlns:a16="http://schemas.microsoft.com/office/drawing/2014/main" id="{6A159694-2E29-107E-98D1-27FE6850FEAF}"/>
                          </a:ext>
                        </a:extLst>
                      </p:cNvPr>
                      <p:cNvCxnSpPr/>
                      <p:nvPr/>
                    </p:nvCxnSpPr>
                    <p:spPr>
                      <a:xfrm>
                        <a:off x="4694316" y="5202853"/>
                        <a:ext cx="0" cy="27432"/>
                      </a:xfrm>
                      <a:prstGeom prst="line">
                        <a:avLst/>
                      </a:prstGeom>
                      <a:noFill/>
                      <a:ln w="9525" cap="flat" cmpd="sng" algn="ctr">
                        <a:solidFill>
                          <a:sysClr val="windowText" lastClr="000000"/>
                        </a:solidFill>
                        <a:prstDash val="solid"/>
                        <a:miter lim="800000"/>
                      </a:ln>
                      <a:effectLst/>
                    </p:spPr>
                  </p:cxnSp>
                  <p:cxnSp>
                    <p:nvCxnSpPr>
                      <p:cNvPr id="75" name="Straight Connector 74">
                        <a:extLst>
                          <a:ext uri="{FF2B5EF4-FFF2-40B4-BE49-F238E27FC236}">
                            <a16:creationId xmlns:a16="http://schemas.microsoft.com/office/drawing/2014/main" id="{6AF882B5-67AA-402B-94B1-28E2D0DA915F}"/>
                          </a:ext>
                        </a:extLst>
                      </p:cNvPr>
                      <p:cNvCxnSpPr/>
                      <p:nvPr/>
                    </p:nvCxnSpPr>
                    <p:spPr>
                      <a:xfrm>
                        <a:off x="4891166" y="5009178"/>
                        <a:ext cx="0" cy="27432"/>
                      </a:xfrm>
                      <a:prstGeom prst="line">
                        <a:avLst/>
                      </a:prstGeom>
                      <a:noFill/>
                      <a:ln w="9525" cap="flat" cmpd="sng" algn="ctr">
                        <a:solidFill>
                          <a:sysClr val="windowText" lastClr="000000"/>
                        </a:solidFill>
                        <a:prstDash val="solid"/>
                        <a:miter lim="800000"/>
                      </a:ln>
                      <a:effectLst/>
                    </p:spPr>
                  </p:cxnSp>
                  <p:cxnSp>
                    <p:nvCxnSpPr>
                      <p:cNvPr id="76" name="Straight Connector 75">
                        <a:extLst>
                          <a:ext uri="{FF2B5EF4-FFF2-40B4-BE49-F238E27FC236}">
                            <a16:creationId xmlns:a16="http://schemas.microsoft.com/office/drawing/2014/main" id="{156671F9-7C49-796A-E283-BE4F03A7340F}"/>
                          </a:ext>
                        </a:extLst>
                      </p:cNvPr>
                      <p:cNvCxnSpPr/>
                      <p:nvPr/>
                    </p:nvCxnSpPr>
                    <p:spPr>
                      <a:xfrm>
                        <a:off x="5068966" y="4834553"/>
                        <a:ext cx="0" cy="27432"/>
                      </a:xfrm>
                      <a:prstGeom prst="line">
                        <a:avLst/>
                      </a:prstGeom>
                      <a:noFill/>
                      <a:ln w="9525" cap="flat" cmpd="sng" algn="ctr">
                        <a:solidFill>
                          <a:sysClr val="windowText" lastClr="000000"/>
                        </a:solidFill>
                        <a:prstDash val="solid"/>
                        <a:miter lim="800000"/>
                      </a:ln>
                      <a:effectLst/>
                    </p:spPr>
                  </p:cxnSp>
                </p:grpSp>
              </p:grpSp>
            </p:grpSp>
          </p:grpSp>
          <p:grpSp>
            <p:nvGrpSpPr>
              <p:cNvPr id="12" name="Group 11">
                <a:extLst>
                  <a:ext uri="{FF2B5EF4-FFF2-40B4-BE49-F238E27FC236}">
                    <a16:creationId xmlns:a16="http://schemas.microsoft.com/office/drawing/2014/main" id="{68BD21D2-8C4E-4D7A-F862-9F2C581A65EA}"/>
                  </a:ext>
                </a:extLst>
              </p:cNvPr>
              <p:cNvGrpSpPr/>
              <p:nvPr/>
            </p:nvGrpSpPr>
            <p:grpSpPr>
              <a:xfrm>
                <a:off x="3205749" y="4008926"/>
                <a:ext cx="2462966" cy="1144749"/>
                <a:chOff x="3524315" y="2835244"/>
                <a:chExt cx="1938656" cy="901058"/>
              </a:xfrm>
            </p:grpSpPr>
            <p:grpSp>
              <p:nvGrpSpPr>
                <p:cNvPr id="21" name="Group 20">
                  <a:extLst>
                    <a:ext uri="{FF2B5EF4-FFF2-40B4-BE49-F238E27FC236}">
                      <a16:creationId xmlns:a16="http://schemas.microsoft.com/office/drawing/2014/main" id="{67F55EDB-A1AA-CE57-CA1A-1B31D87BF1EE}"/>
                    </a:ext>
                  </a:extLst>
                </p:cNvPr>
                <p:cNvGrpSpPr/>
                <p:nvPr/>
              </p:nvGrpSpPr>
              <p:grpSpPr>
                <a:xfrm>
                  <a:off x="3524315" y="2838779"/>
                  <a:ext cx="1008032" cy="896834"/>
                  <a:chOff x="2444527" y="6391190"/>
                  <a:chExt cx="777261" cy="691520"/>
                </a:xfrm>
              </p:grpSpPr>
              <p:sp>
                <p:nvSpPr>
                  <p:cNvPr id="37" name="Parallelogram 123">
                    <a:extLst>
                      <a:ext uri="{FF2B5EF4-FFF2-40B4-BE49-F238E27FC236}">
                        <a16:creationId xmlns:a16="http://schemas.microsoft.com/office/drawing/2014/main" id="{64148A78-2698-26F3-AB5C-DF273CA81745}"/>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8" name="Parallelogram 123">
                    <a:extLst>
                      <a:ext uri="{FF2B5EF4-FFF2-40B4-BE49-F238E27FC236}">
                        <a16:creationId xmlns:a16="http://schemas.microsoft.com/office/drawing/2014/main" id="{D6702C2D-F4E4-F328-7A52-4A7CB314DEB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9" name="Parallelogram 123">
                    <a:extLst>
                      <a:ext uri="{FF2B5EF4-FFF2-40B4-BE49-F238E27FC236}">
                        <a16:creationId xmlns:a16="http://schemas.microsoft.com/office/drawing/2014/main" id="{94F7FA42-9B52-DE1C-082C-2F39835D9A6F}"/>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40" name="Parallelogram 123">
                    <a:extLst>
                      <a:ext uri="{FF2B5EF4-FFF2-40B4-BE49-F238E27FC236}">
                        <a16:creationId xmlns:a16="http://schemas.microsoft.com/office/drawing/2014/main" id="{3601A900-CF39-70BD-36D1-8D552C042F28}"/>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2" name="Group 21">
                  <a:extLst>
                    <a:ext uri="{FF2B5EF4-FFF2-40B4-BE49-F238E27FC236}">
                      <a16:creationId xmlns:a16="http://schemas.microsoft.com/office/drawing/2014/main" id="{13FDEEC8-7033-F930-D978-B72333860952}"/>
                    </a:ext>
                  </a:extLst>
                </p:cNvPr>
                <p:cNvGrpSpPr/>
                <p:nvPr/>
              </p:nvGrpSpPr>
              <p:grpSpPr>
                <a:xfrm>
                  <a:off x="3819577" y="2839468"/>
                  <a:ext cx="1008032" cy="896834"/>
                  <a:chOff x="2444527" y="6391190"/>
                  <a:chExt cx="777261" cy="691520"/>
                </a:xfrm>
              </p:grpSpPr>
              <p:sp>
                <p:nvSpPr>
                  <p:cNvPr id="33" name="Parallelogram 123">
                    <a:extLst>
                      <a:ext uri="{FF2B5EF4-FFF2-40B4-BE49-F238E27FC236}">
                        <a16:creationId xmlns:a16="http://schemas.microsoft.com/office/drawing/2014/main" id="{8CECCFF0-D3F0-AB1D-B605-599FC8ABD0E8}"/>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4" name="Parallelogram 123">
                    <a:extLst>
                      <a:ext uri="{FF2B5EF4-FFF2-40B4-BE49-F238E27FC236}">
                        <a16:creationId xmlns:a16="http://schemas.microsoft.com/office/drawing/2014/main" id="{EC6A7D7B-AB33-4163-1297-C7958C5FB5AF}"/>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5" name="Parallelogram 123">
                    <a:extLst>
                      <a:ext uri="{FF2B5EF4-FFF2-40B4-BE49-F238E27FC236}">
                        <a16:creationId xmlns:a16="http://schemas.microsoft.com/office/drawing/2014/main" id="{91C6F280-A98D-A0A1-E0BF-BB3A676AE58E}"/>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6" name="Parallelogram 123">
                    <a:extLst>
                      <a:ext uri="{FF2B5EF4-FFF2-40B4-BE49-F238E27FC236}">
                        <a16:creationId xmlns:a16="http://schemas.microsoft.com/office/drawing/2014/main" id="{0EA8D47D-258E-76A2-F144-8015DBD04EF4}"/>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3" name="Group 22">
                  <a:extLst>
                    <a:ext uri="{FF2B5EF4-FFF2-40B4-BE49-F238E27FC236}">
                      <a16:creationId xmlns:a16="http://schemas.microsoft.com/office/drawing/2014/main" id="{19D1D0F4-EF8C-ED76-22F4-81AEB78E457F}"/>
                    </a:ext>
                  </a:extLst>
                </p:cNvPr>
                <p:cNvGrpSpPr/>
                <p:nvPr/>
              </p:nvGrpSpPr>
              <p:grpSpPr>
                <a:xfrm>
                  <a:off x="4145460" y="2835244"/>
                  <a:ext cx="1008032" cy="896834"/>
                  <a:chOff x="2444527" y="6391190"/>
                  <a:chExt cx="777261" cy="691520"/>
                </a:xfrm>
              </p:grpSpPr>
              <p:sp>
                <p:nvSpPr>
                  <p:cNvPr id="29" name="Parallelogram 123">
                    <a:extLst>
                      <a:ext uri="{FF2B5EF4-FFF2-40B4-BE49-F238E27FC236}">
                        <a16:creationId xmlns:a16="http://schemas.microsoft.com/office/drawing/2014/main" id="{FBE15BC3-F060-35A1-F439-E9C5B4ACB93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0" name="Parallelogram 123">
                    <a:extLst>
                      <a:ext uri="{FF2B5EF4-FFF2-40B4-BE49-F238E27FC236}">
                        <a16:creationId xmlns:a16="http://schemas.microsoft.com/office/drawing/2014/main" id="{42F253A0-274D-F630-4AE7-C688A94F08F4}"/>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1" name="Parallelogram 123">
                    <a:extLst>
                      <a:ext uri="{FF2B5EF4-FFF2-40B4-BE49-F238E27FC236}">
                        <a16:creationId xmlns:a16="http://schemas.microsoft.com/office/drawing/2014/main" id="{CEB379A5-5B4C-3B0E-861E-DE651D24CD97}"/>
                      </a:ext>
                    </a:extLst>
                  </p:cNvPr>
                  <p:cNvSpPr/>
                  <p:nvPr/>
                </p:nvSpPr>
                <p:spPr>
                  <a:xfrm rot="608511">
                    <a:off x="2644157"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32" name="Parallelogram 123">
                    <a:extLst>
                      <a:ext uri="{FF2B5EF4-FFF2-40B4-BE49-F238E27FC236}">
                        <a16:creationId xmlns:a16="http://schemas.microsoft.com/office/drawing/2014/main" id="{44ACC763-6549-5549-2F5C-9A481CCD67FB}"/>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nvGrpSpPr>
                <p:cNvPr id="24" name="Group 23">
                  <a:extLst>
                    <a:ext uri="{FF2B5EF4-FFF2-40B4-BE49-F238E27FC236}">
                      <a16:creationId xmlns:a16="http://schemas.microsoft.com/office/drawing/2014/main" id="{28321F72-B324-BC85-0319-B71EFF61CF83}"/>
                    </a:ext>
                  </a:extLst>
                </p:cNvPr>
                <p:cNvGrpSpPr/>
                <p:nvPr/>
              </p:nvGrpSpPr>
              <p:grpSpPr>
                <a:xfrm>
                  <a:off x="4454939" y="2835408"/>
                  <a:ext cx="1008032" cy="896834"/>
                  <a:chOff x="2444527" y="6391190"/>
                  <a:chExt cx="777261" cy="691520"/>
                </a:xfrm>
              </p:grpSpPr>
              <p:sp>
                <p:nvSpPr>
                  <p:cNvPr id="25" name="Parallelogram 123">
                    <a:extLst>
                      <a:ext uri="{FF2B5EF4-FFF2-40B4-BE49-F238E27FC236}">
                        <a16:creationId xmlns:a16="http://schemas.microsoft.com/office/drawing/2014/main" id="{5EBEE730-91C7-DF95-791B-EDA128766A50}"/>
                      </a:ext>
                    </a:extLst>
                  </p:cNvPr>
                  <p:cNvSpPr/>
                  <p:nvPr/>
                </p:nvSpPr>
                <p:spPr>
                  <a:xfrm rot="608511">
                    <a:off x="2998659" y="6391190"/>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6" name="Parallelogram 123">
                    <a:extLst>
                      <a:ext uri="{FF2B5EF4-FFF2-40B4-BE49-F238E27FC236}">
                        <a16:creationId xmlns:a16="http://schemas.microsoft.com/office/drawing/2014/main" id="{16E24EF8-3E67-E563-82D5-673BD8D6ABBA}"/>
                      </a:ext>
                    </a:extLst>
                  </p:cNvPr>
                  <p:cNvSpPr/>
                  <p:nvPr/>
                </p:nvSpPr>
                <p:spPr>
                  <a:xfrm rot="608511">
                    <a:off x="2831021" y="655591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7" name="Parallelogram 123">
                    <a:extLst>
                      <a:ext uri="{FF2B5EF4-FFF2-40B4-BE49-F238E27FC236}">
                        <a16:creationId xmlns:a16="http://schemas.microsoft.com/office/drawing/2014/main" id="{6A5EFD57-E253-232F-C15F-3600AA907750}"/>
                      </a:ext>
                    </a:extLst>
                  </p:cNvPr>
                  <p:cNvSpPr/>
                  <p:nvPr/>
                </p:nvSpPr>
                <p:spPr>
                  <a:xfrm rot="608511">
                    <a:off x="2655174" y="6734984"/>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sp>
                <p:nvSpPr>
                  <p:cNvPr id="28" name="Parallelogram 123">
                    <a:extLst>
                      <a:ext uri="{FF2B5EF4-FFF2-40B4-BE49-F238E27FC236}">
                        <a16:creationId xmlns:a16="http://schemas.microsoft.com/office/drawing/2014/main" id="{2BBB8AF1-970E-C2EF-7A71-648DC0236D19}"/>
                      </a:ext>
                    </a:extLst>
                  </p:cNvPr>
                  <p:cNvSpPr/>
                  <p:nvPr/>
                </p:nvSpPr>
                <p:spPr>
                  <a:xfrm rot="608511">
                    <a:off x="2444527" y="6935737"/>
                    <a:ext cx="223129" cy="146973"/>
                  </a:xfrm>
                  <a:custGeom>
                    <a:avLst/>
                    <a:gdLst>
                      <a:gd name="connsiteX0" fmla="*/ 0 w 228232"/>
                      <a:gd name="connsiteY0" fmla="*/ 120507 h 120507"/>
                      <a:gd name="connsiteX1" fmla="*/ 91249 w 228232"/>
                      <a:gd name="connsiteY1" fmla="*/ 0 h 120507"/>
                      <a:gd name="connsiteX2" fmla="*/ 228232 w 228232"/>
                      <a:gd name="connsiteY2" fmla="*/ 0 h 120507"/>
                      <a:gd name="connsiteX3" fmla="*/ 136983 w 228232"/>
                      <a:gd name="connsiteY3" fmla="*/ 120507 h 120507"/>
                      <a:gd name="connsiteX4" fmla="*/ 0 w 228232"/>
                      <a:gd name="connsiteY4" fmla="*/ 120507 h 120507"/>
                      <a:gd name="connsiteX0" fmla="*/ 0 w 243630"/>
                      <a:gd name="connsiteY0" fmla="*/ 142614 h 142614"/>
                      <a:gd name="connsiteX1" fmla="*/ 91249 w 243630"/>
                      <a:gd name="connsiteY1" fmla="*/ 22107 h 142614"/>
                      <a:gd name="connsiteX2" fmla="*/ 243630 w 243630"/>
                      <a:gd name="connsiteY2" fmla="*/ 0 h 142614"/>
                      <a:gd name="connsiteX3" fmla="*/ 136983 w 243630"/>
                      <a:gd name="connsiteY3" fmla="*/ 142614 h 142614"/>
                      <a:gd name="connsiteX4" fmla="*/ 0 w 243630"/>
                      <a:gd name="connsiteY4" fmla="*/ 142614 h 142614"/>
                      <a:gd name="connsiteX0" fmla="*/ 0 w 256792"/>
                      <a:gd name="connsiteY0" fmla="*/ 177222 h 177222"/>
                      <a:gd name="connsiteX1" fmla="*/ 104411 w 256792"/>
                      <a:gd name="connsiteY1" fmla="*/ 22107 h 177222"/>
                      <a:gd name="connsiteX2" fmla="*/ 256792 w 256792"/>
                      <a:gd name="connsiteY2" fmla="*/ 0 h 177222"/>
                      <a:gd name="connsiteX3" fmla="*/ 150145 w 256792"/>
                      <a:gd name="connsiteY3" fmla="*/ 142614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52941 w 256792"/>
                      <a:gd name="connsiteY3" fmla="*/ 158241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8539 w 256792"/>
                      <a:gd name="connsiteY3" fmla="*/ 15497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6534 w 256792"/>
                      <a:gd name="connsiteY3" fmla="*/ 143020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5471 w 256792"/>
                      <a:gd name="connsiteY3" fmla="*/ 159668 h 177222"/>
                      <a:gd name="connsiteX4" fmla="*/ 0 w 256792"/>
                      <a:gd name="connsiteY4" fmla="*/ 177222 h 177222"/>
                      <a:gd name="connsiteX0" fmla="*/ 0 w 256792"/>
                      <a:gd name="connsiteY0" fmla="*/ 177222 h 177222"/>
                      <a:gd name="connsiteX1" fmla="*/ 104411 w 256792"/>
                      <a:gd name="connsiteY1" fmla="*/ 22107 h 177222"/>
                      <a:gd name="connsiteX2" fmla="*/ 256792 w 256792"/>
                      <a:gd name="connsiteY2" fmla="*/ 0 h 177222"/>
                      <a:gd name="connsiteX3" fmla="*/ 147202 w 256792"/>
                      <a:gd name="connsiteY3" fmla="*/ 147005 h 177222"/>
                      <a:gd name="connsiteX4" fmla="*/ 0 w 256792"/>
                      <a:gd name="connsiteY4" fmla="*/ 177222 h 177222"/>
                      <a:gd name="connsiteX0" fmla="*/ 0 w 266661"/>
                      <a:gd name="connsiteY0" fmla="*/ 187327 h 187327"/>
                      <a:gd name="connsiteX1" fmla="*/ 104411 w 266661"/>
                      <a:gd name="connsiteY1" fmla="*/ 32212 h 187327"/>
                      <a:gd name="connsiteX2" fmla="*/ 266661 w 266661"/>
                      <a:gd name="connsiteY2" fmla="*/ 0 h 187327"/>
                      <a:gd name="connsiteX3" fmla="*/ 147202 w 266661"/>
                      <a:gd name="connsiteY3" fmla="*/ 157110 h 187327"/>
                      <a:gd name="connsiteX4" fmla="*/ 0 w 266661"/>
                      <a:gd name="connsiteY4" fmla="*/ 187327 h 187327"/>
                      <a:gd name="connsiteX0" fmla="*/ 0 w 266661"/>
                      <a:gd name="connsiteY0" fmla="*/ 187327 h 187327"/>
                      <a:gd name="connsiteX1" fmla="*/ 104411 w 266661"/>
                      <a:gd name="connsiteY1" fmla="*/ 32212 h 187327"/>
                      <a:gd name="connsiteX2" fmla="*/ 266661 w 266661"/>
                      <a:gd name="connsiteY2" fmla="*/ 0 h 187327"/>
                      <a:gd name="connsiteX3" fmla="*/ 159076 w 266661"/>
                      <a:gd name="connsiteY3" fmla="*/ 158955 h 187327"/>
                      <a:gd name="connsiteX4" fmla="*/ 0 w 266661"/>
                      <a:gd name="connsiteY4" fmla="*/ 187327 h 1873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61" h="187327">
                        <a:moveTo>
                          <a:pt x="0" y="187327"/>
                        </a:moveTo>
                        <a:lnTo>
                          <a:pt x="104411" y="32212"/>
                        </a:lnTo>
                        <a:lnTo>
                          <a:pt x="266661" y="0"/>
                        </a:lnTo>
                        <a:lnTo>
                          <a:pt x="159076" y="158955"/>
                        </a:lnTo>
                        <a:lnTo>
                          <a:pt x="0" y="187327"/>
                        </a:lnTo>
                        <a:close/>
                      </a:path>
                    </a:pathLst>
                  </a:custGeom>
                  <a:solidFill>
                    <a:srgbClr val="70AD47">
                      <a:lumMod val="20000"/>
                      <a:lumOff val="80000"/>
                    </a:srgbClr>
                  </a:solidFill>
                  <a:ln w="9525"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venir Next" panose="020B0503020202020204" pitchFamily="34" charset="0"/>
                      <a:ea typeface="+mn-ea"/>
                      <a:cs typeface="+mn-cs"/>
                    </a:endParaRPr>
                  </a:p>
                </p:txBody>
              </p:sp>
            </p:grpSp>
          </p:grpSp>
          <p:sp>
            <p:nvSpPr>
              <p:cNvPr id="13" name="Rectangle 12">
                <a:extLst>
                  <a:ext uri="{FF2B5EF4-FFF2-40B4-BE49-F238E27FC236}">
                    <a16:creationId xmlns:a16="http://schemas.microsoft.com/office/drawing/2014/main" id="{36D85E3C-2292-9CA1-871B-720FBADC7C3A}"/>
                  </a:ext>
                </a:extLst>
              </p:cNvPr>
              <p:cNvSpPr/>
              <p:nvPr/>
            </p:nvSpPr>
            <p:spPr>
              <a:xfrm>
                <a:off x="416994" y="4313357"/>
                <a:ext cx="2289191" cy="1317205"/>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grpSp>
            <p:nvGrpSpPr>
              <p:cNvPr id="14" name="Group 13">
                <a:extLst>
                  <a:ext uri="{FF2B5EF4-FFF2-40B4-BE49-F238E27FC236}">
                    <a16:creationId xmlns:a16="http://schemas.microsoft.com/office/drawing/2014/main" id="{B7A8FDE9-0F48-2DBF-981B-737416B5CBC5}"/>
                  </a:ext>
                </a:extLst>
              </p:cNvPr>
              <p:cNvGrpSpPr/>
              <p:nvPr/>
            </p:nvGrpSpPr>
            <p:grpSpPr>
              <a:xfrm>
                <a:off x="416994" y="4019775"/>
                <a:ext cx="2289191" cy="1508415"/>
                <a:chOff x="1053260" y="2822902"/>
                <a:chExt cx="1988169" cy="1508415"/>
              </a:xfrm>
            </p:grpSpPr>
            <p:sp>
              <p:nvSpPr>
                <p:cNvPr id="17" name="Rectangle 16">
                  <a:extLst>
                    <a:ext uri="{FF2B5EF4-FFF2-40B4-BE49-F238E27FC236}">
                      <a16:creationId xmlns:a16="http://schemas.microsoft.com/office/drawing/2014/main" id="{EFE6FCE9-25B3-B259-BC19-8BD60F9F37D6}"/>
                    </a:ext>
                  </a:extLst>
                </p:cNvPr>
                <p:cNvSpPr/>
                <p:nvPr/>
              </p:nvSpPr>
              <p:spPr>
                <a:xfrm rot="5400000">
                  <a:off x="1763347" y="2589824"/>
                  <a:ext cx="560100" cy="1801314"/>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Vault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Controller</a:t>
                  </a:r>
                </a:p>
              </p:txBody>
            </p:sp>
            <p:sp>
              <p:nvSpPr>
                <p:cNvPr id="18" name="Rectangle 17">
                  <a:extLst>
                    <a:ext uri="{FF2B5EF4-FFF2-40B4-BE49-F238E27FC236}">
                      <a16:creationId xmlns:a16="http://schemas.microsoft.com/office/drawing/2014/main" id="{3DE2221D-E619-B39B-CC81-4B915A060594}"/>
                    </a:ext>
                  </a:extLst>
                </p:cNvPr>
                <p:cNvSpPr/>
                <p:nvPr/>
              </p:nvSpPr>
              <p:spPr>
                <a:xfrm rot="5400000">
                  <a:off x="1248188" y="3766797"/>
                  <a:ext cx="462580" cy="666459"/>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PHY</a:t>
                  </a:r>
                </a:p>
              </p:txBody>
            </p:sp>
            <p:sp>
              <p:nvSpPr>
                <p:cNvPr id="19" name="Rectangle 18">
                  <a:extLst>
                    <a:ext uri="{FF2B5EF4-FFF2-40B4-BE49-F238E27FC236}">
                      <a16:creationId xmlns:a16="http://schemas.microsoft.com/office/drawing/2014/main" id="{4E4B8DA4-73F6-23AC-7D37-B58D440C3035}"/>
                    </a:ext>
                  </a:extLst>
                </p:cNvPr>
                <p:cNvSpPr/>
                <p:nvPr/>
              </p:nvSpPr>
              <p:spPr>
                <a:xfrm>
                  <a:off x="1947963" y="3868225"/>
                  <a:ext cx="988989" cy="462581"/>
                </a:xfrm>
                <a:prstGeom prst="rect">
                  <a:avLst/>
                </a:prstGeom>
                <a:solidFill>
                  <a:schemeClr val="accent2">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srgbClr val="E16161"/>
                      </a:solidFill>
                      <a:effectLst/>
                      <a:uLnTx/>
                      <a:uFillTx/>
                      <a:latin typeface="Avenir Next" panose="020B0503020202020204" pitchFamily="34" charset="0"/>
                      <a:ea typeface="+mn-ea"/>
                      <a:cs typeface="Arial" panose="020B0604020202020204" pitchFamily="34" charset="0"/>
                    </a:rPr>
                    <a:t>Processing-Near-Vault</a:t>
                  </a:r>
                </a:p>
              </p:txBody>
            </p:sp>
            <p:sp>
              <p:nvSpPr>
                <p:cNvPr id="20" name="Rectangle 19">
                  <a:extLst>
                    <a:ext uri="{FF2B5EF4-FFF2-40B4-BE49-F238E27FC236}">
                      <a16:creationId xmlns:a16="http://schemas.microsoft.com/office/drawing/2014/main" id="{325CA127-B522-9490-D11E-55ECDC18FD34}"/>
                    </a:ext>
                  </a:extLst>
                </p:cNvPr>
                <p:cNvSpPr/>
                <p:nvPr/>
              </p:nvSpPr>
              <p:spPr>
                <a:xfrm>
                  <a:off x="1053260" y="2822902"/>
                  <a:ext cx="1988169" cy="253792"/>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venir Next" panose="020B0503020202020204" pitchFamily="34" charset="0"/>
                      <a:ea typeface="+mn-ea"/>
                      <a:cs typeface="Arial" panose="020B0604020202020204" pitchFamily="34" charset="0"/>
                    </a:rPr>
                    <a:t>DRAM Vault</a:t>
                  </a:r>
                </a:p>
              </p:txBody>
            </p:sp>
          </p:grpSp>
          <p:cxnSp>
            <p:nvCxnSpPr>
              <p:cNvPr id="15" name="Straight Connector 14">
                <a:extLst>
                  <a:ext uri="{FF2B5EF4-FFF2-40B4-BE49-F238E27FC236}">
                    <a16:creationId xmlns:a16="http://schemas.microsoft.com/office/drawing/2014/main" id="{AC0D6C40-DFFD-B113-ED53-03458D28C230}"/>
                  </a:ext>
                </a:extLst>
              </p:cNvPr>
              <p:cNvCxnSpPr>
                <a:cxnSpLocks/>
              </p:cNvCxnSpPr>
              <p:nvPr/>
            </p:nvCxnSpPr>
            <p:spPr>
              <a:xfrm flipH="1" flipV="1">
                <a:off x="5510825" y="4228779"/>
                <a:ext cx="860576" cy="2088626"/>
              </a:xfrm>
              <a:prstGeom prst="line">
                <a:avLst/>
              </a:prstGeom>
              <a:noFill/>
              <a:ln w="9525" cap="flat" cmpd="sng" algn="ctr">
                <a:solidFill>
                  <a:sysClr val="windowText" lastClr="000000"/>
                </a:solidFill>
                <a:prstDash val="dash"/>
                <a:miter lim="800000"/>
              </a:ln>
              <a:effectLst/>
            </p:spPr>
          </p:cxnSp>
          <p:cxnSp>
            <p:nvCxnSpPr>
              <p:cNvPr id="16" name="Straight Connector 15">
                <a:extLst>
                  <a:ext uri="{FF2B5EF4-FFF2-40B4-BE49-F238E27FC236}">
                    <a16:creationId xmlns:a16="http://schemas.microsoft.com/office/drawing/2014/main" id="{470CF9C2-B37E-0934-0487-BAA32C8693A0}"/>
                  </a:ext>
                </a:extLst>
              </p:cNvPr>
              <p:cNvCxnSpPr>
                <a:cxnSpLocks/>
              </p:cNvCxnSpPr>
              <p:nvPr/>
            </p:nvCxnSpPr>
            <p:spPr>
              <a:xfrm flipH="1">
                <a:off x="5650745" y="3837207"/>
                <a:ext cx="682204" cy="198946"/>
              </a:xfrm>
              <a:prstGeom prst="line">
                <a:avLst/>
              </a:prstGeom>
              <a:noFill/>
              <a:ln w="9525" cap="flat" cmpd="sng" algn="ctr">
                <a:solidFill>
                  <a:sysClr val="windowText" lastClr="000000"/>
                </a:solidFill>
                <a:prstDash val="dash"/>
                <a:miter lim="800000"/>
              </a:ln>
              <a:effectLst/>
            </p:spPr>
          </p:cxnSp>
        </p:grpSp>
      </p:grpSp>
      <p:sp>
        <p:nvSpPr>
          <p:cNvPr id="141" name="Rectangle 140">
            <a:extLst>
              <a:ext uri="{FF2B5EF4-FFF2-40B4-BE49-F238E27FC236}">
                <a16:creationId xmlns:a16="http://schemas.microsoft.com/office/drawing/2014/main" id="{2246A472-210E-CEAC-295A-C13F92DC8622}"/>
              </a:ext>
            </a:extLst>
          </p:cNvPr>
          <p:cNvSpPr/>
          <p:nvPr/>
        </p:nvSpPr>
        <p:spPr>
          <a:xfrm>
            <a:off x="92148" y="1271437"/>
            <a:ext cx="8987622" cy="461665"/>
          </a:xfrm>
          <a:prstGeom prst="rect">
            <a:avLst/>
          </a:prstGeom>
          <a:noFill/>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venir Next" panose="020B0503020202020204" pitchFamily="34" charset="0"/>
                <a:ea typeface="+mn-ea"/>
                <a:cs typeface="Gill Sans MT"/>
              </a:rPr>
              <a:t>Two main approaches for Processing-in-Memory:</a:t>
            </a:r>
          </a:p>
        </p:txBody>
      </p:sp>
      <p:grpSp>
        <p:nvGrpSpPr>
          <p:cNvPr id="142" name="Group 141">
            <a:extLst>
              <a:ext uri="{FF2B5EF4-FFF2-40B4-BE49-F238E27FC236}">
                <a16:creationId xmlns:a16="http://schemas.microsoft.com/office/drawing/2014/main" id="{CA861C42-B756-6464-B41B-453233FC275B}"/>
              </a:ext>
            </a:extLst>
          </p:cNvPr>
          <p:cNvGrpSpPr/>
          <p:nvPr/>
        </p:nvGrpSpPr>
        <p:grpSpPr>
          <a:xfrm>
            <a:off x="169011" y="1667303"/>
            <a:ext cx="9448800" cy="874934"/>
            <a:chOff x="568179" y="3421559"/>
            <a:chExt cx="8407213" cy="883480"/>
          </a:xfrm>
        </p:grpSpPr>
        <p:sp>
          <p:nvSpPr>
            <p:cNvPr id="143" name="TextBox 142">
              <a:extLst>
                <a:ext uri="{FF2B5EF4-FFF2-40B4-BE49-F238E27FC236}">
                  <a16:creationId xmlns:a16="http://schemas.microsoft.com/office/drawing/2014/main" id="{1691201B-09D1-ACFB-AE9A-44C6E956EC16}"/>
                </a:ext>
              </a:extLst>
            </p:cNvPr>
            <p:cNvSpPr txBox="1"/>
            <p:nvPr/>
          </p:nvSpPr>
          <p:spPr>
            <a:xfrm>
              <a:off x="568179" y="3421559"/>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1</a:t>
              </a:r>
            </a:p>
          </p:txBody>
        </p:sp>
        <p:sp>
          <p:nvSpPr>
            <p:cNvPr id="144" name="TextBox 143">
              <a:extLst>
                <a:ext uri="{FF2B5EF4-FFF2-40B4-BE49-F238E27FC236}">
                  <a16:creationId xmlns:a16="http://schemas.microsoft.com/office/drawing/2014/main" id="{B120920D-6FD2-C5BC-6413-DBE726B90E98}"/>
                </a:ext>
              </a:extLst>
            </p:cNvPr>
            <p:cNvSpPr txBox="1"/>
            <p:nvPr/>
          </p:nvSpPr>
          <p:spPr>
            <a:xfrm>
              <a:off x="974390" y="3528082"/>
              <a:ext cx="8001002" cy="77695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Near</a:t>
              </a:r>
              <a:r>
                <a:rPr kumimoji="0" lang="en-US" sz="2200" b="1"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1F497D"/>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Computation</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logic is added</a:t>
              </a:r>
              <a:r>
                <a:rPr kumimoji="0" lang="en-US" sz="2200" b="0" i="0" u="none" strike="noStrike" kern="1200" cap="none" spc="0" normalizeH="0" baseline="0" noProof="0" dirty="0">
                  <a:ln>
                    <a:noFill/>
                  </a:ln>
                  <a:solidFill>
                    <a:srgbClr val="FF595E"/>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to the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same die as memory</a:t>
              </a:r>
              <a:r>
                <a:rPr kumimoji="0" lang="en-US" sz="2200" b="0" i="0" u="none" strike="noStrike" kern="1200" cap="none" spc="0" normalizeH="0" baseline="0" noProof="0" dirty="0">
                  <a:ln>
                    <a:noFill/>
                  </a:ln>
                  <a:solidFill>
                    <a:srgbClr val="C00000"/>
                  </a:solidFill>
                  <a:effectLst/>
                  <a:uLnTx/>
                  <a:uFillTx/>
                  <a:latin typeface="Avenir Next" panose="020B0503020202020204" pitchFamily="34" charset="0"/>
                  <a:ea typeface="+mn-ea"/>
                  <a:cs typeface="Gill Sans MT"/>
                </a:rPr>
                <a:t>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or to the </a:t>
              </a:r>
              <a:r>
                <a:rPr kumimoji="0" lang="en-US" sz="2200" b="0" i="0" u="none" strike="noStrike" kern="1200" cap="none" spc="0" normalizeH="0" baseline="0" noProof="0" dirty="0">
                  <a:ln>
                    <a:noFill/>
                  </a:ln>
                  <a:solidFill>
                    <a:srgbClr val="E16161"/>
                  </a:solidFill>
                  <a:effectLst/>
                  <a:uLnTx/>
                  <a:uFillTx/>
                  <a:latin typeface="Avenir Next" panose="020B0503020202020204" pitchFamily="34" charset="0"/>
                  <a:ea typeface="+mn-ea"/>
                  <a:cs typeface="Gill Sans MT"/>
                </a:rPr>
                <a:t>logic layer </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of 3D-stacked memory</a:t>
              </a:r>
            </a:p>
          </p:txBody>
        </p:sp>
      </p:grpSp>
      <p:grpSp>
        <p:nvGrpSpPr>
          <p:cNvPr id="145" name="Group 144">
            <a:extLst>
              <a:ext uri="{FF2B5EF4-FFF2-40B4-BE49-F238E27FC236}">
                <a16:creationId xmlns:a16="http://schemas.microsoft.com/office/drawing/2014/main" id="{D3F8991A-89D3-1EAE-A333-DB22CA481894}"/>
              </a:ext>
            </a:extLst>
          </p:cNvPr>
          <p:cNvGrpSpPr/>
          <p:nvPr/>
        </p:nvGrpSpPr>
        <p:grpSpPr>
          <a:xfrm>
            <a:off x="169011" y="2529949"/>
            <a:ext cx="9144000" cy="848609"/>
            <a:chOff x="406767" y="3421560"/>
            <a:chExt cx="8475011" cy="856896"/>
          </a:xfrm>
        </p:grpSpPr>
        <p:sp>
          <p:nvSpPr>
            <p:cNvPr id="146" name="TextBox 145">
              <a:extLst>
                <a:ext uri="{FF2B5EF4-FFF2-40B4-BE49-F238E27FC236}">
                  <a16:creationId xmlns:a16="http://schemas.microsoft.com/office/drawing/2014/main" id="{E6D8A42F-A19F-FC2C-2748-55631161CD29}"/>
                </a:ext>
              </a:extLst>
            </p:cNvPr>
            <p:cNvSpPr txBox="1"/>
            <p:nvPr/>
          </p:nvSpPr>
          <p:spPr>
            <a:xfrm>
              <a:off x="406767" y="3421560"/>
              <a:ext cx="474011" cy="7148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65000"/>
                      <a:lumOff val="35000"/>
                    </a:prstClr>
                  </a:solidFill>
                  <a:effectLst/>
                  <a:uLnTx/>
                  <a:uFillTx/>
                  <a:latin typeface="Avenir Next" panose="020B0503020202020204" pitchFamily="34" charset="0"/>
                  <a:ea typeface="+mn-ea"/>
                  <a:cs typeface="Gill Sans MT"/>
                </a:rPr>
                <a:t>2</a:t>
              </a:r>
            </a:p>
          </p:txBody>
        </p:sp>
        <p:sp>
          <p:nvSpPr>
            <p:cNvPr id="147" name="TextBox 146">
              <a:extLst>
                <a:ext uri="{FF2B5EF4-FFF2-40B4-BE49-F238E27FC236}">
                  <a16:creationId xmlns:a16="http://schemas.microsoft.com/office/drawing/2014/main" id="{6E987BB1-B568-485D-558D-86BC9451A2BF}"/>
                </a:ext>
              </a:extLst>
            </p:cNvPr>
            <p:cNvSpPr txBox="1"/>
            <p:nvPr/>
          </p:nvSpPr>
          <p:spPr>
            <a:xfrm>
              <a:off x="880776" y="3501501"/>
              <a:ext cx="8001002" cy="7769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Processing-</a:t>
              </a:r>
              <a:r>
                <a:rPr kumimoji="0" lang="en-US" sz="2200" b="1" i="0" u="sng"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Using</a:t>
              </a:r>
              <a:r>
                <a:rPr kumimoji="0" lang="en-US" sz="2200" b="1"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-Memory</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uses the </a:t>
              </a:r>
              <a: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operational principles of </a:t>
              </a:r>
              <a:b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br>
              <a:r>
                <a:rPr kumimoji="0" lang="en-US" sz="2200" b="0" i="0" u="none" strike="noStrike" kern="1200" cap="none" spc="0" normalizeH="0" baseline="0" noProof="0" dirty="0">
                  <a:ln>
                    <a:noFill/>
                  </a:ln>
                  <a:solidFill>
                    <a:srgbClr val="694C93"/>
                  </a:solidFill>
                  <a:effectLst/>
                  <a:uLnTx/>
                  <a:uFillTx/>
                  <a:latin typeface="Avenir Next" panose="020B0503020202020204" pitchFamily="34" charset="0"/>
                  <a:ea typeface="+mn-ea"/>
                  <a:cs typeface="Gill Sans MT"/>
                </a:rPr>
                <a:t>memory cells &amp; circuitry</a:t>
              </a:r>
              <a:r>
                <a:rPr kumimoji="0" lang="en-US" sz="22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Gill Sans MT"/>
                </a:rPr>
                <a:t> to perform computation</a:t>
              </a:r>
            </a:p>
          </p:txBody>
        </p:sp>
      </p:grpSp>
      <p:grpSp>
        <p:nvGrpSpPr>
          <p:cNvPr id="148" name="Group 147">
            <a:extLst>
              <a:ext uri="{FF2B5EF4-FFF2-40B4-BE49-F238E27FC236}">
                <a16:creationId xmlns:a16="http://schemas.microsoft.com/office/drawing/2014/main" id="{448AD135-6F6C-B89D-25B0-F05E0413A8CB}"/>
              </a:ext>
            </a:extLst>
          </p:cNvPr>
          <p:cNvGrpSpPr/>
          <p:nvPr/>
        </p:nvGrpSpPr>
        <p:grpSpPr>
          <a:xfrm>
            <a:off x="6474270" y="3990552"/>
            <a:ext cx="2310105" cy="2244814"/>
            <a:chOff x="6505615" y="3874932"/>
            <a:chExt cx="2310105" cy="2244814"/>
          </a:xfrm>
        </p:grpSpPr>
        <p:sp>
          <p:nvSpPr>
            <p:cNvPr id="149" name="TextBox 148">
              <a:extLst>
                <a:ext uri="{FF2B5EF4-FFF2-40B4-BE49-F238E27FC236}">
                  <a16:creationId xmlns:a16="http://schemas.microsoft.com/office/drawing/2014/main" id="{CA545588-4C02-7CBA-AD69-83B70DC72DFA}"/>
                </a:ext>
              </a:extLst>
            </p:cNvPr>
            <p:cNvSpPr txBox="1"/>
            <p:nvPr/>
          </p:nvSpPr>
          <p:spPr>
            <a:xfrm>
              <a:off x="7136275" y="3874932"/>
              <a:ext cx="1679445" cy="430887"/>
            </a:xfrm>
            <a:prstGeom prst="rect">
              <a:avLst/>
            </a:prstGeom>
            <a:noFill/>
            <a:ln>
              <a:noFill/>
              <a:prstDash val="dash"/>
            </a:ln>
          </p:spPr>
          <p:txBody>
            <a:bodyPr wrap="square" lIns="0" tIns="0" rIns="0" bIns="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Processing-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694C93"/>
                  </a:solidFill>
                  <a:effectLst/>
                  <a:uLnTx/>
                  <a:uFillTx/>
                  <a:latin typeface="Avenir Next" panose="020B0503020202020204" pitchFamily="34" charset="0"/>
                  <a:ea typeface="+mn-ea"/>
                  <a:cs typeface="Arial" panose="020B0604020202020204" pitchFamily="34" charset="0"/>
                </a:rPr>
                <a:t>Using-DRAM</a:t>
              </a:r>
            </a:p>
          </p:txBody>
        </p:sp>
        <p:grpSp>
          <p:nvGrpSpPr>
            <p:cNvPr id="152" name="Group 151">
              <a:extLst>
                <a:ext uri="{FF2B5EF4-FFF2-40B4-BE49-F238E27FC236}">
                  <a16:creationId xmlns:a16="http://schemas.microsoft.com/office/drawing/2014/main" id="{9FF44942-01EF-027A-084E-4AE7906FD9C1}"/>
                </a:ext>
              </a:extLst>
            </p:cNvPr>
            <p:cNvGrpSpPr/>
            <p:nvPr/>
          </p:nvGrpSpPr>
          <p:grpSpPr>
            <a:xfrm>
              <a:off x="6505615" y="4269171"/>
              <a:ext cx="2072910" cy="1850575"/>
              <a:chOff x="6505615" y="4269171"/>
              <a:chExt cx="2072910" cy="1850575"/>
            </a:xfrm>
          </p:grpSpPr>
          <p:sp>
            <p:nvSpPr>
              <p:cNvPr id="153" name="Trapezoid 152">
                <a:extLst>
                  <a:ext uri="{FF2B5EF4-FFF2-40B4-BE49-F238E27FC236}">
                    <a16:creationId xmlns:a16="http://schemas.microsoft.com/office/drawing/2014/main" id="{33DF1A2A-722C-9A7D-E444-E776E9E2AC7B}"/>
                  </a:ext>
                </a:extLst>
              </p:cNvPr>
              <p:cNvSpPr/>
              <p:nvPr/>
            </p:nvSpPr>
            <p:spPr>
              <a:xfrm rot="16200000">
                <a:off x="5839693" y="4935093"/>
                <a:ext cx="1581693" cy="249849"/>
              </a:xfrm>
              <a:prstGeom prst="trapezoid">
                <a:avLst>
                  <a:gd name="adj" fmla="val 8257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154" name="Straight Connector 153">
                <a:extLst>
                  <a:ext uri="{FF2B5EF4-FFF2-40B4-BE49-F238E27FC236}">
                    <a16:creationId xmlns:a16="http://schemas.microsoft.com/office/drawing/2014/main" id="{57EA2218-B401-C869-13CE-99CEB1CF53BC}"/>
                  </a:ext>
                </a:extLst>
              </p:cNvPr>
              <p:cNvCxnSpPr>
                <a:cxnSpLocks/>
                <a:endCxn id="167" idx="0"/>
              </p:cNvCxnSpPr>
              <p:nvPr/>
            </p:nvCxnSpPr>
            <p:spPr>
              <a:xfrm>
                <a:off x="6936106" y="46345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4A3B5543-34C8-1456-07F0-EA99DEC4990D}"/>
                  </a:ext>
                </a:extLst>
              </p:cNvPr>
              <p:cNvCxnSpPr>
                <a:cxnSpLocks/>
                <a:endCxn id="200" idx="0"/>
              </p:cNvCxnSpPr>
              <p:nvPr/>
            </p:nvCxnSpPr>
            <p:spPr>
              <a:xfrm>
                <a:off x="6936106" y="5514107"/>
                <a:ext cx="133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AF487461-57BE-B43D-2768-BA31AB15AAA9}"/>
                  </a:ext>
                </a:extLst>
              </p:cNvPr>
              <p:cNvCxnSpPr>
                <a:cxnSpLocks/>
              </p:cNvCxnSpPr>
              <p:nvPr/>
            </p:nvCxnSpPr>
            <p:spPr>
              <a:xfrm>
                <a:off x="6936106" y="4516136"/>
                <a:ext cx="0" cy="111530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25FBF352-A54E-F034-993F-362B41AAABC1}"/>
                  </a:ext>
                </a:extLst>
              </p:cNvPr>
              <p:cNvCxnSpPr>
                <a:cxnSpLocks/>
                <a:stCxn id="153" idx="2"/>
              </p:cNvCxnSpPr>
              <p:nvPr/>
            </p:nvCxnSpPr>
            <p:spPr>
              <a:xfrm>
                <a:off x="6755464" y="5060017"/>
                <a:ext cx="1653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8" name="Group 157">
                <a:extLst>
                  <a:ext uri="{FF2B5EF4-FFF2-40B4-BE49-F238E27FC236}">
                    <a16:creationId xmlns:a16="http://schemas.microsoft.com/office/drawing/2014/main" id="{0231C7BD-7972-6953-937C-8B49A2B39B21}"/>
                  </a:ext>
                </a:extLst>
              </p:cNvPr>
              <p:cNvGrpSpPr/>
              <p:nvPr/>
            </p:nvGrpSpPr>
            <p:grpSpPr>
              <a:xfrm>
                <a:off x="7069492" y="4319864"/>
                <a:ext cx="1509033" cy="1799882"/>
                <a:chOff x="7069492" y="4319864"/>
                <a:chExt cx="1509033" cy="1799882"/>
              </a:xfrm>
            </p:grpSpPr>
            <p:grpSp>
              <p:nvGrpSpPr>
                <p:cNvPr id="159" name="Group 158">
                  <a:extLst>
                    <a:ext uri="{FF2B5EF4-FFF2-40B4-BE49-F238E27FC236}">
                      <a16:creationId xmlns:a16="http://schemas.microsoft.com/office/drawing/2014/main" id="{EAAC9EE5-1E0D-17C7-B721-1C364D2EC821}"/>
                    </a:ext>
                  </a:extLst>
                </p:cNvPr>
                <p:cNvGrpSpPr/>
                <p:nvPr/>
              </p:nvGrpSpPr>
              <p:grpSpPr>
                <a:xfrm>
                  <a:off x="7069492" y="5200300"/>
                  <a:ext cx="1509033" cy="919446"/>
                  <a:chOff x="4697310" y="1380763"/>
                  <a:chExt cx="1347890" cy="796381"/>
                </a:xfrm>
              </p:grpSpPr>
              <p:grpSp>
                <p:nvGrpSpPr>
                  <p:cNvPr id="199" name="Group 198">
                    <a:extLst>
                      <a:ext uri="{FF2B5EF4-FFF2-40B4-BE49-F238E27FC236}">
                        <a16:creationId xmlns:a16="http://schemas.microsoft.com/office/drawing/2014/main" id="{391BBB7C-B515-323E-6632-96F43ADB5DF8}"/>
                      </a:ext>
                    </a:extLst>
                  </p:cNvPr>
                  <p:cNvGrpSpPr/>
                  <p:nvPr/>
                </p:nvGrpSpPr>
                <p:grpSpPr>
                  <a:xfrm>
                    <a:off x="4961468" y="1380763"/>
                    <a:ext cx="1083732" cy="796381"/>
                    <a:chOff x="4961468" y="1380763"/>
                    <a:chExt cx="1083732" cy="796381"/>
                  </a:xfrm>
                </p:grpSpPr>
                <p:sp>
                  <p:nvSpPr>
                    <p:cNvPr id="204" name="Rectangle 203">
                      <a:extLst>
                        <a:ext uri="{FF2B5EF4-FFF2-40B4-BE49-F238E27FC236}">
                          <a16:creationId xmlns:a16="http://schemas.microsoft.com/office/drawing/2014/main" id="{FDF51636-E86B-63C9-D94B-0090FB49B011}"/>
                        </a:ext>
                      </a:extLst>
                    </p:cNvPr>
                    <p:cNvSpPr/>
                    <p:nvPr/>
                  </p:nvSpPr>
                  <p:spPr>
                    <a:xfrm>
                      <a:off x="4961468" y="1380763"/>
                      <a:ext cx="1083732" cy="5930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205" name="Group 204">
                      <a:extLst>
                        <a:ext uri="{FF2B5EF4-FFF2-40B4-BE49-F238E27FC236}">
                          <a16:creationId xmlns:a16="http://schemas.microsoft.com/office/drawing/2014/main" id="{04DA0B64-7A3A-9D42-D65B-E67F444E9D9E}"/>
                        </a:ext>
                      </a:extLst>
                    </p:cNvPr>
                    <p:cNvGrpSpPr/>
                    <p:nvPr/>
                  </p:nvGrpSpPr>
                  <p:grpSpPr>
                    <a:xfrm>
                      <a:off x="4994689" y="1414865"/>
                      <a:ext cx="996193" cy="762279"/>
                      <a:chOff x="4994689" y="1414865"/>
                      <a:chExt cx="996193" cy="762279"/>
                    </a:xfrm>
                  </p:grpSpPr>
                  <p:cxnSp>
                    <p:nvCxnSpPr>
                      <p:cNvPr id="206" name="Straight Connector 205">
                        <a:extLst>
                          <a:ext uri="{FF2B5EF4-FFF2-40B4-BE49-F238E27FC236}">
                            <a16:creationId xmlns:a16="http://schemas.microsoft.com/office/drawing/2014/main" id="{88D21BA5-C538-F9DB-C920-42AA337CA408}"/>
                          </a:ext>
                        </a:extLst>
                      </p:cNvPr>
                      <p:cNvCxnSpPr>
                        <a:cxnSpLocks/>
                        <a:stCxn id="217" idx="2"/>
                        <a:endCxn id="221"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C84734EF-EA9B-81B9-466F-E77E17701993}"/>
                          </a:ext>
                        </a:extLst>
                      </p:cNvPr>
                      <p:cNvCxnSpPr>
                        <a:cxnSpLocks/>
                        <a:stCxn id="218" idx="2"/>
                        <a:endCxn id="222"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2B6B5A4C-E452-2DB6-7D01-CE5495E427E3}"/>
                          </a:ext>
                        </a:extLst>
                      </p:cNvPr>
                      <p:cNvCxnSpPr>
                        <a:cxnSpLocks/>
                        <a:stCxn id="219" idx="2"/>
                        <a:endCxn id="223"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9" name="Group 208">
                        <a:extLst>
                          <a:ext uri="{FF2B5EF4-FFF2-40B4-BE49-F238E27FC236}">
                            <a16:creationId xmlns:a16="http://schemas.microsoft.com/office/drawing/2014/main" id="{969EFD6A-4718-A89C-64E9-93CD22238F0E}"/>
                          </a:ext>
                        </a:extLst>
                      </p:cNvPr>
                      <p:cNvGrpSpPr/>
                      <p:nvPr/>
                    </p:nvGrpSpPr>
                    <p:grpSpPr>
                      <a:xfrm>
                        <a:off x="5204995" y="1424282"/>
                        <a:ext cx="146030" cy="752862"/>
                        <a:chOff x="5204995" y="1424282"/>
                        <a:chExt cx="146030" cy="752862"/>
                      </a:xfrm>
                    </p:grpSpPr>
                    <p:cxnSp>
                      <p:nvCxnSpPr>
                        <p:cNvPr id="228" name="Straight Connector 227">
                          <a:extLst>
                            <a:ext uri="{FF2B5EF4-FFF2-40B4-BE49-F238E27FC236}">
                              <a16:creationId xmlns:a16="http://schemas.microsoft.com/office/drawing/2014/main" id="{31838316-2D43-945B-3A20-93A9C4CD132A}"/>
                            </a:ext>
                          </a:extLst>
                        </p:cNvPr>
                        <p:cNvCxnSpPr>
                          <a:cxnSpLocks/>
                          <a:stCxn id="231"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CED4FA0A-9D9C-83B4-8F81-F2E7FB6FD6CE}"/>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0" name="Oval 229">
                          <a:extLst>
                            <a:ext uri="{FF2B5EF4-FFF2-40B4-BE49-F238E27FC236}">
                              <a16:creationId xmlns:a16="http://schemas.microsoft.com/office/drawing/2014/main" id="{D4C45ABF-DC25-A4C0-4D76-33380F79A5E8}"/>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31" name="Oval 230">
                          <a:extLst>
                            <a:ext uri="{FF2B5EF4-FFF2-40B4-BE49-F238E27FC236}">
                              <a16:creationId xmlns:a16="http://schemas.microsoft.com/office/drawing/2014/main" id="{8D5A55F7-926F-F40E-FC2D-AA0790808A35}"/>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0" name="Group 209">
                        <a:extLst>
                          <a:ext uri="{FF2B5EF4-FFF2-40B4-BE49-F238E27FC236}">
                            <a16:creationId xmlns:a16="http://schemas.microsoft.com/office/drawing/2014/main" id="{2240EB8B-5B86-1D61-0A70-7FBFD77A07F0}"/>
                          </a:ext>
                        </a:extLst>
                      </p:cNvPr>
                      <p:cNvGrpSpPr/>
                      <p:nvPr/>
                    </p:nvGrpSpPr>
                    <p:grpSpPr>
                      <a:xfrm>
                        <a:off x="5419036" y="1419988"/>
                        <a:ext cx="146030" cy="757156"/>
                        <a:chOff x="5204995" y="1424282"/>
                        <a:chExt cx="146030" cy="757156"/>
                      </a:xfrm>
                    </p:grpSpPr>
                    <p:cxnSp>
                      <p:nvCxnSpPr>
                        <p:cNvPr id="224" name="Straight Connector 223">
                          <a:extLst>
                            <a:ext uri="{FF2B5EF4-FFF2-40B4-BE49-F238E27FC236}">
                              <a16:creationId xmlns:a16="http://schemas.microsoft.com/office/drawing/2014/main" id="{66C4C24C-9A57-262C-0016-04952F52AD66}"/>
                            </a:ext>
                          </a:extLst>
                        </p:cNvPr>
                        <p:cNvCxnSpPr>
                          <a:cxnSpLocks/>
                          <a:stCxn id="227" idx="0"/>
                        </p:cNvCxnSpPr>
                        <p:nvPr/>
                      </p:nvCxnSpPr>
                      <p:spPr>
                        <a:xfrm>
                          <a:off x="5277687" y="1424282"/>
                          <a:ext cx="0" cy="75715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5" name="Oval 224">
                          <a:extLst>
                            <a:ext uri="{FF2B5EF4-FFF2-40B4-BE49-F238E27FC236}">
                              <a16:creationId xmlns:a16="http://schemas.microsoft.com/office/drawing/2014/main" id="{38DE10E1-DD0A-26A8-932D-6C8603ABE3BA}"/>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6" name="Oval 225">
                          <a:extLst>
                            <a:ext uri="{FF2B5EF4-FFF2-40B4-BE49-F238E27FC236}">
                              <a16:creationId xmlns:a16="http://schemas.microsoft.com/office/drawing/2014/main" id="{8BBA384A-FD4C-4165-2130-5ABFF158755A}"/>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7" name="Oval 226">
                          <a:extLst>
                            <a:ext uri="{FF2B5EF4-FFF2-40B4-BE49-F238E27FC236}">
                              <a16:creationId xmlns:a16="http://schemas.microsoft.com/office/drawing/2014/main" id="{59C42B11-9842-E329-11E3-96DA5F8289EF}"/>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1" name="Oval 210">
                        <a:extLst>
                          <a:ext uri="{FF2B5EF4-FFF2-40B4-BE49-F238E27FC236}">
                            <a16:creationId xmlns:a16="http://schemas.microsoft.com/office/drawing/2014/main" id="{92EDE11A-28DD-F3B4-4C7D-A61ACC247FAB}"/>
                          </a:ext>
                        </a:extLst>
                      </p:cNvPr>
                      <p:cNvSpPr/>
                      <p:nvPr/>
                    </p:nvSpPr>
                    <p:spPr>
                      <a:xfrm>
                        <a:off x="5633076" y="1599653"/>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212" name="Group 211">
                        <a:extLst>
                          <a:ext uri="{FF2B5EF4-FFF2-40B4-BE49-F238E27FC236}">
                            <a16:creationId xmlns:a16="http://schemas.microsoft.com/office/drawing/2014/main" id="{E831BA7D-97A9-48F1-40DC-9477D6B01EB0}"/>
                          </a:ext>
                        </a:extLst>
                      </p:cNvPr>
                      <p:cNvGrpSpPr/>
                      <p:nvPr/>
                    </p:nvGrpSpPr>
                    <p:grpSpPr>
                      <a:xfrm>
                        <a:off x="5844852" y="1424282"/>
                        <a:ext cx="146030" cy="752862"/>
                        <a:chOff x="5204995" y="1424282"/>
                        <a:chExt cx="146030" cy="752862"/>
                      </a:xfrm>
                    </p:grpSpPr>
                    <p:cxnSp>
                      <p:nvCxnSpPr>
                        <p:cNvPr id="220" name="Straight Connector 219">
                          <a:extLst>
                            <a:ext uri="{FF2B5EF4-FFF2-40B4-BE49-F238E27FC236}">
                              <a16:creationId xmlns:a16="http://schemas.microsoft.com/office/drawing/2014/main" id="{A26064B1-CE0C-A884-304A-FEBA8CC87173}"/>
                            </a:ext>
                          </a:extLst>
                        </p:cNvPr>
                        <p:cNvCxnSpPr>
                          <a:cxnSpLocks/>
                          <a:stCxn id="223" idx="0"/>
                        </p:cNvCxnSpPr>
                        <p:nvPr/>
                      </p:nvCxnSpPr>
                      <p:spPr>
                        <a:xfrm>
                          <a:off x="5277687" y="1424282"/>
                          <a:ext cx="0" cy="75286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1" name="Oval 220">
                          <a:extLst>
                            <a:ext uri="{FF2B5EF4-FFF2-40B4-BE49-F238E27FC236}">
                              <a16:creationId xmlns:a16="http://schemas.microsoft.com/office/drawing/2014/main" id="{DA27A7F8-A7A3-94B6-CB12-6B086E5A7FD2}"/>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2" name="Oval 221">
                          <a:extLst>
                            <a:ext uri="{FF2B5EF4-FFF2-40B4-BE49-F238E27FC236}">
                              <a16:creationId xmlns:a16="http://schemas.microsoft.com/office/drawing/2014/main" id="{FB447ED3-29DE-FD26-DB3A-49BB85A8C404}"/>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23" name="Oval 222">
                          <a:extLst>
                            <a:ext uri="{FF2B5EF4-FFF2-40B4-BE49-F238E27FC236}">
                              <a16:creationId xmlns:a16="http://schemas.microsoft.com/office/drawing/2014/main" id="{8F459794-632D-5DAF-6F00-23BC2C1BB799}"/>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213" name="Group 212">
                        <a:extLst>
                          <a:ext uri="{FF2B5EF4-FFF2-40B4-BE49-F238E27FC236}">
                            <a16:creationId xmlns:a16="http://schemas.microsoft.com/office/drawing/2014/main" id="{7FB7E9E9-607E-65BE-9948-9AF84AF83341}"/>
                          </a:ext>
                        </a:extLst>
                      </p:cNvPr>
                      <p:cNvGrpSpPr/>
                      <p:nvPr/>
                    </p:nvGrpSpPr>
                    <p:grpSpPr>
                      <a:xfrm>
                        <a:off x="4994689" y="1429152"/>
                        <a:ext cx="146030" cy="747992"/>
                        <a:chOff x="5204995" y="1424282"/>
                        <a:chExt cx="146030" cy="747992"/>
                      </a:xfrm>
                    </p:grpSpPr>
                    <p:cxnSp>
                      <p:nvCxnSpPr>
                        <p:cNvPr id="216" name="Straight Connector 215">
                          <a:extLst>
                            <a:ext uri="{FF2B5EF4-FFF2-40B4-BE49-F238E27FC236}">
                              <a16:creationId xmlns:a16="http://schemas.microsoft.com/office/drawing/2014/main" id="{C0362FED-F863-B353-DD65-C08218F67039}"/>
                            </a:ext>
                          </a:extLst>
                        </p:cNvPr>
                        <p:cNvCxnSpPr>
                          <a:cxnSpLocks/>
                          <a:stCxn id="219" idx="0"/>
                        </p:cNvCxnSpPr>
                        <p:nvPr/>
                      </p:nvCxnSpPr>
                      <p:spPr>
                        <a:xfrm>
                          <a:off x="5277687" y="1424282"/>
                          <a:ext cx="0" cy="747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17" name="Oval 216">
                          <a:extLst>
                            <a:ext uri="{FF2B5EF4-FFF2-40B4-BE49-F238E27FC236}">
                              <a16:creationId xmlns:a16="http://schemas.microsoft.com/office/drawing/2014/main" id="{79BE26BA-E630-9303-331D-2A373A828574}"/>
                            </a:ext>
                          </a:extLst>
                        </p:cNvPr>
                        <p:cNvSpPr/>
                        <p:nvPr/>
                      </p:nvSpPr>
                      <p:spPr>
                        <a:xfrm>
                          <a:off x="5205642" y="1603947"/>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8" name="Oval 217">
                          <a:extLst>
                            <a:ext uri="{FF2B5EF4-FFF2-40B4-BE49-F238E27FC236}">
                              <a16:creationId xmlns:a16="http://schemas.microsoft.com/office/drawing/2014/main" id="{0E1A1183-BC46-50BE-F976-7CBDF5D1A0BB}"/>
                            </a:ext>
                          </a:extLst>
                        </p:cNvPr>
                        <p:cNvSpPr/>
                        <p:nvPr/>
                      </p:nvSpPr>
                      <p:spPr>
                        <a:xfrm>
                          <a:off x="5205641" y="1783866"/>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19" name="Oval 218">
                          <a:extLst>
                            <a:ext uri="{FF2B5EF4-FFF2-40B4-BE49-F238E27FC236}">
                              <a16:creationId xmlns:a16="http://schemas.microsoft.com/office/drawing/2014/main" id="{6D197176-A524-E762-6297-9ADD6F28450B}"/>
                            </a:ext>
                          </a:extLst>
                        </p:cNvPr>
                        <p:cNvSpPr/>
                        <p:nvPr/>
                      </p:nvSpPr>
                      <p:spPr>
                        <a:xfrm>
                          <a:off x="5204995" y="1424282"/>
                          <a:ext cx="145383" cy="145383"/>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214" name="Oval 213">
                        <a:extLst>
                          <a:ext uri="{FF2B5EF4-FFF2-40B4-BE49-F238E27FC236}">
                            <a16:creationId xmlns:a16="http://schemas.microsoft.com/office/drawing/2014/main" id="{CCD4E9E0-0759-7A57-5155-F0C60E0FC5AC}"/>
                          </a:ext>
                        </a:extLst>
                      </p:cNvPr>
                      <p:cNvSpPr/>
                      <p:nvPr/>
                    </p:nvSpPr>
                    <p:spPr>
                      <a:xfrm>
                        <a:off x="5636464" y="1414865"/>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215" name="Oval 214">
                        <a:extLst>
                          <a:ext uri="{FF2B5EF4-FFF2-40B4-BE49-F238E27FC236}">
                            <a16:creationId xmlns:a16="http://schemas.microsoft.com/office/drawing/2014/main" id="{E4CCC99E-F9E8-01D1-D52B-5A44F09EB648}"/>
                          </a:ext>
                        </a:extLst>
                      </p:cNvPr>
                      <p:cNvSpPr/>
                      <p:nvPr/>
                    </p:nvSpPr>
                    <p:spPr>
                      <a:xfrm>
                        <a:off x="5630166" y="1787487"/>
                        <a:ext cx="145383" cy="1453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200" name="Trapezoid 199">
                    <a:extLst>
                      <a:ext uri="{FF2B5EF4-FFF2-40B4-BE49-F238E27FC236}">
                        <a16:creationId xmlns:a16="http://schemas.microsoft.com/office/drawing/2014/main" id="{C3269B1D-665A-B842-355A-91A6C313D350}"/>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201" name="Rectangle 200">
                    <a:extLst>
                      <a:ext uri="{FF2B5EF4-FFF2-40B4-BE49-F238E27FC236}">
                        <a16:creationId xmlns:a16="http://schemas.microsoft.com/office/drawing/2014/main" id="{86AF9430-0567-6A8F-8492-68B10A1B6039}"/>
                      </a:ext>
                    </a:extLst>
                  </p:cNvPr>
                  <p:cNvSpPr/>
                  <p:nvPr/>
                </p:nvSpPr>
                <p:spPr>
                  <a:xfrm>
                    <a:off x="4961468" y="1974809"/>
                    <a:ext cx="1083732" cy="111866"/>
                  </a:xfrm>
                  <a:prstGeom prst="rect">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cxnSp>
                <p:nvCxnSpPr>
                  <p:cNvPr id="202" name="Straight Connector 201">
                    <a:extLst>
                      <a:ext uri="{FF2B5EF4-FFF2-40B4-BE49-F238E27FC236}">
                        <a16:creationId xmlns:a16="http://schemas.microsoft.com/office/drawing/2014/main" id="{8B46416B-2148-BED3-4AE2-10AD47CA4417}"/>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04589A4-11B1-FD4F-B3EF-BFDB60A67E3D}"/>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a:extLst>
                    <a:ext uri="{FF2B5EF4-FFF2-40B4-BE49-F238E27FC236}">
                      <a16:creationId xmlns:a16="http://schemas.microsoft.com/office/drawing/2014/main" id="{A20A4F1A-CA51-73D8-0445-0C5E5C507824}"/>
                    </a:ext>
                  </a:extLst>
                </p:cNvPr>
                <p:cNvCxnSpPr>
                  <a:cxnSpLocks/>
                </p:cNvCxnSpPr>
                <p:nvPr/>
              </p:nvCxnSpPr>
              <p:spPr>
                <a:xfrm>
                  <a:off x="8197996" y="6017421"/>
                  <a:ext cx="0" cy="10232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1" name="Group 160">
                  <a:extLst>
                    <a:ext uri="{FF2B5EF4-FFF2-40B4-BE49-F238E27FC236}">
                      <a16:creationId xmlns:a16="http://schemas.microsoft.com/office/drawing/2014/main" id="{855096CD-27BA-D817-D7C7-BDFB9506589E}"/>
                    </a:ext>
                  </a:extLst>
                </p:cNvPr>
                <p:cNvGrpSpPr/>
                <p:nvPr/>
              </p:nvGrpSpPr>
              <p:grpSpPr>
                <a:xfrm>
                  <a:off x="7069492" y="4319864"/>
                  <a:ext cx="1509033" cy="880436"/>
                  <a:chOff x="7069492" y="4319864"/>
                  <a:chExt cx="1509033" cy="880436"/>
                </a:xfrm>
              </p:grpSpPr>
              <p:cxnSp>
                <p:nvCxnSpPr>
                  <p:cNvPr id="162" name="Straight Connector 161">
                    <a:extLst>
                      <a:ext uri="{FF2B5EF4-FFF2-40B4-BE49-F238E27FC236}">
                        <a16:creationId xmlns:a16="http://schemas.microsoft.com/office/drawing/2014/main" id="{8A44072D-085B-74B7-F667-955F6A79FF1E}"/>
                      </a:ext>
                    </a:extLst>
                  </p:cNvPr>
                  <p:cNvCxnSpPr>
                    <a:cxnSpLocks/>
                  </p:cNvCxnSpPr>
                  <p:nvPr/>
                </p:nvCxnSpPr>
                <p:spPr>
                  <a:xfrm>
                    <a:off x="8195254" y="5134860"/>
                    <a:ext cx="0" cy="6544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E18F74EB-D3EB-D0ED-1D0D-81DBAC8EE43E}"/>
                      </a:ext>
                    </a:extLst>
                  </p:cNvPr>
                  <p:cNvGrpSpPr/>
                  <p:nvPr/>
                </p:nvGrpSpPr>
                <p:grpSpPr>
                  <a:xfrm>
                    <a:off x="7069492" y="4319864"/>
                    <a:ext cx="1509033" cy="880436"/>
                    <a:chOff x="7069492" y="4319864"/>
                    <a:chExt cx="1509033" cy="880436"/>
                  </a:xfrm>
                </p:grpSpPr>
                <p:grpSp>
                  <p:nvGrpSpPr>
                    <p:cNvPr id="164" name="Group 163">
                      <a:extLst>
                        <a:ext uri="{FF2B5EF4-FFF2-40B4-BE49-F238E27FC236}">
                          <a16:creationId xmlns:a16="http://schemas.microsoft.com/office/drawing/2014/main" id="{77C9E622-3511-E27C-FB81-A0AD36F51F3E}"/>
                        </a:ext>
                      </a:extLst>
                    </p:cNvPr>
                    <p:cNvGrpSpPr/>
                    <p:nvPr/>
                  </p:nvGrpSpPr>
                  <p:grpSpPr>
                    <a:xfrm>
                      <a:off x="7069492" y="4319864"/>
                      <a:ext cx="1509033" cy="880436"/>
                      <a:chOff x="4697310" y="1380763"/>
                      <a:chExt cx="1347890" cy="762593"/>
                    </a:xfrm>
                  </p:grpSpPr>
                  <p:grpSp>
                    <p:nvGrpSpPr>
                      <p:cNvPr id="166" name="Group 165">
                        <a:extLst>
                          <a:ext uri="{FF2B5EF4-FFF2-40B4-BE49-F238E27FC236}">
                            <a16:creationId xmlns:a16="http://schemas.microsoft.com/office/drawing/2014/main" id="{EF8DF4BF-81AD-D8DC-A317-686DBE54361C}"/>
                          </a:ext>
                        </a:extLst>
                      </p:cNvPr>
                      <p:cNvGrpSpPr/>
                      <p:nvPr/>
                    </p:nvGrpSpPr>
                    <p:grpSpPr>
                      <a:xfrm>
                        <a:off x="4961468" y="1380763"/>
                        <a:ext cx="1083732" cy="762593"/>
                        <a:chOff x="4961468" y="1380763"/>
                        <a:chExt cx="1083732" cy="762593"/>
                      </a:xfrm>
                    </p:grpSpPr>
                    <p:sp>
                      <p:nvSpPr>
                        <p:cNvPr id="171" name="Rectangle 170">
                          <a:extLst>
                            <a:ext uri="{FF2B5EF4-FFF2-40B4-BE49-F238E27FC236}">
                              <a16:creationId xmlns:a16="http://schemas.microsoft.com/office/drawing/2014/main" id="{573C131C-D1CC-4A1A-2272-EEB48D69EB4D}"/>
                            </a:ext>
                          </a:extLst>
                        </p:cNvPr>
                        <p:cNvSpPr/>
                        <p:nvPr/>
                      </p:nvSpPr>
                      <p:spPr>
                        <a:xfrm>
                          <a:off x="4961468" y="1380763"/>
                          <a:ext cx="1083732" cy="593087"/>
                        </a:xfrm>
                        <a:prstGeom prst="rect">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nvGrpSpPr>
                        <p:cNvPr id="172" name="Group 171">
                          <a:extLst>
                            <a:ext uri="{FF2B5EF4-FFF2-40B4-BE49-F238E27FC236}">
                              <a16:creationId xmlns:a16="http://schemas.microsoft.com/office/drawing/2014/main" id="{41B6E082-21CE-1ADE-276E-9951D041E248}"/>
                            </a:ext>
                          </a:extLst>
                        </p:cNvPr>
                        <p:cNvGrpSpPr/>
                        <p:nvPr/>
                      </p:nvGrpSpPr>
                      <p:grpSpPr>
                        <a:xfrm>
                          <a:off x="4994689" y="1414865"/>
                          <a:ext cx="996193" cy="728491"/>
                          <a:chOff x="4994689" y="1414865"/>
                          <a:chExt cx="996193" cy="728491"/>
                        </a:xfrm>
                      </p:grpSpPr>
                      <p:cxnSp>
                        <p:nvCxnSpPr>
                          <p:cNvPr id="173" name="Straight Connector 172">
                            <a:extLst>
                              <a:ext uri="{FF2B5EF4-FFF2-40B4-BE49-F238E27FC236}">
                                <a16:creationId xmlns:a16="http://schemas.microsoft.com/office/drawing/2014/main" id="{EEBC9874-96BA-2329-8D38-342B5405A4DB}"/>
                              </a:ext>
                            </a:extLst>
                          </p:cNvPr>
                          <p:cNvCxnSpPr>
                            <a:cxnSpLocks/>
                            <a:stCxn id="184" idx="2"/>
                            <a:endCxn id="188" idx="6"/>
                          </p:cNvCxnSpPr>
                          <p:nvPr/>
                        </p:nvCxnSpPr>
                        <p:spPr>
                          <a:xfrm flipV="1">
                            <a:off x="4995336" y="1676639"/>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BB623F7D-3796-E2E5-4CDA-4FF442D280F4}"/>
                              </a:ext>
                            </a:extLst>
                          </p:cNvPr>
                          <p:cNvCxnSpPr>
                            <a:cxnSpLocks/>
                            <a:stCxn id="185" idx="2"/>
                            <a:endCxn id="189" idx="6"/>
                          </p:cNvCxnSpPr>
                          <p:nvPr/>
                        </p:nvCxnSpPr>
                        <p:spPr>
                          <a:xfrm flipV="1">
                            <a:off x="4995335" y="1856558"/>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C27549A3-A0CE-F0B7-A5C7-29BA8DD03DA7}"/>
                              </a:ext>
                            </a:extLst>
                          </p:cNvPr>
                          <p:cNvCxnSpPr>
                            <a:cxnSpLocks/>
                            <a:stCxn id="186" idx="2"/>
                            <a:endCxn id="190" idx="6"/>
                          </p:cNvCxnSpPr>
                          <p:nvPr/>
                        </p:nvCxnSpPr>
                        <p:spPr>
                          <a:xfrm flipV="1">
                            <a:off x="4994689" y="1496974"/>
                            <a:ext cx="9955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6" name="Group 175">
                            <a:extLst>
                              <a:ext uri="{FF2B5EF4-FFF2-40B4-BE49-F238E27FC236}">
                                <a16:creationId xmlns:a16="http://schemas.microsoft.com/office/drawing/2014/main" id="{E929ED2B-AE9C-757B-ED6E-6B0F1084FE34}"/>
                              </a:ext>
                            </a:extLst>
                          </p:cNvPr>
                          <p:cNvGrpSpPr/>
                          <p:nvPr/>
                        </p:nvGrpSpPr>
                        <p:grpSpPr>
                          <a:xfrm>
                            <a:off x="5204995" y="1424282"/>
                            <a:ext cx="146030" cy="719074"/>
                            <a:chOff x="5204995" y="1424282"/>
                            <a:chExt cx="146030" cy="719074"/>
                          </a:xfrm>
                        </p:grpSpPr>
                        <p:cxnSp>
                          <p:nvCxnSpPr>
                            <p:cNvPr id="195" name="Straight Connector 194">
                              <a:extLst>
                                <a:ext uri="{FF2B5EF4-FFF2-40B4-BE49-F238E27FC236}">
                                  <a16:creationId xmlns:a16="http://schemas.microsoft.com/office/drawing/2014/main" id="{2E2758CD-09E0-4990-A7FC-053C13C2D738}"/>
                                </a:ext>
                              </a:extLst>
                            </p:cNvPr>
                            <p:cNvCxnSpPr>
                              <a:cxnSpLocks/>
                              <a:stCxn id="198"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F36A98A0-52C1-C696-D87D-55BE2B1F4996}"/>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7" name="Oval 196">
                              <a:extLst>
                                <a:ext uri="{FF2B5EF4-FFF2-40B4-BE49-F238E27FC236}">
                                  <a16:creationId xmlns:a16="http://schemas.microsoft.com/office/drawing/2014/main" id="{D59026F8-577C-0C6A-D6D5-0D11B6E64393}"/>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8" name="Oval 197">
                              <a:extLst>
                                <a:ext uri="{FF2B5EF4-FFF2-40B4-BE49-F238E27FC236}">
                                  <a16:creationId xmlns:a16="http://schemas.microsoft.com/office/drawing/2014/main" id="{967A8A82-4FE3-5455-C91D-B3AB3686B6F4}"/>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77" name="Group 176">
                            <a:extLst>
                              <a:ext uri="{FF2B5EF4-FFF2-40B4-BE49-F238E27FC236}">
                                <a16:creationId xmlns:a16="http://schemas.microsoft.com/office/drawing/2014/main" id="{F569E83D-2140-FC9C-C1EA-50C8C94E1622}"/>
                              </a:ext>
                            </a:extLst>
                          </p:cNvPr>
                          <p:cNvGrpSpPr/>
                          <p:nvPr/>
                        </p:nvGrpSpPr>
                        <p:grpSpPr>
                          <a:xfrm>
                            <a:off x="5419036" y="1419988"/>
                            <a:ext cx="146030" cy="723368"/>
                            <a:chOff x="5204995" y="1424282"/>
                            <a:chExt cx="146030" cy="723368"/>
                          </a:xfrm>
                        </p:grpSpPr>
                        <p:cxnSp>
                          <p:nvCxnSpPr>
                            <p:cNvPr id="191" name="Straight Connector 190">
                              <a:extLst>
                                <a:ext uri="{FF2B5EF4-FFF2-40B4-BE49-F238E27FC236}">
                                  <a16:creationId xmlns:a16="http://schemas.microsoft.com/office/drawing/2014/main" id="{336B1E6A-4429-75C0-0AF0-D802C40D245A}"/>
                                </a:ext>
                              </a:extLst>
                            </p:cNvPr>
                            <p:cNvCxnSpPr>
                              <a:cxnSpLocks/>
                              <a:stCxn id="194" idx="0"/>
                              <a:endCxn id="204" idx="0"/>
                            </p:cNvCxnSpPr>
                            <p:nvPr/>
                          </p:nvCxnSpPr>
                          <p:spPr>
                            <a:xfrm>
                              <a:off x="5277687" y="1424282"/>
                              <a:ext cx="0" cy="72336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2" name="Oval 191">
                              <a:extLst>
                                <a:ext uri="{FF2B5EF4-FFF2-40B4-BE49-F238E27FC236}">
                                  <a16:creationId xmlns:a16="http://schemas.microsoft.com/office/drawing/2014/main" id="{C18B25D3-8BC7-8AEE-394C-F900ABEF877E}"/>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3" name="Oval 192">
                              <a:extLst>
                                <a:ext uri="{FF2B5EF4-FFF2-40B4-BE49-F238E27FC236}">
                                  <a16:creationId xmlns:a16="http://schemas.microsoft.com/office/drawing/2014/main" id="{D5818DDC-4F97-D8D8-3C57-38B06E44CD50}"/>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4" name="Oval 193">
                              <a:extLst>
                                <a:ext uri="{FF2B5EF4-FFF2-40B4-BE49-F238E27FC236}">
                                  <a16:creationId xmlns:a16="http://schemas.microsoft.com/office/drawing/2014/main" id="{C59C739D-D67B-1BF1-1C8F-8F2B944A1FB6}"/>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78" name="Oval 177">
                            <a:extLst>
                              <a:ext uri="{FF2B5EF4-FFF2-40B4-BE49-F238E27FC236}">
                                <a16:creationId xmlns:a16="http://schemas.microsoft.com/office/drawing/2014/main" id="{FF2870C9-C744-7314-2A21-2084682AE8AC}"/>
                              </a:ext>
                            </a:extLst>
                          </p:cNvPr>
                          <p:cNvSpPr/>
                          <p:nvPr/>
                        </p:nvSpPr>
                        <p:spPr>
                          <a:xfrm>
                            <a:off x="5633076" y="1599653"/>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rPr>
                              <a:t>…</a:t>
                            </a:r>
                          </a:p>
                        </p:txBody>
                      </p:sp>
                      <p:grpSp>
                        <p:nvGrpSpPr>
                          <p:cNvPr id="179" name="Group 178">
                            <a:extLst>
                              <a:ext uri="{FF2B5EF4-FFF2-40B4-BE49-F238E27FC236}">
                                <a16:creationId xmlns:a16="http://schemas.microsoft.com/office/drawing/2014/main" id="{A9C060B1-03A0-EB93-483B-10183B5499F5}"/>
                              </a:ext>
                            </a:extLst>
                          </p:cNvPr>
                          <p:cNvGrpSpPr/>
                          <p:nvPr/>
                        </p:nvGrpSpPr>
                        <p:grpSpPr>
                          <a:xfrm>
                            <a:off x="5844852" y="1424282"/>
                            <a:ext cx="146030" cy="719074"/>
                            <a:chOff x="5204995" y="1424282"/>
                            <a:chExt cx="146030" cy="719074"/>
                          </a:xfrm>
                        </p:grpSpPr>
                        <p:cxnSp>
                          <p:nvCxnSpPr>
                            <p:cNvPr id="187" name="Straight Connector 186">
                              <a:extLst>
                                <a:ext uri="{FF2B5EF4-FFF2-40B4-BE49-F238E27FC236}">
                                  <a16:creationId xmlns:a16="http://schemas.microsoft.com/office/drawing/2014/main" id="{BD2923EF-B26D-A423-63EA-329244DEEF3F}"/>
                                </a:ext>
                              </a:extLst>
                            </p:cNvPr>
                            <p:cNvCxnSpPr>
                              <a:cxnSpLocks/>
                              <a:stCxn id="190" idx="0"/>
                            </p:cNvCxnSpPr>
                            <p:nvPr/>
                          </p:nvCxnSpPr>
                          <p:spPr>
                            <a:xfrm>
                              <a:off x="5277687" y="1424282"/>
                              <a:ext cx="0" cy="71907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8" name="Oval 187">
                              <a:extLst>
                                <a:ext uri="{FF2B5EF4-FFF2-40B4-BE49-F238E27FC236}">
                                  <a16:creationId xmlns:a16="http://schemas.microsoft.com/office/drawing/2014/main" id="{6E1F3310-6A3A-3C21-D904-C478F15946AF}"/>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9" name="Oval 188">
                              <a:extLst>
                                <a:ext uri="{FF2B5EF4-FFF2-40B4-BE49-F238E27FC236}">
                                  <a16:creationId xmlns:a16="http://schemas.microsoft.com/office/drawing/2014/main" id="{069C747E-E527-36A1-F205-305D2ED161A5}"/>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90" name="Oval 189">
                              <a:extLst>
                                <a:ext uri="{FF2B5EF4-FFF2-40B4-BE49-F238E27FC236}">
                                  <a16:creationId xmlns:a16="http://schemas.microsoft.com/office/drawing/2014/main" id="{97B5DE9F-A0EB-DFDA-5F05-4185E50761FB}"/>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nvGrpSpPr>
                          <p:cNvPr id="180" name="Group 179">
                            <a:extLst>
                              <a:ext uri="{FF2B5EF4-FFF2-40B4-BE49-F238E27FC236}">
                                <a16:creationId xmlns:a16="http://schemas.microsoft.com/office/drawing/2014/main" id="{FF5CE1DC-DEC2-A7A7-D914-C2826502DA74}"/>
                              </a:ext>
                            </a:extLst>
                          </p:cNvPr>
                          <p:cNvGrpSpPr/>
                          <p:nvPr/>
                        </p:nvGrpSpPr>
                        <p:grpSpPr>
                          <a:xfrm>
                            <a:off x="4994689" y="1429152"/>
                            <a:ext cx="146030" cy="706836"/>
                            <a:chOff x="5204995" y="1424282"/>
                            <a:chExt cx="146030" cy="706836"/>
                          </a:xfrm>
                        </p:grpSpPr>
                        <p:cxnSp>
                          <p:nvCxnSpPr>
                            <p:cNvPr id="183" name="Straight Connector 182">
                              <a:extLst>
                                <a:ext uri="{FF2B5EF4-FFF2-40B4-BE49-F238E27FC236}">
                                  <a16:creationId xmlns:a16="http://schemas.microsoft.com/office/drawing/2014/main" id="{124CF17B-B9D1-903B-2C8D-F6927F6AE193}"/>
                                </a:ext>
                              </a:extLst>
                            </p:cNvPr>
                            <p:cNvCxnSpPr>
                              <a:cxnSpLocks/>
                              <a:stCxn id="186" idx="0"/>
                            </p:cNvCxnSpPr>
                            <p:nvPr/>
                          </p:nvCxnSpPr>
                          <p:spPr>
                            <a:xfrm>
                              <a:off x="5277687" y="1424282"/>
                              <a:ext cx="0" cy="7068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Oval 183">
                              <a:extLst>
                                <a:ext uri="{FF2B5EF4-FFF2-40B4-BE49-F238E27FC236}">
                                  <a16:creationId xmlns:a16="http://schemas.microsoft.com/office/drawing/2014/main" id="{95108AAE-AA4C-F4AA-8327-F3D0C274F712}"/>
                                </a:ext>
                              </a:extLst>
                            </p:cNvPr>
                            <p:cNvSpPr/>
                            <p:nvPr/>
                          </p:nvSpPr>
                          <p:spPr>
                            <a:xfrm>
                              <a:off x="5205642" y="1603947"/>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5" name="Oval 184">
                              <a:extLst>
                                <a:ext uri="{FF2B5EF4-FFF2-40B4-BE49-F238E27FC236}">
                                  <a16:creationId xmlns:a16="http://schemas.microsoft.com/office/drawing/2014/main" id="{E9BDE862-B95C-BAD8-E917-8DE531665692}"/>
                                </a:ext>
                              </a:extLst>
                            </p:cNvPr>
                            <p:cNvSpPr/>
                            <p:nvPr/>
                          </p:nvSpPr>
                          <p:spPr>
                            <a:xfrm>
                              <a:off x="5205641" y="1783866"/>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86" name="Oval 185">
                              <a:extLst>
                                <a:ext uri="{FF2B5EF4-FFF2-40B4-BE49-F238E27FC236}">
                                  <a16:creationId xmlns:a16="http://schemas.microsoft.com/office/drawing/2014/main" id="{0739E9FD-F508-456C-B50F-0E1ADCC55B39}"/>
                                </a:ext>
                              </a:extLst>
                            </p:cNvPr>
                            <p:cNvSpPr/>
                            <p:nvPr/>
                          </p:nvSpPr>
                          <p:spPr>
                            <a:xfrm>
                              <a:off x="5204995" y="1424282"/>
                              <a:ext cx="145383" cy="145383"/>
                            </a:xfrm>
                            <a:prstGeom prst="ellipse">
                              <a:avLst/>
                            </a:prstGeom>
                            <a:solidFill>
                              <a:schemeClr val="accent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sp>
                        <p:nvSpPr>
                          <p:cNvPr id="181" name="Oval 180">
                            <a:extLst>
                              <a:ext uri="{FF2B5EF4-FFF2-40B4-BE49-F238E27FC236}">
                                <a16:creationId xmlns:a16="http://schemas.microsoft.com/office/drawing/2014/main" id="{A8755C7E-8F61-C76C-2F27-CDC172E38F61}"/>
                              </a:ext>
                            </a:extLst>
                          </p:cNvPr>
                          <p:cNvSpPr/>
                          <p:nvPr/>
                        </p:nvSpPr>
                        <p:spPr>
                          <a:xfrm>
                            <a:off x="5636464" y="1414865"/>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sp>
                        <p:nvSpPr>
                          <p:cNvPr id="182" name="Oval 181">
                            <a:extLst>
                              <a:ext uri="{FF2B5EF4-FFF2-40B4-BE49-F238E27FC236}">
                                <a16:creationId xmlns:a16="http://schemas.microsoft.com/office/drawing/2014/main" id="{72FEBFC8-F2EB-361C-B5B9-03C72A195851}"/>
                              </a:ext>
                            </a:extLst>
                          </p:cNvPr>
                          <p:cNvSpPr/>
                          <p:nvPr/>
                        </p:nvSpPr>
                        <p:spPr>
                          <a:xfrm>
                            <a:off x="5630166" y="1787487"/>
                            <a:ext cx="145383" cy="14538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venir Next" panose="020B0503020202020204" pitchFamily="34" charset="0"/>
                              <a:ea typeface="+mn-ea"/>
                              <a:cs typeface="Arial" panose="020B0604020202020204" pitchFamily="34" charset="0"/>
                            </a:endParaRPr>
                          </a:p>
                        </p:txBody>
                      </p:sp>
                    </p:grpSp>
                  </p:grpSp>
                  <p:sp>
                    <p:nvSpPr>
                      <p:cNvPr id="167" name="Trapezoid 166">
                        <a:extLst>
                          <a:ext uri="{FF2B5EF4-FFF2-40B4-BE49-F238E27FC236}">
                            <a16:creationId xmlns:a16="http://schemas.microsoft.com/office/drawing/2014/main" id="{2628D0AD-3A44-4042-CD86-3C31A7A838E4}"/>
                          </a:ext>
                        </a:extLst>
                      </p:cNvPr>
                      <p:cNvSpPr/>
                      <p:nvPr/>
                    </p:nvSpPr>
                    <p:spPr>
                      <a:xfrm rot="16200000">
                        <a:off x="4534878" y="1580684"/>
                        <a:ext cx="487028" cy="162163"/>
                      </a:xfrm>
                      <a:prstGeom prst="trapezoid">
                        <a:avLst>
                          <a:gd name="adj" fmla="val 34124"/>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sp>
                    <p:nvSpPr>
                      <p:cNvPr id="168" name="Rectangle 167">
                        <a:extLst>
                          <a:ext uri="{FF2B5EF4-FFF2-40B4-BE49-F238E27FC236}">
                            <a16:creationId xmlns:a16="http://schemas.microsoft.com/office/drawing/2014/main" id="{04EB38B2-A70A-7B26-434D-A57DCE8D8D7B}"/>
                          </a:ext>
                        </a:extLst>
                      </p:cNvPr>
                      <p:cNvSpPr/>
                      <p:nvPr/>
                    </p:nvSpPr>
                    <p:spPr>
                      <a:xfrm>
                        <a:off x="4961468" y="1969094"/>
                        <a:ext cx="1083732" cy="111866"/>
                      </a:xfrm>
                      <a:prstGeom prst="rect">
                        <a:avLst/>
                      </a:prstGeom>
                      <a:solidFill>
                        <a:schemeClr val="accent3">
                          <a:lumMod val="20000"/>
                          <a:lumOff val="80000"/>
                        </a:schemeClr>
                      </a:soli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Next" panose="020B0503020202020204" pitchFamily="34" charset="0"/>
                          <a:ea typeface="+mn-ea"/>
                          <a:cs typeface="+mn-cs"/>
                        </a:endParaRPr>
                      </a:p>
                    </p:txBody>
                  </p:sp>
                  <p:cxnSp>
                    <p:nvCxnSpPr>
                      <p:cNvPr id="169" name="Straight Connector 168">
                        <a:extLst>
                          <a:ext uri="{FF2B5EF4-FFF2-40B4-BE49-F238E27FC236}">
                            <a16:creationId xmlns:a16="http://schemas.microsoft.com/office/drawing/2014/main" id="{7D47312D-8307-709E-58E0-B286F1976DAD}"/>
                          </a:ext>
                        </a:extLst>
                      </p:cNvPr>
                      <p:cNvCxnSpPr>
                        <a:cxnSpLocks/>
                      </p:cNvCxnSpPr>
                      <p:nvPr/>
                    </p:nvCxnSpPr>
                    <p:spPr>
                      <a:xfrm flipV="1">
                        <a:off x="4852605" y="1560248"/>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83947BF2-0ADF-D9B2-0585-51221B774EC8}"/>
                          </a:ext>
                        </a:extLst>
                      </p:cNvPr>
                      <p:cNvCxnSpPr>
                        <a:cxnSpLocks/>
                      </p:cNvCxnSpPr>
                      <p:nvPr/>
                    </p:nvCxnSpPr>
                    <p:spPr>
                      <a:xfrm flipV="1">
                        <a:off x="4852605" y="1763683"/>
                        <a:ext cx="1088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5" name="Rectangle 164">
                      <a:extLst>
                        <a:ext uri="{FF2B5EF4-FFF2-40B4-BE49-F238E27FC236}">
                          <a16:creationId xmlns:a16="http://schemas.microsoft.com/office/drawing/2014/main" id="{D2837DC6-D6BB-243C-7183-F89AB1078AC4}"/>
                        </a:ext>
                      </a:extLst>
                    </p:cNvPr>
                    <p:cNvSpPr/>
                    <p:nvPr/>
                  </p:nvSpPr>
                  <p:spPr>
                    <a:xfrm>
                      <a:off x="7356464" y="4319864"/>
                      <a:ext cx="1222060" cy="679246"/>
                    </a:xfrm>
                    <a:prstGeom prst="rect">
                      <a:avLst/>
                    </a:prstGeom>
                    <a:noFill/>
                    <a:ln w="158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panose="020B0503020202020204" pitchFamily="34" charset="0"/>
                        <a:ea typeface="+mn-ea"/>
                        <a:cs typeface="+mn-cs"/>
                      </a:endParaRPr>
                    </a:p>
                  </p:txBody>
                </p:sp>
              </p:grpSp>
            </p:grpSp>
          </p:grpSp>
        </p:grpSp>
      </p:grpSp>
    </p:spTree>
    <p:extLst>
      <p:ext uri="{BB962C8B-B14F-4D97-AF65-F5344CB8AC3E}">
        <p14:creationId xmlns:p14="http://schemas.microsoft.com/office/powerpoint/2010/main" val="143040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1"/>
                                        </p:tgtEl>
                                        <p:attrNameLst>
                                          <p:attrName>style.visibility</p:attrName>
                                        </p:attrNameLst>
                                      </p:cBhvr>
                                      <p:to>
                                        <p:strVal val="visible"/>
                                      </p:to>
                                    </p:set>
                                    <p:animEffect transition="in" filter="fade">
                                      <p:cBhvr>
                                        <p:cTn id="7" dur="500"/>
                                        <p:tgtEl>
                                          <p:spTgt spid="141"/>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5"/>
                                        </p:tgtEl>
                                        <p:attrNameLst>
                                          <p:attrName>style.visibility</p:attrName>
                                        </p:attrNameLst>
                                      </p:cBhvr>
                                      <p:to>
                                        <p:strVal val="visible"/>
                                      </p:to>
                                    </p:set>
                                    <p:animEffect transition="in" filter="fade">
                                      <p:cBhvr>
                                        <p:cTn id="18" dur="500"/>
                                        <p:tgtEl>
                                          <p:spTgt spid="145"/>
                                        </p:tgtEl>
                                      </p:cBhvr>
                                    </p:animEffect>
                                  </p:childTnLst>
                                </p:cTn>
                              </p:par>
                              <p:par>
                                <p:cTn id="19" presetID="10" presetClass="entr" presetSubtype="0" fill="hold" nodeType="withEffect">
                                  <p:stCondLst>
                                    <p:cond delay="0"/>
                                  </p:stCondLst>
                                  <p:childTnLst>
                                    <p:set>
                                      <p:cBhvr>
                                        <p:cTn id="20" dur="1" fill="hold">
                                          <p:stCondLst>
                                            <p:cond delay="0"/>
                                          </p:stCondLst>
                                        </p:cTn>
                                        <p:tgtEl>
                                          <p:spTgt spid="148"/>
                                        </p:tgtEl>
                                        <p:attrNameLst>
                                          <p:attrName>style.visibility</p:attrName>
                                        </p:attrNameLst>
                                      </p:cBhvr>
                                      <p:to>
                                        <p:strVal val="visible"/>
                                      </p:to>
                                    </p:set>
                                    <p:animEffect transition="in" filter="fade">
                                      <p:cBhvr>
                                        <p:cTn id="21"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239944" cy="1066800"/>
          </a:xfrm>
        </p:spPr>
        <p:txBody>
          <a:bodyPr/>
          <a:lstStyle/>
          <a:p>
            <a:r>
              <a:rPr lang="en-US" dirty="0"/>
              <a:t>Processing-in-Memory Landscape Today </a:t>
            </a:r>
            <a:endParaRPr lang="en-US" sz="3800" dirty="0"/>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456307" y="6495760"/>
            <a:ext cx="40863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And, many other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3897976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4836C0-5C11-0D1E-2503-0C1D0BCDBBB7}"/>
              </a:ext>
            </a:extLst>
          </p:cNvPr>
          <p:cNvPicPr>
            <a:picLocks noChangeAspect="1"/>
          </p:cNvPicPr>
          <p:nvPr/>
        </p:nvPicPr>
        <p:blipFill>
          <a:blip r:embed="rId2"/>
          <a:stretch>
            <a:fillRect/>
          </a:stretch>
        </p:blipFill>
        <p:spPr>
          <a:xfrm>
            <a:off x="8052" y="917374"/>
            <a:ext cx="4589271" cy="3914378"/>
          </a:xfrm>
          <a:prstGeom prst="rect">
            <a:avLst/>
          </a:prstGeom>
        </p:spPr>
      </p:pic>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C66ED3E2-2998-7720-C04F-FFC8B9173760}"/>
              </a:ext>
            </a:extLst>
          </p:cNvPr>
          <p:cNvPicPr>
            <a:picLocks noChangeAspect="1"/>
          </p:cNvPicPr>
          <p:nvPr/>
        </p:nvPicPr>
        <p:blipFill>
          <a:blip r:embed="rId3"/>
          <a:stretch>
            <a:fillRect/>
          </a:stretch>
        </p:blipFill>
        <p:spPr>
          <a:xfrm>
            <a:off x="4313862" y="4149080"/>
            <a:ext cx="4589271" cy="2614605"/>
          </a:xfrm>
          <a:prstGeom prst="rect">
            <a:avLst/>
          </a:prstGeom>
        </p:spPr>
      </p:pic>
    </p:spTree>
    <p:extLst>
      <p:ext uri="{BB962C8B-B14F-4D97-AF65-F5344CB8AC3E}">
        <p14:creationId xmlns:p14="http://schemas.microsoft.com/office/powerpoint/2010/main" val="117558910"/>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82E0A-EC50-C358-E55E-31BD739940FB}"/>
              </a:ext>
            </a:extLst>
          </p:cNvPr>
          <p:cNvSpPr>
            <a:spLocks noGrp="1"/>
          </p:cNvSpPr>
          <p:nvPr>
            <p:ph type="title"/>
          </p:nvPr>
        </p:nvSpPr>
        <p:spPr/>
        <p:txBody>
          <a:bodyPr/>
          <a:lstStyle/>
          <a:p>
            <a:r>
              <a:rPr lang="en-US" dirty="0"/>
              <a:t>Processing-in-Memory Landscape Today</a:t>
            </a:r>
          </a:p>
        </p:txBody>
      </p:sp>
      <p:sp>
        <p:nvSpPr>
          <p:cNvPr id="4" name="Slide Number Placeholder 3">
            <a:extLst>
              <a:ext uri="{FF2B5EF4-FFF2-40B4-BE49-F238E27FC236}">
                <a16:creationId xmlns:a16="http://schemas.microsoft.com/office/drawing/2014/main" id="{AC535294-0B4F-9EAB-8DEA-9DDB0320F75E}"/>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3" name="Picture 2">
            <a:extLst>
              <a:ext uri="{FF2B5EF4-FFF2-40B4-BE49-F238E27FC236}">
                <a16:creationId xmlns:a16="http://schemas.microsoft.com/office/drawing/2014/main" id="{FD2671C9-01EE-ED73-4C76-F6BC47E3D4AE}"/>
              </a:ext>
            </a:extLst>
          </p:cNvPr>
          <p:cNvPicPr>
            <a:picLocks noChangeAspect="1"/>
          </p:cNvPicPr>
          <p:nvPr/>
        </p:nvPicPr>
        <p:blipFill>
          <a:blip r:embed="rId2"/>
          <a:stretch>
            <a:fillRect/>
          </a:stretch>
        </p:blipFill>
        <p:spPr>
          <a:xfrm>
            <a:off x="1619672" y="1086008"/>
            <a:ext cx="5666013" cy="5157630"/>
          </a:xfrm>
          <a:prstGeom prst="rect">
            <a:avLst/>
          </a:prstGeom>
        </p:spPr>
      </p:pic>
      <p:sp>
        <p:nvSpPr>
          <p:cNvPr id="5" name="TextBox 4">
            <a:extLst>
              <a:ext uri="{FF2B5EF4-FFF2-40B4-BE49-F238E27FC236}">
                <a16:creationId xmlns:a16="http://schemas.microsoft.com/office/drawing/2014/main" id="{FE0C3D8C-0BC3-A251-EF8F-26809D15A19F}"/>
              </a:ext>
            </a:extLst>
          </p:cNvPr>
          <p:cNvSpPr txBox="1"/>
          <p:nvPr/>
        </p:nvSpPr>
        <p:spPr>
          <a:xfrm>
            <a:off x="1547664" y="6435901"/>
            <a:ext cx="67595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3"/>
              </a:rPr>
              <a:t>https://www.servethehome.com/samsung-processing-in-memory-technology-at-hot-chips-2023/</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Tree>
    <p:extLst>
      <p:ext uri="{BB962C8B-B14F-4D97-AF65-F5344CB8AC3E}">
        <p14:creationId xmlns:p14="http://schemas.microsoft.com/office/powerpoint/2010/main" val="12821437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17855124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425062433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13924194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Tree>
    <p:extLst>
      <p:ext uri="{BB962C8B-B14F-4D97-AF65-F5344CB8AC3E}">
        <p14:creationId xmlns:p14="http://schemas.microsoft.com/office/powerpoint/2010/main" val="17563907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295C2-3E3A-BE4F-87A7-5F3FBBA546A4}"/>
              </a:ext>
            </a:extLst>
          </p:cNvPr>
          <p:cNvSpPr>
            <a:spLocks noGrp="1"/>
          </p:cNvSpPr>
          <p:nvPr>
            <p:ph type="title"/>
          </p:nvPr>
        </p:nvSpPr>
        <p:spPr/>
        <p:txBody>
          <a:bodyPr/>
          <a:lstStyle/>
          <a:p>
            <a:r>
              <a:rPr lang="en-US" dirty="0"/>
              <a:t>Data is Key for AI, ML, Genomics, …</a:t>
            </a:r>
          </a:p>
        </p:txBody>
      </p:sp>
      <p:sp>
        <p:nvSpPr>
          <p:cNvPr id="3" name="Content Placeholder 2">
            <a:extLst>
              <a:ext uri="{FF2B5EF4-FFF2-40B4-BE49-F238E27FC236}">
                <a16:creationId xmlns:a16="http://schemas.microsoft.com/office/drawing/2014/main" id="{93B937BE-0F8C-6D46-8EBB-F986B2A5F5CD}"/>
              </a:ext>
            </a:extLst>
          </p:cNvPr>
          <p:cNvSpPr>
            <a:spLocks noGrp="1"/>
          </p:cNvSpPr>
          <p:nvPr>
            <p:ph idx="1"/>
          </p:nvPr>
        </p:nvSpPr>
        <p:spPr>
          <a:xfrm>
            <a:off x="228600" y="1371600"/>
            <a:ext cx="8915400" cy="4876800"/>
          </a:xfrm>
        </p:spPr>
        <p:txBody>
          <a:bodyPr/>
          <a:lstStyle/>
          <a:p>
            <a:r>
              <a:rPr lang="en-US" dirty="0"/>
              <a:t>Important workloads are all data intensive</a:t>
            </a:r>
          </a:p>
          <a:p>
            <a:pPr marL="344487" lvl="1" indent="0">
              <a:buNone/>
            </a:pPr>
            <a:endParaRPr lang="en-US" dirty="0"/>
          </a:p>
          <a:p>
            <a:pPr marL="344487" lvl="1" indent="0">
              <a:buNone/>
            </a:pPr>
            <a:endParaRPr lang="en-US" dirty="0"/>
          </a:p>
          <a:p>
            <a:r>
              <a:rPr lang="en-US" dirty="0"/>
              <a:t>They require rapid and efficient processing of large amounts of data</a:t>
            </a:r>
          </a:p>
          <a:p>
            <a:pPr lvl="1"/>
            <a:endParaRPr lang="en-US" dirty="0"/>
          </a:p>
          <a:p>
            <a:pPr lvl="1"/>
            <a:endParaRPr lang="en-US" dirty="0"/>
          </a:p>
          <a:p>
            <a:r>
              <a:rPr lang="en-US" dirty="0"/>
              <a:t>Data is increasing</a:t>
            </a:r>
          </a:p>
          <a:p>
            <a:pPr lvl="1"/>
            <a:r>
              <a:rPr lang="en-US" dirty="0"/>
              <a:t>We can generate more than we can process</a:t>
            </a:r>
          </a:p>
          <a:p>
            <a:pPr lvl="1"/>
            <a:r>
              <a:rPr lang="en-US" dirty="0"/>
              <a:t>We need to perform more sophisticated analyses on more data</a:t>
            </a:r>
          </a:p>
          <a:p>
            <a:pPr lvl="1"/>
            <a:endParaRPr lang="en-US" dirty="0"/>
          </a:p>
        </p:txBody>
      </p:sp>
      <p:sp>
        <p:nvSpPr>
          <p:cNvPr id="4" name="Slide Number Placeholder 3">
            <a:extLst>
              <a:ext uri="{FF2B5EF4-FFF2-40B4-BE49-F238E27FC236}">
                <a16:creationId xmlns:a16="http://schemas.microsoft.com/office/drawing/2014/main" id="{12A78508-7955-3943-9F95-75E9A621D19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88512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mn-ea"/>
                <a:cs typeface="+mn-cs"/>
              </a:rPr>
              <a:t>Ahn+, “</a:t>
            </a:r>
            <a:r>
              <a:rPr kumimoji="0" lang="en-US" sz="14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400" b="0" i="0" u="none" strike="noStrike" kern="1200" cap="none" spc="0" normalizeH="0" baseline="0" noProof="0" dirty="0">
                <a:ln>
                  <a:noFill/>
                </a:ln>
                <a:solidFill>
                  <a:srgbClr val="000000"/>
                </a:solidFill>
                <a:effectLst/>
                <a:uLnTx/>
                <a:uFillTx/>
                <a:latin typeface="Tahoma"/>
                <a:ea typeface="+mn-ea"/>
                <a:cs typeface="+mn-cs"/>
              </a:rPr>
              <a:t>” ISCA 2015.</a:t>
            </a:r>
          </a:p>
        </p:txBody>
      </p:sp>
    </p:spTree>
    <p:extLst>
      <p:ext uri="{BB962C8B-B14F-4D97-AF65-F5344CB8AC3E}">
        <p14:creationId xmlns:p14="http://schemas.microsoft.com/office/powerpoint/2010/main" val="6742303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Tesseract</a:t>
            </a:r>
            <a:endParaRPr lang="en-US" dirty="0"/>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7202842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5C68B-EC1F-E386-4498-191BFE242EC0}"/>
              </a:ext>
            </a:extLst>
          </p:cNvPr>
          <p:cNvSpPr>
            <a:spLocks noGrp="1"/>
          </p:cNvSpPr>
          <p:nvPr>
            <p:ph type="title"/>
          </p:nvPr>
        </p:nvSpPr>
        <p:spPr>
          <a:xfrm>
            <a:off x="228600" y="152400"/>
            <a:ext cx="9095928" cy="1066800"/>
          </a:xfrm>
        </p:spPr>
        <p:txBody>
          <a:bodyPr/>
          <a:lstStyle/>
          <a:p>
            <a:r>
              <a:rPr lang="en-US" dirty="0"/>
              <a:t>A Short Retrospective @ 50 Years of ISCA</a:t>
            </a:r>
          </a:p>
        </p:txBody>
      </p:sp>
      <p:sp>
        <p:nvSpPr>
          <p:cNvPr id="4" name="Slide Number Placeholder 3">
            <a:extLst>
              <a:ext uri="{FF2B5EF4-FFF2-40B4-BE49-F238E27FC236}">
                <a16:creationId xmlns:a16="http://schemas.microsoft.com/office/drawing/2014/main" id="{9584BA6C-38D9-1A83-DDE7-B314FAAD5A0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5301139A-98AC-3587-6A09-CB421F300549}"/>
              </a:ext>
            </a:extLst>
          </p:cNvPr>
          <p:cNvSpPr txBox="1"/>
          <p:nvPr/>
        </p:nvSpPr>
        <p:spPr>
          <a:xfrm>
            <a:off x="2388921" y="6461681"/>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https://arxiv.org/pdf/2306.16093</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67CDB144-CDBC-225B-B192-DE029893432B}"/>
              </a:ext>
            </a:extLst>
          </p:cNvPr>
          <p:cNvPicPr>
            <a:picLocks noChangeAspect="1"/>
          </p:cNvPicPr>
          <p:nvPr/>
        </p:nvPicPr>
        <p:blipFill>
          <a:blip r:embed="rId3"/>
          <a:stretch>
            <a:fillRect/>
          </a:stretch>
        </p:blipFill>
        <p:spPr>
          <a:xfrm>
            <a:off x="419432" y="980728"/>
            <a:ext cx="4152568" cy="5327485"/>
          </a:xfrm>
          <a:prstGeom prst="rect">
            <a:avLst/>
          </a:prstGeom>
        </p:spPr>
      </p:pic>
      <p:pic>
        <p:nvPicPr>
          <p:cNvPr id="7" name="Picture 6">
            <a:extLst>
              <a:ext uri="{FF2B5EF4-FFF2-40B4-BE49-F238E27FC236}">
                <a16:creationId xmlns:a16="http://schemas.microsoft.com/office/drawing/2014/main" id="{8610E829-EE69-E3FE-63F2-DF375CFDD9FB}"/>
              </a:ext>
            </a:extLst>
          </p:cNvPr>
          <p:cNvPicPr>
            <a:picLocks noChangeAspect="1"/>
          </p:cNvPicPr>
          <p:nvPr/>
        </p:nvPicPr>
        <p:blipFill>
          <a:blip r:embed="rId4"/>
          <a:stretch>
            <a:fillRect/>
          </a:stretch>
        </p:blipFill>
        <p:spPr>
          <a:xfrm>
            <a:off x="4711507" y="980728"/>
            <a:ext cx="4108474" cy="5350778"/>
          </a:xfrm>
          <a:prstGeom prst="rect">
            <a:avLst/>
          </a:prstGeom>
        </p:spPr>
      </p:pic>
    </p:spTree>
    <p:extLst>
      <p:ext uri="{BB962C8B-B14F-4D97-AF65-F5344CB8AC3E}">
        <p14:creationId xmlns:p14="http://schemas.microsoft.com/office/powerpoint/2010/main" val="390164058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27953910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
        <p:nvSpPr>
          <p:cNvPr id="5" name="TextBox 4">
            <a:extLst>
              <a:ext uri="{FF2B5EF4-FFF2-40B4-BE49-F238E27FC236}">
                <a16:creationId xmlns:a16="http://schemas.microsoft.com/office/drawing/2014/main" id="{E361097D-1F76-272B-0291-CF72BF7BA1B1}"/>
              </a:ext>
            </a:extLst>
          </p:cNvPr>
          <p:cNvSpPr txBox="1"/>
          <p:nvPr/>
        </p:nvSpPr>
        <p:spPr>
          <a:xfrm>
            <a:off x="259080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https://arxiv.org/abs/2202.10400</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126062864"/>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0D96F-9ED3-0E4C-BF7F-86EEEFB09540}"/>
              </a:ext>
            </a:extLst>
          </p:cNvPr>
          <p:cNvSpPr>
            <a:spLocks noGrp="1"/>
          </p:cNvSpPr>
          <p:nvPr>
            <p:ph type="title"/>
          </p:nvPr>
        </p:nvSpPr>
        <p:spPr>
          <a:xfrm>
            <a:off x="-36512" y="152400"/>
            <a:ext cx="9599984" cy="1066800"/>
          </a:xfrm>
        </p:spPr>
        <p:txBody>
          <a:bodyPr/>
          <a:lstStyle/>
          <a:p>
            <a:r>
              <a:rPr lang="en-US"/>
              <a:t>We Need Faster &amp; Scalable Genome Analysis</a:t>
            </a:r>
          </a:p>
        </p:txBody>
      </p:sp>
      <p:sp>
        <p:nvSpPr>
          <p:cNvPr id="4" name="Slide Number Placeholder 3">
            <a:extLst>
              <a:ext uri="{FF2B5EF4-FFF2-40B4-BE49-F238E27FC236}">
                <a16:creationId xmlns:a16="http://schemas.microsoft.com/office/drawing/2014/main" id="{6071BB7E-7845-6244-9D6F-DC2B6B02D6D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Content Placeholder 5">
            <a:extLst>
              <a:ext uri="{FF2B5EF4-FFF2-40B4-BE49-F238E27FC236}">
                <a16:creationId xmlns:a16="http://schemas.microsoft.com/office/drawing/2014/main" id="{9D8BA7B5-6057-0749-8D04-0E229A51C619}"/>
              </a:ext>
            </a:extLst>
          </p:cNvPr>
          <p:cNvPicPr>
            <a:picLocks noChangeAspect="1"/>
          </p:cNvPicPr>
          <p:nvPr/>
        </p:nvPicPr>
        <p:blipFill rotWithShape="1">
          <a:blip r:embed="rId3">
            <a:extLst>
              <a:ext uri="{28A0092B-C50C-407E-A947-70E740481C1C}">
                <a14:useLocalDpi xmlns:a14="http://schemas.microsoft.com/office/drawing/2010/main" val="0"/>
              </a:ext>
            </a:extLst>
          </a:blip>
          <a:srcRect t="17717" r="23484" b="7611"/>
          <a:stretch/>
        </p:blipFill>
        <p:spPr>
          <a:xfrm>
            <a:off x="741198" y="1024625"/>
            <a:ext cx="3423714" cy="2088232"/>
          </a:xfrm>
          <a:prstGeom prst="rect">
            <a:avLst/>
          </a:prstGeom>
        </p:spPr>
      </p:pic>
      <p:pic>
        <p:nvPicPr>
          <p:cNvPr id="7" name="Picture 6">
            <a:extLst>
              <a:ext uri="{FF2B5EF4-FFF2-40B4-BE49-F238E27FC236}">
                <a16:creationId xmlns:a16="http://schemas.microsoft.com/office/drawing/2014/main" id="{A3B519A5-07C0-6A4A-B80F-C4828F13C08E}"/>
              </a:ext>
            </a:extLst>
          </p:cNvPr>
          <p:cNvPicPr>
            <a:picLocks noChangeAspect="1"/>
          </p:cNvPicPr>
          <p:nvPr/>
        </p:nvPicPr>
        <p:blipFill>
          <a:blip r:embed="rId4"/>
          <a:stretch>
            <a:fillRect/>
          </a:stretch>
        </p:blipFill>
        <p:spPr>
          <a:xfrm rot="5400000">
            <a:off x="5686509" y="1014038"/>
            <a:ext cx="2156459" cy="2131671"/>
          </a:xfrm>
          <a:prstGeom prst="rect">
            <a:avLst/>
          </a:prstGeom>
        </p:spPr>
      </p:pic>
      <p:sp>
        <p:nvSpPr>
          <p:cNvPr id="9" name="Rectangle 8">
            <a:extLst>
              <a:ext uri="{FF2B5EF4-FFF2-40B4-BE49-F238E27FC236}">
                <a16:creationId xmlns:a16="http://schemas.microsoft.com/office/drawing/2014/main" id="{79A357C3-037A-FF4C-9649-5150C5A41046}"/>
              </a:ext>
            </a:extLst>
          </p:cNvPr>
          <p:cNvSpPr/>
          <p:nvPr/>
        </p:nvSpPr>
        <p:spPr>
          <a:xfrm>
            <a:off x="4932040" y="3112857"/>
            <a:ext cx="4103801"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Predicting the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presence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1800" b="0"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relative abundance</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of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microbes</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in a sample</a:t>
            </a:r>
          </a:p>
        </p:txBody>
      </p:sp>
      <p:sp>
        <p:nvSpPr>
          <p:cNvPr id="10" name="Rectangle 9">
            <a:extLst>
              <a:ext uri="{FF2B5EF4-FFF2-40B4-BE49-F238E27FC236}">
                <a16:creationId xmlns:a16="http://schemas.microsoft.com/office/drawing/2014/main" id="{B76B1D94-3169-C94C-81E6-31FAA4873F93}"/>
              </a:ext>
            </a:extLst>
          </p:cNvPr>
          <p:cNvSpPr/>
          <p:nvPr/>
        </p:nvSpPr>
        <p:spPr>
          <a:xfrm>
            <a:off x="539552" y="3131676"/>
            <a:ext cx="392392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Understanding </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genetic variations, species, evolution, …</a:t>
            </a:r>
          </a:p>
        </p:txBody>
      </p:sp>
      <p:sp>
        <p:nvSpPr>
          <p:cNvPr id="13" name="Rectangle 12">
            <a:extLst>
              <a:ext uri="{FF2B5EF4-FFF2-40B4-BE49-F238E27FC236}">
                <a16:creationId xmlns:a16="http://schemas.microsoft.com/office/drawing/2014/main" id="{3A223A29-6644-0347-8D71-6121991CBC37}"/>
              </a:ext>
            </a:extLst>
          </p:cNvPr>
          <p:cNvSpPr/>
          <p:nvPr/>
        </p:nvSpPr>
        <p:spPr>
          <a:xfrm>
            <a:off x="144016" y="5879013"/>
            <a:ext cx="4572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Rapid surveillance of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disease outbreaks</a:t>
            </a:r>
          </a:p>
        </p:txBody>
      </p:sp>
      <p:pic>
        <p:nvPicPr>
          <p:cNvPr id="16" name="Picture 15">
            <a:extLst>
              <a:ext uri="{FF2B5EF4-FFF2-40B4-BE49-F238E27FC236}">
                <a16:creationId xmlns:a16="http://schemas.microsoft.com/office/drawing/2014/main" id="{065DED78-1DA1-334F-BE4E-C478633C9CCD}"/>
              </a:ext>
            </a:extLst>
          </p:cNvPr>
          <p:cNvPicPr>
            <a:picLocks noChangeAspect="1"/>
          </p:cNvPicPr>
          <p:nvPr/>
        </p:nvPicPr>
        <p:blipFill>
          <a:blip r:embed="rId5"/>
          <a:stretch>
            <a:fillRect/>
          </a:stretch>
        </p:blipFill>
        <p:spPr>
          <a:xfrm>
            <a:off x="688528" y="3914154"/>
            <a:ext cx="3476384" cy="1955466"/>
          </a:xfrm>
          <a:prstGeom prst="rect">
            <a:avLst/>
          </a:prstGeom>
        </p:spPr>
      </p:pic>
      <p:sp>
        <p:nvSpPr>
          <p:cNvPr id="17" name="Rectangle 16">
            <a:extLst>
              <a:ext uri="{FF2B5EF4-FFF2-40B4-BE49-F238E27FC236}">
                <a16:creationId xmlns:a16="http://schemas.microsoft.com/office/drawing/2014/main" id="{7BC48378-27E6-E74D-8EEF-1E75F9F5206F}"/>
              </a:ext>
            </a:extLst>
          </p:cNvPr>
          <p:cNvSpPr/>
          <p:nvPr/>
        </p:nvSpPr>
        <p:spPr>
          <a:xfrm>
            <a:off x="5004544" y="5874281"/>
            <a:ext cx="40319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Developing </a:t>
            </a:r>
            <a:r>
              <a:rPr kumimoji="0" lang="en-US" sz="1800" b="1"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personalized medicine</a:t>
            </a:r>
          </a:p>
        </p:txBody>
      </p:sp>
      <p:pic>
        <p:nvPicPr>
          <p:cNvPr id="22" name="Picture 20" descr="Related image">
            <a:extLst>
              <a:ext uri="{FF2B5EF4-FFF2-40B4-BE49-F238E27FC236}">
                <a16:creationId xmlns:a16="http://schemas.microsoft.com/office/drawing/2014/main" id="{A207574E-145E-3846-B1F1-469104C3B010}"/>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2942" t="50853" r="8530" b="12146"/>
          <a:stretch/>
        </p:blipFill>
        <p:spPr bwMode="auto">
          <a:xfrm>
            <a:off x="5923875" y="4922839"/>
            <a:ext cx="625218"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Related image">
            <a:extLst>
              <a:ext uri="{FF2B5EF4-FFF2-40B4-BE49-F238E27FC236}">
                <a16:creationId xmlns:a16="http://schemas.microsoft.com/office/drawing/2014/main" id="{66E8E7A2-C541-7E48-93B5-E3E2C2B8C2BA}"/>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8835" t="50853" r="50206" b="12146"/>
          <a:stretch/>
        </p:blipFill>
        <p:spPr bwMode="auto">
          <a:xfrm>
            <a:off x="6020445" y="3980147"/>
            <a:ext cx="707212"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0" descr="Related image">
            <a:extLst>
              <a:ext uri="{FF2B5EF4-FFF2-40B4-BE49-F238E27FC236}">
                <a16:creationId xmlns:a16="http://schemas.microsoft.com/office/drawing/2014/main" id="{042EC2D7-9036-5049-B7B0-A612D0C670DD}"/>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8740" t="50853" r="71287" b="12146"/>
          <a:stretch/>
        </p:blipFill>
        <p:spPr bwMode="auto">
          <a:xfrm>
            <a:off x="5635182" y="3899121"/>
            <a:ext cx="673957" cy="10287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6" descr="Image result for medication icon">
            <a:extLst>
              <a:ext uri="{FF2B5EF4-FFF2-40B4-BE49-F238E27FC236}">
                <a16:creationId xmlns:a16="http://schemas.microsoft.com/office/drawing/2014/main" id="{E34AC37D-D314-9349-8E43-D3A56B0F77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56306" t="2057" r="6476" b="59543"/>
          <a:stretch/>
        </p:blipFill>
        <p:spPr bwMode="auto">
          <a:xfrm>
            <a:off x="7446864" y="5116655"/>
            <a:ext cx="653528" cy="67427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6" descr="Image result for medication icon">
            <a:extLst>
              <a:ext uri="{FF2B5EF4-FFF2-40B4-BE49-F238E27FC236}">
                <a16:creationId xmlns:a16="http://schemas.microsoft.com/office/drawing/2014/main" id="{8D68DAFE-2E59-6C43-A4FF-ADCD82611D5C}"/>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663" t="2087" r="55824" b="60400"/>
          <a:stretch/>
        </p:blipFill>
        <p:spPr bwMode="auto">
          <a:xfrm>
            <a:off x="7301905" y="4219429"/>
            <a:ext cx="615574" cy="615574"/>
          </a:xfrm>
          <a:prstGeom prst="rect">
            <a:avLst/>
          </a:prstGeom>
          <a:noFill/>
          <a:extLst>
            <a:ext uri="{909E8E84-426E-40DD-AFC4-6F175D3DCCD1}">
              <a14:hiddenFill xmlns:a14="http://schemas.microsoft.com/office/drawing/2010/main">
                <a:solidFill>
                  <a:srgbClr val="FFFFFF"/>
                </a:solidFill>
              </a14:hiddenFill>
            </a:ext>
          </a:extLst>
        </p:spPr>
      </p:pic>
      <p:sp>
        <p:nvSpPr>
          <p:cNvPr id="29" name="Right Arrow 28">
            <a:extLst>
              <a:ext uri="{FF2B5EF4-FFF2-40B4-BE49-F238E27FC236}">
                <a16:creationId xmlns:a16="http://schemas.microsoft.com/office/drawing/2014/main" id="{F9FEAE5E-C06E-0842-AD47-E10909BBE084}"/>
              </a:ext>
            </a:extLst>
          </p:cNvPr>
          <p:cNvSpPr/>
          <p:nvPr/>
        </p:nvSpPr>
        <p:spPr>
          <a:xfrm flipH="1">
            <a:off x="6806446" y="4413471"/>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4" name="Right Arrow 33">
            <a:extLst>
              <a:ext uri="{FF2B5EF4-FFF2-40B4-BE49-F238E27FC236}">
                <a16:creationId xmlns:a16="http://schemas.microsoft.com/office/drawing/2014/main" id="{559D13C8-7445-4B4C-9F01-68BBD716A138}"/>
              </a:ext>
            </a:extLst>
          </p:cNvPr>
          <p:cNvSpPr/>
          <p:nvPr/>
        </p:nvSpPr>
        <p:spPr>
          <a:xfrm flipH="1">
            <a:off x="6810216" y="5342806"/>
            <a:ext cx="375525" cy="221975"/>
          </a:xfrm>
          <a:prstGeom prst="rightArrow">
            <a:avLst>
              <a:gd name="adj1" fmla="val 50000"/>
              <a:gd name="adj2" fmla="val 81840"/>
            </a:avLst>
          </a:prstGeom>
          <a:solidFill>
            <a:schemeClr val="bg1">
              <a:lumMod val="5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a:ln>
                <a:noFill/>
              </a:ln>
              <a:solidFill>
                <a:srgbClr val="5F5F5F"/>
              </a:solidFill>
              <a:effectLst/>
              <a:uLnTx/>
              <a:uFillTx/>
              <a:latin typeface="europa"/>
              <a:ea typeface="+mn-ea"/>
              <a:cs typeface="+mn-cs"/>
            </a:endParaRPr>
          </a:p>
        </p:txBody>
      </p:sp>
      <p:sp>
        <p:nvSpPr>
          <p:cNvPr id="35" name="Rectangle 34">
            <a:extLst>
              <a:ext uri="{FF2B5EF4-FFF2-40B4-BE49-F238E27FC236}">
                <a16:creationId xmlns:a16="http://schemas.microsoft.com/office/drawing/2014/main" id="{470B46ED-CFE3-1B42-9238-85E51E7AF537}"/>
              </a:ext>
            </a:extLst>
          </p:cNvPr>
          <p:cNvSpPr/>
          <p:nvPr/>
        </p:nvSpPr>
        <p:spPr>
          <a:xfrm>
            <a:off x="2267744" y="6434284"/>
            <a:ext cx="496855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rPr>
              <a:t>And, many, many other applications …</a:t>
            </a:r>
          </a:p>
        </p:txBody>
      </p:sp>
    </p:spTree>
    <p:extLst>
      <p:ext uri="{BB962C8B-B14F-4D97-AF65-F5344CB8AC3E}">
        <p14:creationId xmlns:p14="http://schemas.microsoft.com/office/powerpoint/2010/main" val="2615334772"/>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orbel" panose="020B0503020204020204" pitchFamily="34" charset="0"/>
              </a:rPr>
              <a:t>Genome Sequence Analysis</a:t>
            </a:r>
            <a:endParaRPr lang="en-US" b="1" dirty="0">
              <a:latin typeface="Corbel" panose="020B0503020204020204" pitchFamily="34" charset="0"/>
            </a:endParaRPr>
          </a:p>
        </p:txBody>
      </p:sp>
      <p:sp>
        <p:nvSpPr>
          <p:cNvPr id="3" name="Content Placeholder 2"/>
          <p:cNvSpPr>
            <a:spLocks noGrp="1"/>
          </p:cNvSpPr>
          <p:nvPr>
            <p:ph idx="1"/>
          </p:nvPr>
        </p:nvSpPr>
        <p:spPr>
          <a:xfrm>
            <a:off x="189559" y="863068"/>
            <a:ext cx="8874053" cy="391627"/>
          </a:xfrm>
        </p:spPr>
        <p:txBody>
          <a:bodyPr lIns="91440" tIns="45720" rIns="91440" bIns="45720" anchor="t">
            <a:noAutofit/>
          </a:bodyPr>
          <a:lstStyle/>
          <a:p>
            <a:pPr marL="185738" indent="-185738">
              <a:lnSpc>
                <a:spcPct val="100000"/>
              </a:lnSpc>
              <a:spcBef>
                <a:spcPts val="400"/>
              </a:spcBef>
              <a:buClr>
                <a:schemeClr val="tx1"/>
              </a:buClr>
            </a:pPr>
            <a:r>
              <a:rPr lang="en-US" sz="2200" b="1" dirty="0">
                <a:solidFill>
                  <a:srgbClr val="F49415"/>
                </a:solidFill>
                <a:ea typeface="Segoe UI Symbol" panose="020B0502040204020203" pitchFamily="34" charset="0"/>
                <a:cs typeface="Segoe UI Historic" panose="020B0502040204020203" pitchFamily="34" charset="0"/>
              </a:rPr>
              <a:t>Read mapping: </a:t>
            </a:r>
            <a:r>
              <a:rPr lang="en-US" sz="2200" dirty="0">
                <a:ea typeface="Segoe UI Symbol" panose="020B0502040204020203" pitchFamily="34" charset="0"/>
                <a:cs typeface="Segoe UI Historic" panose="020B0502040204020203" pitchFamily="34" charset="0"/>
              </a:rPr>
              <a:t>first key step in genome sequence analysis</a:t>
            </a:r>
          </a:p>
        </p:txBody>
      </p:sp>
      <p:sp>
        <p:nvSpPr>
          <p:cNvPr id="10" name="Rectangle 9">
            <a:extLst>
              <a:ext uri="{FF2B5EF4-FFF2-40B4-BE49-F238E27FC236}">
                <a16:creationId xmlns:a16="http://schemas.microsoft.com/office/drawing/2014/main" id="{EC586341-02EC-AC40-ADCE-03BE081109A9}"/>
              </a:ext>
            </a:extLst>
          </p:cNvPr>
          <p:cNvSpPr/>
          <p:nvPr/>
        </p:nvSpPr>
        <p:spPr>
          <a:xfrm>
            <a:off x="1461309" y="3089732"/>
            <a:ext cx="6292918" cy="278215"/>
          </a:xfrm>
          <a:prstGeom prst="rect">
            <a:avLst/>
          </a:prstGeom>
          <a:solidFill>
            <a:schemeClr val="accent6">
              <a:lumMod val="40000"/>
              <a:lumOff val="60000"/>
              <a:alpha val="41176"/>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p>
        </p:txBody>
      </p:sp>
      <p:sp>
        <p:nvSpPr>
          <p:cNvPr id="11" name="Content Placeholder 2">
            <a:extLst>
              <a:ext uri="{FF2B5EF4-FFF2-40B4-BE49-F238E27FC236}">
                <a16:creationId xmlns:a16="http://schemas.microsoft.com/office/drawing/2014/main" id="{F9C91E8A-E172-C54D-BD10-CDEE469B4322}"/>
              </a:ext>
            </a:extLst>
          </p:cNvPr>
          <p:cNvSpPr txBox="1">
            <a:spLocks/>
          </p:cNvSpPr>
          <p:nvPr/>
        </p:nvSpPr>
        <p:spPr>
          <a:xfrm>
            <a:off x="189559" y="1329892"/>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Aligns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reads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to potential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matching</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locations</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in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reference genome</a:t>
            </a:r>
          </a:p>
        </p:txBody>
      </p:sp>
      <p:sp>
        <p:nvSpPr>
          <p:cNvPr id="16" name="TextBox 15">
            <a:extLst>
              <a:ext uri="{FF2B5EF4-FFF2-40B4-BE49-F238E27FC236}">
                <a16:creationId xmlns:a16="http://schemas.microsoft.com/office/drawing/2014/main" id="{CAA3C5A6-E87F-114E-BB3F-F8E69655CA9A}"/>
              </a:ext>
            </a:extLst>
          </p:cNvPr>
          <p:cNvSpPr txBox="1"/>
          <p:nvPr/>
        </p:nvSpPr>
        <p:spPr>
          <a:xfrm>
            <a:off x="3277565" y="2630105"/>
            <a:ext cx="3274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0" u="none" strike="noStrike" kern="1200" cap="none" spc="0" normalizeH="0" baseline="0" noProof="0" dirty="0">
                <a:ln>
                  <a:noFill/>
                </a:ln>
                <a:solidFill>
                  <a:srgbClr val="FFC000">
                    <a:lumMod val="50000"/>
                  </a:srgbClr>
                </a:solidFill>
                <a:effectLst/>
                <a:uLnTx/>
                <a:uFillTx/>
                <a:latin typeface="Corbel" panose="020B0503020204020204" pitchFamily="34" charset="0"/>
                <a:ea typeface="+mn-ea"/>
                <a:cs typeface="+mn-cs"/>
              </a:rPr>
              <a:t>Reference Genome</a:t>
            </a:r>
          </a:p>
        </p:txBody>
      </p:sp>
      <p:sp>
        <p:nvSpPr>
          <p:cNvPr id="18" name="TextBox 17">
            <a:extLst>
              <a:ext uri="{FF2B5EF4-FFF2-40B4-BE49-F238E27FC236}">
                <a16:creationId xmlns:a16="http://schemas.microsoft.com/office/drawing/2014/main" id="{C89FAAB7-34B1-8945-8D1B-47772C2262F5}"/>
              </a:ext>
            </a:extLst>
          </p:cNvPr>
          <p:cNvSpPr txBox="1"/>
          <p:nvPr/>
        </p:nvSpPr>
        <p:spPr>
          <a:xfrm>
            <a:off x="1440240"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1" name="TextBox 20">
            <a:extLst>
              <a:ext uri="{FF2B5EF4-FFF2-40B4-BE49-F238E27FC236}">
                <a16:creationId xmlns:a16="http://schemas.microsoft.com/office/drawing/2014/main" id="{95D6EAFD-8585-5E4A-8CFB-141B10EF7C60}"/>
              </a:ext>
            </a:extLst>
          </p:cNvPr>
          <p:cNvSpPr txBox="1"/>
          <p:nvPr/>
        </p:nvSpPr>
        <p:spPr>
          <a:xfrm>
            <a:off x="6008877" y="3655504"/>
            <a:ext cx="1619648"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200" b="1" i="1"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p>
        </p:txBody>
      </p:sp>
      <p:sp>
        <p:nvSpPr>
          <p:cNvPr id="20" name="Content Placeholder 2">
            <a:extLst>
              <a:ext uri="{FF2B5EF4-FFF2-40B4-BE49-F238E27FC236}">
                <a16:creationId xmlns:a16="http://schemas.microsoft.com/office/drawing/2014/main" id="{BEC0A51E-72DD-C74D-9B42-794D75CD4991}"/>
              </a:ext>
            </a:extLst>
          </p:cNvPr>
          <p:cNvSpPr txBox="1">
            <a:spLocks/>
          </p:cNvSpPr>
          <p:nvPr/>
        </p:nvSpPr>
        <p:spPr>
          <a:xfrm>
            <a:off x="189559" y="1762301"/>
            <a:ext cx="8874053"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
                <a:prstClr val="black"/>
              </a:buClr>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For each matching location, the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alignment step</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 finds the degree of </a:t>
            </a:r>
            <a:r>
              <a:rPr kumimoji="0" lang="en-US" sz="2200" b="0" i="0" u="none" strike="noStrike" kern="1200" cap="none" spc="0" normalizeH="0" baseline="0" noProof="0" dirty="0">
                <a:ln>
                  <a:noFill/>
                </a:ln>
                <a:solidFill>
                  <a:srgbClr val="00B050"/>
                </a:solidFill>
                <a:effectLst/>
                <a:uLnTx/>
                <a:uFillTx/>
                <a:latin typeface="Corbel" panose="020B0503020204020204" pitchFamily="34" charset="0"/>
                <a:ea typeface="Segoe UI Symbol" panose="020B0502040204020203" pitchFamily="34" charset="0"/>
                <a:cs typeface="Segoe UI Historic" panose="020B0502040204020203" pitchFamily="34" charset="0"/>
              </a:rPr>
              <a:t>similarity (alignment score)</a:t>
            </a:r>
          </a:p>
        </p:txBody>
      </p:sp>
      <p:sp>
        <p:nvSpPr>
          <p:cNvPr id="31" name="Rectangle 30">
            <a:extLst>
              <a:ext uri="{FF2B5EF4-FFF2-40B4-BE49-F238E27FC236}">
                <a16:creationId xmlns:a16="http://schemas.microsoft.com/office/drawing/2014/main" id="{F29929E7-60DE-634C-943C-4F80ED3403BE}"/>
              </a:ext>
            </a:extLst>
          </p:cNvPr>
          <p:cNvSpPr/>
          <p:nvPr/>
        </p:nvSpPr>
        <p:spPr>
          <a:xfrm>
            <a:off x="2809631" y="4267041"/>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3" name="Rectangle 32">
            <a:extLst>
              <a:ext uri="{FF2B5EF4-FFF2-40B4-BE49-F238E27FC236}">
                <a16:creationId xmlns:a16="http://schemas.microsoft.com/office/drawing/2014/main" id="{0147F58F-34F3-EF41-BD09-B8BE8EEA9B36}"/>
              </a:ext>
            </a:extLst>
          </p:cNvPr>
          <p:cNvSpPr/>
          <p:nvPr/>
        </p:nvSpPr>
        <p:spPr>
          <a:xfrm>
            <a:off x="5999168" y="4517513"/>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4" name="Rectangle 33">
            <a:extLst>
              <a:ext uri="{FF2B5EF4-FFF2-40B4-BE49-F238E27FC236}">
                <a16:creationId xmlns:a16="http://schemas.microsoft.com/office/drawing/2014/main" id="{E649B350-8AC9-FC4B-9C6B-69F5E268C135}"/>
              </a:ext>
            </a:extLst>
          </p:cNvPr>
          <p:cNvSpPr/>
          <p:nvPr/>
        </p:nvSpPr>
        <p:spPr>
          <a:xfrm>
            <a:off x="5722850" y="4023090"/>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35" name="Rectangle 34">
            <a:extLst>
              <a:ext uri="{FF2B5EF4-FFF2-40B4-BE49-F238E27FC236}">
                <a16:creationId xmlns:a16="http://schemas.microsoft.com/office/drawing/2014/main" id="{54DCDC15-47DB-FD44-8C06-B694F378A9C6}"/>
              </a:ext>
            </a:extLst>
          </p:cNvPr>
          <p:cNvSpPr/>
          <p:nvPr/>
        </p:nvSpPr>
        <p:spPr>
          <a:xfrm>
            <a:off x="3304480" y="4596872"/>
            <a:ext cx="1503176" cy="196772"/>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6" name="TextBox 35">
            <a:extLst>
              <a:ext uri="{FF2B5EF4-FFF2-40B4-BE49-F238E27FC236}">
                <a16:creationId xmlns:a16="http://schemas.microsoft.com/office/drawing/2014/main" id="{7A0007B5-7D64-6E47-8292-027D8143A371}"/>
              </a:ext>
            </a:extLst>
          </p:cNvPr>
          <p:cNvSpPr txBox="1"/>
          <p:nvPr/>
        </p:nvSpPr>
        <p:spPr>
          <a:xfrm>
            <a:off x="189559" y="4238301"/>
            <a:ext cx="8684492" cy="1107996"/>
          </a:xfrm>
          <a:prstGeom prst="rect">
            <a:avLst/>
          </a:prstGeom>
          <a:noFill/>
        </p:spPr>
        <p:txBody>
          <a:bodyPr wrap="square">
            <a:spAutoFit/>
          </a:bodyPr>
          <a:lstStyle/>
          <a:p>
            <a:pPr marL="187200" marR="0" lvl="0" indent="-18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Calculating the alignment score requires </a:t>
            </a:r>
            <a:r>
              <a:rPr kumimoji="0" lang="en-GB" sz="2200" b="0" i="0" u="none" strike="noStrike" kern="1200" cap="none" spc="0" normalizeH="0" baseline="0" noProof="0" dirty="0">
                <a:ln>
                  <a:noFill/>
                </a:ln>
                <a:solidFill>
                  <a:srgbClr val="E90404"/>
                </a:solidFill>
                <a:effectLst/>
                <a:uLnTx/>
                <a:uFillTx/>
                <a:latin typeface="Corbel" panose="020B0503020204020204" pitchFamily="34" charset="0"/>
                <a:ea typeface="+mn-ea"/>
                <a:cs typeface="+mn-cs"/>
              </a:rPr>
              <a:t>computationally-expensive</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approximate string matching (ASM) </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 account for </a:t>
            </a:r>
            <a:r>
              <a:rPr kumimoji="0" lang="en-GB" sz="2200" b="0" i="0" u="none" strike="noStrike" kern="1200" cap="none" spc="0" normalizeH="0" baseline="0" noProof="0" dirty="0">
                <a:ln>
                  <a:noFill/>
                </a:ln>
                <a:solidFill>
                  <a:srgbClr val="FF0000"/>
                </a:solidFill>
                <a:effectLst/>
                <a:uLnTx/>
                <a:uFillTx/>
                <a:latin typeface="Corbel" panose="020B0503020204020204" pitchFamily="34" charset="0"/>
                <a:ea typeface="+mn-ea"/>
                <a:cs typeface="+mn-cs"/>
              </a:rPr>
              <a:t>differences</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between reads and the reference genome due to:</a:t>
            </a:r>
          </a:p>
        </p:txBody>
      </p:sp>
      <p:sp>
        <p:nvSpPr>
          <p:cNvPr id="37" name="Content Placeholder 2">
            <a:extLst>
              <a:ext uri="{FF2B5EF4-FFF2-40B4-BE49-F238E27FC236}">
                <a16:creationId xmlns:a16="http://schemas.microsoft.com/office/drawing/2014/main" id="{C38572B4-3DF4-3E43-B479-36F90E4156EB}"/>
              </a:ext>
            </a:extLst>
          </p:cNvPr>
          <p:cNvSpPr txBox="1">
            <a:spLocks/>
          </p:cNvSpPr>
          <p:nvPr/>
        </p:nvSpPr>
        <p:spPr>
          <a:xfrm>
            <a:off x="192005" y="5358860"/>
            <a:ext cx="8871607" cy="391627"/>
          </a:xfrm>
          <a:prstGeom prst="rect">
            <a:avLst/>
          </a:prstGeom>
        </p:spPr>
        <p:txBody>
          <a:bodyPr lIns="91440" tIns="45720" rIns="91440" bIns="45720" anchor="t">
            <a:noAutofit/>
          </a:bodyPr>
          <a:lstStyle>
            <a:lvl1pPr marL="133350" indent="-133350" algn="l" defTabSz="914400" rtl="0" eaLnBrk="1" latinLnBrk="0" hangingPunct="1">
              <a:lnSpc>
                <a:spcPct val="90000"/>
              </a:lnSpc>
              <a:spcBef>
                <a:spcPts val="1000"/>
              </a:spcBef>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3335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77800" algn="l" defTabSz="914400" rtl="0" eaLnBrk="1" latinLnBrk="0" hangingPunct="1">
              <a:lnSpc>
                <a:spcPct val="90000"/>
              </a:lnSpc>
              <a:spcBef>
                <a:spcPts val="500"/>
              </a:spcBef>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Sequencing errors</a:t>
            </a:r>
          </a:p>
          <a:p>
            <a:pPr marL="363538" marR="0" lvl="1" indent="-185738" algn="l" defTabSz="914400" rtl="0" eaLnBrk="1" fontAlgn="auto" latinLnBrk="0" hangingPunct="1">
              <a:lnSpc>
                <a:spcPct val="100000"/>
              </a:lnSpc>
              <a:spcBef>
                <a:spcPts val="400"/>
              </a:spcBef>
              <a:spcAft>
                <a:spcPts val="0"/>
              </a:spcAft>
              <a:buClrTx/>
              <a:buSzTx/>
              <a:buFont typeface="Cambria" panose="02040503050406030204" pitchFamily="18" charset="0"/>
              <a:buChar char="-"/>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Segoe UI Symbol" panose="020B0502040204020203" pitchFamily="34" charset="0"/>
                <a:cs typeface="Segoe UI Historic" panose="020B0502040204020203" pitchFamily="34" charset="0"/>
              </a:rPr>
              <a:t>Genetic variation</a:t>
            </a:r>
          </a:p>
        </p:txBody>
      </p:sp>
      <p:sp>
        <p:nvSpPr>
          <p:cNvPr id="4" name="Oval 3">
            <a:extLst>
              <a:ext uri="{FF2B5EF4-FFF2-40B4-BE49-F238E27FC236}">
                <a16:creationId xmlns:a16="http://schemas.microsoft.com/office/drawing/2014/main" id="{378BFA01-8C57-0242-A02C-63C8B93FE6A8}"/>
              </a:ext>
            </a:extLst>
          </p:cNvPr>
          <p:cNvSpPr/>
          <p:nvPr/>
        </p:nvSpPr>
        <p:spPr>
          <a:xfrm>
            <a:off x="2250064" y="2814992"/>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9D3017B1-DF1C-C44E-B9E6-93256CBB68C4}"/>
              </a:ext>
            </a:extLst>
          </p:cNvPr>
          <p:cNvSpPr/>
          <p:nvPr/>
        </p:nvSpPr>
        <p:spPr>
          <a:xfrm>
            <a:off x="6920341" y="2820576"/>
            <a:ext cx="196770" cy="941910"/>
          </a:xfrm>
          <a:prstGeom prst="ellipse">
            <a:avLst/>
          </a:prstGeom>
          <a:noFill/>
          <a:ln w="28575">
            <a:solidFill>
              <a:srgbClr val="FF0000"/>
            </a:solidFill>
          </a:ln>
          <a:effectLst>
            <a:glow rad="63500">
              <a:srgbClr val="FF0000">
                <a:alpha val="37963"/>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7445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Tn>
                        </p:par>
                      </p:childTnLst>
                    </p:cTn>
                  </p:par>
                  <p:par>
                    <p:cTn id="5" fill="hold">
                      <p:stCondLst>
                        <p:cond delay="indefinite"/>
                      </p:stCondLst>
                      <p:childTnLst>
                        <p:par>
                          <p:cTn id="6" fill="hold">
                            <p:stCondLst>
                              <p:cond delay="0"/>
                            </p:stCondLst>
                          </p:cTn>
                        </p:par>
                      </p:childTnLst>
                    </p:cTn>
                  </p:par>
                  <p:par>
                    <p:cTn id="7" fill="hold">
                      <p:stCondLst>
                        <p:cond delay="indefinite"/>
                      </p:stCondLst>
                      <p:childTnLst>
                        <p:par>
                          <p:cTn id="8" fill="hold">
                            <p:stCondLst>
                              <p:cond delay="0"/>
                            </p:stCond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0" presetClass="path" presetSubtype="0" accel="50000" decel="50000" fill="hold" grpId="0" nodeType="withEffect">
                                  <p:stCondLst>
                                    <p:cond delay="0"/>
                                  </p:stCondLst>
                                  <p:childTnLst>
                                    <p:animMotion origin="layout" path="M 0.02118 -0.0051 L 0.03958 -0.10093 " pathEditMode="relative" rAng="0" ptsTypes="AA">
                                      <p:cBhvr>
                                        <p:cTn id="18" dur="500" fill="hold"/>
                                        <p:tgtEl>
                                          <p:spTgt spid="34"/>
                                        </p:tgtEl>
                                        <p:attrNameLst>
                                          <p:attrName>ppt_x</p:attrName>
                                          <p:attrName>ppt_y</p:attrName>
                                        </p:attrNameLst>
                                      </p:cBhvr>
                                      <p:rCtr x="920" y="-4792"/>
                                    </p:animMotion>
                                  </p:childTnLst>
                                </p:cTn>
                              </p:par>
                              <p:par>
                                <p:cTn id="19" presetID="0" presetClass="path" presetSubtype="0" accel="50000" decel="50000" fill="hold" grpId="0" nodeType="withEffect">
                                  <p:stCondLst>
                                    <p:cond delay="0"/>
                                  </p:stCondLst>
                                  <p:childTnLst>
                                    <p:animMotion origin="layout" path="M 0.01494 1.85185E-6 L -0.47725 -0.17315 " pathEditMode="relative" rAng="0" ptsTypes="AA">
                                      <p:cBhvr>
                                        <p:cTn id="20" dur="500" fill="hold"/>
                                        <p:tgtEl>
                                          <p:spTgt spid="33"/>
                                        </p:tgtEl>
                                        <p:attrNameLst>
                                          <p:attrName>ppt_x</p:attrName>
                                          <p:attrName>ppt_y</p:attrName>
                                        </p:attrNameLst>
                                      </p:cBhvr>
                                      <p:rCtr x="-24618" y="-8657"/>
                                    </p:animMotion>
                                  </p:childTnLst>
                                </p:cTn>
                              </p:par>
                              <p:par>
                                <p:cTn id="21" presetID="0" presetClass="path" presetSubtype="0" accel="50000" decel="50000" fill="hold" grpId="0" nodeType="withEffect">
                                  <p:stCondLst>
                                    <p:cond delay="0"/>
                                  </p:stCondLst>
                                  <p:childTnLst>
                                    <p:animMotion origin="layout" path="M 3.61111E-6 -2.22222E-6 L 0.14149 -0.18472 " pathEditMode="relative" rAng="0" ptsTypes="AA">
                                      <p:cBhvr>
                                        <p:cTn id="22" dur="500" fill="hold"/>
                                        <p:tgtEl>
                                          <p:spTgt spid="35"/>
                                        </p:tgtEl>
                                        <p:attrNameLst>
                                          <p:attrName>ppt_x</p:attrName>
                                          <p:attrName>ppt_y</p:attrName>
                                        </p:attrNameLst>
                                      </p:cBhvr>
                                      <p:rCtr x="7066" y="-9236"/>
                                    </p:animMotion>
                                  </p:childTnLst>
                                </p:cTn>
                              </p:par>
                              <p:par>
                                <p:cTn id="23" presetID="0" presetClass="path" presetSubtype="0" accel="50000" decel="50000" fill="hold" grpId="0" nodeType="withEffect">
                                  <p:stCondLst>
                                    <p:cond delay="0"/>
                                  </p:stCondLst>
                                  <p:childTnLst>
                                    <p:animMotion origin="layout" path="M 2.77778E-7 -4.07407E-6 L 0.0342 -0.13657 " pathEditMode="relative" rAng="0" ptsTypes="AA">
                                      <p:cBhvr>
                                        <p:cTn id="24" dur="500" fill="hold"/>
                                        <p:tgtEl>
                                          <p:spTgt spid="31"/>
                                        </p:tgtEl>
                                        <p:attrNameLst>
                                          <p:attrName>ppt_x</p:attrName>
                                          <p:attrName>ppt_y</p:attrName>
                                        </p:attrNameLst>
                                      </p:cBhvr>
                                      <p:rCtr x="1701" y="-6829"/>
                                    </p:animMotion>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6" presetClass="entr" presetSubtype="16"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circle(in)">
                                      <p:cBhvr>
                                        <p:cTn id="37" dur="1000"/>
                                        <p:tgtEl>
                                          <p:spTgt spid="4"/>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1000"/>
                                        <p:tgtEl>
                                          <p:spTgt spid="13"/>
                                        </p:tgtEl>
                                      </p:cBhvr>
                                    </p:animEffec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1" grpId="0"/>
      <p:bldP spid="18" grpId="0"/>
      <p:bldP spid="21" grpId="0"/>
      <p:bldP spid="20" grpId="0"/>
      <p:bldP spid="31" grpId="0" animBg="1"/>
      <p:bldP spid="33" grpId="0" animBg="1"/>
      <p:bldP spid="34" grpId="0" animBg="1"/>
      <p:bldP spid="35" grpId="0" animBg="1"/>
      <p:bldP spid="36" grpId="0"/>
      <p:bldP spid="37" grpId="0"/>
      <p:bldP spid="4"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86765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childTnLst>
                          </p:cTn>
                        </p:par>
                        <p:par>
                          <p:cTn id="7" fill="hold">
                            <p:stCondLst>
                              <p:cond delay="500"/>
                            </p:stCondLst>
                            <p:childTnLst>
                              <p:par>
                                <p:cTn id="8" presetID="0" presetClass="path" presetSubtype="0" accel="50000" decel="50000" fill="hold" grpId="0" nodeType="afterEffect">
                                  <p:stCondLst>
                                    <p:cond delay="0"/>
                                  </p:stCondLst>
                                  <p:childTnLst>
                                    <p:animMotion origin="layout" path="M 0.01458 0.10856 L 0.73472 0.15185 " pathEditMode="relative" rAng="0" ptsTypes="AA">
                                      <p:cBhvr>
                                        <p:cTn id="9" dur="500" fill="hold"/>
                                        <p:tgtEl>
                                          <p:spTgt spid="31"/>
                                        </p:tgtEl>
                                        <p:attrNameLst>
                                          <p:attrName>ppt_x</p:attrName>
                                          <p:attrName>ppt_y</p:attrName>
                                        </p:attrNameLst>
                                      </p:cBhvr>
                                      <p:rCtr x="36007" y="2153"/>
                                    </p:animMotion>
                                  </p:childTnLst>
                                </p:cTn>
                              </p:par>
                            </p:childTnLst>
                          </p:cTn>
                        </p:par>
                        <p:par>
                          <p:cTn id="10" fill="hold">
                            <p:stCondLst>
                              <p:cond delay="1000"/>
                            </p:stCondLst>
                            <p:childTnLst>
                              <p:par>
                                <p:cTn id="11" presetID="0" presetClass="path" presetSubtype="0" accel="50000" decel="50000" fill="hold" grpId="0" nodeType="afterEffect">
                                  <p:stCondLst>
                                    <p:cond delay="0"/>
                                  </p:stCondLst>
                                  <p:childTnLst>
                                    <p:animMotion origin="layout" path="M 0.01458 0.0449 L 0.73472 0.08819 " pathEditMode="relative" rAng="0" ptsTypes="AA">
                                      <p:cBhvr>
                                        <p:cTn id="12" dur="500" fill="hold"/>
                                        <p:tgtEl>
                                          <p:spTgt spid="32"/>
                                        </p:tgtEl>
                                        <p:attrNameLst>
                                          <p:attrName>ppt_x</p:attrName>
                                          <p:attrName>ppt_y</p:attrName>
                                        </p:attrNameLst>
                                      </p:cBhvr>
                                      <p:rCtr x="36007" y="2153"/>
                                    </p:animMotion>
                                  </p:childTnLst>
                                </p:cTn>
                              </p:par>
                            </p:childTnLst>
                          </p:cTn>
                        </p:par>
                        <p:par>
                          <p:cTn id="13" fill="hold">
                            <p:stCondLst>
                              <p:cond delay="1500"/>
                            </p:stCondLst>
                            <p:childTnLst>
                              <p:par>
                                <p:cTn id="14" presetID="0" presetClass="path" presetSubtype="0" accel="50000" decel="50000" fill="hold" grpId="0" nodeType="afterEffect">
                                  <p:stCondLst>
                                    <p:cond delay="0"/>
                                  </p:stCondLst>
                                  <p:childTnLst>
                                    <p:animMotion origin="layout" path="M -0.01268 -0.08611 L 0.71024 0.05162 " pathEditMode="relative" rAng="0" ptsTypes="AA">
                                      <p:cBhvr>
                                        <p:cTn id="15" dur="500" fill="hold"/>
                                        <p:tgtEl>
                                          <p:spTgt spid="14"/>
                                        </p:tgtEl>
                                        <p:attrNameLst>
                                          <p:attrName>ppt_x</p:attrName>
                                          <p:attrName>ppt_y</p:attrName>
                                        </p:attrNameLst>
                                      </p:cBhvr>
                                      <p:rCtr x="36146" y="6875"/>
                                    </p:animMotion>
                                  </p:childTnLst>
                                </p:cTn>
                              </p:par>
                            </p:childTnLst>
                          </p:cTn>
                        </p:par>
                        <p:par>
                          <p:cTn id="16" fill="hold">
                            <p:stCondLst>
                              <p:cond delay="2000"/>
                            </p:stCondLst>
                            <p:childTnLst>
                              <p:par>
                                <p:cTn id="17" presetID="0" presetClass="path" presetSubtype="0" accel="50000" decel="50000" fill="hold" grpId="0" nodeType="afterEffect">
                                  <p:stCondLst>
                                    <p:cond delay="0"/>
                                  </p:stCondLst>
                                  <p:childTnLst>
                                    <p:animMotion origin="layout" path="M -0.01597 2.59259E-6 L 0.71406 0.19097 " pathEditMode="relative" rAng="0" ptsTypes="AA">
                                      <p:cBhvr>
                                        <p:cTn id="18" dur="500" fill="hold"/>
                                        <p:tgtEl>
                                          <p:spTgt spid="15"/>
                                        </p:tgtEl>
                                        <p:attrNameLst>
                                          <p:attrName>ppt_x</p:attrName>
                                          <p:attrName>ppt_y</p:attrName>
                                        </p:attrNameLst>
                                      </p:cBhvr>
                                      <p:rCtr x="36493" y="9537"/>
                                    </p:animMotion>
                                  </p:childTnLst>
                                </p:cTn>
                              </p:par>
                            </p:childTnLst>
                          </p:cTn>
                        </p:par>
                        <p:par>
                          <p:cTn id="19" fill="hold">
                            <p:stCondLst>
                              <p:cond delay="2500"/>
                            </p:stCondLst>
                            <p:childTnLst>
                              <p:par>
                                <p:cTn id="20" presetID="0" presetClass="path" presetSubtype="0" accel="50000" decel="50000" fill="hold" grpId="0" nodeType="afterEffect">
                                  <p:stCondLst>
                                    <p:cond delay="0"/>
                                  </p:stCondLst>
                                  <p:childTnLst>
                                    <p:animMotion origin="layout" path="M 0.00521 0.03611 L 0.70747 0.13472 " pathEditMode="relative" rAng="0" ptsTypes="AA">
                                      <p:cBhvr>
                                        <p:cTn id="21" dur="500" fill="hold"/>
                                        <p:tgtEl>
                                          <p:spTgt spid="16"/>
                                        </p:tgtEl>
                                        <p:attrNameLst>
                                          <p:attrName>ppt_x</p:attrName>
                                          <p:attrName>ppt_y</p:attrName>
                                        </p:attrNameLst>
                                      </p:cBhvr>
                                      <p:rCtr x="35104" y="4931"/>
                                    </p:animMotion>
                                  </p:childTnLst>
                                </p:cTn>
                              </p:par>
                            </p:childTnLst>
                          </p:cTn>
                        </p:par>
                        <p:par>
                          <p:cTn id="22" fill="hold">
                            <p:stCondLst>
                              <p:cond delay="3000"/>
                            </p:stCondLst>
                            <p:childTnLst>
                              <p:par>
                                <p:cTn id="23" presetID="0" presetClass="path" presetSubtype="0" accel="50000" decel="50000" fill="hold" grpId="0" nodeType="afterEffect">
                                  <p:stCondLst>
                                    <p:cond delay="0"/>
                                  </p:stCondLst>
                                  <p:childTnLst>
                                    <p:animMotion origin="layout" path="M 0.00174 0.02384 L 0.70677 0.09537 " pathEditMode="relative" rAng="0" ptsTypes="AA">
                                      <p:cBhvr>
                                        <p:cTn id="24" dur="500" fill="hold"/>
                                        <p:tgtEl>
                                          <p:spTgt spid="17"/>
                                        </p:tgtEl>
                                        <p:attrNameLst>
                                          <p:attrName>ppt_x</p:attrName>
                                          <p:attrName>ppt_y</p:attrName>
                                        </p:attrNameLst>
                                      </p:cBhvr>
                                      <p:rCtr x="35243" y="3565"/>
                                    </p:animMotion>
                                  </p:childTnLst>
                                </p:cTn>
                              </p:par>
                            </p:childTnLst>
                          </p:cTn>
                        </p:par>
                        <p:par>
                          <p:cTn id="25" fill="hold">
                            <p:stCondLst>
                              <p:cond delay="3500"/>
                            </p:stCondLst>
                            <p:childTnLst>
                              <p:par>
                                <p:cTn id="26" presetID="0" presetClass="path" presetSubtype="0" accel="50000" decel="50000" fill="hold" grpId="0" nodeType="afterEffect">
                                  <p:stCondLst>
                                    <p:cond delay="0"/>
                                  </p:stCondLst>
                                  <p:childTnLst>
                                    <p:animMotion origin="layout" path="M 0.00538 0.02616 L 0.7342 0.16458 " pathEditMode="relative" rAng="0" ptsTypes="AA">
                                      <p:cBhvr>
                                        <p:cTn id="27" dur="500" fill="hold"/>
                                        <p:tgtEl>
                                          <p:spTgt spid="18"/>
                                        </p:tgtEl>
                                        <p:attrNameLst>
                                          <p:attrName>ppt_x</p:attrName>
                                          <p:attrName>ppt_y</p:attrName>
                                        </p:attrNameLst>
                                      </p:cBhvr>
                                      <p:rCtr x="36441" y="6921"/>
                                    </p:animMotion>
                                  </p:childTnLst>
                                </p:cTn>
                              </p:par>
                            </p:childTnLst>
                          </p:cTn>
                        </p:par>
                        <p:par>
                          <p:cTn id="28" fill="hold">
                            <p:stCondLst>
                              <p:cond delay="4000"/>
                            </p:stCondLst>
                            <p:childTnLst>
                              <p:par>
                                <p:cTn id="29" presetID="0" presetClass="path" presetSubtype="0" accel="50000" decel="50000" fill="hold" grpId="0" nodeType="afterEffect">
                                  <p:stCondLst>
                                    <p:cond delay="0"/>
                                  </p:stCondLst>
                                  <p:childTnLst>
                                    <p:animMotion origin="layout" path="M 0.00695 0.01759 L 0.72361 0.22292 " pathEditMode="relative" rAng="0" ptsTypes="AA">
                                      <p:cBhvr>
                                        <p:cTn id="30" dur="500" fill="hold"/>
                                        <p:tgtEl>
                                          <p:spTgt spid="19"/>
                                        </p:tgtEl>
                                        <p:attrNameLst>
                                          <p:attrName>ppt_x</p:attrName>
                                          <p:attrName>ppt_y</p:attrName>
                                        </p:attrNameLst>
                                      </p:cBhvr>
                                      <p:rCtr x="35833" y="10255"/>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250"/>
                                        <p:tgtEl>
                                          <p:spTgt spid="5"/>
                                        </p:tgtEl>
                                      </p:cBhvr>
                                    </p:animEffect>
                                  </p:childTnLst>
                                </p:cTn>
                              </p:par>
                              <p:par>
                                <p:cTn id="46" presetID="1" presetClass="entr" presetSubtype="0"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64876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childTnLst>
                          </p:cTn>
                        </p:par>
                        <p:par>
                          <p:cTn id="38" fill="hold">
                            <p:stCondLst>
                              <p:cond delay="1000"/>
                            </p:stCondLst>
                            <p:childTnLst>
                              <p:par>
                                <p:cTn id="39" presetID="0" presetClass="path" presetSubtype="0" accel="50000" decel="50000" fill="hold" grpId="0" nodeType="afterEffect">
                                  <p:stCondLst>
                                    <p:cond delay="0"/>
                                  </p:stCondLst>
                                  <p:childTnLst>
                                    <p:animMotion origin="layout" path="M 0.01458 0.0449 L 0.73472 0.08819 " pathEditMode="relative" rAng="0" ptsTypes="AA">
                                      <p:cBhvr>
                                        <p:cTn id="40" dur="500" fill="hold"/>
                                        <p:tgtEl>
                                          <p:spTgt spid="54"/>
                                        </p:tgtEl>
                                        <p:attrNameLst>
                                          <p:attrName>ppt_x</p:attrName>
                                          <p:attrName>ppt_y</p:attrName>
                                        </p:attrNameLst>
                                      </p:cBhvr>
                                      <p:rCtr x="36007" y="2153"/>
                                    </p:animMotion>
                                  </p:childTnLst>
                                </p:cTn>
                              </p:par>
                            </p:childTnLst>
                          </p:cTn>
                        </p:par>
                        <p:par>
                          <p:cTn id="41" fill="hold">
                            <p:stCondLst>
                              <p:cond delay="1500"/>
                            </p:stCondLst>
                            <p:childTnLst>
                              <p:par>
                                <p:cTn id="42" presetID="0" presetClass="path" presetSubtype="0" accel="50000" decel="50000" fill="hold" grpId="0" nodeType="afterEffect">
                                  <p:stCondLst>
                                    <p:cond delay="0"/>
                                  </p:stCondLst>
                                  <p:childTnLst>
                                    <p:animMotion origin="layout" path="M -0.01268 -0.08611 L 0.71024 0.05162 " pathEditMode="relative" rAng="0" ptsTypes="AA">
                                      <p:cBhvr>
                                        <p:cTn id="43" dur="500" fill="hold"/>
                                        <p:tgtEl>
                                          <p:spTgt spid="55"/>
                                        </p:tgtEl>
                                        <p:attrNameLst>
                                          <p:attrName>ppt_x</p:attrName>
                                          <p:attrName>ppt_y</p:attrName>
                                        </p:attrNameLst>
                                      </p:cBhvr>
                                      <p:rCtr x="36146" y="6875"/>
                                    </p:animMotion>
                                  </p:childTnLst>
                                </p:cTn>
                              </p:par>
                            </p:childTnLst>
                          </p:cTn>
                        </p:par>
                        <p:par>
                          <p:cTn id="44" fill="hold">
                            <p:stCondLst>
                              <p:cond delay="2000"/>
                            </p:stCondLst>
                            <p:childTnLst>
                              <p:par>
                                <p:cTn id="45" presetID="0" presetClass="path" presetSubtype="0" accel="50000" decel="50000" fill="hold" grpId="0" nodeType="afterEffect">
                                  <p:stCondLst>
                                    <p:cond delay="0"/>
                                  </p:stCondLst>
                                  <p:childTnLst>
                                    <p:animMotion origin="layout" path="M -0.01597 2.59259E-6 L 0.71406 0.19097 " pathEditMode="relative" rAng="0" ptsTypes="AA">
                                      <p:cBhvr>
                                        <p:cTn id="46" dur="500" fill="hold"/>
                                        <p:tgtEl>
                                          <p:spTgt spid="56"/>
                                        </p:tgtEl>
                                        <p:attrNameLst>
                                          <p:attrName>ppt_x</p:attrName>
                                          <p:attrName>ppt_y</p:attrName>
                                        </p:attrNameLst>
                                      </p:cBhvr>
                                      <p:rCtr x="36493" y="9537"/>
                                    </p:animMotion>
                                  </p:childTnLst>
                                </p:cTn>
                              </p:par>
                            </p:childTnLst>
                          </p:cTn>
                        </p:par>
                        <p:par>
                          <p:cTn id="47" fill="hold">
                            <p:stCondLst>
                              <p:cond delay="2500"/>
                            </p:stCondLst>
                            <p:childTnLst>
                              <p:par>
                                <p:cTn id="48" presetID="0" presetClass="path" presetSubtype="0" accel="50000" decel="50000" fill="hold" grpId="0" nodeType="afterEffect">
                                  <p:stCondLst>
                                    <p:cond delay="0"/>
                                  </p:stCondLst>
                                  <p:childTnLst>
                                    <p:animMotion origin="layout" path="M 0.00521 0.03611 L 0.70747 0.13472 " pathEditMode="relative" rAng="0" ptsTypes="AA">
                                      <p:cBhvr>
                                        <p:cTn id="49" dur="500" fill="hold"/>
                                        <p:tgtEl>
                                          <p:spTgt spid="57"/>
                                        </p:tgtEl>
                                        <p:attrNameLst>
                                          <p:attrName>ppt_x</p:attrName>
                                          <p:attrName>ppt_y</p:attrName>
                                        </p:attrNameLst>
                                      </p:cBhvr>
                                      <p:rCtr x="35104" y="4931"/>
                                    </p:animMotion>
                                  </p:childTnLst>
                                </p:cTn>
                              </p:par>
                            </p:childTnLst>
                          </p:cTn>
                        </p:par>
                        <p:par>
                          <p:cTn id="50" fill="hold">
                            <p:stCondLst>
                              <p:cond delay="3000"/>
                            </p:stCondLst>
                            <p:childTnLst>
                              <p:par>
                                <p:cTn id="51" presetID="0" presetClass="path" presetSubtype="0" accel="50000" decel="50000" fill="hold" grpId="0" nodeType="afterEffect">
                                  <p:stCondLst>
                                    <p:cond delay="0"/>
                                  </p:stCondLst>
                                  <p:childTnLst>
                                    <p:animMotion origin="layout" path="M 0.00174 0.02384 L 0.70677 0.09537 " pathEditMode="relative" rAng="0" ptsTypes="AA">
                                      <p:cBhvr>
                                        <p:cTn id="52" dur="500" fill="hold"/>
                                        <p:tgtEl>
                                          <p:spTgt spid="58"/>
                                        </p:tgtEl>
                                        <p:attrNameLst>
                                          <p:attrName>ppt_x</p:attrName>
                                          <p:attrName>ppt_y</p:attrName>
                                        </p:attrNameLst>
                                      </p:cBhvr>
                                      <p:rCtr x="35243" y="3565"/>
                                    </p:animMotion>
                                  </p:childTnLst>
                                </p:cTn>
                              </p:par>
                            </p:childTnLst>
                          </p:cTn>
                        </p:par>
                        <p:par>
                          <p:cTn id="53" fill="hold">
                            <p:stCondLst>
                              <p:cond delay="3500"/>
                            </p:stCondLst>
                            <p:childTnLst>
                              <p:par>
                                <p:cTn id="54" presetID="0" presetClass="path" presetSubtype="0" accel="50000" decel="50000" fill="hold" grpId="0" nodeType="afterEffect">
                                  <p:stCondLst>
                                    <p:cond delay="0"/>
                                  </p:stCondLst>
                                  <p:childTnLst>
                                    <p:animMotion origin="layout" path="M 0.00538 0.02616 L 0.7342 0.16458 " pathEditMode="relative" rAng="0" ptsTypes="AA">
                                      <p:cBhvr>
                                        <p:cTn id="55" dur="500" fill="hold"/>
                                        <p:tgtEl>
                                          <p:spTgt spid="59"/>
                                        </p:tgtEl>
                                        <p:attrNameLst>
                                          <p:attrName>ppt_x</p:attrName>
                                          <p:attrName>ppt_y</p:attrName>
                                        </p:attrNameLst>
                                      </p:cBhvr>
                                      <p:rCtr x="36441" y="6921"/>
                                    </p:animMotion>
                                  </p:childTnLst>
                                </p:cTn>
                              </p:par>
                            </p:childTnLst>
                          </p:cTn>
                        </p:par>
                        <p:par>
                          <p:cTn id="56" fill="hold">
                            <p:stCondLst>
                              <p:cond delay="4000"/>
                            </p:stCondLst>
                            <p:childTnLst>
                              <p:par>
                                <p:cTn id="57" presetID="0" presetClass="path" presetSubtype="0" accel="50000" decel="50000" fill="hold" grpId="0" nodeType="afterEffect">
                                  <p:stCondLst>
                                    <p:cond delay="0"/>
                                  </p:stCondLst>
                                  <p:childTnLst>
                                    <p:animMotion origin="layout" path="M 0.00695 0.01759 L 0.72361 0.22292 " pathEditMode="relative" rAng="0" ptsTypes="AA">
                                      <p:cBhvr>
                                        <p:cTn id="58"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361634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45C2-D56A-F349-9D1D-3A399E622465}"/>
              </a:ext>
            </a:extLst>
          </p:cNvPr>
          <p:cNvSpPr>
            <a:spLocks noGrp="1"/>
          </p:cNvSpPr>
          <p:nvPr>
            <p:ph type="title"/>
          </p:nvPr>
        </p:nvSpPr>
        <p:spPr/>
        <p:txBody>
          <a:bodyPr/>
          <a:lstStyle/>
          <a:p>
            <a:r>
              <a:rPr lang="en-US" sz="3600" dirty="0"/>
              <a:t>Huge Demand for Performance &amp; Efficiency</a:t>
            </a:r>
          </a:p>
        </p:txBody>
      </p:sp>
      <p:sp>
        <p:nvSpPr>
          <p:cNvPr id="3" name="Content Placeholder 2">
            <a:extLst>
              <a:ext uri="{FF2B5EF4-FFF2-40B4-BE49-F238E27FC236}">
                <a16:creationId xmlns:a16="http://schemas.microsoft.com/office/drawing/2014/main" id="{ADC80964-3B8A-EB4B-90E3-4FAF562FC02A}"/>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FF739E1-0CC7-ED4B-90C7-E21FEA675B4A}"/>
              </a:ext>
            </a:extLst>
          </p:cNvPr>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F576AFB4-569C-7941-BC9F-F91503D373B6}"/>
              </a:ext>
            </a:extLst>
          </p:cNvPr>
          <p:cNvPicPr>
            <a:picLocks noChangeAspect="1"/>
          </p:cNvPicPr>
          <p:nvPr/>
        </p:nvPicPr>
        <p:blipFill>
          <a:blip r:embed="rId2"/>
          <a:stretch>
            <a:fillRect/>
          </a:stretch>
        </p:blipFill>
        <p:spPr>
          <a:xfrm>
            <a:off x="0" y="1133228"/>
            <a:ext cx="9144000" cy="5115172"/>
          </a:xfrm>
          <a:prstGeom prst="rect">
            <a:avLst/>
          </a:prstGeom>
        </p:spPr>
      </p:pic>
      <p:sp>
        <p:nvSpPr>
          <p:cNvPr id="6" name="TextBox 5">
            <a:extLst>
              <a:ext uri="{FF2B5EF4-FFF2-40B4-BE49-F238E27FC236}">
                <a16:creationId xmlns:a16="http://schemas.microsoft.com/office/drawing/2014/main" id="{1F3EA380-E863-364E-AE27-A90C0B722468}"/>
              </a:ext>
            </a:extLst>
          </p:cNvPr>
          <p:cNvSpPr txBox="1"/>
          <p:nvPr/>
        </p:nvSpPr>
        <p:spPr>
          <a:xfrm>
            <a:off x="2438400" y="6462299"/>
            <a:ext cx="3801041" cy="30777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Source: https://</a:t>
            </a:r>
            <a:r>
              <a:rPr kumimoji="0" lang="en-US" sz="14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youtu.be</a:t>
            </a: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/Bh13Idwcb0Q?t=283</a:t>
            </a:r>
          </a:p>
        </p:txBody>
      </p:sp>
      <p:sp>
        <p:nvSpPr>
          <p:cNvPr id="7" name="Rectangle 6">
            <a:extLst>
              <a:ext uri="{FF2B5EF4-FFF2-40B4-BE49-F238E27FC236}">
                <a16:creationId xmlns:a16="http://schemas.microsoft.com/office/drawing/2014/main" id="{5436C082-34DA-45B5-2FC4-7D479EF01D6A}"/>
              </a:ext>
            </a:extLst>
          </p:cNvPr>
          <p:cNvSpPr/>
          <p:nvPr/>
        </p:nvSpPr>
        <p:spPr>
          <a:xfrm>
            <a:off x="899592" y="5327393"/>
            <a:ext cx="360040" cy="261847"/>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
        <p:nvSpPr>
          <p:cNvPr id="8" name="Rectangle 7">
            <a:extLst>
              <a:ext uri="{FF2B5EF4-FFF2-40B4-BE49-F238E27FC236}">
                <a16:creationId xmlns:a16="http://schemas.microsoft.com/office/drawing/2014/main" id="{DFDB9768-9DD6-F20A-BB41-ACFA8C93AF57}"/>
              </a:ext>
            </a:extLst>
          </p:cNvPr>
          <p:cNvSpPr/>
          <p:nvPr/>
        </p:nvSpPr>
        <p:spPr>
          <a:xfrm>
            <a:off x="4139952" y="5301208"/>
            <a:ext cx="542156" cy="27154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cxnSp>
        <p:nvCxnSpPr>
          <p:cNvPr id="9" name="Straight Arrow Connector 8">
            <a:extLst>
              <a:ext uri="{FF2B5EF4-FFF2-40B4-BE49-F238E27FC236}">
                <a16:creationId xmlns:a16="http://schemas.microsoft.com/office/drawing/2014/main" id="{558BE895-4DFF-F30A-0B9E-D3A9CB3B389E}"/>
              </a:ext>
            </a:extLst>
          </p:cNvPr>
          <p:cNvCxnSpPr/>
          <p:nvPr/>
        </p:nvCxnSpPr>
        <p:spPr>
          <a:xfrm>
            <a:off x="1187624" y="5805264"/>
            <a:ext cx="3384376"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6FEE302-F021-F952-3B8C-5E71CEB450DD}"/>
              </a:ext>
            </a:extLst>
          </p:cNvPr>
          <p:cNvSpPr txBox="1"/>
          <p:nvPr/>
        </p:nvSpPr>
        <p:spPr>
          <a:xfrm>
            <a:off x="4867383" y="4509410"/>
            <a:ext cx="407409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a:ea typeface="+mn-ea"/>
                <a:cs typeface="+mn-cs"/>
              </a:rPr>
              <a:t>~4 orders of magnitude increase in memory requirement in </a:t>
            </a:r>
            <a:br>
              <a:rPr kumimoji="0" lang="en-US" sz="1800" b="1" i="0" u="none" strike="noStrike" kern="1200" cap="none" spc="0" normalizeH="0" baseline="0" noProof="0" dirty="0">
                <a:ln>
                  <a:noFill/>
                </a:ln>
                <a:solidFill>
                  <a:srgbClr val="FF0000"/>
                </a:solidFill>
                <a:effectLst/>
                <a:uLnTx/>
                <a:uFillTx/>
                <a:latin typeface="Tahoma"/>
                <a:ea typeface="+mn-ea"/>
                <a:cs typeface="+mn-cs"/>
              </a:rPr>
            </a:br>
            <a:r>
              <a:rPr kumimoji="0" lang="en-US" sz="1800" b="1" i="0" u="none" strike="noStrike" kern="1200" cap="none" spc="0" normalizeH="0" baseline="0" noProof="0" dirty="0">
                <a:ln>
                  <a:noFill/>
                </a:ln>
                <a:solidFill>
                  <a:srgbClr val="FF0000"/>
                </a:solidFill>
                <a:effectLst/>
                <a:uLnTx/>
                <a:uFillTx/>
                <a:latin typeface="Tahoma"/>
                <a:ea typeface="+mn-ea"/>
                <a:cs typeface="+mn-cs"/>
              </a:rPr>
              <a:t>just a few years!</a:t>
            </a:r>
          </a:p>
        </p:txBody>
      </p:sp>
    </p:spTree>
    <p:extLst>
      <p:ext uri="{BB962C8B-B14F-4D97-AF65-F5344CB8AC3E}">
        <p14:creationId xmlns:p14="http://schemas.microsoft.com/office/powerpoint/2010/main" val="111863379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27A55D90-A30F-6843-AF17-DF532F64C21E}"/>
              </a:ext>
            </a:extLst>
          </p:cNvPr>
          <p:cNvSpPr/>
          <p:nvPr/>
        </p:nvSpPr>
        <p:spPr>
          <a:xfrm>
            <a:off x="4544265" y="3720326"/>
            <a:ext cx="45719" cy="60126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BE98A31-6773-DA4E-BF09-CC8C70AC928B}"/>
              </a:ext>
            </a:extLst>
          </p:cNvPr>
          <p:cNvSpPr>
            <a:spLocks noGrp="1"/>
          </p:cNvSpPr>
          <p:nvPr>
            <p:ph type="title"/>
          </p:nvPr>
        </p:nvSpPr>
        <p:spPr/>
        <p:txBody>
          <a:bodyPr/>
          <a:lstStyle/>
          <a:p>
            <a:r>
              <a:rPr lang="en-CH" dirty="0"/>
              <a:t>GenStore</a:t>
            </a:r>
          </a:p>
        </p:txBody>
      </p:sp>
      <p:sp>
        <p:nvSpPr>
          <p:cNvPr id="130" name="Rounded Rectangle 129">
            <a:extLst>
              <a:ext uri="{FF2B5EF4-FFF2-40B4-BE49-F238E27FC236}">
                <a16:creationId xmlns:a16="http://schemas.microsoft.com/office/drawing/2014/main" id="{BA716545-6B7B-674E-88BE-9F37A528D99A}"/>
              </a:ext>
            </a:extLst>
          </p:cNvPr>
          <p:cNvSpPr/>
          <p:nvPr/>
        </p:nvSpPr>
        <p:spPr>
          <a:xfrm>
            <a:off x="1047136" y="4291768"/>
            <a:ext cx="6916994" cy="2101506"/>
          </a:xfrm>
          <a:prstGeom prst="roundRect">
            <a:avLst>
              <a:gd name="adj" fmla="val 6954"/>
            </a:avLst>
          </a:prstGeom>
          <a:solidFill>
            <a:schemeClr val="bg1">
              <a:lumMod val="9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31" name="Straight Connector 130">
            <a:extLst>
              <a:ext uri="{FF2B5EF4-FFF2-40B4-BE49-F238E27FC236}">
                <a16:creationId xmlns:a16="http://schemas.microsoft.com/office/drawing/2014/main" id="{D83E48F5-E0FE-2D46-BA63-2B647FB8E7E9}"/>
              </a:ext>
            </a:extLst>
          </p:cNvPr>
          <p:cNvCxnSpPr>
            <a:cxnSpLocks/>
          </p:cNvCxnSpPr>
          <p:nvPr/>
        </p:nvCxnSpPr>
        <p:spPr>
          <a:xfrm flipH="1">
            <a:off x="5982739" y="4708624"/>
            <a:ext cx="23670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2" name="Rounded Rectangle 131">
            <a:extLst>
              <a:ext uri="{FF2B5EF4-FFF2-40B4-BE49-F238E27FC236}">
                <a16:creationId xmlns:a16="http://schemas.microsoft.com/office/drawing/2014/main" id="{3FAB5062-72EF-ED4D-B329-14B3A1057736}"/>
              </a:ext>
            </a:extLst>
          </p:cNvPr>
          <p:cNvSpPr/>
          <p:nvPr/>
        </p:nvSpPr>
        <p:spPr bwMode="auto">
          <a:xfrm>
            <a:off x="3066681" y="4375211"/>
            <a:ext cx="2932802" cy="1929574"/>
          </a:xfrm>
          <a:prstGeom prst="roundRect">
            <a:avLst>
              <a:gd name="adj" fmla="val 0"/>
            </a:avLst>
          </a:prstGeom>
          <a:solidFill>
            <a:srgbClr val="E9F9E4"/>
          </a:solidFill>
          <a:ln w="15875" cap="flat" cmpd="sng" algn="ctr">
            <a:solidFill>
              <a:schemeClr val="tx1"/>
            </a:solidFill>
            <a:prstDash val="solid"/>
            <a:round/>
            <a:headEnd type="none" w="med" len="med"/>
            <a:tailEnd type="none" w="med" len="med"/>
          </a:ln>
          <a:effectLst/>
        </p:spPr>
        <p:txBody>
          <a:bodyPr vert="horz" wrap="square" lIns="91440" tIns="36000" rIns="91440" bIns="3600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SSD Controller</a:t>
            </a:r>
          </a:p>
        </p:txBody>
      </p:sp>
      <p:grpSp>
        <p:nvGrpSpPr>
          <p:cNvPr id="133" name="Group 132">
            <a:extLst>
              <a:ext uri="{FF2B5EF4-FFF2-40B4-BE49-F238E27FC236}">
                <a16:creationId xmlns:a16="http://schemas.microsoft.com/office/drawing/2014/main" id="{9C22FFB0-21B2-FD4C-AA38-17DF3AF62EA2}"/>
              </a:ext>
            </a:extLst>
          </p:cNvPr>
          <p:cNvGrpSpPr/>
          <p:nvPr/>
        </p:nvGrpSpPr>
        <p:grpSpPr>
          <a:xfrm>
            <a:off x="5108013" y="4653955"/>
            <a:ext cx="757152" cy="682568"/>
            <a:chOff x="10752096" y="4076481"/>
            <a:chExt cx="757152" cy="682568"/>
          </a:xfrm>
        </p:grpSpPr>
        <p:sp>
          <p:nvSpPr>
            <p:cNvPr id="134" name="Rectangle 133">
              <a:extLst>
                <a:ext uri="{FF2B5EF4-FFF2-40B4-BE49-F238E27FC236}">
                  <a16:creationId xmlns:a16="http://schemas.microsoft.com/office/drawing/2014/main" id="{30B01296-2EE5-F34E-9054-A75C185A5219}"/>
                </a:ext>
              </a:extLst>
            </p:cNvPr>
            <p:cNvSpPr/>
            <p:nvPr/>
          </p:nvSpPr>
          <p:spPr bwMode="auto">
            <a:xfrm>
              <a:off x="10752096" y="4076481"/>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5" name="Rectangle 134">
              <a:extLst>
                <a:ext uri="{FF2B5EF4-FFF2-40B4-BE49-F238E27FC236}">
                  <a16:creationId xmlns:a16="http://schemas.microsoft.com/office/drawing/2014/main" id="{9C922A28-6D6B-C744-BD7B-314054C2CA17}"/>
                </a:ext>
              </a:extLst>
            </p:cNvPr>
            <p:cNvSpPr/>
            <p:nvPr/>
          </p:nvSpPr>
          <p:spPr bwMode="auto">
            <a:xfrm>
              <a:off x="10804689" y="4138092"/>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sp>
          <p:nvSpPr>
            <p:cNvPr id="136" name="Rectangle 135">
              <a:extLst>
                <a:ext uri="{FF2B5EF4-FFF2-40B4-BE49-F238E27FC236}">
                  <a16:creationId xmlns:a16="http://schemas.microsoft.com/office/drawing/2014/main" id="{A72AD538-7314-9941-AF9B-590AFBADC79D}"/>
                </a:ext>
              </a:extLst>
            </p:cNvPr>
            <p:cNvSpPr/>
            <p:nvPr/>
          </p:nvSpPr>
          <p:spPr bwMode="auto">
            <a:xfrm>
              <a:off x="10857282" y="4199703"/>
              <a:ext cx="651966" cy="559346"/>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Core</a:t>
              </a:r>
            </a:p>
          </p:txBody>
        </p:sp>
      </p:grpSp>
      <p:sp>
        <p:nvSpPr>
          <p:cNvPr id="139" name="Rectangle 138">
            <a:extLst>
              <a:ext uri="{FF2B5EF4-FFF2-40B4-BE49-F238E27FC236}">
                <a16:creationId xmlns:a16="http://schemas.microsoft.com/office/drawing/2014/main" id="{550CAAA1-8F7A-3C41-9680-FB7461FD7914}"/>
              </a:ext>
            </a:extLst>
          </p:cNvPr>
          <p:cNvSpPr/>
          <p:nvPr/>
        </p:nvSpPr>
        <p:spPr bwMode="auto">
          <a:xfrm>
            <a:off x="6193266" y="4388458"/>
            <a:ext cx="1374442" cy="1916327"/>
          </a:xfrm>
          <a:prstGeom prst="rect">
            <a:avLst/>
          </a:prstGeom>
          <a:solidFill>
            <a:schemeClr val="accent2">
              <a:lumMod val="20000"/>
              <a:lumOff val="80000"/>
            </a:schemeClr>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I</a:t>
            </a: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n-SSD DRAM</a:t>
            </a:r>
          </a:p>
        </p:txBody>
      </p:sp>
      <p:sp>
        <p:nvSpPr>
          <p:cNvPr id="140" name="Rounded Rectangle 139">
            <a:extLst>
              <a:ext uri="{FF2B5EF4-FFF2-40B4-BE49-F238E27FC236}">
                <a16:creationId xmlns:a16="http://schemas.microsoft.com/office/drawing/2014/main" id="{6B8CE80D-C246-8E46-B35E-C62A766DE30E}"/>
              </a:ext>
            </a:extLst>
          </p:cNvPr>
          <p:cNvSpPr/>
          <p:nvPr/>
        </p:nvSpPr>
        <p:spPr>
          <a:xfrm>
            <a:off x="6248740" y="4656831"/>
            <a:ext cx="1274619" cy="638034"/>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L2P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Mappings</a:t>
            </a:r>
          </a:p>
        </p:txBody>
      </p:sp>
      <p:cxnSp>
        <p:nvCxnSpPr>
          <p:cNvPr id="141" name="Elbow Connector 140">
            <a:extLst>
              <a:ext uri="{FF2B5EF4-FFF2-40B4-BE49-F238E27FC236}">
                <a16:creationId xmlns:a16="http://schemas.microsoft.com/office/drawing/2014/main" id="{07D06B4C-49E7-9A47-954A-B533AD05B48E}"/>
              </a:ext>
            </a:extLst>
          </p:cNvPr>
          <p:cNvCxnSpPr>
            <a:cxnSpLocks/>
            <a:stCxn id="161" idx="0"/>
          </p:cNvCxnSpPr>
          <p:nvPr/>
        </p:nvCxnSpPr>
        <p:spPr>
          <a:xfrm rot="5400000" flipH="1" flipV="1">
            <a:off x="2667797" y="3546156"/>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Elbow Connector 141">
            <a:extLst>
              <a:ext uri="{FF2B5EF4-FFF2-40B4-BE49-F238E27FC236}">
                <a16:creationId xmlns:a16="http://schemas.microsoft.com/office/drawing/2014/main" id="{1F23783C-1E6F-2148-949B-28DCD639617A}"/>
              </a:ext>
            </a:extLst>
          </p:cNvPr>
          <p:cNvCxnSpPr>
            <a:cxnSpLocks/>
            <a:stCxn id="160" idx="0"/>
          </p:cNvCxnSpPr>
          <p:nvPr/>
        </p:nvCxnSpPr>
        <p:spPr>
          <a:xfrm rot="5400000" flipH="1" flipV="1">
            <a:off x="2841652" y="4345780"/>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E12AEC04-78C9-424B-9A2B-51F97DF95BF6}"/>
              </a:ext>
            </a:extLst>
          </p:cNvPr>
          <p:cNvSpPr/>
          <p:nvPr/>
        </p:nvSpPr>
        <p:spPr bwMode="auto">
          <a:xfrm>
            <a:off x="3120724" y="4436527"/>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Ctrl.#1</a:t>
            </a:r>
          </a:p>
        </p:txBody>
      </p:sp>
      <p:cxnSp>
        <p:nvCxnSpPr>
          <p:cNvPr id="144" name="Elbow Connector 143">
            <a:extLst>
              <a:ext uri="{FF2B5EF4-FFF2-40B4-BE49-F238E27FC236}">
                <a16:creationId xmlns:a16="http://schemas.microsoft.com/office/drawing/2014/main" id="{A080DD9F-FBE9-2842-A168-BE1F0FB731C0}"/>
              </a:ext>
            </a:extLst>
          </p:cNvPr>
          <p:cNvCxnSpPr>
            <a:cxnSpLocks/>
            <a:stCxn id="166" idx="0"/>
          </p:cNvCxnSpPr>
          <p:nvPr/>
        </p:nvCxnSpPr>
        <p:spPr>
          <a:xfrm rot="5400000" flipH="1" flipV="1">
            <a:off x="2659633" y="4535342"/>
            <a:ext cx="110660" cy="2031254"/>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5" name="Elbow Connector 144">
            <a:extLst>
              <a:ext uri="{FF2B5EF4-FFF2-40B4-BE49-F238E27FC236}">
                <a16:creationId xmlns:a16="http://schemas.microsoft.com/office/drawing/2014/main" id="{EB641D23-33DF-DD45-98CF-4B2D7999D77D}"/>
              </a:ext>
            </a:extLst>
          </p:cNvPr>
          <p:cNvCxnSpPr>
            <a:cxnSpLocks/>
            <a:stCxn id="165" idx="0"/>
          </p:cNvCxnSpPr>
          <p:nvPr/>
        </p:nvCxnSpPr>
        <p:spPr>
          <a:xfrm rot="5400000" flipH="1" flipV="1">
            <a:off x="2841652" y="5334966"/>
            <a:ext cx="110660" cy="4320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6" name="Rectangle 145">
            <a:extLst>
              <a:ext uri="{FF2B5EF4-FFF2-40B4-BE49-F238E27FC236}">
                <a16:creationId xmlns:a16="http://schemas.microsoft.com/office/drawing/2014/main" id="{302F4DA2-BCF8-9A48-BCD9-0BA70DF15A64}"/>
              </a:ext>
            </a:extLst>
          </p:cNvPr>
          <p:cNvSpPr/>
          <p:nvPr/>
        </p:nvSpPr>
        <p:spPr bwMode="auto">
          <a:xfrm>
            <a:off x="3120724" y="5400545"/>
            <a:ext cx="723180" cy="540967"/>
          </a:xfrm>
          <a:prstGeom prst="rect">
            <a:avLst/>
          </a:prstGeom>
          <a:solidFill>
            <a:schemeClr val="accent6">
              <a:lumMod val="40000"/>
              <a:lumOff val="60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Flash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Ctrl.#N</a:t>
            </a:r>
          </a:p>
        </p:txBody>
      </p:sp>
      <p:sp>
        <p:nvSpPr>
          <p:cNvPr id="148" name="직사각형 363">
            <a:extLst>
              <a:ext uri="{FF2B5EF4-FFF2-40B4-BE49-F238E27FC236}">
                <a16:creationId xmlns:a16="http://schemas.microsoft.com/office/drawing/2014/main" id="{B4BDF15D-8D25-104F-AE63-C4DBE8928063}"/>
              </a:ext>
            </a:extLst>
          </p:cNvPr>
          <p:cNvSpPr/>
          <p:nvPr/>
        </p:nvSpPr>
        <p:spPr>
          <a:xfrm rot="5400000">
            <a:off x="3252980" y="5033631"/>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0" name="Rectangle 159">
            <a:extLst>
              <a:ext uri="{FF2B5EF4-FFF2-40B4-BE49-F238E27FC236}">
                <a16:creationId xmlns:a16="http://schemas.microsoft.com/office/drawing/2014/main" id="{CE64289B-EB9B-6D47-B64C-9E0580EB2FAE}"/>
              </a:ext>
            </a:extLst>
          </p:cNvPr>
          <p:cNvSpPr/>
          <p:nvPr/>
        </p:nvSpPr>
        <p:spPr bwMode="auto">
          <a:xfrm>
            <a:off x="2347056"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1" name="Rectangle 160">
            <a:extLst>
              <a:ext uri="{FF2B5EF4-FFF2-40B4-BE49-F238E27FC236}">
                <a16:creationId xmlns:a16="http://schemas.microsoft.com/office/drawing/2014/main" id="{0DBB906D-E4D7-1C41-AE6B-C1481B80D262}"/>
              </a:ext>
            </a:extLst>
          </p:cNvPr>
          <p:cNvSpPr/>
          <p:nvPr/>
        </p:nvSpPr>
        <p:spPr bwMode="auto">
          <a:xfrm>
            <a:off x="1373577" y="4617113"/>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2" name="직사각형 363">
            <a:extLst>
              <a:ext uri="{FF2B5EF4-FFF2-40B4-BE49-F238E27FC236}">
                <a16:creationId xmlns:a16="http://schemas.microsoft.com/office/drawing/2014/main" id="{308A9F7D-E526-FA48-9420-6DB86474B9A3}"/>
              </a:ext>
            </a:extLst>
          </p:cNvPr>
          <p:cNvSpPr/>
          <p:nvPr/>
        </p:nvSpPr>
        <p:spPr>
          <a:xfrm>
            <a:off x="2040997" y="4809233"/>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65" name="Rectangle 164">
            <a:extLst>
              <a:ext uri="{FF2B5EF4-FFF2-40B4-BE49-F238E27FC236}">
                <a16:creationId xmlns:a16="http://schemas.microsoft.com/office/drawing/2014/main" id="{9A6C7469-4034-2047-8AE1-A134E59CF669}"/>
              </a:ext>
            </a:extLst>
          </p:cNvPr>
          <p:cNvSpPr/>
          <p:nvPr/>
        </p:nvSpPr>
        <p:spPr bwMode="auto">
          <a:xfrm>
            <a:off x="2347056"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Die#4</a:t>
            </a:r>
          </a:p>
        </p:txBody>
      </p:sp>
      <p:sp>
        <p:nvSpPr>
          <p:cNvPr id="166" name="Rectangle 165">
            <a:extLst>
              <a:ext uri="{FF2B5EF4-FFF2-40B4-BE49-F238E27FC236}">
                <a16:creationId xmlns:a16="http://schemas.microsoft.com/office/drawing/2014/main" id="{372BC88E-4037-C64C-8988-CCAADD3A7F9C}"/>
              </a:ext>
            </a:extLst>
          </p:cNvPr>
          <p:cNvSpPr/>
          <p:nvPr/>
        </p:nvSpPr>
        <p:spPr bwMode="auto">
          <a:xfrm>
            <a:off x="1365413" y="5606299"/>
            <a:ext cx="667845" cy="551841"/>
          </a:xfrm>
          <a:prstGeom prst="rect">
            <a:avLst/>
          </a:prstGeom>
          <a:solidFill>
            <a:schemeClr val="bg1">
              <a:lumMod val="85000"/>
            </a:schemeClr>
          </a:solidFill>
          <a:ln w="15875" cap="flat" cmpd="sng" algn="ctr">
            <a:solidFill>
              <a:schemeClr val="tx1"/>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NAND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Die#1</a:t>
            </a:r>
          </a:p>
        </p:txBody>
      </p:sp>
      <p:sp>
        <p:nvSpPr>
          <p:cNvPr id="167" name="직사각형 363">
            <a:extLst>
              <a:ext uri="{FF2B5EF4-FFF2-40B4-BE49-F238E27FC236}">
                <a16:creationId xmlns:a16="http://schemas.microsoft.com/office/drawing/2014/main" id="{08986F32-0494-5C4F-81F7-43D29601CACA}"/>
              </a:ext>
            </a:extLst>
          </p:cNvPr>
          <p:cNvSpPr/>
          <p:nvPr/>
        </p:nvSpPr>
        <p:spPr>
          <a:xfrm>
            <a:off x="2040997" y="5777347"/>
            <a:ext cx="305537" cy="2169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rPr>
              <a:t>⋯</a:t>
            </a:r>
            <a:endParaRPr kumimoji="0" lang="ko-KR" altLang="en-US" sz="1600" b="1" i="0" u="none" strike="noStrike" kern="1200" cap="none" spc="0" normalizeH="0" baseline="0" noProof="0" dirty="0">
              <a:ln>
                <a:noFill/>
              </a:ln>
              <a:solidFill>
                <a:prstClr val="black"/>
              </a:solidFill>
              <a:effectLst/>
              <a:uLnTx/>
              <a:uFillTx/>
              <a:latin typeface="Arial" panose="020B0604020202020204" pitchFamily="34" charset="0"/>
              <a:ea typeface="맑은 고딕" panose="020B0503020000020004" pitchFamily="34" charset="-127"/>
              <a:cs typeface="Arial" panose="020B0604020202020204" pitchFamily="34" charset="0"/>
            </a:endParaRPr>
          </a:p>
        </p:txBody>
      </p:sp>
      <p:sp>
        <p:nvSpPr>
          <p:cNvPr id="178" name="Rounded Rectangle 177">
            <a:extLst>
              <a:ext uri="{FF2B5EF4-FFF2-40B4-BE49-F238E27FC236}">
                <a16:creationId xmlns:a16="http://schemas.microsoft.com/office/drawing/2014/main" id="{823B947D-A2DA-7E4F-A040-C4231925158A}"/>
              </a:ext>
            </a:extLst>
          </p:cNvPr>
          <p:cNvSpPr/>
          <p:nvPr/>
        </p:nvSpPr>
        <p:spPr>
          <a:xfrm>
            <a:off x="2752302" y="3418989"/>
            <a:ext cx="3534327" cy="302571"/>
          </a:xfrm>
          <a:prstGeom prst="roundRect">
            <a:avLst>
              <a:gd name="adj" fmla="val 30799"/>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Host System</a:t>
            </a:r>
          </a:p>
        </p:txBody>
      </p:sp>
      <p:sp>
        <p:nvSpPr>
          <p:cNvPr id="52" name="Rounded Rectangle 51">
            <a:extLst>
              <a:ext uri="{FF2B5EF4-FFF2-40B4-BE49-F238E27FC236}">
                <a16:creationId xmlns:a16="http://schemas.microsoft.com/office/drawing/2014/main" id="{F1E5A34E-4ED5-AB4D-822F-84C411E61671}"/>
              </a:ext>
            </a:extLst>
          </p:cNvPr>
          <p:cNvSpPr/>
          <p:nvPr/>
        </p:nvSpPr>
        <p:spPr>
          <a:xfrm>
            <a:off x="4981322" y="4464238"/>
            <a:ext cx="948293" cy="453460"/>
          </a:xfrm>
          <a:prstGeom prst="roundRect">
            <a:avLst>
              <a:gd name="adj" fmla="val 9944"/>
            </a:avLst>
          </a:prstGeom>
          <a:solidFill>
            <a:schemeClr val="accent4">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53" name="Rectangle 52">
            <a:extLst>
              <a:ext uri="{FF2B5EF4-FFF2-40B4-BE49-F238E27FC236}">
                <a16:creationId xmlns:a16="http://schemas.microsoft.com/office/drawing/2014/main" id="{C256931D-8BFC-EC4E-8D51-8BAF0560FBA8}"/>
              </a:ext>
            </a:extLst>
          </p:cNvPr>
          <p:cNvSpPr/>
          <p:nvPr/>
        </p:nvSpPr>
        <p:spPr bwMode="auto">
          <a:xfrm>
            <a:off x="5089771" y="5400543"/>
            <a:ext cx="812503"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4" name="Rectangle 53">
            <a:extLst>
              <a:ext uri="{FF2B5EF4-FFF2-40B4-BE49-F238E27FC236}">
                <a16:creationId xmlns:a16="http://schemas.microsoft.com/office/drawing/2014/main" id="{229DF49F-887A-924C-A0EF-CA98B8F10E91}"/>
              </a:ext>
            </a:extLst>
          </p:cNvPr>
          <p:cNvSpPr/>
          <p:nvPr/>
        </p:nvSpPr>
        <p:spPr bwMode="auto">
          <a:xfrm>
            <a:off x="3920709" y="4436527"/>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5" name="Rectangle 54">
            <a:extLst>
              <a:ext uri="{FF2B5EF4-FFF2-40B4-BE49-F238E27FC236}">
                <a16:creationId xmlns:a16="http://schemas.microsoft.com/office/drawing/2014/main" id="{EE366EB1-3ED8-174F-9545-5F5FC586E043}"/>
              </a:ext>
            </a:extLst>
          </p:cNvPr>
          <p:cNvSpPr/>
          <p:nvPr/>
        </p:nvSpPr>
        <p:spPr bwMode="auto">
          <a:xfrm>
            <a:off x="3920709" y="5400544"/>
            <a:ext cx="752544" cy="540967"/>
          </a:xfrm>
          <a:prstGeom prst="rect">
            <a:avLst/>
          </a:prstGeom>
          <a:solidFill>
            <a:srgbClr val="BAE5F5"/>
          </a:solidFill>
          <a:ln w="19050" cap="flat" cmpd="sng" algn="ctr">
            <a:solidFill>
              <a:srgbClr val="1982C3"/>
            </a:solid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16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ACC</a:t>
            </a:r>
          </a:p>
        </p:txBody>
      </p:sp>
      <p:sp>
        <p:nvSpPr>
          <p:cNvPr id="56" name="Rounded Rectangle 55">
            <a:extLst>
              <a:ext uri="{FF2B5EF4-FFF2-40B4-BE49-F238E27FC236}">
                <a16:creationId xmlns:a16="http://schemas.microsoft.com/office/drawing/2014/main" id="{7135A139-ED18-1640-A5D8-F41D6940FCC8}"/>
              </a:ext>
            </a:extLst>
          </p:cNvPr>
          <p:cNvSpPr/>
          <p:nvPr/>
        </p:nvSpPr>
        <p:spPr>
          <a:xfrm>
            <a:off x="6248740" y="5388400"/>
            <a:ext cx="1274619" cy="638034"/>
          </a:xfrm>
          <a:prstGeom prst="roundRect">
            <a:avLst>
              <a:gd name="adj" fmla="val 9944"/>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Metadata  </a:t>
            </a:r>
          </a:p>
        </p:txBody>
      </p:sp>
      <p:sp>
        <p:nvSpPr>
          <p:cNvPr id="57" name="Rounded Rectangle 56">
            <a:extLst>
              <a:ext uri="{FF2B5EF4-FFF2-40B4-BE49-F238E27FC236}">
                <a16:creationId xmlns:a16="http://schemas.microsoft.com/office/drawing/2014/main" id="{746E2371-B898-2D4D-B665-832A7DA710CB}"/>
              </a:ext>
            </a:extLst>
          </p:cNvPr>
          <p:cNvSpPr/>
          <p:nvPr/>
        </p:nvSpPr>
        <p:spPr>
          <a:xfrm>
            <a:off x="4960001" y="4419455"/>
            <a:ext cx="977645" cy="583858"/>
          </a:xfrm>
          <a:prstGeom prst="roundRect">
            <a:avLst>
              <a:gd name="adj" fmla="val 16632"/>
            </a:avLst>
          </a:prstGeom>
          <a:solidFill>
            <a:srgbClr val="BAE5F5"/>
          </a:solidFill>
          <a:ln w="1905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GenStore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0" i="1"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rPr>
              <a:t>FTL</a:t>
            </a:r>
          </a:p>
        </p:txBody>
      </p:sp>
      <p:sp>
        <p:nvSpPr>
          <p:cNvPr id="12" name="Right Arrow 11">
            <a:extLst>
              <a:ext uri="{FF2B5EF4-FFF2-40B4-BE49-F238E27FC236}">
                <a16:creationId xmlns:a16="http://schemas.microsoft.com/office/drawing/2014/main" id="{30D84DD8-85AF-8549-A50C-B4F3B2A078F1}"/>
              </a:ext>
            </a:extLst>
          </p:cNvPr>
          <p:cNvSpPr/>
          <p:nvPr/>
        </p:nvSpPr>
        <p:spPr>
          <a:xfrm rot="16200000">
            <a:off x="4279490" y="3776632"/>
            <a:ext cx="580099" cy="467486"/>
          </a:xfrm>
          <a:prstGeom prst="rightArrow">
            <a:avLst/>
          </a:prstGeom>
          <a:solidFill>
            <a:srgbClr val="1982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5DB76091-15B2-984C-9D40-41624FFF2AD8}"/>
              </a:ext>
            </a:extLst>
          </p:cNvPr>
          <p:cNvSpPr/>
          <p:nvPr/>
        </p:nvSpPr>
        <p:spPr bwMode="auto">
          <a:xfrm>
            <a:off x="4885532" y="3802009"/>
            <a:ext cx="3078598" cy="385960"/>
          </a:xfrm>
          <a:prstGeom prst="rect">
            <a:avLst/>
          </a:prstGeom>
          <a:noFill/>
          <a:ln w="9525" cap="flat" cmpd="sng" algn="ctr">
            <a:noFill/>
            <a:prstDash val="solid"/>
            <a:round/>
            <a:headEnd type="none" w="med" len="med"/>
            <a:tailEnd type="none" w="med" len="med"/>
          </a:ln>
          <a:effectLst/>
        </p:spPr>
        <p:txBody>
          <a:bodyPr vert="horz" wrap="square" lIns="0" tIns="45720" rIns="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Reads that need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0" i="0" u="none" strike="noStrike" kern="1200" cap="none" spc="0" normalizeH="0" baseline="0" noProof="0" dirty="0">
                <a:ln>
                  <a:noFill/>
                </a:ln>
                <a:solidFill>
                  <a:srgbClr val="1982C3"/>
                </a:solidFill>
                <a:effectLst/>
                <a:uLnTx/>
                <a:uFillTx/>
                <a:latin typeface="Cambria" panose="02040503050406030204" pitchFamily="18" charset="0"/>
                <a:ea typeface="+mn-ea"/>
                <a:cs typeface="Arial" panose="020B0604020202020204" pitchFamily="34" charset="0"/>
              </a:rPr>
              <a:t>substantial processing</a:t>
            </a:r>
          </a:p>
        </p:txBody>
      </p:sp>
      <p:sp>
        <p:nvSpPr>
          <p:cNvPr id="65" name="Content Placeholder 2">
            <a:extLst>
              <a:ext uri="{FF2B5EF4-FFF2-40B4-BE49-F238E27FC236}">
                <a16:creationId xmlns:a16="http://schemas.microsoft.com/office/drawing/2014/main" id="{CF8748EF-DAA0-A047-9A60-18BE750087F3}"/>
              </a:ext>
            </a:extLst>
          </p:cNvPr>
          <p:cNvSpPr txBox="1">
            <a:spLocks/>
          </p:cNvSpPr>
          <p:nvPr/>
        </p:nvSpPr>
        <p:spPr>
          <a:xfrm>
            <a:off x="189560" y="955166"/>
            <a:ext cx="8764880" cy="2585763"/>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100000"/>
              </a:lnSpc>
              <a:spcBef>
                <a:spcPts val="1000"/>
              </a:spcBef>
              <a:spcAft>
                <a:spcPts val="200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Key idea: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 reads that do not require alignment </a:t>
            </a: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inside the storage</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system</a:t>
            </a:r>
            <a:endPar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a:p>
            <a:pPr marL="187200" marR="0" lvl="0" indent="-18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Challenges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Different </a:t>
            </a:r>
            <a:r>
              <a:rPr kumimoji="0" lang="en-GB" sz="2400" b="0" i="0" u="none" strike="noStrike" kern="1200" cap="none" spc="0" normalizeH="0" baseline="0" noProof="0" dirty="0" err="1">
                <a:ln>
                  <a:noFill/>
                </a:ln>
                <a:solidFill>
                  <a:srgbClr val="C00000"/>
                </a:solidFill>
                <a:effectLst/>
                <a:uLnTx/>
                <a:uFillTx/>
                <a:latin typeface="Corbel" panose="020B0503020204020204" pitchFamily="34" charset="0"/>
                <a:ea typeface="+mn-ea"/>
                <a:cs typeface="+mn-cs"/>
              </a:rPr>
              <a:t>behavior</a:t>
            </a: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across read mapping workloads</a:t>
            </a:r>
          </a:p>
          <a:p>
            <a:pPr marL="311150" marR="0" lvl="1" indent="-187200" algn="l" defTabSz="914400" rtl="0" eaLnBrk="1" fontAlgn="auto" latinLnBrk="0" hangingPunct="1">
              <a:lnSpc>
                <a:spcPct val="100000"/>
              </a:lnSpc>
              <a:spcBef>
                <a:spcPts val="0"/>
              </a:spcBef>
              <a:spcAft>
                <a:spcPts val="0"/>
              </a:spcAft>
              <a:buClr>
                <a:prstClr val="black"/>
              </a:buClr>
              <a:buSzTx/>
              <a:buFont typeface="Cambria" panose="02040503050406030204" pitchFamily="18" charset="0"/>
              <a:buChar char="-"/>
              <a:tabLst/>
              <a:defRPr/>
            </a:pPr>
            <a:r>
              <a:rPr kumimoji="0" lang="en-GB" sz="2400" b="0"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Limited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hardware resources in the SSD</a:t>
            </a:r>
          </a:p>
        </p:txBody>
      </p:sp>
    </p:spTree>
    <p:extLst>
      <p:ext uri="{BB962C8B-B14F-4D97-AF65-F5344CB8AC3E}">
        <p14:creationId xmlns:p14="http://schemas.microsoft.com/office/powerpoint/2010/main" val="820523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C25B7-DEF6-5F4A-B988-8E68367812C2}"/>
              </a:ext>
            </a:extLst>
          </p:cNvPr>
          <p:cNvSpPr>
            <a:spLocks noGrp="1"/>
          </p:cNvSpPr>
          <p:nvPr>
            <p:ph type="title"/>
          </p:nvPr>
        </p:nvSpPr>
        <p:spPr/>
        <p:txBody>
          <a:bodyPr/>
          <a:lstStyle/>
          <a:p>
            <a:r>
              <a:rPr lang="en-CH" sz="3200" dirty="0"/>
              <a:t>Filtering Opportunities</a:t>
            </a:r>
          </a:p>
        </p:txBody>
      </p:sp>
      <p:sp>
        <p:nvSpPr>
          <p:cNvPr id="4" name="Content Placeholder 2">
            <a:extLst>
              <a:ext uri="{FF2B5EF4-FFF2-40B4-BE49-F238E27FC236}">
                <a16:creationId xmlns:a16="http://schemas.microsoft.com/office/drawing/2014/main" id="{4B0BFFBE-1EC2-3C4A-A597-09FB446C42A9}"/>
              </a:ext>
            </a:extLst>
          </p:cNvPr>
          <p:cNvSpPr>
            <a:spLocks noGrp="1"/>
          </p:cNvSpPr>
          <p:nvPr>
            <p:ph idx="1"/>
          </p:nvPr>
        </p:nvSpPr>
        <p:spPr>
          <a:xfrm>
            <a:off x="189559" y="978194"/>
            <a:ext cx="8874053" cy="5377521"/>
          </a:xfrm>
        </p:spPr>
        <p:txBody>
          <a:bodyPr/>
          <a:lstStyle/>
          <a:p>
            <a:pPr>
              <a:spcAft>
                <a:spcPts val="800"/>
              </a:spcAft>
            </a:pPr>
            <a:r>
              <a:rPr lang="en-GB" dirty="0"/>
              <a:t>Sequencing machines produce one of two kinds of reads </a:t>
            </a:r>
          </a:p>
          <a:p>
            <a:pPr lvl="1">
              <a:spcAft>
                <a:spcPts val="800"/>
              </a:spcAft>
            </a:pPr>
            <a:r>
              <a:rPr lang="en-GB" sz="2200" b="1" dirty="0"/>
              <a:t>Short reads: </a:t>
            </a:r>
            <a:r>
              <a:rPr lang="en-GB" sz="2200" dirty="0">
                <a:solidFill>
                  <a:srgbClr val="629B3C"/>
                </a:solidFill>
              </a:rPr>
              <a:t>highly accurate </a:t>
            </a:r>
            <a:r>
              <a:rPr lang="en-GB" sz="2200" dirty="0"/>
              <a:t>and short</a:t>
            </a:r>
          </a:p>
          <a:p>
            <a:pPr lvl="1">
              <a:spcAft>
                <a:spcPts val="800"/>
              </a:spcAft>
            </a:pPr>
            <a:r>
              <a:rPr lang="en-GB" sz="2200" b="1" dirty="0"/>
              <a:t>Long reads: </a:t>
            </a:r>
            <a:r>
              <a:rPr lang="en-GB" sz="2200" dirty="0">
                <a:solidFill>
                  <a:srgbClr val="C00000"/>
                </a:solidFill>
              </a:rPr>
              <a:t>less accurate </a:t>
            </a:r>
            <a:r>
              <a:rPr lang="en-GB" sz="2200" dirty="0"/>
              <a:t>and long</a:t>
            </a:r>
            <a:endParaRPr lang="en-GB" dirty="0"/>
          </a:p>
          <a:p>
            <a:pPr marL="0" indent="0">
              <a:buNone/>
            </a:pPr>
            <a:endParaRPr lang="en-CH" dirty="0"/>
          </a:p>
        </p:txBody>
      </p:sp>
      <p:sp>
        <p:nvSpPr>
          <p:cNvPr id="7" name="Rectangle 6">
            <a:extLst>
              <a:ext uri="{FF2B5EF4-FFF2-40B4-BE49-F238E27FC236}">
                <a16:creationId xmlns:a16="http://schemas.microsoft.com/office/drawing/2014/main" id="{3A9F7777-01A8-8344-94F4-F86EC7C6EDAB}"/>
              </a:ext>
            </a:extLst>
          </p:cNvPr>
          <p:cNvSpPr/>
          <p:nvPr/>
        </p:nvSpPr>
        <p:spPr>
          <a:xfrm>
            <a:off x="481684" y="5225849"/>
            <a:ext cx="8400644" cy="9732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(long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or</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High</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or long reads)</a:t>
            </a:r>
          </a:p>
        </p:txBody>
      </p:sp>
      <p:sp>
        <p:nvSpPr>
          <p:cNvPr id="8" name="Rectangle: Rounded Corners 8">
            <a:extLst>
              <a:ext uri="{FF2B5EF4-FFF2-40B4-BE49-F238E27FC236}">
                <a16:creationId xmlns:a16="http://schemas.microsoft.com/office/drawing/2014/main" id="{5326CE5E-62C4-314D-908A-4A31F336E2CC}"/>
              </a:ext>
            </a:extLst>
          </p:cNvPr>
          <p:cNvSpPr/>
          <p:nvPr/>
        </p:nvSpPr>
        <p:spPr>
          <a:xfrm>
            <a:off x="189558" y="4634434"/>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have potential matching locations, so they skip alignment</a:t>
            </a:r>
          </a:p>
        </p:txBody>
      </p:sp>
      <p:sp>
        <p:nvSpPr>
          <p:cNvPr id="10" name="Rectangle 9">
            <a:extLst>
              <a:ext uri="{FF2B5EF4-FFF2-40B4-BE49-F238E27FC236}">
                <a16:creationId xmlns:a16="http://schemas.microsoft.com/office/drawing/2014/main" id="{18010D33-781C-AF49-A244-03E794B46FDE}"/>
              </a:ext>
            </a:extLst>
          </p:cNvPr>
          <p:cNvSpPr/>
          <p:nvPr/>
        </p:nvSpPr>
        <p:spPr>
          <a:xfrm>
            <a:off x="481684" y="3196627"/>
            <a:ext cx="8400644" cy="1315108"/>
          </a:xfrm>
          <a:prstGeom prst="rect">
            <a:avLst/>
          </a:prstGeom>
          <a:solidFill>
            <a:schemeClr val="bg1">
              <a:lumMod val="9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sequencing error rates </a:t>
            </a: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(short reads) </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combined with</a:t>
            </a:r>
          </a:p>
          <a:p>
            <a:pPr marL="342900" marR="0" lvl="0" indent="-3429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Low</a:t>
            </a: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genetic variation</a:t>
            </a:r>
          </a:p>
        </p:txBody>
      </p:sp>
      <p:sp>
        <p:nvSpPr>
          <p:cNvPr id="11" name="Rectangle: Rounded Corners 8">
            <a:extLst>
              <a:ext uri="{FF2B5EF4-FFF2-40B4-BE49-F238E27FC236}">
                <a16:creationId xmlns:a16="http://schemas.microsoft.com/office/drawing/2014/main" id="{84B784F0-7BDE-204A-BF08-2F32008075E0}"/>
              </a:ext>
            </a:extLst>
          </p:cNvPr>
          <p:cNvSpPr/>
          <p:nvPr/>
        </p:nvSpPr>
        <p:spPr>
          <a:xfrm>
            <a:off x="189558" y="2921018"/>
            <a:ext cx="8505940" cy="736581"/>
          </a:xfrm>
          <a:prstGeom prst="roundRect">
            <a:avLst/>
          </a:prstGeom>
          <a:solidFill>
            <a:schemeClr val="accent1">
              <a:lumMod val="20000"/>
              <a:lumOff val="80000"/>
            </a:schemeClr>
          </a:solidFill>
          <a:ln w="38100">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 reads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Do not need expensive approximate string matching during alignment</a:t>
            </a:r>
          </a:p>
        </p:txBody>
      </p:sp>
      <p:sp>
        <p:nvSpPr>
          <p:cNvPr id="12" name="Content Placeholder 2">
            <a:extLst>
              <a:ext uri="{FF2B5EF4-FFF2-40B4-BE49-F238E27FC236}">
                <a16:creationId xmlns:a16="http://schemas.microsoft.com/office/drawing/2014/main" id="{B37B142F-6429-E54A-8CD8-652E6474BDF5}"/>
              </a:ext>
            </a:extLst>
          </p:cNvPr>
          <p:cNvSpPr txBox="1">
            <a:spLocks/>
          </p:cNvSpPr>
          <p:nvPr/>
        </p:nvSpPr>
        <p:spPr>
          <a:xfrm>
            <a:off x="189560" y="2378349"/>
            <a:ext cx="8987622" cy="564618"/>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1000"/>
              </a:spcAft>
              <a:buClr>
                <a:prstClr val="black"/>
              </a:buClr>
              <a:buSzTx/>
              <a:buFont typeface="Arial" panose="020B0604020202020204" pitchFamily="34" charset="0"/>
              <a:buNone/>
              <a:tabLst/>
              <a:defRPr/>
            </a:pP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Reads that do not require the expensive alignment step:</a:t>
            </a:r>
          </a:p>
        </p:txBody>
      </p:sp>
    </p:spTree>
    <p:extLst>
      <p:ext uri="{BB962C8B-B14F-4D97-AF65-F5344CB8AC3E}">
        <p14:creationId xmlns:p14="http://schemas.microsoft.com/office/powerpoint/2010/main" val="14447968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70EC-E641-4549-A00B-2879D9110069}"/>
              </a:ext>
            </a:extLst>
          </p:cNvPr>
          <p:cNvSpPr>
            <a:spLocks noGrp="1"/>
          </p:cNvSpPr>
          <p:nvPr>
            <p:ph type="title"/>
          </p:nvPr>
        </p:nvSpPr>
        <p:spPr/>
        <p:txBody>
          <a:bodyPr/>
          <a:lstStyle/>
          <a:p>
            <a:r>
              <a:rPr lang="en-CH" dirty="0"/>
              <a:t>GenStore</a:t>
            </a:r>
          </a:p>
        </p:txBody>
      </p:sp>
      <p:sp>
        <p:nvSpPr>
          <p:cNvPr id="3" name="Content Placeholder 2">
            <a:extLst>
              <a:ext uri="{FF2B5EF4-FFF2-40B4-BE49-F238E27FC236}">
                <a16:creationId xmlns:a16="http://schemas.microsoft.com/office/drawing/2014/main" id="{BF4A6C8E-3BC8-BB46-8783-21D3D816B591}"/>
              </a:ext>
            </a:extLst>
          </p:cNvPr>
          <p:cNvSpPr>
            <a:spLocks noGrp="1"/>
          </p:cNvSpPr>
          <p:nvPr>
            <p:ph idx="1"/>
          </p:nvPr>
        </p:nvSpPr>
        <p:spPr/>
        <p:txBody>
          <a:bodyPr/>
          <a:lstStyle/>
          <a:p>
            <a:endParaRPr lang="en-CH"/>
          </a:p>
        </p:txBody>
      </p:sp>
      <p:sp>
        <p:nvSpPr>
          <p:cNvPr id="4" name="TextBox 3">
            <a:extLst>
              <a:ext uri="{FF2B5EF4-FFF2-40B4-BE49-F238E27FC236}">
                <a16:creationId xmlns:a16="http://schemas.microsoft.com/office/drawing/2014/main" id="{FE69A509-2940-AF40-9D93-40CDBCF4F9D6}"/>
              </a:ext>
            </a:extLst>
          </p:cNvPr>
          <p:cNvSpPr txBox="1"/>
          <p:nvPr/>
        </p:nvSpPr>
        <p:spPr>
          <a:xfrm>
            <a:off x="364765" y="1611241"/>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xactly-</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
        <p:nvSpPr>
          <p:cNvPr id="5" name="TextBox 4">
            <a:extLst>
              <a:ext uri="{FF2B5EF4-FFF2-40B4-BE49-F238E27FC236}">
                <a16:creationId xmlns:a16="http://schemas.microsoft.com/office/drawing/2014/main" id="{E7A91EC6-06D7-EA40-9695-C5559CDEFE9C}"/>
              </a:ext>
            </a:extLst>
          </p:cNvPr>
          <p:cNvSpPr txBox="1"/>
          <p:nvPr/>
        </p:nvSpPr>
        <p:spPr>
          <a:xfrm>
            <a:off x="364764" y="3706836"/>
            <a:ext cx="8410073" cy="1539923"/>
          </a:xfrm>
          <a:prstGeom prst="roundRect">
            <a:avLst>
              <a:gd name="adj" fmla="val 4777"/>
            </a:avLst>
          </a:prstGeom>
          <a:solidFill>
            <a:srgbClr val="FFF2CC"/>
          </a:solidFill>
          <a:ln w="57150">
            <a:solidFill>
              <a:srgbClr val="1982C3"/>
            </a:solidFill>
          </a:ln>
        </p:spPr>
        <p:txBody>
          <a:bodyPr wrap="square" rtlCol="0" anchor="ctr" anchorCtr="0">
            <a:noAutofit/>
          </a:bodyPr>
          <a:lstStyle/>
          <a:p>
            <a:pPr marL="0" marR="0" lvl="0" indent="0" algn="ctr" defTabSz="457200" rtl="0" eaLnBrk="1" fontAlgn="auto" latinLnBrk="0" hangingPunct="1">
              <a:lnSpc>
                <a:spcPct val="110000"/>
              </a:lnSpc>
              <a:spcBef>
                <a:spcPts val="0"/>
              </a:spcBef>
              <a:spcAft>
                <a:spcPts val="3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GenStore</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
            </a:r>
            <a:r>
              <a:rPr kumimoji="0" lang="en-US"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orbel" panose="020B0503020204020204" pitchFamily="34" charset="0"/>
                <a:ea typeface="+mn-ea"/>
                <a:cs typeface="Calibri" panose="020F0502020204030204" pitchFamily="34" charset="0"/>
              </a:rPr>
              <a:t>fo</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r </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N</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on-</a:t>
            </a:r>
            <a:r>
              <a:rPr kumimoji="0" lang="en-US" sz="2800" b="1" i="0" u="sng" strike="noStrike" kern="1200" cap="none" spc="0" normalizeH="0" baseline="0" noProof="0" dirty="0">
                <a:ln>
                  <a:noFill/>
                </a:ln>
                <a:solidFill>
                  <a:srgbClr val="1982C3"/>
                </a:solidFill>
                <a:effectLst/>
                <a:uLnTx/>
                <a:uFillTx/>
                <a:latin typeface="Corbel" panose="020B0503020204020204" pitchFamily="34" charset="0"/>
                <a:ea typeface="+mn-ea"/>
                <a:cs typeface="Calibri" panose="020F0502020204030204" pitchFamily="34" charset="0"/>
              </a:rPr>
              <a:t>M</a:t>
            </a:r>
            <a:r>
              <a:rPr kumimoji="0" lang="en-US" sz="2800" b="1" i="0" u="none" strike="noStrike" kern="1200" cap="none" spc="0" normalizeH="0" baseline="0" noProof="0" dirty="0">
                <a:ln>
                  <a:noFill/>
                </a:ln>
                <a:solidFill>
                  <a:prstClr val="black"/>
                </a:solidFill>
                <a:effectLst/>
                <a:uLnTx/>
                <a:uFillTx/>
                <a:latin typeface="Corbel" panose="020B0503020204020204" pitchFamily="34" charset="0"/>
                <a:ea typeface="+mn-ea"/>
                <a:cs typeface="Calibri" panose="020F0502020204030204" pitchFamily="34" charset="0"/>
              </a:rPr>
              <a:t>atching Reads</a:t>
            </a:r>
          </a:p>
        </p:txBody>
      </p:sp>
    </p:spTree>
    <p:extLst>
      <p:ext uri="{BB962C8B-B14F-4D97-AF65-F5344CB8AC3E}">
        <p14:creationId xmlns:p14="http://schemas.microsoft.com/office/powerpoint/2010/main" val="1353905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14634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ontent Placeholder 2">
            <a:extLst>
              <a:ext uri="{FF2B5EF4-FFF2-40B4-BE49-F238E27FC236}">
                <a16:creationId xmlns:a16="http://schemas.microsoft.com/office/drawing/2014/main" id="{0B136610-765A-3B49-B2B1-9D7AD87E8E81}"/>
              </a:ext>
            </a:extLst>
          </p:cNvPr>
          <p:cNvSpPr>
            <a:spLocks noGrp="1"/>
          </p:cNvSpPr>
          <p:nvPr>
            <p:ph idx="1"/>
          </p:nvPr>
        </p:nvSpPr>
        <p:spPr>
          <a:xfrm>
            <a:off x="189559" y="978194"/>
            <a:ext cx="8874053" cy="5377521"/>
          </a:xfrm>
        </p:spPr>
        <p:txBody>
          <a:bodyPr/>
          <a:lstStyle/>
          <a:p>
            <a:pPr marL="0" indent="0">
              <a:buNone/>
            </a:pPr>
            <a:endParaRPr lang="en-CH" sz="2000" dirty="0">
              <a:solidFill>
                <a:srgbClr val="1982C3"/>
              </a:solidFill>
            </a:endParaRPr>
          </a:p>
        </p:txBody>
      </p:sp>
      <p:sp>
        <p:nvSpPr>
          <p:cNvPr id="2" name="Title 1">
            <a:extLst>
              <a:ext uri="{FF2B5EF4-FFF2-40B4-BE49-F238E27FC236}">
                <a16:creationId xmlns:a16="http://schemas.microsoft.com/office/drawing/2014/main" id="{5A273608-0446-FE48-A11D-2BE1133A8AD9}"/>
              </a:ext>
            </a:extLst>
          </p:cNvPr>
          <p:cNvSpPr>
            <a:spLocks noGrp="1"/>
          </p:cNvSpPr>
          <p:nvPr>
            <p:ph type="title"/>
          </p:nvPr>
        </p:nvSpPr>
        <p:spPr/>
        <p:txBody>
          <a:bodyPr/>
          <a:lstStyle/>
          <a:p>
            <a:r>
              <a:rPr lang="en-CH" dirty="0"/>
              <a:t>Performance – GenStore-EM</a:t>
            </a:r>
          </a:p>
        </p:txBody>
      </p:sp>
      <p:graphicFrame>
        <p:nvGraphicFramePr>
          <p:cNvPr id="4" name="Chart 3">
            <a:extLst>
              <a:ext uri="{FF2B5EF4-FFF2-40B4-BE49-F238E27FC236}">
                <a16:creationId xmlns:a16="http://schemas.microsoft.com/office/drawing/2014/main" id="{42657A27-A4FF-9C4C-B9DC-5508DB5B0164}"/>
              </a:ext>
            </a:extLst>
          </p:cNvPr>
          <p:cNvGraphicFramePr>
            <a:graphicFrameLocks/>
          </p:cNvGraphicFramePr>
          <p:nvPr>
            <p:extLst>
              <p:ext uri="{D42A27DB-BD31-4B8C-83A1-F6EECF244321}">
                <p14:modId xmlns:p14="http://schemas.microsoft.com/office/powerpoint/2010/main" val="989419752"/>
              </p:ext>
            </p:extLst>
          </p:nvPr>
        </p:nvGraphicFramePr>
        <p:xfrm>
          <a:off x="578259" y="1195267"/>
          <a:ext cx="4010235" cy="309782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06729C1-5B9C-F745-BFB7-CD2FCEEFCB86}"/>
              </a:ext>
            </a:extLst>
          </p:cNvPr>
          <p:cNvSpPr txBox="1"/>
          <p:nvPr/>
        </p:nvSpPr>
        <p:spPr>
          <a:xfrm rot="16200000">
            <a:off x="-665910" y="2095086"/>
            <a:ext cx="20167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p:txBody>
      </p:sp>
      <p:cxnSp>
        <p:nvCxnSpPr>
          <p:cNvPr id="6" name="Straight Connector 5">
            <a:extLst>
              <a:ext uri="{FF2B5EF4-FFF2-40B4-BE49-F238E27FC236}">
                <a16:creationId xmlns:a16="http://schemas.microsoft.com/office/drawing/2014/main" id="{5A582C14-4165-E243-9C2D-63E6D3737F3A}"/>
              </a:ext>
            </a:extLst>
          </p:cNvPr>
          <p:cNvCxnSpPr>
            <a:cxnSpLocks/>
          </p:cNvCxnSpPr>
          <p:nvPr/>
        </p:nvCxnSpPr>
        <p:spPr>
          <a:xfrm>
            <a:off x="3405325" y="1557442"/>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A33ED0-1D4A-124A-BC4C-9635639D52F4}"/>
              </a:ext>
            </a:extLst>
          </p:cNvPr>
          <p:cNvCxnSpPr>
            <a:cxnSpLocks/>
          </p:cNvCxnSpPr>
          <p:nvPr/>
        </p:nvCxnSpPr>
        <p:spPr>
          <a:xfrm>
            <a:off x="2283988" y="1557441"/>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4" name="Chart 43">
            <a:extLst>
              <a:ext uri="{FF2B5EF4-FFF2-40B4-BE49-F238E27FC236}">
                <a16:creationId xmlns:a16="http://schemas.microsoft.com/office/drawing/2014/main" id="{74BA6ACB-CCC4-494A-B6D3-5E8FE5AF1832}"/>
              </a:ext>
            </a:extLst>
          </p:cNvPr>
          <p:cNvGraphicFramePr>
            <a:graphicFrameLocks/>
          </p:cNvGraphicFramePr>
          <p:nvPr>
            <p:extLst>
              <p:ext uri="{D42A27DB-BD31-4B8C-83A1-F6EECF244321}">
                <p14:modId xmlns:p14="http://schemas.microsoft.com/office/powerpoint/2010/main" val="123169587"/>
              </p:ext>
            </p:extLst>
          </p:nvPr>
        </p:nvGraphicFramePr>
        <p:xfrm>
          <a:off x="4741757" y="1355401"/>
          <a:ext cx="4572000" cy="2273368"/>
        </p:xfrm>
        <a:graphic>
          <a:graphicData uri="http://schemas.openxmlformats.org/drawingml/2006/chart">
            <c:chart xmlns:c="http://schemas.openxmlformats.org/drawingml/2006/chart" xmlns:r="http://schemas.openxmlformats.org/officeDocument/2006/relationships" r:id="rId4"/>
          </a:graphicData>
        </a:graphic>
      </p:graphicFrame>
      <p:sp>
        <p:nvSpPr>
          <p:cNvPr id="45" name="TextBox 44">
            <a:extLst>
              <a:ext uri="{FF2B5EF4-FFF2-40B4-BE49-F238E27FC236}">
                <a16:creationId xmlns:a16="http://schemas.microsoft.com/office/drawing/2014/main" id="{0456F795-D524-E441-B913-39E834D03CB9}"/>
              </a:ext>
            </a:extLst>
          </p:cNvPr>
          <p:cNvSpPr txBox="1"/>
          <p:nvPr/>
        </p:nvSpPr>
        <p:spPr>
          <a:xfrm>
            <a:off x="1524000" y="977325"/>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47" name="TextBox 46">
            <a:extLst>
              <a:ext uri="{FF2B5EF4-FFF2-40B4-BE49-F238E27FC236}">
                <a16:creationId xmlns:a16="http://schemas.microsoft.com/office/drawing/2014/main" id="{A5006202-EA00-D041-AA3F-13A3B818011A}"/>
              </a:ext>
            </a:extLst>
          </p:cNvPr>
          <p:cNvSpPr txBox="1"/>
          <p:nvPr/>
        </p:nvSpPr>
        <p:spPr>
          <a:xfrm>
            <a:off x="5534235" y="978638"/>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48" name="Rectangle 47">
            <a:extLst>
              <a:ext uri="{FF2B5EF4-FFF2-40B4-BE49-F238E27FC236}">
                <a16:creationId xmlns:a16="http://schemas.microsoft.com/office/drawing/2014/main" id="{4862E5FE-6613-F749-8EF4-FFE16E44EA5B}"/>
              </a:ext>
            </a:extLst>
          </p:cNvPr>
          <p:cNvSpPr/>
          <p:nvPr/>
        </p:nvSpPr>
        <p:spPr>
          <a:xfrm>
            <a:off x="0" y="411457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2.1× - 2.5×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50" name="Rectangle 49">
            <a:extLst>
              <a:ext uri="{FF2B5EF4-FFF2-40B4-BE49-F238E27FC236}">
                <a16:creationId xmlns:a16="http://schemas.microsoft.com/office/drawing/2014/main" id="{6E96A8CC-8862-7243-999B-0C70774F9588}"/>
              </a:ext>
            </a:extLst>
          </p:cNvPr>
          <p:cNvSpPr/>
          <p:nvPr/>
        </p:nvSpPr>
        <p:spPr>
          <a:xfrm>
            <a:off x="3615" y="497470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1.5× – 3.3×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51" name="Rectangle 50">
            <a:extLst>
              <a:ext uri="{FF2B5EF4-FFF2-40B4-BE49-F238E27FC236}">
                <a16:creationId xmlns:a16="http://schemas.microsoft.com/office/drawing/2014/main" id="{F070DFF6-345A-DA4D-8DE8-A16AD6CE0ABA}"/>
              </a:ext>
            </a:extLst>
          </p:cNvPr>
          <p:cNvSpPr/>
          <p:nvPr/>
        </p:nvSpPr>
        <p:spPr>
          <a:xfrm>
            <a:off x="0" y="582221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3.92×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3" name="Straight Arrow Connector 52">
            <a:extLst>
              <a:ext uri="{FF2B5EF4-FFF2-40B4-BE49-F238E27FC236}">
                <a16:creationId xmlns:a16="http://schemas.microsoft.com/office/drawing/2014/main" id="{277AE8F3-7341-054F-888C-1C41A41498A9}"/>
              </a:ext>
            </a:extLst>
          </p:cNvPr>
          <p:cNvCxnSpPr/>
          <p:nvPr/>
        </p:nvCxnSpPr>
        <p:spPr>
          <a:xfrm flipV="1">
            <a:off x="5534235" y="1557441"/>
            <a:ext cx="0" cy="26506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A745F0C2-0D38-8642-B229-3DDC53924940}"/>
              </a:ext>
            </a:extLst>
          </p:cNvPr>
          <p:cNvSpPr txBox="1"/>
          <p:nvPr/>
        </p:nvSpPr>
        <p:spPr>
          <a:xfrm rot="16200000">
            <a:off x="5118496" y="1620534"/>
            <a:ext cx="85000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600" b="0" i="0" u="none" strike="noStrike" kern="1200" cap="none" spc="0" normalizeH="0" baseline="0" noProof="0" dirty="0">
                <a:ln>
                  <a:noFill/>
                </a:ln>
                <a:solidFill>
                  <a:prstClr val="white"/>
                </a:solidFill>
                <a:effectLst/>
                <a:uLnTx/>
                <a:uFillTx/>
                <a:latin typeface="Calibri" panose="020F0502020204030204"/>
                <a:ea typeface="+mn-ea"/>
                <a:cs typeface="+mn-cs"/>
              </a:rPr>
              <a:t>29</a:t>
            </a: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6" name="Straight Connector 15">
            <a:extLst>
              <a:ext uri="{FF2B5EF4-FFF2-40B4-BE49-F238E27FC236}">
                <a16:creationId xmlns:a16="http://schemas.microsoft.com/office/drawing/2014/main" id="{EBA1B48E-4C07-5248-81E9-45D570F1D2D1}"/>
              </a:ext>
            </a:extLst>
          </p:cNvPr>
          <p:cNvCxnSpPr>
            <a:cxnSpLocks/>
          </p:cNvCxnSpPr>
          <p:nvPr/>
        </p:nvCxnSpPr>
        <p:spPr>
          <a:xfrm>
            <a:off x="7540763" y="1557441"/>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21FB98C-152E-1744-BD95-C44F4324FE4D}"/>
              </a:ext>
            </a:extLst>
          </p:cNvPr>
          <p:cNvCxnSpPr>
            <a:cxnSpLocks/>
          </p:cNvCxnSpPr>
          <p:nvPr/>
        </p:nvCxnSpPr>
        <p:spPr>
          <a:xfrm>
            <a:off x="6405138" y="1557440"/>
            <a:ext cx="0" cy="110505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4C9C88C9-7438-8F40-95FA-3B77738270BD}"/>
              </a:ext>
            </a:extLst>
          </p:cNvPr>
          <p:cNvCxnSpPr>
            <a:cxnSpLocks/>
          </p:cNvCxnSpPr>
          <p:nvPr/>
        </p:nvCxnSpPr>
        <p:spPr>
          <a:xfrm flipV="1">
            <a:off x="1887797" y="1716359"/>
            <a:ext cx="0" cy="548454"/>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B5D63E2-2322-0B4F-BFC0-3DA8BC74B461}"/>
              </a:ext>
            </a:extLst>
          </p:cNvPr>
          <p:cNvCxnSpPr>
            <a:cxnSpLocks/>
          </p:cNvCxnSpPr>
          <p:nvPr/>
        </p:nvCxnSpPr>
        <p:spPr>
          <a:xfrm flipV="1">
            <a:off x="3013590" y="1798088"/>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C115193-3ACB-0A45-870C-1A44C4A9EA60}"/>
              </a:ext>
            </a:extLst>
          </p:cNvPr>
          <p:cNvCxnSpPr>
            <a:cxnSpLocks/>
          </p:cNvCxnSpPr>
          <p:nvPr/>
        </p:nvCxnSpPr>
        <p:spPr>
          <a:xfrm flipV="1">
            <a:off x="4139385" y="1798088"/>
            <a:ext cx="0" cy="439300"/>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DB2B9347-DB41-F44E-85B5-733F9ECACD70}"/>
              </a:ext>
            </a:extLst>
          </p:cNvPr>
          <p:cNvCxnSpPr>
            <a:cxnSpLocks/>
          </p:cNvCxnSpPr>
          <p:nvPr/>
        </p:nvCxnSpPr>
        <p:spPr>
          <a:xfrm flipV="1">
            <a:off x="6031888" y="1432963"/>
            <a:ext cx="0" cy="269929"/>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CF6DBAE-33AC-D642-9DCE-C3EA94B57E1A}"/>
              </a:ext>
            </a:extLst>
          </p:cNvPr>
          <p:cNvCxnSpPr>
            <a:cxnSpLocks/>
          </p:cNvCxnSpPr>
          <p:nvPr/>
        </p:nvCxnSpPr>
        <p:spPr>
          <a:xfrm flipV="1">
            <a:off x="7178682" y="1960013"/>
            <a:ext cx="0" cy="39247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E107A0A6-C00A-2E46-A8E0-D03CD6106185}"/>
              </a:ext>
            </a:extLst>
          </p:cNvPr>
          <p:cNvCxnSpPr>
            <a:cxnSpLocks/>
          </p:cNvCxnSpPr>
          <p:nvPr/>
        </p:nvCxnSpPr>
        <p:spPr>
          <a:xfrm flipV="1">
            <a:off x="8305807" y="2153688"/>
            <a:ext cx="0" cy="20832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F3BE044-20B6-EC42-A30F-A2A30CB75E99}"/>
              </a:ext>
            </a:extLst>
          </p:cNvPr>
          <p:cNvGrpSpPr/>
          <p:nvPr/>
        </p:nvGrpSpPr>
        <p:grpSpPr>
          <a:xfrm>
            <a:off x="1931575" y="1555572"/>
            <a:ext cx="2607664" cy="806760"/>
            <a:chOff x="1931575" y="1948234"/>
            <a:chExt cx="2607664" cy="806760"/>
          </a:xfrm>
        </p:grpSpPr>
        <p:sp>
          <p:nvSpPr>
            <p:cNvPr id="20" name="TextBox 19">
              <a:extLst>
                <a:ext uri="{FF2B5EF4-FFF2-40B4-BE49-F238E27FC236}">
                  <a16:creationId xmlns:a16="http://schemas.microsoft.com/office/drawing/2014/main" id="{49EB790D-0B50-4841-9DF2-58A75256B6C8}"/>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85826FD-81C9-0C44-93AD-11C6CF0C0F54}"/>
                </a:ext>
              </a:extLst>
            </p:cNvPr>
            <p:cNvSpPr txBox="1"/>
            <p:nvPr/>
          </p:nvSpPr>
          <p:spPr>
            <a:xfrm rot="16200000">
              <a:off x="2866917" y="2140818"/>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394E25C6-5B7E-F14B-8A2F-F3BF20E72E47}"/>
                </a:ext>
              </a:extLst>
            </p:cNvPr>
            <p:cNvSpPr txBox="1"/>
            <p:nvPr/>
          </p:nvSpPr>
          <p:spPr>
            <a:xfrm rot="16200000">
              <a:off x="3948413" y="213895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2.1x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
        <p:nvSpPr>
          <p:cNvPr id="41" name="TextBox 40">
            <a:extLst>
              <a:ext uri="{FF2B5EF4-FFF2-40B4-BE49-F238E27FC236}">
                <a16:creationId xmlns:a16="http://schemas.microsoft.com/office/drawing/2014/main" id="{017BD68A-79A6-1E45-8B2F-9622611D21F5}"/>
              </a:ext>
            </a:extLst>
          </p:cNvPr>
          <p:cNvSpPr txBox="1"/>
          <p:nvPr/>
        </p:nvSpPr>
        <p:spPr>
          <a:xfrm rot="16200000">
            <a:off x="6003093" y="1352365"/>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rPr>
              <a:t>3.3x</a:t>
            </a:r>
            <a:endParaRPr kumimoji="0" lang="en-CH" sz="1800" b="1" i="0" u="none" strike="noStrike" kern="1200" cap="none" spc="0" normalizeH="0" baseline="0" noProof="0" dirty="0">
              <a:ln>
                <a:noFill/>
              </a:ln>
              <a:solidFill>
                <a:srgbClr val="70AD47">
                  <a:lumMod val="75000"/>
                </a:srgbClr>
              </a:solidFill>
              <a:effectLst/>
              <a:highlight>
                <a:srgbClr val="FFFFFF"/>
              </a:highligh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67F2DB3-E8C5-0147-A64A-9FE9F1F0CDE6}"/>
              </a:ext>
            </a:extLst>
          </p:cNvPr>
          <p:cNvSpPr txBox="1"/>
          <p:nvPr/>
        </p:nvSpPr>
        <p:spPr>
          <a:xfrm rot="16200000">
            <a:off x="8123765" y="188201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2750DF2-9795-554F-9DCB-51834C2B1EB6}"/>
              </a:ext>
            </a:extLst>
          </p:cNvPr>
          <p:cNvSpPr txBox="1"/>
          <p:nvPr/>
        </p:nvSpPr>
        <p:spPr>
          <a:xfrm rot="16200000">
            <a:off x="6979466" y="190125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2.5x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5472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Content Placeholder 2">
            <a:extLst>
              <a:ext uri="{FF2B5EF4-FFF2-40B4-BE49-F238E27FC236}">
                <a16:creationId xmlns:a16="http://schemas.microsoft.com/office/drawing/2014/main" id="{DE17AFA3-0FB1-B241-84E8-31ADBBF1B897}"/>
              </a:ext>
            </a:extLst>
          </p:cNvPr>
          <p:cNvSpPr>
            <a:spLocks noGrp="1"/>
          </p:cNvSpPr>
          <p:nvPr>
            <p:ph idx="1"/>
          </p:nvPr>
        </p:nvSpPr>
        <p:spPr>
          <a:xfrm>
            <a:off x="189559" y="978194"/>
            <a:ext cx="8874053" cy="5377521"/>
          </a:xfrm>
        </p:spPr>
        <p:txBody>
          <a:bodyPr/>
          <a:lstStyle/>
          <a:p>
            <a:pPr marL="0" indent="0">
              <a:buNone/>
            </a:pPr>
            <a:endParaRPr lang="en-CH" sz="2000" dirty="0">
              <a:solidFill>
                <a:srgbClr val="1982C3"/>
              </a:solidFill>
            </a:endParaRPr>
          </a:p>
        </p:txBody>
      </p:sp>
      <p:sp>
        <p:nvSpPr>
          <p:cNvPr id="2" name="Title 1">
            <a:extLst>
              <a:ext uri="{FF2B5EF4-FFF2-40B4-BE49-F238E27FC236}">
                <a16:creationId xmlns:a16="http://schemas.microsoft.com/office/drawing/2014/main" id="{8552928A-7153-BA4F-A458-A62E08807FC6}"/>
              </a:ext>
            </a:extLst>
          </p:cNvPr>
          <p:cNvSpPr>
            <a:spLocks noGrp="1"/>
          </p:cNvSpPr>
          <p:nvPr>
            <p:ph type="title"/>
          </p:nvPr>
        </p:nvSpPr>
        <p:spPr/>
        <p:txBody>
          <a:bodyPr/>
          <a:lstStyle/>
          <a:p>
            <a:r>
              <a:rPr lang="en-CH" dirty="0"/>
              <a:t>Performance – GenStore-NM</a:t>
            </a:r>
          </a:p>
        </p:txBody>
      </p:sp>
      <p:graphicFrame>
        <p:nvGraphicFramePr>
          <p:cNvPr id="5" name="Chart 4">
            <a:extLst>
              <a:ext uri="{FF2B5EF4-FFF2-40B4-BE49-F238E27FC236}">
                <a16:creationId xmlns:a16="http://schemas.microsoft.com/office/drawing/2014/main" id="{3D70526E-0797-AD4E-9076-378394D5BAAE}"/>
              </a:ext>
            </a:extLst>
          </p:cNvPr>
          <p:cNvGraphicFramePr>
            <a:graphicFrameLocks/>
          </p:cNvGraphicFramePr>
          <p:nvPr>
            <p:extLst>
              <p:ext uri="{D42A27DB-BD31-4B8C-83A1-F6EECF244321}">
                <p14:modId xmlns:p14="http://schemas.microsoft.com/office/powerpoint/2010/main" val="616251473"/>
              </p:ext>
            </p:extLst>
          </p:nvPr>
        </p:nvGraphicFramePr>
        <p:xfrm>
          <a:off x="4396769" y="1360293"/>
          <a:ext cx="4237188" cy="2408453"/>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335AA762-08E4-2746-B564-7BE2AB4B69D6}"/>
              </a:ext>
            </a:extLst>
          </p:cNvPr>
          <p:cNvSpPr txBox="1"/>
          <p:nvPr/>
        </p:nvSpPr>
        <p:spPr>
          <a:xfrm rot="16200000">
            <a:off x="-296416" y="1784955"/>
            <a:ext cx="18657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Exec. time [sec]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Log scale</a:t>
            </a:r>
          </a:p>
        </p:txBody>
      </p:sp>
      <p:sp>
        <p:nvSpPr>
          <p:cNvPr id="13" name="TextBox 12">
            <a:extLst>
              <a:ext uri="{FF2B5EF4-FFF2-40B4-BE49-F238E27FC236}">
                <a16:creationId xmlns:a16="http://schemas.microsoft.com/office/drawing/2014/main" id="{D959C3FE-AC4E-2943-9BC5-0891440EE7F5}"/>
              </a:ext>
            </a:extLst>
          </p:cNvPr>
          <p:cNvSpPr txBox="1"/>
          <p:nvPr/>
        </p:nvSpPr>
        <p:spPr>
          <a:xfrm>
            <a:off x="1475693" y="986806"/>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With the Software Mapper</a:t>
            </a:r>
          </a:p>
        </p:txBody>
      </p:sp>
      <p:sp>
        <p:nvSpPr>
          <p:cNvPr id="14" name="TextBox 13">
            <a:extLst>
              <a:ext uri="{FF2B5EF4-FFF2-40B4-BE49-F238E27FC236}">
                <a16:creationId xmlns:a16="http://schemas.microsoft.com/office/drawing/2014/main" id="{8AA63E24-5939-C843-8C85-4B0D6C4C23D3}"/>
              </a:ext>
            </a:extLst>
          </p:cNvPr>
          <p:cNvSpPr txBox="1"/>
          <p:nvPr/>
        </p:nvSpPr>
        <p:spPr>
          <a:xfrm>
            <a:off x="5267445" y="980728"/>
            <a:ext cx="3048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With the Hardware Mapper</a:t>
            </a:r>
          </a:p>
        </p:txBody>
      </p:sp>
      <p:sp>
        <p:nvSpPr>
          <p:cNvPr id="28" name="Rectangle 27">
            <a:extLst>
              <a:ext uri="{FF2B5EF4-FFF2-40B4-BE49-F238E27FC236}">
                <a16:creationId xmlns:a16="http://schemas.microsoft.com/office/drawing/2014/main" id="{2CD1D509-EA15-7647-8A85-BA4AAC406309}"/>
              </a:ext>
            </a:extLst>
          </p:cNvPr>
          <p:cNvSpPr/>
          <p:nvPr/>
        </p:nvSpPr>
        <p:spPr>
          <a:xfrm>
            <a:off x="0" y="4069341"/>
            <a:ext cx="9144000" cy="604341"/>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22.4× – 27.9×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software Base </a:t>
            </a:r>
          </a:p>
        </p:txBody>
      </p:sp>
      <p:sp>
        <p:nvSpPr>
          <p:cNvPr id="29" name="Rectangle 28">
            <a:extLst>
              <a:ext uri="{FF2B5EF4-FFF2-40B4-BE49-F238E27FC236}">
                <a16:creationId xmlns:a16="http://schemas.microsoft.com/office/drawing/2014/main" id="{CB638873-45C1-E949-92B6-0AB9E40979AE}"/>
              </a:ext>
            </a:extLst>
          </p:cNvPr>
          <p:cNvSpPr/>
          <p:nvPr/>
        </p:nvSpPr>
        <p:spPr>
          <a:xfrm>
            <a:off x="16494" y="4929474"/>
            <a:ext cx="9144000" cy="604341"/>
          </a:xfrm>
          <a:prstGeom prst="rect">
            <a:avLst/>
          </a:prstGeom>
          <a:solidFill>
            <a:srgbClr val="E4D6FA"/>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6.8× – 19.2×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speedup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compared to the hardware Base </a:t>
            </a:r>
          </a:p>
        </p:txBody>
      </p:sp>
      <p:sp>
        <p:nvSpPr>
          <p:cNvPr id="30" name="Rectangle 29">
            <a:extLst>
              <a:ext uri="{FF2B5EF4-FFF2-40B4-BE49-F238E27FC236}">
                <a16:creationId xmlns:a16="http://schemas.microsoft.com/office/drawing/2014/main" id="{A03A0AAE-23B9-754F-BA62-EC4F7CD8182A}"/>
              </a:ext>
            </a:extLst>
          </p:cNvPr>
          <p:cNvSpPr/>
          <p:nvPr/>
        </p:nvSpPr>
        <p:spPr>
          <a:xfrm>
            <a:off x="0" y="5776987"/>
            <a:ext cx="9144000" cy="60434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On average </a:t>
            </a:r>
            <a:r>
              <a:rPr kumimoji="0" lang="en-GB" sz="2400" b="1" i="0" u="none" strike="noStrike" kern="1200" cap="none" spc="0" normalizeH="0" baseline="0" noProof="0" dirty="0">
                <a:ln>
                  <a:noFill/>
                </a:ln>
                <a:solidFill>
                  <a:srgbClr val="629B3C"/>
                </a:solidFill>
                <a:effectLst/>
                <a:uLnTx/>
                <a:uFillTx/>
                <a:latin typeface="Calibri" panose="020F0502020204030204"/>
                <a:ea typeface="+mn-ea"/>
                <a:cs typeface="+mn-cs"/>
              </a:rPr>
              <a:t>27.2× energy reduction</a:t>
            </a:r>
            <a:endPar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33" name="Straight Connector 32">
            <a:extLst>
              <a:ext uri="{FF2B5EF4-FFF2-40B4-BE49-F238E27FC236}">
                <a16:creationId xmlns:a16="http://schemas.microsoft.com/office/drawing/2014/main" id="{4233827A-A5F3-B044-9350-C726B3D4A807}"/>
              </a:ext>
            </a:extLst>
          </p:cNvPr>
          <p:cNvCxnSpPr>
            <a:cxnSpLocks/>
          </p:cNvCxnSpPr>
          <p:nvPr/>
        </p:nvCxnSpPr>
        <p:spPr>
          <a:xfrm>
            <a:off x="6166682" y="1526949"/>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7351DD-1105-C746-B6F9-82550025FE6E}"/>
              </a:ext>
            </a:extLst>
          </p:cNvPr>
          <p:cNvCxnSpPr>
            <a:cxnSpLocks/>
          </p:cNvCxnSpPr>
          <p:nvPr/>
        </p:nvCxnSpPr>
        <p:spPr>
          <a:xfrm>
            <a:off x="7302104" y="1525540"/>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Chart 15">
            <a:extLst>
              <a:ext uri="{FF2B5EF4-FFF2-40B4-BE49-F238E27FC236}">
                <a16:creationId xmlns:a16="http://schemas.microsoft.com/office/drawing/2014/main" id="{21155979-0230-1747-8F72-F8F0D9A3C33A}"/>
              </a:ext>
            </a:extLst>
          </p:cNvPr>
          <p:cNvGraphicFramePr>
            <a:graphicFrameLocks/>
          </p:cNvGraphicFramePr>
          <p:nvPr>
            <p:extLst>
              <p:ext uri="{D42A27DB-BD31-4B8C-83A1-F6EECF244321}">
                <p14:modId xmlns:p14="http://schemas.microsoft.com/office/powerpoint/2010/main" val="1375541371"/>
              </p:ext>
            </p:extLst>
          </p:nvPr>
        </p:nvGraphicFramePr>
        <p:xfrm>
          <a:off x="782336" y="1403726"/>
          <a:ext cx="4166597" cy="2408453"/>
        </p:xfrm>
        <a:graphic>
          <a:graphicData uri="http://schemas.openxmlformats.org/drawingml/2006/chart">
            <c:chart xmlns:c="http://schemas.openxmlformats.org/drawingml/2006/chart" xmlns:r="http://schemas.openxmlformats.org/officeDocument/2006/relationships" r:id="rId4"/>
          </a:graphicData>
        </a:graphic>
      </p:graphicFrame>
      <p:cxnSp>
        <p:nvCxnSpPr>
          <p:cNvPr id="17" name="Straight Connector 16">
            <a:extLst>
              <a:ext uri="{FF2B5EF4-FFF2-40B4-BE49-F238E27FC236}">
                <a16:creationId xmlns:a16="http://schemas.microsoft.com/office/drawing/2014/main" id="{7060CF64-32C2-2040-B6EA-86BEF8386FB9}"/>
              </a:ext>
            </a:extLst>
          </p:cNvPr>
          <p:cNvCxnSpPr>
            <a:cxnSpLocks/>
          </p:cNvCxnSpPr>
          <p:nvPr/>
        </p:nvCxnSpPr>
        <p:spPr>
          <a:xfrm>
            <a:off x="2450188" y="1529767"/>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708B0B2-4B9A-AB42-83D1-798FBED4D426}"/>
              </a:ext>
            </a:extLst>
          </p:cNvPr>
          <p:cNvCxnSpPr>
            <a:cxnSpLocks/>
          </p:cNvCxnSpPr>
          <p:nvPr/>
        </p:nvCxnSpPr>
        <p:spPr>
          <a:xfrm>
            <a:off x="3579438" y="1542646"/>
            <a:ext cx="0" cy="111148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08158D3B-48AD-0F49-BC95-994CE6735304}"/>
              </a:ext>
            </a:extLst>
          </p:cNvPr>
          <p:cNvCxnSpPr>
            <a:cxnSpLocks/>
          </p:cNvCxnSpPr>
          <p:nvPr/>
        </p:nvCxnSpPr>
        <p:spPr>
          <a:xfrm flipV="1">
            <a:off x="2041630" y="1696232"/>
            <a:ext cx="0" cy="5157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4507DFA-AD06-F240-AB3F-9A61D2A2025B}"/>
              </a:ext>
            </a:extLst>
          </p:cNvPr>
          <p:cNvCxnSpPr>
            <a:cxnSpLocks/>
          </p:cNvCxnSpPr>
          <p:nvPr/>
        </p:nvCxnSpPr>
        <p:spPr>
          <a:xfrm flipV="1">
            <a:off x="3166502" y="1797832"/>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C4EA059-6AF4-654E-BE61-FD690C4394FD}"/>
              </a:ext>
            </a:extLst>
          </p:cNvPr>
          <p:cNvCxnSpPr>
            <a:cxnSpLocks/>
          </p:cNvCxnSpPr>
          <p:nvPr/>
        </p:nvCxnSpPr>
        <p:spPr>
          <a:xfrm flipV="1">
            <a:off x="4304791" y="1797832"/>
            <a:ext cx="0" cy="54428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3E4B95A-6631-0E42-972D-E99017B8C944}"/>
              </a:ext>
            </a:extLst>
          </p:cNvPr>
          <p:cNvCxnSpPr>
            <a:cxnSpLocks/>
          </p:cNvCxnSpPr>
          <p:nvPr/>
        </p:nvCxnSpPr>
        <p:spPr>
          <a:xfrm flipV="1">
            <a:off x="5751873" y="1721632"/>
            <a:ext cx="0" cy="490306"/>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90A8FF0-034D-BA4F-B2D0-F0A97472B405}"/>
              </a:ext>
            </a:extLst>
          </p:cNvPr>
          <p:cNvCxnSpPr>
            <a:cxnSpLocks/>
          </p:cNvCxnSpPr>
          <p:nvPr/>
        </p:nvCxnSpPr>
        <p:spPr>
          <a:xfrm flipV="1">
            <a:off x="6911670" y="2020082"/>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29B08D9-C7B5-9B4E-BDFB-4D41C5BF43E3}"/>
              </a:ext>
            </a:extLst>
          </p:cNvPr>
          <p:cNvCxnSpPr>
            <a:cxnSpLocks/>
          </p:cNvCxnSpPr>
          <p:nvPr/>
        </p:nvCxnSpPr>
        <p:spPr>
          <a:xfrm flipV="1">
            <a:off x="8046784" y="2020082"/>
            <a:ext cx="0" cy="322031"/>
          </a:xfrm>
          <a:prstGeom prst="straightConnector1">
            <a:avLst/>
          </a:prstGeom>
          <a:ln w="19050">
            <a:solidFill>
              <a:schemeClr val="accent6">
                <a:lumMod val="75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20F77EE4-C306-444C-895F-A928975144BF}"/>
              </a:ext>
            </a:extLst>
          </p:cNvPr>
          <p:cNvGrpSpPr/>
          <p:nvPr/>
        </p:nvGrpSpPr>
        <p:grpSpPr>
          <a:xfrm>
            <a:off x="2064307" y="1584837"/>
            <a:ext cx="2623900" cy="847064"/>
            <a:chOff x="1931575" y="1973453"/>
            <a:chExt cx="2623900" cy="847064"/>
          </a:xfrm>
        </p:grpSpPr>
        <p:sp>
          <p:nvSpPr>
            <p:cNvPr id="35" name="TextBox 34">
              <a:extLst>
                <a:ext uri="{FF2B5EF4-FFF2-40B4-BE49-F238E27FC236}">
                  <a16:creationId xmlns:a16="http://schemas.microsoft.com/office/drawing/2014/main" id="{AE7DC84B-C0B5-1344-8525-068F5678191F}"/>
                </a:ext>
              </a:extLst>
            </p:cNvPr>
            <p:cNvSpPr txBox="1"/>
            <p:nvPr/>
          </p:nvSpPr>
          <p:spPr>
            <a:xfrm rot="16200000">
              <a:off x="1740859" y="216416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22.4</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543B4FEC-7FDB-C047-96FA-2C8F34AC5DD2}"/>
                </a:ext>
              </a:extLst>
            </p:cNvPr>
            <p:cNvSpPr txBox="1"/>
            <p:nvPr/>
          </p:nvSpPr>
          <p:spPr>
            <a:xfrm rot="16200000">
              <a:off x="2943653" y="2249789"/>
              <a:ext cx="64679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3A05CB4-85D0-E140-A41F-53F86345A865}"/>
                </a:ext>
              </a:extLst>
            </p:cNvPr>
            <p:cNvSpPr txBox="1"/>
            <p:nvPr/>
          </p:nvSpPr>
          <p:spPr>
            <a:xfrm rot="16200000">
              <a:off x="3964649" y="2229692"/>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27.9x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grpSp>
        <p:nvGrpSpPr>
          <p:cNvPr id="38" name="Group 37">
            <a:extLst>
              <a:ext uri="{FF2B5EF4-FFF2-40B4-BE49-F238E27FC236}">
                <a16:creationId xmlns:a16="http://schemas.microsoft.com/office/drawing/2014/main" id="{C07D8457-952B-F044-B36B-26B17B7F5180}"/>
              </a:ext>
            </a:extLst>
          </p:cNvPr>
          <p:cNvGrpSpPr/>
          <p:nvPr/>
        </p:nvGrpSpPr>
        <p:grpSpPr>
          <a:xfrm>
            <a:off x="5766264" y="1525539"/>
            <a:ext cx="2681182" cy="946513"/>
            <a:chOff x="1946429" y="1928903"/>
            <a:chExt cx="2681182" cy="946513"/>
          </a:xfrm>
        </p:grpSpPr>
        <p:sp>
          <p:nvSpPr>
            <p:cNvPr id="39" name="TextBox 38">
              <a:extLst>
                <a:ext uri="{FF2B5EF4-FFF2-40B4-BE49-F238E27FC236}">
                  <a16:creationId xmlns:a16="http://schemas.microsoft.com/office/drawing/2014/main" id="{42BBD4A4-83B1-A645-B66D-E84213986655}"/>
                </a:ext>
              </a:extLst>
            </p:cNvPr>
            <p:cNvSpPr txBox="1"/>
            <p:nvPr/>
          </p:nvSpPr>
          <p:spPr>
            <a:xfrm rot="16200000">
              <a:off x="1755713" y="2119619"/>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19.2x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E31713A5-3839-9A4D-9705-518D741B1E62}"/>
                </a:ext>
              </a:extLst>
            </p:cNvPr>
            <p:cNvSpPr txBox="1"/>
            <p:nvPr/>
          </p:nvSpPr>
          <p:spPr>
            <a:xfrm rot="16200000">
              <a:off x="2918529" y="2273280"/>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6ED08672-BFCD-2541-A4DB-69572870CA63}"/>
                </a:ext>
              </a:extLst>
            </p:cNvPr>
            <p:cNvSpPr txBox="1"/>
            <p:nvPr/>
          </p:nvSpPr>
          <p:spPr>
            <a:xfrm rot="16200000">
              <a:off x="4036785" y="2284591"/>
              <a:ext cx="78154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6.8x</a:t>
              </a:r>
              <a:endParaRPr kumimoji="0" lang="en-CH" sz="18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9117753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06EE0-2BC6-D741-9315-7EE3AF8DBE05}"/>
              </a:ext>
            </a:extLst>
          </p:cNvPr>
          <p:cNvSpPr>
            <a:spLocks noGrp="1"/>
          </p:cNvSpPr>
          <p:nvPr>
            <p:ph type="title"/>
          </p:nvPr>
        </p:nvSpPr>
        <p:spPr/>
        <p:txBody>
          <a:bodyPr/>
          <a:lstStyle/>
          <a:p>
            <a:r>
              <a:rPr lang="en-CH" dirty="0"/>
              <a:t>Area </a:t>
            </a:r>
            <a:r>
              <a:rPr lang="en-CH"/>
              <a:t>and Power</a:t>
            </a:r>
            <a:r>
              <a:rPr lang="en-US" dirty="0"/>
              <a:t> Consumption</a:t>
            </a:r>
            <a:endParaRPr lang="en-CH" dirty="0"/>
          </a:p>
        </p:txBody>
      </p:sp>
      <p:sp>
        <p:nvSpPr>
          <p:cNvPr id="3" name="Content Placeholder 2">
            <a:extLst>
              <a:ext uri="{FF2B5EF4-FFF2-40B4-BE49-F238E27FC236}">
                <a16:creationId xmlns:a16="http://schemas.microsoft.com/office/drawing/2014/main" id="{71158F59-6BA8-4B42-8BF0-FC3E9FFC67D4}"/>
              </a:ext>
            </a:extLst>
          </p:cNvPr>
          <p:cNvSpPr>
            <a:spLocks noGrp="1"/>
          </p:cNvSpPr>
          <p:nvPr>
            <p:ph idx="1"/>
          </p:nvPr>
        </p:nvSpPr>
        <p:spPr/>
        <p:txBody>
          <a:bodyPr/>
          <a:lstStyle/>
          <a:p>
            <a:pPr>
              <a:spcAft>
                <a:spcPts val="2000"/>
              </a:spcAft>
            </a:pPr>
            <a:r>
              <a:rPr lang="en-GB" sz="2400" dirty="0"/>
              <a:t>Based on </a:t>
            </a:r>
            <a:r>
              <a:rPr lang="en-GB" sz="2400" b="1" dirty="0">
                <a:solidFill>
                  <a:srgbClr val="1982C3"/>
                </a:solidFill>
              </a:rPr>
              <a:t>Synthesis</a:t>
            </a:r>
            <a:r>
              <a:rPr lang="en-GB" sz="2400" dirty="0"/>
              <a:t> of </a:t>
            </a:r>
            <a:r>
              <a:rPr lang="en-GB" sz="2400" b="1" dirty="0" err="1">
                <a:solidFill>
                  <a:srgbClr val="1982C3"/>
                </a:solidFill>
              </a:rPr>
              <a:t>GenStore</a:t>
            </a:r>
            <a:r>
              <a:rPr lang="en-GB" sz="2400" b="1" dirty="0">
                <a:solidFill>
                  <a:schemeClr val="accent5"/>
                </a:solidFill>
              </a:rPr>
              <a:t> </a:t>
            </a:r>
            <a:r>
              <a:rPr lang="en-GB" sz="2400" dirty="0"/>
              <a:t>accelerators using the Synopsys Design Compiler @ 65nm technology node</a:t>
            </a:r>
          </a:p>
          <a:p>
            <a:pPr marL="0" indent="0">
              <a:spcAft>
                <a:spcPts val="2000"/>
              </a:spcAft>
              <a:buNone/>
            </a:pPr>
            <a:endParaRPr lang="en-GB" dirty="0"/>
          </a:p>
        </p:txBody>
      </p:sp>
      <p:graphicFrame>
        <p:nvGraphicFramePr>
          <p:cNvPr id="4" name="Table 3">
            <a:extLst>
              <a:ext uri="{FF2B5EF4-FFF2-40B4-BE49-F238E27FC236}">
                <a16:creationId xmlns:a16="http://schemas.microsoft.com/office/drawing/2014/main" id="{A3F6F1A7-5FED-B44B-9259-3774C96EE5E5}"/>
              </a:ext>
            </a:extLst>
          </p:cNvPr>
          <p:cNvGraphicFramePr>
            <a:graphicFrameLocks noGrp="1"/>
          </p:cNvGraphicFramePr>
          <p:nvPr/>
        </p:nvGraphicFramePr>
        <p:xfrm>
          <a:off x="487199" y="1795305"/>
          <a:ext cx="8165206" cy="3227456"/>
        </p:xfrm>
        <a:graphic>
          <a:graphicData uri="http://schemas.openxmlformats.org/drawingml/2006/table">
            <a:tbl>
              <a:tblPr>
                <a:tableStyleId>{5C22544A-7EE6-4342-B048-85BDC9FD1C3A}</a:tableStyleId>
              </a:tblPr>
              <a:tblGrid>
                <a:gridCol w="2859110">
                  <a:extLst>
                    <a:ext uri="{9D8B030D-6E8A-4147-A177-3AD203B41FA5}">
                      <a16:colId xmlns:a16="http://schemas.microsoft.com/office/drawing/2014/main" val="123597305"/>
                    </a:ext>
                  </a:extLst>
                </a:gridCol>
                <a:gridCol w="2009104">
                  <a:extLst>
                    <a:ext uri="{9D8B030D-6E8A-4147-A177-3AD203B41FA5}">
                      <a16:colId xmlns:a16="http://schemas.microsoft.com/office/drawing/2014/main" val="3494495105"/>
                    </a:ext>
                  </a:extLst>
                </a:gridCol>
                <a:gridCol w="1777285">
                  <a:extLst>
                    <a:ext uri="{9D8B030D-6E8A-4147-A177-3AD203B41FA5}">
                      <a16:colId xmlns:a16="http://schemas.microsoft.com/office/drawing/2014/main" val="2405678777"/>
                    </a:ext>
                  </a:extLst>
                </a:gridCol>
                <a:gridCol w="1519707">
                  <a:extLst>
                    <a:ext uri="{9D8B030D-6E8A-4147-A177-3AD203B41FA5}">
                      <a16:colId xmlns:a16="http://schemas.microsoft.com/office/drawing/2014/main" val="4092833312"/>
                    </a:ext>
                  </a:extLst>
                </a:gridCol>
              </a:tblGrid>
              <a:tr h="484256">
                <a:tc>
                  <a:txBody>
                    <a:bodyPr/>
                    <a:lstStyle/>
                    <a:p>
                      <a:pPr algn="ctr" fontAlgn="b"/>
                      <a:r>
                        <a:rPr lang="en-GB" sz="2000" b="1" u="none" strike="noStrike" dirty="0">
                          <a:solidFill>
                            <a:schemeClr val="bg1"/>
                          </a:solidFill>
                          <a:effectLst/>
                          <a:latin typeface="Corbel" panose="020B0503020204020204" pitchFamily="34" charset="0"/>
                        </a:rPr>
                        <a:t>Logic unit</a:t>
                      </a:r>
                      <a:endParaRPr lang="en-GB" sz="2000" b="1" i="0" u="none" strike="noStrike" dirty="0">
                        <a:solidFill>
                          <a:schemeClr val="bg1"/>
                        </a:solidFill>
                        <a:effectLst/>
                        <a:latin typeface="Corbel" panose="020B0503020204020204" pitchFamily="34" charset="0"/>
                      </a:endParaRPr>
                    </a:p>
                  </a:txBody>
                  <a:tcPr marL="9525" marR="9525" marT="9525"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 of instances</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Area [mm</a:t>
                      </a:r>
                      <a:r>
                        <a:rPr lang="en-GB" sz="2000" b="1" u="none" strike="noStrike" baseline="30000" dirty="0">
                          <a:solidFill>
                            <a:schemeClr val="bg1"/>
                          </a:solidFill>
                          <a:effectLst/>
                          <a:latin typeface="Corbel" panose="020B0503020204020204" pitchFamily="34" charset="0"/>
                        </a:rPr>
                        <a:t>2</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en-GB" sz="2000" b="1" u="none" strike="noStrike" dirty="0">
                          <a:solidFill>
                            <a:schemeClr val="bg1"/>
                          </a:solidFill>
                          <a:effectLst/>
                          <a:latin typeface="Corbel" panose="020B0503020204020204" pitchFamily="34" charset="0"/>
                        </a:rPr>
                        <a:t>Power [</a:t>
                      </a:r>
                      <a:r>
                        <a:rPr lang="en-GB" sz="2000" b="1" u="none" strike="noStrike" dirty="0" err="1">
                          <a:solidFill>
                            <a:schemeClr val="bg1"/>
                          </a:solidFill>
                          <a:effectLst/>
                          <a:latin typeface="Corbel" panose="020B0503020204020204" pitchFamily="34" charset="0"/>
                        </a:rPr>
                        <a:t>mW</a:t>
                      </a:r>
                      <a:r>
                        <a:rPr lang="en-GB" sz="2000" b="1" u="none" strike="noStrike" dirty="0">
                          <a:solidFill>
                            <a:schemeClr val="bg1"/>
                          </a:solidFill>
                          <a:effectLst/>
                          <a:latin typeface="Corbel" panose="020B0503020204020204" pitchFamily="34" charset="0"/>
                        </a:rPr>
                        <a:t>]</a:t>
                      </a:r>
                      <a:endParaRPr lang="en-GB" sz="2000" b="1" i="0" u="none" strike="noStrike" dirty="0">
                        <a:solidFill>
                          <a:schemeClr val="bg1"/>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3262479441"/>
                  </a:ext>
                </a:extLst>
              </a:tr>
              <a:tr h="322437">
                <a:tc>
                  <a:txBody>
                    <a:bodyPr/>
                    <a:lstStyle/>
                    <a:p>
                      <a:pPr algn="ctr" fontAlgn="b"/>
                      <a:r>
                        <a:rPr lang="en-GB" sz="1600" u="none" strike="noStrike" dirty="0">
                          <a:effectLst/>
                          <a:latin typeface="Corbel" panose="020B0503020204020204" pitchFamily="34" charset="0"/>
                        </a:rPr>
                        <a:t>Comparator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0.0007</a:t>
                      </a:r>
                      <a:endParaRPr lang="en-CH" sz="1600" b="0" i="0" u="none" strike="noStrike" dirty="0">
                        <a:solidFill>
                          <a:srgbClr val="000000"/>
                        </a:solidFill>
                        <a:effectLst/>
                        <a:latin typeface="Corbel" panose="020B0503020204020204" pitchFamily="34" charset="0"/>
                      </a:endParaRPr>
                    </a:p>
                  </a:txBody>
                  <a:tcPr marL="9525" marR="9525" marT="9525" marB="0" anchor="b">
                    <a:lnT w="19050" cap="flat" cmpd="sng" algn="ctr">
                      <a:solidFill>
                        <a:schemeClr val="tx1"/>
                      </a:solidFill>
                      <a:prstDash val="solid"/>
                      <a:round/>
                      <a:headEnd type="none" w="med" len="med"/>
                      <a:tailEnd type="none" w="med" len="med"/>
                    </a:lnT>
                    <a:solidFill>
                      <a:srgbClr val="92B192">
                        <a:alpha val="21176"/>
                      </a:srgbClr>
                    </a:solidFill>
                  </a:tcPr>
                </a:tc>
                <a:tc>
                  <a:txBody>
                    <a:bodyPr/>
                    <a:lstStyle/>
                    <a:p>
                      <a:pPr algn="ctr" fontAlgn="b"/>
                      <a:r>
                        <a:rPr lang="en-CH" sz="1600" u="none" strike="noStrike" dirty="0">
                          <a:effectLst/>
                          <a:latin typeface="Corbel" panose="020B0503020204020204" pitchFamily="34" charset="0"/>
                        </a:rPr>
                        <a:t>0.14</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92B192">
                        <a:alpha val="21176"/>
                      </a:srgbClr>
                    </a:solidFill>
                  </a:tcPr>
                </a:tc>
                <a:extLst>
                  <a:ext uri="{0D108BD9-81ED-4DB2-BD59-A6C34878D82A}">
                    <a16:rowId xmlns:a16="http://schemas.microsoft.com/office/drawing/2014/main" val="1555883855"/>
                  </a:ext>
                </a:extLst>
              </a:tr>
              <a:tr h="322437">
                <a:tc>
                  <a:txBody>
                    <a:bodyPr/>
                    <a:lstStyle/>
                    <a:p>
                      <a:pPr algn="ctr" fontAlgn="b"/>
                      <a:r>
                        <a:rPr lang="en-GB" sz="1600" u="none" strike="noStrike" dirty="0">
                          <a:effectLst/>
                          <a:latin typeface="Corbel" panose="020B0503020204020204" pitchFamily="34" charset="0"/>
                        </a:rPr>
                        <a:t>K -</a:t>
                      </a:r>
                      <a:r>
                        <a:rPr lang="en-GB" sz="1600" u="none" strike="noStrike" dirty="0" err="1">
                          <a:effectLst/>
                          <a:latin typeface="Corbel" panose="020B0503020204020204" pitchFamily="34" charset="0"/>
                        </a:rPr>
                        <a:t>mer</a:t>
                      </a:r>
                      <a:r>
                        <a:rPr lang="en-GB" sz="1600" u="none" strike="noStrike" dirty="0">
                          <a:effectLst/>
                          <a:latin typeface="Corbel" panose="020B0503020204020204" pitchFamily="34" charset="0"/>
                        </a:rPr>
                        <a:t> Window</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0.0018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0.27</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565792525"/>
                  </a:ext>
                </a:extLst>
              </a:tr>
              <a:tr h="322437">
                <a:tc>
                  <a:txBody>
                    <a:bodyPr/>
                    <a:lstStyle/>
                    <a:p>
                      <a:pPr algn="ctr" fontAlgn="b"/>
                      <a:r>
                        <a:rPr lang="en-GB" sz="1600" u="none" strike="noStrike" dirty="0">
                          <a:effectLst/>
                          <a:latin typeface="Corbel" panose="020B0503020204020204" pitchFamily="34" charset="0"/>
                        </a:rPr>
                        <a:t>Hash Accelerator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2 per SSD</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1.8</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1721199651"/>
                  </a:ext>
                </a:extLst>
              </a:tr>
              <a:tr h="322437">
                <a:tc>
                  <a:txBody>
                    <a:bodyPr/>
                    <a:lstStyle/>
                    <a:p>
                      <a:pPr algn="ctr" fontAlgn="b"/>
                      <a:r>
                        <a:rPr lang="en-GB" sz="1600" u="none" strike="noStrike" dirty="0">
                          <a:effectLst/>
                          <a:latin typeface="Corbel" panose="020B0503020204020204" pitchFamily="34" charset="0"/>
                        </a:rPr>
                        <a:t>Location Buffer</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0.00725</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0.37375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3311369179"/>
                  </a:ext>
                </a:extLst>
              </a:tr>
              <a:tr h="322437">
                <a:tc>
                  <a:txBody>
                    <a:bodyPr/>
                    <a:lstStyle/>
                    <a:p>
                      <a:pPr algn="ctr" fontAlgn="b"/>
                      <a:r>
                        <a:rPr lang="en-GB" sz="1600" u="none" strike="noStrike">
                          <a:effectLst/>
                          <a:latin typeface="Corbel" panose="020B0503020204020204" pitchFamily="34" charset="0"/>
                        </a:rPr>
                        <a:t>Chaining Buffer</a:t>
                      </a:r>
                      <a:endParaRPr lang="en-GB" sz="1600" b="0" i="0" u="none" strike="noStrike">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0.008</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a:effectLst/>
                          <a:latin typeface="Corbel" panose="020B0503020204020204" pitchFamily="34" charset="0"/>
                        </a:rPr>
                        <a:t>0.95</a:t>
                      </a:r>
                      <a:endParaRPr lang="en-CH" sz="1600" b="0" i="0" u="none" strike="noStrike">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4066311056"/>
                  </a:ext>
                </a:extLst>
              </a:tr>
              <a:tr h="322437">
                <a:tc>
                  <a:txBody>
                    <a:bodyPr/>
                    <a:lstStyle/>
                    <a:p>
                      <a:pPr algn="ctr" fontAlgn="b"/>
                      <a:r>
                        <a:rPr lang="en-GB" sz="1600" u="none" strike="noStrike" dirty="0">
                          <a:effectLst/>
                          <a:latin typeface="Corbel" panose="020B0503020204020204" pitchFamily="34" charset="0"/>
                        </a:rPr>
                        <a:t>Chaining PE</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channel</a:t>
                      </a:r>
                      <a:endParaRPr lang="en-GB"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0.004</a:t>
                      </a:r>
                      <a:endParaRPr lang="en-CH" sz="1600" b="0" i="0" u="none" strike="noStrike" dirty="0">
                        <a:solidFill>
                          <a:srgbClr val="000000"/>
                        </a:solidFill>
                        <a:effectLst/>
                        <a:latin typeface="Corbel" panose="020B0503020204020204" pitchFamily="34" charset="0"/>
                      </a:endParaRPr>
                    </a:p>
                  </a:txBody>
                  <a:tcPr marL="9525" marR="9525" marT="9525" marB="0" anchor="b">
                    <a:solidFill>
                      <a:srgbClr val="92B192">
                        <a:alpha val="21176"/>
                      </a:srgbClr>
                    </a:solidFill>
                  </a:tcPr>
                </a:tc>
                <a:tc>
                  <a:txBody>
                    <a:bodyPr/>
                    <a:lstStyle/>
                    <a:p>
                      <a:pPr algn="ctr" fontAlgn="b"/>
                      <a:r>
                        <a:rPr lang="en-CH" sz="1600" u="none" strike="noStrike" dirty="0">
                          <a:effectLst/>
                          <a:latin typeface="Corbel" panose="020B0503020204020204" pitchFamily="34" charset="0"/>
                        </a:rPr>
                        <a:t>0.98</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solidFill>
                      <a:srgbClr val="92B192">
                        <a:alpha val="21176"/>
                      </a:srgbClr>
                    </a:solidFill>
                  </a:tcPr>
                </a:tc>
                <a:extLst>
                  <a:ext uri="{0D108BD9-81ED-4DB2-BD59-A6C34878D82A}">
                    <a16:rowId xmlns:a16="http://schemas.microsoft.com/office/drawing/2014/main" val="296113054"/>
                  </a:ext>
                </a:extLst>
              </a:tr>
              <a:tr h="322437">
                <a:tc>
                  <a:txBody>
                    <a:bodyPr/>
                    <a:lstStyle/>
                    <a:p>
                      <a:pPr algn="ctr" fontAlgn="b"/>
                      <a:r>
                        <a:rPr lang="en-GB" sz="1600" u="none" strike="noStrike" dirty="0">
                          <a:effectLst/>
                          <a:latin typeface="Corbel" panose="020B0503020204020204" pitchFamily="34" charset="0"/>
                        </a:rPr>
                        <a:t>Control</a:t>
                      </a:r>
                      <a:endParaRPr lang="en-GB" sz="1600" b="0" i="0" u="none" strike="noStrike" dirty="0">
                        <a:solidFill>
                          <a:srgbClr val="000000"/>
                        </a:solidFill>
                        <a:effectLst/>
                        <a:latin typeface="Corbel" panose="020B0503020204020204" pitchFamily="34" charset="0"/>
                      </a:endParaRPr>
                    </a:p>
                  </a:txBody>
                  <a:tcPr marL="9525" marR="9525" marT="9525" marB="0" anchor="b">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GB" sz="1600" u="none" strike="noStrike" dirty="0">
                          <a:effectLst/>
                          <a:latin typeface="Corbel" panose="020B0503020204020204" pitchFamily="34" charset="0"/>
                        </a:rPr>
                        <a:t>1 per SSD</a:t>
                      </a:r>
                      <a:endParaRPr lang="en-GB"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0.0002</a:t>
                      </a:r>
                      <a:endParaRPr lang="en-CH" sz="1600" b="0" i="0" u="none" strike="noStrike" dirty="0">
                        <a:solidFill>
                          <a:srgbClr val="000000"/>
                        </a:solidFill>
                        <a:effectLst/>
                        <a:latin typeface="Corbel" panose="020B0503020204020204" pitchFamily="34" charset="0"/>
                      </a:endParaRPr>
                    </a:p>
                  </a:txBody>
                  <a:tcPr marL="9525" marR="9525" marT="9525" marB="0" anchor="b">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1600" u="none" strike="noStrike" dirty="0">
                          <a:effectLst/>
                          <a:latin typeface="Corbel" panose="020B0503020204020204" pitchFamily="34" charset="0"/>
                        </a:rPr>
                        <a:t>0.11</a:t>
                      </a:r>
                      <a:endParaRPr lang="en-CH" sz="1600" b="0" i="0" u="none" strike="noStrike" dirty="0">
                        <a:solidFill>
                          <a:srgbClr val="000000"/>
                        </a:solidFill>
                        <a:effectLst/>
                        <a:latin typeface="Corbel" panose="020B0503020204020204" pitchFamily="34" charset="0"/>
                      </a:endParaRPr>
                    </a:p>
                  </a:txBody>
                  <a:tcPr marL="9525" marR="9525" marT="9525" marB="0" anchor="b">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3779071789"/>
                  </a:ext>
                </a:extLst>
              </a:tr>
              <a:tr h="486141">
                <a:tc>
                  <a:txBody>
                    <a:bodyPr/>
                    <a:lstStyle/>
                    <a:p>
                      <a:pPr algn="ctr" fontAlgn="b"/>
                      <a:r>
                        <a:rPr lang="en-GB" sz="2000" i="1" u="none" strike="noStrike" dirty="0">
                          <a:effectLst/>
                          <a:latin typeface="Corbel" panose="020B0503020204020204" pitchFamily="34" charset="0"/>
                        </a:rPr>
                        <a:t>Total for an 8-channel SSD</a:t>
                      </a:r>
                      <a:endParaRPr lang="en-GB" sz="2000" b="0" i="1" u="none" strike="noStrike" dirty="0">
                        <a:solidFill>
                          <a:srgbClr val="000000"/>
                        </a:solidFill>
                        <a:effectLst/>
                        <a:latin typeface="Corbel" panose="020B0503020204020204" pitchFamily="34" charset="0"/>
                      </a:endParaRPr>
                    </a:p>
                  </a:txBody>
                  <a:tcPr marL="9525" marR="9525" marT="19050" marB="1905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a:t>
                      </a:r>
                      <a:endParaRPr lang="en-CH" sz="2000" b="0" i="0" u="none" strike="noStrike" dirty="0">
                        <a:solidFill>
                          <a:srgbClr val="000000"/>
                        </a:solidFill>
                        <a:effectLst/>
                        <a:latin typeface="Corbel" panose="020B0503020204020204" pitchFamily="34" charset="0"/>
                      </a:endParaRPr>
                    </a:p>
                  </a:txBody>
                  <a:tcPr marL="9525" marR="9525" marT="19050" marB="1905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0.2</a:t>
                      </a:r>
                      <a:endParaRPr lang="en-CH" sz="2000" b="0" i="0" u="none" strike="noStrike" dirty="0">
                        <a:solidFill>
                          <a:srgbClr val="000000"/>
                        </a:solidFill>
                        <a:effectLst/>
                        <a:latin typeface="Corbel" panose="020B0503020204020204" pitchFamily="34" charset="0"/>
                      </a:endParaRPr>
                    </a:p>
                  </a:txBody>
                  <a:tcPr marL="9525" marR="9525" marT="9525" marB="0"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tc>
                  <a:txBody>
                    <a:bodyPr/>
                    <a:lstStyle/>
                    <a:p>
                      <a:pPr algn="ctr" fontAlgn="b"/>
                      <a:r>
                        <a:rPr lang="en-CH" sz="2000" u="none" strike="noStrike" dirty="0">
                          <a:effectLst/>
                          <a:latin typeface="Corbel" panose="020B0503020204020204" pitchFamily="34" charset="0"/>
                        </a:rPr>
                        <a:t>26.6</a:t>
                      </a:r>
                      <a:endParaRPr lang="en-CH" sz="2000" b="0" i="0" u="none" strike="noStrike" dirty="0">
                        <a:solidFill>
                          <a:srgbClr val="000000"/>
                        </a:solidFill>
                        <a:effectLst/>
                        <a:latin typeface="Corbel" panose="020B0503020204020204" pitchFamily="34" charset="0"/>
                      </a:endParaRPr>
                    </a:p>
                  </a:txBody>
                  <a:tcPr marL="9525" marR="9525" marT="9525"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92B192">
                        <a:alpha val="21176"/>
                      </a:srgbClr>
                    </a:solidFill>
                  </a:tcPr>
                </a:tc>
                <a:extLst>
                  <a:ext uri="{0D108BD9-81ED-4DB2-BD59-A6C34878D82A}">
                    <a16:rowId xmlns:a16="http://schemas.microsoft.com/office/drawing/2014/main" val="424767596"/>
                  </a:ext>
                </a:extLst>
              </a:tr>
            </a:tbl>
          </a:graphicData>
        </a:graphic>
      </p:graphicFrame>
      <p:sp>
        <p:nvSpPr>
          <p:cNvPr id="5" name="Rectangle 4">
            <a:extLst>
              <a:ext uri="{FF2B5EF4-FFF2-40B4-BE49-F238E27FC236}">
                <a16:creationId xmlns:a16="http://schemas.microsoft.com/office/drawing/2014/main" id="{C25D65EA-FAF3-5241-9CA8-1A716E33DEE9}"/>
              </a:ext>
            </a:extLst>
          </p:cNvPr>
          <p:cNvSpPr/>
          <p:nvPr/>
        </p:nvSpPr>
        <p:spPr>
          <a:xfrm>
            <a:off x="0" y="5161588"/>
            <a:ext cx="9144000" cy="123892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108000"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0.006% of a 14nm Intel Processor</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less than </a:t>
            </a: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9.5% of the three ARM processors </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 a SATA SSD controller</a:t>
            </a:r>
          </a:p>
        </p:txBody>
      </p:sp>
      <p:sp>
        <p:nvSpPr>
          <p:cNvPr id="6" name="Rounded Rectangle 5">
            <a:extLst>
              <a:ext uri="{FF2B5EF4-FFF2-40B4-BE49-F238E27FC236}">
                <a16:creationId xmlns:a16="http://schemas.microsoft.com/office/drawing/2014/main" id="{6E48CABB-A7C8-A243-A28F-58BDBAC90941}"/>
              </a:ext>
            </a:extLst>
          </p:cNvPr>
          <p:cNvSpPr/>
          <p:nvPr/>
        </p:nvSpPr>
        <p:spPr>
          <a:xfrm flipV="1">
            <a:off x="295115" y="4520484"/>
            <a:ext cx="8549374" cy="50227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700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
        <p:nvSpPr>
          <p:cNvPr id="5" name="TextBox 4">
            <a:extLst>
              <a:ext uri="{FF2B5EF4-FFF2-40B4-BE49-F238E27FC236}">
                <a16:creationId xmlns:a16="http://schemas.microsoft.com/office/drawing/2014/main" id="{E361097D-1F76-272B-0291-CF72BF7BA1B1}"/>
              </a:ext>
            </a:extLst>
          </p:cNvPr>
          <p:cNvSpPr txBox="1"/>
          <p:nvPr/>
        </p:nvSpPr>
        <p:spPr>
          <a:xfrm>
            <a:off x="259080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8">
                  <a:extLst>
                    <a:ext uri="{A12FA001-AC4F-418D-AE19-62706E023703}">
                      <ahyp:hlinkClr xmlns:ahyp="http://schemas.microsoft.com/office/drawing/2018/hyperlinkcolor" val="tx"/>
                    </a:ext>
                  </a:extLst>
                </a:hlinkClick>
              </a:rPr>
              <a:t>https://arxiv.org/abs/2202.10400</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174501197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a:xfrm>
            <a:off x="228600" y="152400"/>
            <a:ext cx="9109352" cy="1066800"/>
          </a:xfrm>
        </p:spPr>
        <p:txBody>
          <a:bodyPr/>
          <a:lstStyle/>
          <a:p>
            <a:r>
              <a:rPr lang="en-US" dirty="0"/>
              <a:t>Tight Integration of Genome Analysis Tasks</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585461782"/>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3286570730"/>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101_stc002_59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33713" y="2799766"/>
            <a:ext cx="7602783" cy="3552225"/>
          </a:xfrm>
          <a:prstGeom prst="rect">
            <a:avLst/>
          </a:prstGeom>
        </p:spPr>
      </p:pic>
      <p:sp>
        <p:nvSpPr>
          <p:cNvPr id="2" name="Title 1"/>
          <p:cNvSpPr>
            <a:spLocks noGrp="1"/>
          </p:cNvSpPr>
          <p:nvPr>
            <p:ph type="title"/>
          </p:nvPr>
        </p:nvSpPr>
        <p:spPr/>
        <p:txBody>
          <a:bodyPr/>
          <a:lstStyle/>
          <a:p>
            <a:pPr lvl="0">
              <a:defRPr/>
            </a:pPr>
            <a:r>
              <a:rPr kumimoji="0" lang="en-US" sz="3600" b="0" i="0" u="none" strike="noStrike" kern="0" cap="none" spc="0" normalizeH="0" baseline="0" noProof="0" dirty="0">
                <a:ln>
                  <a:noFill/>
                </a:ln>
                <a:solidFill>
                  <a:srgbClr val="006633"/>
                </a:solidFill>
                <a:effectLst/>
                <a:uLnTx/>
                <a:uFillTx/>
                <a:latin typeface="Garamond"/>
                <a:ea typeface="+mj-ea"/>
                <a:cs typeface="+mj-cs"/>
              </a:rPr>
              <a:t>Huge Demand for Performance &amp; Efficiency</a:t>
            </a:r>
            <a:endParaRPr lang="en-US" sz="4400" dirty="0">
              <a:solidFill>
                <a:srgbClr val="006633"/>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2" descr="https://www.genome.gov/images/content/costpermb2015_4.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23528" y="1011651"/>
            <a:ext cx="3764149" cy="2777389"/>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p:cNvSpPr/>
          <p:nvPr/>
        </p:nvSpPr>
        <p:spPr>
          <a:xfrm>
            <a:off x="1966911" y="1688007"/>
            <a:ext cx="228825" cy="228825"/>
          </a:xfrm>
          <a:prstGeom prst="ellipse">
            <a:avLst/>
          </a:prstGeom>
          <a:solidFill>
            <a:srgbClr val="FF0000"/>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7" name="Rectangle 6"/>
          <p:cNvSpPr/>
          <p:nvPr/>
        </p:nvSpPr>
        <p:spPr>
          <a:xfrm>
            <a:off x="3779912" y="1198493"/>
            <a:ext cx="2730010"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development of new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sequencing technologies</a:t>
            </a:r>
          </a:p>
        </p:txBody>
      </p:sp>
      <p:cxnSp>
        <p:nvCxnSpPr>
          <p:cNvPr id="9" name="Straight Arrow Connector 8"/>
          <p:cNvCxnSpPr/>
          <p:nvPr/>
        </p:nvCxnSpPr>
        <p:spPr>
          <a:xfrm flipH="1">
            <a:off x="4355978" y="2060848"/>
            <a:ext cx="288030" cy="432048"/>
          </a:xfrm>
          <a:prstGeom prst="straightConnector1">
            <a:avLst/>
          </a:prstGeom>
          <a:ln w="63500">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2" descr="Image result for the economi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52485" y="5963008"/>
            <a:ext cx="790158" cy="4032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530363" y="6460344"/>
            <a:ext cx="7290109"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hlinkClick r:id="rId6"/>
              </a:rPr>
              <a:t>http://www.economist.com/news/21631808-so-much-genetic-data-so-many-uses-genes-unzipped</a:t>
            </a:r>
            <a:r>
              <a:rPr kumimoji="0" lang="en-US" sz="1200" b="0" i="0" u="none" strike="noStrike" kern="1200" cap="none" spc="0" normalizeH="0" baseline="0" noProof="0" dirty="0">
                <a:ln>
                  <a:noFill/>
                </a:ln>
                <a:solidFill>
                  <a:srgbClr val="000000"/>
                </a:solidFill>
                <a:effectLst/>
                <a:uLnTx/>
                <a:uFillTx/>
                <a:latin typeface="Tahoma"/>
                <a:ea typeface="+mn-ea"/>
                <a:cs typeface="+mn-cs"/>
              </a:rPr>
              <a:t> </a:t>
            </a:r>
          </a:p>
        </p:txBody>
      </p:sp>
      <p:sp>
        <p:nvSpPr>
          <p:cNvPr id="3" name="Down Arrow 2"/>
          <p:cNvSpPr/>
          <p:nvPr/>
        </p:nvSpPr>
        <p:spPr>
          <a:xfrm rot="4961981">
            <a:off x="2655370" y="840988"/>
            <a:ext cx="517315" cy="1382049"/>
          </a:xfrm>
          <a:prstGeom prst="downArrow">
            <a:avLst/>
          </a:prstGeom>
          <a:solidFill>
            <a:schemeClr val="accent1">
              <a:lumMod val="60000"/>
              <a:lumOff val="40000"/>
            </a:schemeClr>
          </a:solidFill>
        </p:spPr>
        <p:txBody>
          <a:bodyPr wrap="square" rtlCol="0"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00" b="1" i="0" u="none" strike="noStrike" kern="1200" cap="none" spc="0" normalizeH="0" baseline="0" noProof="0" dirty="0">
              <a:ln>
                <a:noFill/>
              </a:ln>
              <a:solidFill>
                <a:srgbClr val="5F5F5F"/>
              </a:solidFill>
              <a:effectLst/>
              <a:uLnTx/>
              <a:uFillTx/>
              <a:latin typeface="europa"/>
              <a:ea typeface="+mn-ea"/>
              <a:cs typeface="+mn-cs"/>
            </a:endParaRPr>
          </a:p>
        </p:txBody>
      </p:sp>
      <p:sp>
        <p:nvSpPr>
          <p:cNvPr id="12" name="Rectangle 11"/>
          <p:cNvSpPr/>
          <p:nvPr/>
        </p:nvSpPr>
        <p:spPr>
          <a:xfrm>
            <a:off x="177924" y="4006805"/>
            <a:ext cx="2305844" cy="646331"/>
          </a:xfrm>
          <a:prstGeom prst="rect">
            <a:avLst/>
          </a:prstGeom>
          <a:solidFill>
            <a:schemeClr val="accent1">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Number of Genomes Sequenced</a:t>
            </a:r>
          </a:p>
        </p:txBody>
      </p:sp>
      <p:pic>
        <p:nvPicPr>
          <p:cNvPr id="13" name="Picture 8">
            <a:extLst>
              <a:ext uri="{FF2B5EF4-FFF2-40B4-BE49-F238E27FC236}">
                <a16:creationId xmlns:a16="http://schemas.microsoft.com/office/drawing/2014/main" id="{4F672907-0893-4BCD-B2CB-90E270348FD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660801" y="980728"/>
            <a:ext cx="2080800" cy="1523680"/>
          </a:xfrm>
          <a:prstGeom prst="rect">
            <a:avLst/>
          </a:prstGeom>
          <a:noFill/>
          <a:ln w="9525">
            <a:noFill/>
            <a:round/>
            <a:headEnd/>
            <a:tailEnd/>
          </a:ln>
        </p:spPr>
      </p:pic>
      <p:sp>
        <p:nvSpPr>
          <p:cNvPr id="14" name="Text Box 19">
            <a:extLst>
              <a:ext uri="{FF2B5EF4-FFF2-40B4-BE49-F238E27FC236}">
                <a16:creationId xmlns:a16="http://schemas.microsoft.com/office/drawing/2014/main" id="{709093E6-2A90-DB75-A786-298F87CDA2FA}"/>
              </a:ext>
            </a:extLst>
          </p:cNvPr>
          <p:cNvSpPr txBox="1">
            <a:spLocks noChangeArrowheads="1"/>
          </p:cNvSpPr>
          <p:nvPr/>
        </p:nvSpPr>
        <p:spPr bwMode="auto">
          <a:xfrm>
            <a:off x="6381120" y="2504408"/>
            <a:ext cx="2511360" cy="312512"/>
          </a:xfrm>
          <a:prstGeom prst="rect">
            <a:avLst/>
          </a:prstGeom>
          <a:noFill/>
          <a:ln w="9525">
            <a:noFill/>
            <a:round/>
            <a:headEnd/>
            <a:tailEnd/>
          </a:ln>
        </p:spPr>
        <p:txBody>
          <a:bodyPr wrap="none" lIns="81639" tIns="40820" rIns="81639" bIns="40820"/>
          <a:lstStyle/>
          <a:p>
            <a:pPr marL="0" marR="0" lvl="0" indent="0" algn="l" defTabSz="914400" rtl="0" eaLnBrk="1" fontAlgn="auto" latinLnBrk="0" hangingPunct="1">
              <a:lnSpc>
                <a:spcPct val="100000"/>
              </a:lnSpc>
              <a:spcBef>
                <a:spcPts val="0"/>
              </a:spcBef>
              <a:spcAft>
                <a:spcPts val="0"/>
              </a:spcAft>
              <a:buClrTx/>
              <a:buSzTx/>
              <a:buFontTx/>
              <a:buNone/>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defRPr/>
            </a:pPr>
            <a:r>
              <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rPr>
              <a:t>Oxford Nanopore </a:t>
            </a:r>
            <a:r>
              <a:rPr kumimoji="0" lang="en-US" sz="1800" b="0" i="0" u="none" strike="noStrike" kern="1200" cap="none" spc="0" normalizeH="0" baseline="0" noProof="0" dirty="0" err="1">
                <a:ln>
                  <a:noFill/>
                </a:ln>
                <a:solidFill>
                  <a:srgbClr val="000000"/>
                </a:solidFill>
                <a:effectLst/>
                <a:uLnTx/>
                <a:uFillTx/>
                <a:latin typeface="Calibri" pitchFamily="34" charset="0"/>
                <a:ea typeface="+mn-ea"/>
                <a:cs typeface="+mn-cs"/>
              </a:rPr>
              <a:t>MinION</a:t>
            </a:r>
            <a:endParaRPr kumimoji="0" lang="en-US" sz="18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4778244"/>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EDE8-38CE-29F9-20B9-888CF3CE86A2}"/>
              </a:ext>
            </a:extLst>
          </p:cNvPr>
          <p:cNvSpPr>
            <a:spLocks noGrp="1"/>
          </p:cNvSpPr>
          <p:nvPr>
            <p:ph type="title"/>
          </p:nvPr>
        </p:nvSpPr>
        <p:spPr>
          <a:xfrm>
            <a:off x="228600" y="152400"/>
            <a:ext cx="8915400" cy="1066800"/>
          </a:xfrm>
        </p:spPr>
        <p:txBody>
          <a:bodyPr/>
          <a:lstStyle/>
          <a:p>
            <a:r>
              <a:rPr lang="en-US" dirty="0"/>
              <a:t>In-Storage Metagenomics </a:t>
            </a:r>
            <a:r>
              <a:rPr kumimoji="0" lang="en-US" sz="2200" b="1" i="0" u="none" strike="noStrike" kern="0" cap="none" spc="0" normalizeH="0" baseline="0" noProof="0" dirty="0">
                <a:ln>
                  <a:noFill/>
                </a:ln>
                <a:solidFill>
                  <a:srgbClr val="006633"/>
                </a:solidFill>
                <a:effectLst/>
                <a:uLnTx/>
                <a:uFillTx/>
                <a:latin typeface="Garamond"/>
                <a:ea typeface="+mj-ea"/>
                <a:cs typeface="+mj-cs"/>
              </a:rPr>
              <a:t>[ISCA 2024]</a:t>
            </a:r>
            <a:r>
              <a:rPr lang="en-US" dirty="0"/>
              <a:t> </a:t>
            </a:r>
          </a:p>
        </p:txBody>
      </p:sp>
      <p:sp>
        <p:nvSpPr>
          <p:cNvPr id="3" name="Content Placeholder 2">
            <a:extLst>
              <a:ext uri="{FF2B5EF4-FFF2-40B4-BE49-F238E27FC236}">
                <a16:creationId xmlns:a16="http://schemas.microsoft.com/office/drawing/2014/main" id="{23E496FE-CAF9-A994-58C9-9E99BCCC2780}"/>
              </a:ext>
            </a:extLst>
          </p:cNvPr>
          <p:cNvSpPr>
            <a:spLocks noGrp="1"/>
          </p:cNvSpPr>
          <p:nvPr>
            <p:ph idx="1"/>
          </p:nvPr>
        </p:nvSpPr>
        <p:spPr>
          <a:xfrm>
            <a:off x="228600" y="980728"/>
            <a:ext cx="8610600" cy="5267672"/>
          </a:xfrm>
        </p:spPr>
        <p:txBody>
          <a:bodyPr/>
          <a:lstStyle/>
          <a:p>
            <a:r>
              <a:rPr lang="en-US" sz="1800" b="0" i="0" dirty="0">
                <a:solidFill>
                  <a:srgbClr val="000000"/>
                </a:solidFill>
                <a:effectLst/>
              </a:rPr>
              <a:t>Nika Mansouri </a:t>
            </a:r>
            <a:r>
              <a:rPr lang="en-US" sz="1800" b="0" i="0" dirty="0" err="1">
                <a:solidFill>
                  <a:srgbClr val="000000"/>
                </a:solidFill>
                <a:effectLst/>
              </a:rPr>
              <a:t>Ghiasi</a:t>
            </a:r>
            <a:r>
              <a:rPr lang="en-US" sz="1800" b="0" i="0" dirty="0">
                <a:solidFill>
                  <a:srgbClr val="000000"/>
                </a:solidFill>
                <a:effectLst/>
              </a:rPr>
              <a:t>, Mohammad </a:t>
            </a:r>
            <a:r>
              <a:rPr lang="en-US" sz="1800" b="0" i="0" dirty="0" err="1">
                <a:solidFill>
                  <a:srgbClr val="000000"/>
                </a:solidFill>
                <a:effectLst/>
              </a:rPr>
              <a:t>Sadrosadati</a:t>
            </a:r>
            <a:r>
              <a:rPr lang="en-US" sz="1800" b="0" i="0" dirty="0">
                <a:solidFill>
                  <a:srgbClr val="000000"/>
                </a:solidFill>
                <a:effectLst/>
              </a:rPr>
              <a:t>, Harun Mustafa, Arvid Gollwitzer, Can Firtina, Julien </a:t>
            </a:r>
            <a:r>
              <a:rPr lang="en-US" sz="1800" b="0" i="0" dirty="0" err="1">
                <a:solidFill>
                  <a:srgbClr val="000000"/>
                </a:solidFill>
                <a:effectLst/>
              </a:rPr>
              <a:t>Eudine</a:t>
            </a:r>
            <a:r>
              <a:rPr lang="en-US" sz="1800" b="0" i="0" dirty="0">
                <a:solidFill>
                  <a:srgbClr val="000000"/>
                </a:solidFill>
                <a:effectLst/>
              </a:rPr>
              <a:t>, Haiyu Mao, Joel </a:t>
            </a:r>
            <a:r>
              <a:rPr lang="en-US" sz="1800" b="0" i="0" dirty="0" err="1">
                <a:solidFill>
                  <a:srgbClr val="000000"/>
                </a:solidFill>
                <a:effectLst/>
              </a:rPr>
              <a:t>Lindegger</a:t>
            </a:r>
            <a:r>
              <a:rPr lang="en-US" sz="1800" b="0" i="0" dirty="0">
                <a:solidFill>
                  <a:srgbClr val="000000"/>
                </a:solidFill>
                <a:effectLst/>
              </a:rPr>
              <a:t>, Meryem Banu </a:t>
            </a:r>
            <a:r>
              <a:rPr lang="en-US" sz="1800" b="0" i="0" dirty="0" err="1">
                <a:solidFill>
                  <a:srgbClr val="000000"/>
                </a:solidFill>
                <a:effectLst/>
              </a:rPr>
              <a:t>Cavlak</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a:t>
            </a:r>
            <a:r>
              <a:rPr lang="en-US" sz="1800" b="0" i="0" dirty="0" err="1">
                <a:solidFill>
                  <a:srgbClr val="000000"/>
                </a:solidFill>
                <a:effectLst/>
              </a:rPr>
              <a:t>Jisung</a:t>
            </a:r>
            <a:r>
              <a:rPr lang="en-US" sz="1800" b="0" i="0" dirty="0">
                <a:solidFill>
                  <a:srgbClr val="000000"/>
                </a:solidFill>
                <a:effectLst/>
              </a:rPr>
              <a:t> Park, and Onur Mutlu</a:t>
            </a:r>
            <a:r>
              <a:rPr lang="en-US" sz="1800" b="0" i="0" u="sng" dirty="0">
                <a:solidFill>
                  <a:srgbClr val="000000"/>
                </a:solidFill>
                <a:effectLst/>
              </a:rPr>
              <a:t>,</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"MegIS: High-Performance and Low-Cost Metagenomic Analysis with In-Storage Processing"</a:t>
            </a:r>
            <a:br>
              <a:rPr lang="en-US" sz="1800" b="0" i="0" dirty="0">
                <a:solidFill>
                  <a:srgbClr val="0000FF"/>
                </a:solidFill>
                <a:effectLst/>
              </a:rPr>
            </a:br>
            <a:r>
              <a:rPr lang="en-US" sz="1800" b="0" i="1" dirty="0">
                <a:solidFill>
                  <a:srgbClr val="000000"/>
                </a:solidFill>
                <a:effectLst/>
              </a:rPr>
              <a:t>Proceedings of the </a:t>
            </a:r>
            <a:r>
              <a:rPr lang="en-US" sz="1800" b="0" i="1" dirty="0">
                <a:solidFill>
                  <a:srgbClr val="000000"/>
                </a:solidFill>
                <a:effectLst/>
                <a:hlinkClick r:id="rId3"/>
              </a:rPr>
              <a:t>51st Annual International Symposium on Computer Architecture </a:t>
            </a:r>
            <a:r>
              <a:rPr lang="en-US" sz="1800" b="0" i="1" dirty="0">
                <a:solidFill>
                  <a:srgbClr val="000000"/>
                </a:solidFill>
                <a:effectLst/>
              </a:rPr>
              <a:t>(</a:t>
            </a:r>
            <a:r>
              <a:rPr lang="en-US" sz="1800" b="1" i="1" dirty="0">
                <a:solidFill>
                  <a:srgbClr val="000000"/>
                </a:solidFill>
                <a:effectLst/>
              </a:rPr>
              <a:t>ISCA</a:t>
            </a:r>
            <a:r>
              <a:rPr lang="en-US" sz="1800" b="0" i="1" dirty="0">
                <a:solidFill>
                  <a:srgbClr val="000000"/>
                </a:solidFill>
                <a:effectLst/>
              </a:rPr>
              <a:t>)</a:t>
            </a:r>
            <a:r>
              <a:rPr lang="en-US" sz="1800" b="0" i="0" dirty="0">
                <a:solidFill>
                  <a:srgbClr val="000000"/>
                </a:solidFill>
                <a:effectLst/>
              </a:rPr>
              <a:t>, Buenos Aires, Argentina, July 2024.</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Slides (pptx)</a:t>
            </a:r>
            <a:r>
              <a:rPr lang="en-US" sz="1800" b="0" i="0" dirty="0">
                <a:solidFill>
                  <a:srgbClr val="000000"/>
                </a:solidFill>
                <a:effectLst/>
              </a:rPr>
              <a:t> </a:t>
            </a:r>
            <a:r>
              <a:rPr lang="en-US" sz="1800" b="0" i="0" dirty="0">
                <a:solidFill>
                  <a:srgbClr val="000000"/>
                </a:solidFill>
                <a:effectLst/>
                <a:hlinkClick r:id="rId5"/>
              </a:rPr>
              <a:t>(pdf)</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arXiv version</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A2903392-B5C0-F9F0-6D83-3E73B82337E0}"/>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D77070F0-1D2A-0247-75F3-5A7C8AAB212B}"/>
              </a:ext>
            </a:extLst>
          </p:cNvPr>
          <p:cNvPicPr>
            <a:picLocks noChangeAspect="1"/>
          </p:cNvPicPr>
          <p:nvPr/>
        </p:nvPicPr>
        <p:blipFill>
          <a:blip r:embed="rId7"/>
          <a:stretch>
            <a:fillRect/>
          </a:stretch>
        </p:blipFill>
        <p:spPr>
          <a:xfrm>
            <a:off x="59955" y="3933056"/>
            <a:ext cx="9028532" cy="2016224"/>
          </a:xfrm>
          <a:prstGeom prst="rect">
            <a:avLst/>
          </a:prstGeom>
        </p:spPr>
      </p:pic>
      <p:sp>
        <p:nvSpPr>
          <p:cNvPr id="6" name="TextBox 5">
            <a:extLst>
              <a:ext uri="{FF2B5EF4-FFF2-40B4-BE49-F238E27FC236}">
                <a16:creationId xmlns:a16="http://schemas.microsoft.com/office/drawing/2014/main" id="{E8723352-71D1-668D-C5C0-24CC636F190D}"/>
              </a:ext>
            </a:extLst>
          </p:cNvPr>
          <p:cNvSpPr txBox="1"/>
          <p:nvPr/>
        </p:nvSpPr>
        <p:spPr>
          <a:xfrm>
            <a:off x="2590801" y="6472238"/>
            <a:ext cx="42899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https://arxiv.org/pdf/2406.19113</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4057225174"/>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927"/>
            <a:ext cx="9144000" cy="3361627"/>
          </a:xfrm>
          <a:prstGeom prst="rect">
            <a:avLst/>
          </a:prstGeom>
          <a:solidFill>
            <a:srgbClr val="06436E"/>
          </a:solidFill>
          <a:ln>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186531"/>
            <a:ext cx="9144000" cy="2901446"/>
          </a:xfrm>
          <a:prstGeom prst="rect">
            <a:avLst/>
          </a:prstGeom>
          <a:solidFill>
            <a:srgbClr val="06436E"/>
          </a:solidFill>
        </p:spPr>
        <p:txBody>
          <a:bodyPr anchor="ctr">
            <a:noAutofit/>
          </a:bodyPr>
          <a:lstStyle/>
          <a:p>
            <a:pPr algn="ctr">
              <a:lnSpc>
                <a:spcPct val="130000"/>
              </a:lnSpc>
              <a:spcAft>
                <a:spcPts val="400"/>
              </a:spcAft>
            </a:pPr>
            <a:r>
              <a:rPr lang="en-US" sz="5400" b="1" dirty="0">
                <a:solidFill>
                  <a:srgbClr val="F5D8B0"/>
                </a:solidFill>
                <a:latin typeface="Corbel" panose="020B0503020204020204" pitchFamily="34" charset="0"/>
                <a:ea typeface="Verdana" panose="020B0604030504040204" pitchFamily="34" charset="0"/>
                <a:cs typeface="Verdana" panose="020B0604030504040204" pitchFamily="34" charset="0"/>
              </a:rPr>
              <a:t>MegIS</a:t>
            </a:r>
            <a:r>
              <a:rPr lang="en-US" b="1" dirty="0">
                <a:solidFill>
                  <a:srgbClr val="FFFFFF"/>
                </a:solidFill>
                <a:latin typeface="Corbel" panose="020B0503020204020204" pitchFamily="34" charset="0"/>
                <a:ea typeface="Verdana" panose="020B0604030504040204" pitchFamily="34" charset="0"/>
                <a:cs typeface="Verdana" panose="020B0604030504040204" pitchFamily="34" charset="0"/>
              </a:rPr>
              <a:t> </a:t>
            </a:r>
            <a:br>
              <a:rPr lang="en-US" sz="3600" b="1" dirty="0">
                <a:solidFill>
                  <a:srgbClr val="FFFFFF"/>
                </a:solidFill>
                <a:latin typeface="Corbel" panose="020B0503020204020204" pitchFamily="34" charset="0"/>
                <a:ea typeface="Verdana" panose="020B0604030504040204" pitchFamily="34" charset="0"/>
                <a:cs typeface="Verdana" panose="020B0604030504040204" pitchFamily="34" charset="0"/>
              </a:rPr>
            </a:br>
            <a:r>
              <a:rPr lang="en-US" sz="3100" b="1" dirty="0">
                <a:solidFill>
                  <a:srgbClr val="FFFFFF"/>
                </a:solidFill>
                <a:latin typeface="Corbel" panose="020B0503020204020204" pitchFamily="34" charset="0"/>
                <a:ea typeface="Verdana" panose="020B0604030504040204" pitchFamily="34" charset="0"/>
                <a:cs typeface="Verdana" panose="020B0604030504040204" pitchFamily="34" charset="0"/>
              </a:rPr>
              <a:t>High-Performance, Energy-Efficient, and Low-Cost Metagenomic Analysis with In-Storage Processing</a:t>
            </a:r>
            <a:endParaRPr lang="en-US" sz="3100" b="1" dirty="0">
              <a:solidFill>
                <a:schemeClr val="accent4">
                  <a:lumMod val="20000"/>
                  <a:lumOff val="80000"/>
                </a:schemeClr>
              </a:solidFill>
              <a:latin typeface="Corbel" panose="020B0503020204020204" pitchFamily="34" charset="0"/>
              <a:ea typeface="Verdana" panose="020B0604030504040204" pitchFamily="34" charset="0"/>
              <a:cs typeface="Verdana" panose="020B0604030504040204" pitchFamily="34" charset="0"/>
            </a:endParaRPr>
          </a:p>
        </p:txBody>
      </p:sp>
      <p:pic>
        <p:nvPicPr>
          <p:cNvPr id="3" name="Graphic 2">
            <a:extLst>
              <a:ext uri="{FF2B5EF4-FFF2-40B4-BE49-F238E27FC236}">
                <a16:creationId xmlns:a16="http://schemas.microsoft.com/office/drawing/2014/main" id="{B7C26073-8D20-48E5-9751-3761552F8C0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37348" y="5517381"/>
            <a:ext cx="2469303" cy="475047"/>
          </a:xfrm>
          <a:prstGeom prst="rect">
            <a:avLst/>
          </a:prstGeom>
        </p:spPr>
      </p:pic>
      <p:pic>
        <p:nvPicPr>
          <p:cNvPr id="10" name="Picture 9">
            <a:extLst>
              <a:ext uri="{FF2B5EF4-FFF2-40B4-BE49-F238E27FC236}">
                <a16:creationId xmlns:a16="http://schemas.microsoft.com/office/drawing/2014/main" id="{3F493808-1C51-9F45-A6ED-874599368E75}"/>
              </a:ext>
            </a:extLst>
          </p:cNvPr>
          <p:cNvPicPr>
            <a:picLocks noChangeAspect="1"/>
          </p:cNvPicPr>
          <p:nvPr userDrawn="1"/>
        </p:nvPicPr>
        <p:blipFill rotWithShape="1">
          <a:blip r:embed="rId5"/>
          <a:srcRect l="11820" t="33599" r="12247" b="30996"/>
          <a:stretch/>
        </p:blipFill>
        <p:spPr>
          <a:xfrm>
            <a:off x="480984" y="6221939"/>
            <a:ext cx="2126749" cy="365894"/>
          </a:xfrm>
          <a:prstGeom prst="rect">
            <a:avLst/>
          </a:prstGeom>
        </p:spPr>
      </p:pic>
      <p:pic>
        <p:nvPicPr>
          <p:cNvPr id="4" name="Picture 3">
            <a:extLst>
              <a:ext uri="{FF2B5EF4-FFF2-40B4-BE49-F238E27FC236}">
                <a16:creationId xmlns:a16="http://schemas.microsoft.com/office/drawing/2014/main" id="{D1731CF4-74AF-B540-A733-A0C381043E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877" y="6292113"/>
            <a:ext cx="2673139" cy="225546"/>
          </a:xfrm>
          <a:prstGeom prst="rect">
            <a:avLst/>
          </a:prstGeom>
        </p:spPr>
      </p:pic>
      <p:sp>
        <p:nvSpPr>
          <p:cNvPr id="9" name="Google Shape;44;p1">
            <a:extLst>
              <a:ext uri="{FF2B5EF4-FFF2-40B4-BE49-F238E27FC236}">
                <a16:creationId xmlns:a16="http://schemas.microsoft.com/office/drawing/2014/main" id="{44A5A138-A403-CC4B-84E3-EF3FDDE6BF88}"/>
              </a:ext>
            </a:extLst>
          </p:cNvPr>
          <p:cNvSpPr txBox="1"/>
          <p:nvPr/>
        </p:nvSpPr>
        <p:spPr>
          <a:xfrm>
            <a:off x="-22032" y="3496708"/>
            <a:ext cx="9144000" cy="415811"/>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90000"/>
              </a:lnSpc>
              <a:spcBef>
                <a:spcPts val="0"/>
              </a:spcBef>
              <a:spcAft>
                <a:spcPts val="0"/>
              </a:spcAft>
              <a:buClr>
                <a:prstClr val="black"/>
              </a:buClr>
              <a:buSzPts val="2400"/>
              <a:buFont typeface="Arial"/>
              <a:buNone/>
              <a:tabLst/>
              <a:defRPr/>
            </a:pPr>
            <a:r>
              <a:rPr kumimoji="0" lang="en-US" sz="2400" b="1" i="0" u="none" strike="noStrike" kern="1200" cap="none" spc="0" normalizeH="0" baseline="0" noProof="0" dirty="0">
                <a:ln>
                  <a:noFill/>
                </a:ln>
                <a:solidFill>
                  <a:prstClr val="black"/>
                </a:solidFill>
                <a:effectLst/>
                <a:uLnTx/>
                <a:uFillTx/>
                <a:latin typeface="Corbel" panose="020B0503020204020204" pitchFamily="34" charset="0"/>
                <a:ea typeface="Quattrocento Sans"/>
                <a:cs typeface="Quattrocento Sans"/>
                <a:sym typeface="Quattrocento Sans"/>
              </a:rPr>
              <a:t>Nika Mansouri </a:t>
            </a:r>
            <a:r>
              <a:rPr kumimoji="0" lang="en-US" sz="2400" b="1" i="0" u="none" strike="noStrike" kern="1200" cap="none" spc="0" normalizeH="0" baseline="0" noProof="0" dirty="0" err="1">
                <a:ln>
                  <a:noFill/>
                </a:ln>
                <a:solidFill>
                  <a:prstClr val="black"/>
                </a:solidFill>
                <a:effectLst/>
                <a:uLnTx/>
                <a:uFillTx/>
                <a:latin typeface="Corbel" panose="020B0503020204020204" pitchFamily="34" charset="0"/>
                <a:ea typeface="Quattrocento Sans"/>
                <a:cs typeface="Quattrocento Sans"/>
                <a:sym typeface="Quattrocento Sans"/>
              </a:rPr>
              <a:t>Ghiasi</a:t>
            </a:r>
            <a:endParaRPr kumimoji="0"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13" name="Subtitle 2">
            <a:extLst>
              <a:ext uri="{FF2B5EF4-FFF2-40B4-BE49-F238E27FC236}">
                <a16:creationId xmlns:a16="http://schemas.microsoft.com/office/drawing/2014/main" id="{E6781D97-4472-ED41-8522-20C2649D89AC}"/>
              </a:ext>
            </a:extLst>
          </p:cNvPr>
          <p:cNvSpPr txBox="1">
            <a:spLocks/>
          </p:cNvSpPr>
          <p:nvPr/>
        </p:nvSpPr>
        <p:spPr>
          <a:xfrm>
            <a:off x="-1499" y="4895190"/>
            <a:ext cx="9144000" cy="415925"/>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Mohammed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Alser</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Jisung</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Park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Onur</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Mutlu</a:t>
            </a:r>
            <a:endPar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mbria"/>
            </a:endParaRPr>
          </a:p>
        </p:txBody>
      </p:sp>
      <p:sp>
        <p:nvSpPr>
          <p:cNvPr id="14" name="Subtitle 2">
            <a:extLst>
              <a:ext uri="{FF2B5EF4-FFF2-40B4-BE49-F238E27FC236}">
                <a16:creationId xmlns:a16="http://schemas.microsoft.com/office/drawing/2014/main" id="{7CD7E2FE-EE8D-054F-91DA-15638DC6EEC8}"/>
              </a:ext>
            </a:extLst>
          </p:cNvPr>
          <p:cNvSpPr txBox="1">
            <a:spLocks/>
          </p:cNvSpPr>
          <p:nvPr/>
        </p:nvSpPr>
        <p:spPr>
          <a:xfrm>
            <a:off x="-6724" y="3902379"/>
            <a:ext cx="9144000" cy="434201"/>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mbria"/>
              </a:rPr>
              <a:t>Mohammad </a:t>
            </a:r>
            <a:r>
              <a:rPr kumimoji="0" lang="en-US" sz="2200" b="0" i="0" u="none" strike="noStrike" kern="1200" cap="none" spc="0" normalizeH="0" baseline="0" noProof="0" dirty="0" err="1">
                <a:ln>
                  <a:noFill/>
                </a:ln>
                <a:solidFill>
                  <a:prstClr val="black"/>
                </a:solidFill>
                <a:effectLst/>
                <a:uLnTx/>
                <a:uFillTx/>
                <a:latin typeface="Corbel" panose="020B0503020204020204" pitchFamily="34" charset="0"/>
                <a:ea typeface="+mn-ea"/>
                <a:cs typeface="Cambria"/>
              </a:rPr>
              <a:t>Sadrosadati</a:t>
            </a:r>
            <a:r>
              <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mbria"/>
              </a:rPr>
              <a:t>    Harun Mustafa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Arvid</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Gollwitzer    Can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Firtina</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a:t>
            </a:r>
            <a:endPar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Cambria"/>
            </a:endParaRPr>
          </a:p>
        </p:txBody>
      </p:sp>
      <p:sp>
        <p:nvSpPr>
          <p:cNvPr id="15" name="Subtitle 2">
            <a:extLst>
              <a:ext uri="{FF2B5EF4-FFF2-40B4-BE49-F238E27FC236}">
                <a16:creationId xmlns:a16="http://schemas.microsoft.com/office/drawing/2014/main" id="{CC79E248-CACB-5445-B39F-BAAF0B01EA84}"/>
              </a:ext>
            </a:extLst>
          </p:cNvPr>
          <p:cNvSpPr txBox="1">
            <a:spLocks/>
          </p:cNvSpPr>
          <p:nvPr/>
        </p:nvSpPr>
        <p:spPr>
          <a:xfrm>
            <a:off x="0" y="4398785"/>
            <a:ext cx="9144000" cy="434200"/>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Julien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Eudine</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Haiyu</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Mao    Joël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Lindegger</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Meryem</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Banu </a:t>
            </a:r>
            <a:r>
              <a:rPr kumimoji="0" lang="en-GB" sz="2200" b="0" i="0" u="none" strike="noStrike" kern="1200" cap="none" spc="0" normalizeH="0" baseline="0" noProof="0" dirty="0" err="1">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Cavlak</a:t>
            </a:r>
            <a:r>
              <a:rPr kumimoji="0" lang="en-GB" sz="2200" b="0" i="0" u="none" strike="noStrike" kern="1200" cap="none" spc="0" normalizeH="0" baseline="0" noProof="0" dirty="0">
                <a:ln>
                  <a:noFill/>
                </a:ln>
                <a:solidFill>
                  <a:prstClr val="black"/>
                </a:solidFill>
                <a:effectLst/>
                <a:uLnTx/>
                <a:uFillTx/>
                <a:latin typeface="Corbel" panose="020B0503020204020204" pitchFamily="34" charset="0"/>
                <a:ea typeface="Verdana" panose="020B0604030504040204" pitchFamily="34" charset="0"/>
                <a:cs typeface="Verdana" panose="020B0604030504040204" pitchFamily="34" charset="0"/>
              </a:rPr>
              <a:t> </a:t>
            </a:r>
            <a:endParaRPr kumimoji="0" lang="en-US" sz="22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6284499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6F7EB43E-EE17-9D4C-BE84-79D85C07DA9E}"/>
              </a:ext>
            </a:extLst>
          </p:cNvPr>
          <p:cNvSpPr/>
          <p:nvPr/>
        </p:nvSpPr>
        <p:spPr>
          <a:xfrm>
            <a:off x="6995609" y="4427557"/>
            <a:ext cx="1293890" cy="1428119"/>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B2DCAFAD-4F22-1D44-AB7D-B0307886E13A}"/>
              </a:ext>
            </a:extLst>
          </p:cNvPr>
          <p:cNvSpPr/>
          <p:nvPr/>
        </p:nvSpPr>
        <p:spPr>
          <a:xfrm>
            <a:off x="3841955" y="5483747"/>
            <a:ext cx="1248215" cy="1302331"/>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5CFBA060-FB68-C54E-AE81-11A234DF0199}"/>
              </a:ext>
            </a:extLst>
          </p:cNvPr>
          <p:cNvSpPr/>
          <p:nvPr/>
        </p:nvSpPr>
        <p:spPr>
          <a:xfrm>
            <a:off x="688301" y="4550420"/>
            <a:ext cx="1248215" cy="1302331"/>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2C09F1D-7D81-7F49-9965-98F0A6A945E4}"/>
              </a:ext>
            </a:extLst>
          </p:cNvPr>
          <p:cNvSpPr>
            <a:spLocks noGrp="1"/>
          </p:cNvSpPr>
          <p:nvPr>
            <p:ph type="title"/>
          </p:nvPr>
        </p:nvSpPr>
        <p:spPr/>
        <p:txBody>
          <a:bodyPr/>
          <a:lstStyle/>
          <a:p>
            <a:r>
              <a:rPr lang="en-CH" dirty="0"/>
              <a:t>What is Metagenomics?</a:t>
            </a:r>
          </a:p>
        </p:txBody>
      </p:sp>
      <p:sp>
        <p:nvSpPr>
          <p:cNvPr id="3" name="Content Placeholder 2">
            <a:extLst>
              <a:ext uri="{FF2B5EF4-FFF2-40B4-BE49-F238E27FC236}">
                <a16:creationId xmlns:a16="http://schemas.microsoft.com/office/drawing/2014/main" id="{92954E4A-3250-EF47-8C82-506486DEFD74}"/>
              </a:ext>
            </a:extLst>
          </p:cNvPr>
          <p:cNvSpPr>
            <a:spLocks noGrp="1"/>
          </p:cNvSpPr>
          <p:nvPr>
            <p:ph idx="1"/>
          </p:nvPr>
        </p:nvSpPr>
        <p:spPr>
          <a:xfrm>
            <a:off x="189560" y="855137"/>
            <a:ext cx="8798061" cy="897643"/>
          </a:xfrm>
        </p:spPr>
        <p:txBody>
          <a:bodyPr/>
          <a:lstStyle/>
          <a:p>
            <a:pPr>
              <a:lnSpc>
                <a:spcPct val="100000"/>
              </a:lnSpc>
            </a:pPr>
            <a:r>
              <a:rPr lang="en-GB" sz="2400" b="1" i="1" u="sng" dirty="0">
                <a:solidFill>
                  <a:srgbClr val="AE8207"/>
                </a:solidFill>
              </a:rPr>
              <a:t>Metagenomics</a:t>
            </a:r>
            <a:r>
              <a:rPr lang="en-GB" sz="2400" b="1" i="1" dirty="0">
                <a:solidFill>
                  <a:srgbClr val="AE8207"/>
                </a:solidFill>
              </a:rPr>
              <a:t>: </a:t>
            </a:r>
            <a:r>
              <a:rPr lang="en-GB" sz="2400" dirty="0"/>
              <a:t>Study of genome sequences of </a:t>
            </a:r>
            <a:r>
              <a:rPr lang="en-GB" sz="2400" b="1" dirty="0">
                <a:solidFill>
                  <a:schemeClr val="accent4">
                    <a:lumMod val="75000"/>
                  </a:schemeClr>
                </a:solidFill>
              </a:rPr>
              <a:t>diverse</a:t>
            </a:r>
            <a:r>
              <a:rPr lang="en-GB" sz="2400" dirty="0"/>
              <a:t> </a:t>
            </a:r>
            <a:r>
              <a:rPr lang="en-GB" sz="2400" b="1" dirty="0">
                <a:solidFill>
                  <a:schemeClr val="accent4">
                    <a:lumMod val="75000"/>
                  </a:schemeClr>
                </a:solidFill>
              </a:rPr>
              <a:t>organisms</a:t>
            </a:r>
          </a:p>
          <a:p>
            <a:pPr marL="0" indent="0">
              <a:lnSpc>
                <a:spcPct val="100000"/>
              </a:lnSpc>
              <a:spcBef>
                <a:spcPts val="0"/>
              </a:spcBef>
              <a:buNone/>
            </a:pPr>
            <a:r>
              <a:rPr lang="en-GB" sz="2400" dirty="0"/>
              <a:t>   within a </a:t>
            </a:r>
            <a:r>
              <a:rPr lang="en-GB" sz="2400" b="1" dirty="0">
                <a:solidFill>
                  <a:schemeClr val="accent4">
                    <a:lumMod val="75000"/>
                  </a:schemeClr>
                </a:solidFill>
              </a:rPr>
              <a:t>shared environment </a:t>
            </a:r>
            <a:r>
              <a:rPr lang="en-GB" sz="2400" dirty="0"/>
              <a:t>(e.g., blood, ocean, soil)</a:t>
            </a:r>
          </a:p>
          <a:p>
            <a:pPr marL="0" indent="0">
              <a:lnSpc>
                <a:spcPct val="100000"/>
              </a:lnSpc>
              <a:buNone/>
            </a:pPr>
            <a:endParaRPr lang="en-GB" sz="2400" dirty="0">
              <a:solidFill>
                <a:srgbClr val="AE8207"/>
              </a:solidFill>
            </a:endParaRPr>
          </a:p>
        </p:txBody>
      </p:sp>
      <p:sp>
        <p:nvSpPr>
          <p:cNvPr id="7" name="Oval 6">
            <a:extLst>
              <a:ext uri="{FF2B5EF4-FFF2-40B4-BE49-F238E27FC236}">
                <a16:creationId xmlns:a16="http://schemas.microsoft.com/office/drawing/2014/main" id="{4CCC816F-0A97-124F-83D3-3B57B00EDDA3}"/>
              </a:ext>
            </a:extLst>
          </p:cNvPr>
          <p:cNvSpPr/>
          <p:nvPr/>
        </p:nvSpPr>
        <p:spPr>
          <a:xfrm>
            <a:off x="3295185" y="1690297"/>
            <a:ext cx="2553629" cy="1851660"/>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0522564-9A47-1046-889B-692B495A38E0}"/>
              </a:ext>
            </a:extLst>
          </p:cNvPr>
          <p:cNvPicPr>
            <a:picLocks noChangeAspect="1"/>
          </p:cNvPicPr>
          <p:nvPr/>
        </p:nvPicPr>
        <p:blipFill>
          <a:blip r:embed="rId3">
            <a:duotone>
              <a:prstClr val="black"/>
              <a:schemeClr val="tx2">
                <a:tint val="45000"/>
                <a:satMod val="400000"/>
              </a:schemeClr>
            </a:duotone>
          </a:blip>
          <a:stretch>
            <a:fillRect/>
          </a:stretch>
        </p:blipFill>
        <p:spPr>
          <a:xfrm>
            <a:off x="3516815" y="1938301"/>
            <a:ext cx="1093541" cy="1093541"/>
          </a:xfrm>
          <a:prstGeom prst="rect">
            <a:avLst/>
          </a:prstGeom>
        </p:spPr>
      </p:pic>
      <p:pic>
        <p:nvPicPr>
          <p:cNvPr id="5" name="Picture 4">
            <a:extLst>
              <a:ext uri="{FF2B5EF4-FFF2-40B4-BE49-F238E27FC236}">
                <a16:creationId xmlns:a16="http://schemas.microsoft.com/office/drawing/2014/main" id="{0DA69063-BE34-814A-B1BA-AE48468433FE}"/>
              </a:ext>
            </a:extLst>
          </p:cNvPr>
          <p:cNvPicPr>
            <a:picLocks noChangeAspect="1"/>
          </p:cNvPicPr>
          <p:nvPr/>
        </p:nvPicPr>
        <p:blipFill>
          <a:blip r:embed="rId4">
            <a:duotone>
              <a:prstClr val="black"/>
              <a:schemeClr val="tx2">
                <a:tint val="45000"/>
                <a:satMod val="400000"/>
              </a:schemeClr>
            </a:duotone>
          </a:blip>
          <a:stretch>
            <a:fillRect/>
          </a:stretch>
        </p:blipFill>
        <p:spPr>
          <a:xfrm>
            <a:off x="4151848" y="2561014"/>
            <a:ext cx="979417" cy="979417"/>
          </a:xfrm>
          <a:prstGeom prst="rect">
            <a:avLst/>
          </a:prstGeom>
        </p:spPr>
      </p:pic>
      <p:pic>
        <p:nvPicPr>
          <p:cNvPr id="6" name="Picture 5">
            <a:extLst>
              <a:ext uri="{FF2B5EF4-FFF2-40B4-BE49-F238E27FC236}">
                <a16:creationId xmlns:a16="http://schemas.microsoft.com/office/drawing/2014/main" id="{4BA66250-0E5E-3D4A-B80C-F2FCF74B66B8}"/>
              </a:ext>
            </a:extLst>
          </p:cNvPr>
          <p:cNvPicPr>
            <a:picLocks noChangeAspect="1"/>
          </p:cNvPicPr>
          <p:nvPr/>
        </p:nvPicPr>
        <p:blipFill>
          <a:blip r:embed="rId5">
            <a:duotone>
              <a:prstClr val="black"/>
              <a:schemeClr val="tx1">
                <a:tint val="45000"/>
                <a:satMod val="400000"/>
              </a:schemeClr>
            </a:duotone>
          </a:blip>
          <a:stretch>
            <a:fillRect/>
          </a:stretch>
        </p:blipFill>
        <p:spPr>
          <a:xfrm>
            <a:off x="4488365" y="1913845"/>
            <a:ext cx="1142452" cy="1142452"/>
          </a:xfrm>
          <a:prstGeom prst="rect">
            <a:avLst/>
          </a:prstGeom>
        </p:spPr>
      </p:pic>
      <p:sp>
        <p:nvSpPr>
          <p:cNvPr id="8" name="Content Placeholder 2">
            <a:extLst>
              <a:ext uri="{FF2B5EF4-FFF2-40B4-BE49-F238E27FC236}">
                <a16:creationId xmlns:a16="http://schemas.microsoft.com/office/drawing/2014/main" id="{CA9C8773-2DB6-9546-9D6C-7E75943773FA}"/>
              </a:ext>
            </a:extLst>
          </p:cNvPr>
          <p:cNvSpPr txBox="1">
            <a:spLocks/>
          </p:cNvSpPr>
          <p:nvPr/>
        </p:nvSpPr>
        <p:spPr>
          <a:xfrm>
            <a:off x="189560" y="3703466"/>
            <a:ext cx="8798061" cy="1302331"/>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7200" marR="0" lvl="0" indent="-187200" algn="l" defTabSz="914400" rtl="0" eaLnBrk="1" fontAlgn="auto" latinLnBrk="0" hangingPunct="1">
              <a:lnSpc>
                <a:spcPct val="100000"/>
              </a:lnSpc>
              <a:spcBef>
                <a:spcPts val="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Overcomes the limitations of traditional genomics</a:t>
            </a:r>
          </a:p>
          <a:p>
            <a:pPr marL="311150" marR="0" lvl="1" indent="-187200" algn="l" defTabSz="914400" rtl="0" eaLnBrk="1" fontAlgn="auto" latinLnBrk="0" hangingPunct="1">
              <a:lnSpc>
                <a:spcPct val="100000"/>
              </a:lnSpc>
              <a:spcBef>
                <a:spcPts val="0"/>
              </a:spcBef>
              <a:spcAft>
                <a:spcPts val="0"/>
              </a:spcAft>
              <a:buClrTx/>
              <a:buSzTx/>
              <a:buFont typeface="Cambria" panose="02040503050406030204" pitchFamily="18" charset="0"/>
              <a:buChar char="-"/>
              <a:tabLst/>
              <a:defRPr/>
            </a:pP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Bypasses the need for </a:t>
            </a:r>
            <a:r>
              <a:rPr kumimoji="0" lang="en-GB" sz="20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analyzing</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individual species in isolation</a:t>
            </a:r>
          </a:p>
        </p:txBody>
      </p:sp>
      <p:pic>
        <p:nvPicPr>
          <p:cNvPr id="10" name="Picture 9">
            <a:extLst>
              <a:ext uri="{FF2B5EF4-FFF2-40B4-BE49-F238E27FC236}">
                <a16:creationId xmlns:a16="http://schemas.microsoft.com/office/drawing/2014/main" id="{207D804F-1B59-214F-8D88-C35C5BD19DC1}"/>
              </a:ext>
            </a:extLst>
          </p:cNvPr>
          <p:cNvPicPr>
            <a:picLocks noChangeAspect="1"/>
          </p:cNvPicPr>
          <p:nvPr/>
        </p:nvPicPr>
        <p:blipFill>
          <a:blip r:embed="rId3">
            <a:duotone>
              <a:prstClr val="black"/>
              <a:schemeClr val="tx2">
                <a:tint val="45000"/>
                <a:satMod val="400000"/>
              </a:schemeClr>
            </a:duotone>
          </a:blip>
          <a:stretch>
            <a:fillRect/>
          </a:stretch>
        </p:blipFill>
        <p:spPr>
          <a:xfrm>
            <a:off x="3295185" y="4532783"/>
            <a:ext cx="1093541" cy="1093541"/>
          </a:xfrm>
          <a:prstGeom prst="rect">
            <a:avLst/>
          </a:prstGeom>
        </p:spPr>
      </p:pic>
      <p:pic>
        <p:nvPicPr>
          <p:cNvPr id="11" name="Picture 10">
            <a:extLst>
              <a:ext uri="{FF2B5EF4-FFF2-40B4-BE49-F238E27FC236}">
                <a16:creationId xmlns:a16="http://schemas.microsoft.com/office/drawing/2014/main" id="{77B76E46-9CD7-244D-AF2D-5C7AF2354259}"/>
              </a:ext>
            </a:extLst>
          </p:cNvPr>
          <p:cNvPicPr>
            <a:picLocks noChangeAspect="1"/>
          </p:cNvPicPr>
          <p:nvPr/>
        </p:nvPicPr>
        <p:blipFill>
          <a:blip r:embed="rId4">
            <a:duotone>
              <a:prstClr val="black"/>
              <a:schemeClr val="tx2">
                <a:tint val="45000"/>
                <a:satMod val="400000"/>
              </a:schemeClr>
            </a:duotone>
          </a:blip>
          <a:stretch>
            <a:fillRect/>
          </a:stretch>
        </p:blipFill>
        <p:spPr>
          <a:xfrm>
            <a:off x="3930218" y="5155496"/>
            <a:ext cx="979417" cy="979417"/>
          </a:xfrm>
          <a:prstGeom prst="rect">
            <a:avLst/>
          </a:prstGeom>
        </p:spPr>
      </p:pic>
      <p:pic>
        <p:nvPicPr>
          <p:cNvPr id="12" name="Picture 11">
            <a:extLst>
              <a:ext uri="{FF2B5EF4-FFF2-40B4-BE49-F238E27FC236}">
                <a16:creationId xmlns:a16="http://schemas.microsoft.com/office/drawing/2014/main" id="{F679D66F-A4AB-7243-AF0F-1D552E5EDAF2}"/>
              </a:ext>
            </a:extLst>
          </p:cNvPr>
          <p:cNvPicPr>
            <a:picLocks noChangeAspect="1"/>
          </p:cNvPicPr>
          <p:nvPr/>
        </p:nvPicPr>
        <p:blipFill>
          <a:blip r:embed="rId6">
            <a:duotone>
              <a:prstClr val="black"/>
              <a:schemeClr val="tx1">
                <a:tint val="45000"/>
                <a:satMod val="400000"/>
              </a:schemeClr>
            </a:duotone>
          </a:blip>
          <a:stretch>
            <a:fillRect/>
          </a:stretch>
        </p:blipFill>
        <p:spPr>
          <a:xfrm>
            <a:off x="4266735" y="4508327"/>
            <a:ext cx="1142452" cy="1142452"/>
          </a:xfrm>
          <a:prstGeom prst="rect">
            <a:avLst/>
          </a:prstGeom>
        </p:spPr>
      </p:pic>
      <p:grpSp>
        <p:nvGrpSpPr>
          <p:cNvPr id="20" name="Group 19">
            <a:extLst>
              <a:ext uri="{FF2B5EF4-FFF2-40B4-BE49-F238E27FC236}">
                <a16:creationId xmlns:a16="http://schemas.microsoft.com/office/drawing/2014/main" id="{DD3C5A66-8A9C-854D-B36A-E0E3D8BE0169}"/>
              </a:ext>
            </a:extLst>
          </p:cNvPr>
          <p:cNvGrpSpPr/>
          <p:nvPr/>
        </p:nvGrpSpPr>
        <p:grpSpPr>
          <a:xfrm>
            <a:off x="854501" y="4588488"/>
            <a:ext cx="7260148" cy="2030697"/>
            <a:chOff x="854501" y="4588488"/>
            <a:chExt cx="7260148" cy="2030697"/>
          </a:xfrm>
        </p:grpSpPr>
        <p:pic>
          <p:nvPicPr>
            <p:cNvPr id="17" name="Graphic 16" descr="Close">
              <a:extLst>
                <a:ext uri="{FF2B5EF4-FFF2-40B4-BE49-F238E27FC236}">
                  <a16:creationId xmlns:a16="http://schemas.microsoft.com/office/drawing/2014/main" id="{0DC7D015-89A1-7C4A-A212-9D44353EE5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4501" y="4730803"/>
              <a:ext cx="944191" cy="944191"/>
            </a:xfrm>
            <a:prstGeom prst="rect">
              <a:avLst/>
            </a:prstGeom>
          </p:spPr>
        </p:pic>
        <p:pic>
          <p:nvPicPr>
            <p:cNvPr id="18" name="Graphic 17" descr="Close">
              <a:extLst>
                <a:ext uri="{FF2B5EF4-FFF2-40B4-BE49-F238E27FC236}">
                  <a16:creationId xmlns:a16="http://schemas.microsoft.com/office/drawing/2014/main" id="{2B136CDC-F947-9B45-B846-3C0225EAB96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016269" y="5674994"/>
              <a:ext cx="944191" cy="944191"/>
            </a:xfrm>
            <a:prstGeom prst="rect">
              <a:avLst/>
            </a:prstGeom>
          </p:spPr>
        </p:pic>
        <p:pic>
          <p:nvPicPr>
            <p:cNvPr id="19" name="Graphic 18" descr="Close">
              <a:extLst>
                <a:ext uri="{FF2B5EF4-FFF2-40B4-BE49-F238E27FC236}">
                  <a16:creationId xmlns:a16="http://schemas.microsoft.com/office/drawing/2014/main" id="{E4637C8E-9CA3-1B4A-B564-614AE5A434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170458" y="4588488"/>
              <a:ext cx="944191" cy="944191"/>
            </a:xfrm>
            <a:prstGeom prst="rect">
              <a:avLst/>
            </a:prstGeom>
          </p:spPr>
        </p:pic>
      </p:grpSp>
    </p:spTree>
    <p:extLst>
      <p:ext uri="{BB962C8B-B14F-4D97-AF65-F5344CB8AC3E}">
        <p14:creationId xmlns:p14="http://schemas.microsoft.com/office/powerpoint/2010/main" val="331850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1.66667E-6 -4.81481E-6 L -0.25781 0.022 " pathEditMode="relative" rAng="0" ptsTypes="AA">
                                      <p:cBhvr>
                                        <p:cTn id="36" dur="1000" fill="hold"/>
                                        <p:tgtEl>
                                          <p:spTgt spid="10"/>
                                        </p:tgtEl>
                                        <p:attrNameLst>
                                          <p:attrName>ppt_x</p:attrName>
                                          <p:attrName>ppt_y</p:attrName>
                                        </p:attrNameLst>
                                      </p:cBhvr>
                                      <p:rCtr x="-12899" y="1088"/>
                                    </p:animMotion>
                                  </p:childTnLst>
                                </p:cTn>
                              </p:par>
                              <p:par>
                                <p:cTn id="37" presetID="0" presetClass="path" presetSubtype="0" accel="50000" decel="50000" fill="hold" nodeType="withEffect">
                                  <p:stCondLst>
                                    <p:cond delay="0"/>
                                  </p:stCondLst>
                                  <p:childTnLst>
                                    <p:animMotion origin="layout" path="M 0.06945 -0.01088 L 0.31476 0.01412 " pathEditMode="relative" rAng="0" ptsTypes="AA">
                                      <p:cBhvr>
                                        <p:cTn id="38" dur="1000" fill="hold"/>
                                        <p:tgtEl>
                                          <p:spTgt spid="12"/>
                                        </p:tgtEl>
                                        <p:attrNameLst>
                                          <p:attrName>ppt_x</p:attrName>
                                          <p:attrName>ppt_y</p:attrName>
                                        </p:attrNameLst>
                                      </p:cBhvr>
                                      <p:rCtr x="12257" y="1250"/>
                                    </p:animMotion>
                                  </p:childTnLst>
                                </p:cTn>
                              </p:par>
                              <p:par>
                                <p:cTn id="39" presetID="0" presetClass="path" presetSubtype="0" accel="50000" decel="50000" fill="hold" nodeType="withEffect">
                                  <p:stCondLst>
                                    <p:cond delay="0"/>
                                  </p:stCondLst>
                                  <p:childTnLst>
                                    <p:animMotion origin="layout" path="M 0.00747 0.00393 L 0.00417 0.07546 " pathEditMode="relative" rAng="0" ptsTypes="AA">
                                      <p:cBhvr>
                                        <p:cTn id="40" dur="1000" fill="hold"/>
                                        <p:tgtEl>
                                          <p:spTgt spid="11"/>
                                        </p:tgtEl>
                                        <p:attrNameLst>
                                          <p:attrName>ppt_x</p:attrName>
                                          <p:attrName>ppt_y</p:attrName>
                                        </p:attrNameLst>
                                      </p:cBhvr>
                                      <p:rCtr x="-174" y="3565"/>
                                    </p:animMotion>
                                  </p:childTnLst>
                                </p:cTn>
                              </p:par>
                              <p:par>
                                <p:cTn id="41" presetID="1" presetClass="entr" presetSubtype="0" fill="hold" grpId="0" nodeType="withEffect">
                                  <p:stCondLst>
                                    <p:cond delay="0"/>
                                  </p:stCondLst>
                                  <p:childTnLst>
                                    <p:set>
                                      <p:cBhvr>
                                        <p:cTn id="42" dur="1" fill="hold">
                                          <p:stCondLst>
                                            <p:cond delay="0"/>
                                          </p:stCondLst>
                                        </p:cTn>
                                        <p:tgtEl>
                                          <p:spTgt spid="8">
                                            <p:txEl>
                                              <p:pRg st="1" end="1"/>
                                            </p:txEl>
                                          </p:spTgt>
                                        </p:tgtEl>
                                        <p:attrNameLst>
                                          <p:attrName>style.visibility</p:attrName>
                                        </p:attrNameLst>
                                      </p:cBhvr>
                                      <p:to>
                                        <p:strVal val="visible"/>
                                      </p:to>
                                    </p:set>
                                  </p:childTnLst>
                                </p:cTn>
                              </p:par>
                              <p:par>
                                <p:cTn id="43" presetID="10"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fade">
                                      <p:cBhvr>
                                        <p:cTn id="51" dur="500"/>
                                        <p:tgtEl>
                                          <p:spTgt spid="13"/>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4" grpId="0" animBg="1"/>
      <p:bldP spid="13" grpId="0" animBg="1"/>
      <p:bldP spid="3" grpId="0" uiExpand="1" build="p"/>
      <p:bldP spid="7" grpId="0" animBg="1"/>
      <p:bldP spid="8" grpId="0" uiExpand="1" build="p" bldLvl="2"/>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09F1D-7D81-7F49-9965-98F0A6A945E4}"/>
              </a:ext>
            </a:extLst>
          </p:cNvPr>
          <p:cNvSpPr>
            <a:spLocks noGrp="1"/>
          </p:cNvSpPr>
          <p:nvPr>
            <p:ph type="title"/>
          </p:nvPr>
        </p:nvSpPr>
        <p:spPr/>
        <p:txBody>
          <a:bodyPr/>
          <a:lstStyle/>
          <a:p>
            <a:r>
              <a:rPr lang="en-CH" dirty="0"/>
              <a:t>What is Metagenomics?</a:t>
            </a:r>
          </a:p>
        </p:txBody>
      </p:sp>
      <p:sp>
        <p:nvSpPr>
          <p:cNvPr id="7" name="Oval 6">
            <a:extLst>
              <a:ext uri="{FF2B5EF4-FFF2-40B4-BE49-F238E27FC236}">
                <a16:creationId xmlns:a16="http://schemas.microsoft.com/office/drawing/2014/main" id="{4CCC816F-0A97-124F-83D3-3B57B00EDDA3}"/>
              </a:ext>
            </a:extLst>
          </p:cNvPr>
          <p:cNvSpPr/>
          <p:nvPr/>
        </p:nvSpPr>
        <p:spPr>
          <a:xfrm>
            <a:off x="3295185" y="1690297"/>
            <a:ext cx="2553629" cy="1851660"/>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0522564-9A47-1046-889B-692B495A38E0}"/>
              </a:ext>
            </a:extLst>
          </p:cNvPr>
          <p:cNvPicPr>
            <a:picLocks noChangeAspect="1"/>
          </p:cNvPicPr>
          <p:nvPr/>
        </p:nvPicPr>
        <p:blipFill>
          <a:blip r:embed="rId3">
            <a:duotone>
              <a:prstClr val="black"/>
              <a:schemeClr val="tx2">
                <a:tint val="45000"/>
                <a:satMod val="400000"/>
              </a:schemeClr>
            </a:duotone>
          </a:blip>
          <a:stretch>
            <a:fillRect/>
          </a:stretch>
        </p:blipFill>
        <p:spPr>
          <a:xfrm>
            <a:off x="3516815" y="1938301"/>
            <a:ext cx="1093541" cy="1093541"/>
          </a:xfrm>
          <a:prstGeom prst="rect">
            <a:avLst/>
          </a:prstGeom>
        </p:spPr>
      </p:pic>
      <p:pic>
        <p:nvPicPr>
          <p:cNvPr id="5" name="Picture 4">
            <a:extLst>
              <a:ext uri="{FF2B5EF4-FFF2-40B4-BE49-F238E27FC236}">
                <a16:creationId xmlns:a16="http://schemas.microsoft.com/office/drawing/2014/main" id="{0DA69063-BE34-814A-B1BA-AE48468433FE}"/>
              </a:ext>
            </a:extLst>
          </p:cNvPr>
          <p:cNvPicPr>
            <a:picLocks noChangeAspect="1"/>
          </p:cNvPicPr>
          <p:nvPr/>
        </p:nvPicPr>
        <p:blipFill>
          <a:blip r:embed="rId4">
            <a:duotone>
              <a:prstClr val="black"/>
              <a:schemeClr val="tx2">
                <a:tint val="45000"/>
                <a:satMod val="400000"/>
              </a:schemeClr>
            </a:duotone>
          </a:blip>
          <a:stretch>
            <a:fillRect/>
          </a:stretch>
        </p:blipFill>
        <p:spPr>
          <a:xfrm>
            <a:off x="4151848" y="2561014"/>
            <a:ext cx="979417" cy="979417"/>
          </a:xfrm>
          <a:prstGeom prst="rect">
            <a:avLst/>
          </a:prstGeom>
        </p:spPr>
      </p:pic>
      <p:pic>
        <p:nvPicPr>
          <p:cNvPr id="6" name="Picture 5">
            <a:extLst>
              <a:ext uri="{FF2B5EF4-FFF2-40B4-BE49-F238E27FC236}">
                <a16:creationId xmlns:a16="http://schemas.microsoft.com/office/drawing/2014/main" id="{4BA66250-0E5E-3D4A-B80C-F2FCF74B66B8}"/>
              </a:ext>
            </a:extLst>
          </p:cNvPr>
          <p:cNvPicPr>
            <a:picLocks noChangeAspect="1"/>
          </p:cNvPicPr>
          <p:nvPr/>
        </p:nvPicPr>
        <p:blipFill>
          <a:blip r:embed="rId5">
            <a:duotone>
              <a:prstClr val="black"/>
              <a:schemeClr val="tx1">
                <a:tint val="45000"/>
                <a:satMod val="400000"/>
              </a:schemeClr>
            </a:duotone>
          </a:blip>
          <a:stretch>
            <a:fillRect/>
          </a:stretch>
        </p:blipFill>
        <p:spPr>
          <a:xfrm>
            <a:off x="4488365" y="1913845"/>
            <a:ext cx="1142452" cy="1142452"/>
          </a:xfrm>
          <a:prstGeom prst="rect">
            <a:avLst/>
          </a:prstGeom>
        </p:spPr>
      </p:pic>
      <p:sp>
        <p:nvSpPr>
          <p:cNvPr id="9" name="Rectangle 8">
            <a:extLst>
              <a:ext uri="{FF2B5EF4-FFF2-40B4-BE49-F238E27FC236}">
                <a16:creationId xmlns:a16="http://schemas.microsoft.com/office/drawing/2014/main" id="{6EF6A107-FC29-8549-B63A-1C6687F43822}"/>
              </a:ext>
            </a:extLst>
          </p:cNvPr>
          <p:cNvSpPr/>
          <p:nvPr/>
        </p:nvSpPr>
        <p:spPr>
          <a:xfrm>
            <a:off x="135290" y="3831220"/>
            <a:ext cx="8906599" cy="2454729"/>
          </a:xfrm>
          <a:prstGeom prst="rect">
            <a:avLst/>
          </a:prstGeom>
          <a:solidFill>
            <a:srgbClr val="F6F4F2"/>
          </a:solidFill>
          <a:ln w="28575">
            <a:solidFill>
              <a:srgbClr val="1982C3"/>
            </a:solidFill>
          </a:ln>
        </p:spPr>
        <p:style>
          <a:lnRef idx="2">
            <a:schemeClr val="accent1">
              <a:shade val="50000"/>
            </a:schemeClr>
          </a:lnRef>
          <a:fillRef idx="1">
            <a:schemeClr val="accent1"/>
          </a:fillRef>
          <a:effectRef idx="0">
            <a:schemeClr val="accent1"/>
          </a:effectRef>
          <a:fontRef idx="minor">
            <a:schemeClr val="lt1"/>
          </a:fontRef>
        </p:style>
        <p:txBody>
          <a:bodyPr lIns="216000" rIns="72000" rtlCol="0" anchor="t"/>
          <a:lstStyle/>
          <a:p>
            <a:pPr marL="0" marR="0" lvl="0" indent="0" algn="ctr" defTabSz="914400" rtl="0" eaLnBrk="1" fontAlgn="auto" latinLnBrk="0" hangingPunct="1">
              <a:lnSpc>
                <a:spcPct val="130000"/>
              </a:lnSpc>
              <a:spcBef>
                <a:spcPts val="0"/>
              </a:spcBef>
              <a:spcAft>
                <a:spcPts val="100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Has led to </a:t>
            </a:r>
            <a:r>
              <a:rPr kumimoji="0" lang="en-GB" sz="2800" b="1" i="0" u="none" strike="noStrike" kern="1200" cap="none" spc="0" normalizeH="0" baseline="0" noProof="0" dirty="0" err="1">
                <a:ln>
                  <a:noFill/>
                </a:ln>
                <a:solidFill>
                  <a:srgbClr val="1982C3"/>
                </a:solidFill>
                <a:effectLst/>
                <a:uLnTx/>
                <a:uFillTx/>
                <a:latin typeface="Corbel" panose="020B0503020204020204" pitchFamily="34" charset="0"/>
                <a:ea typeface="+mn-ea"/>
                <a:cs typeface="+mn-cs"/>
              </a:rPr>
              <a:t>groundbreaking</a:t>
            </a: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advances</a:t>
            </a:r>
          </a:p>
          <a:p>
            <a:pPr marL="342900" marR="0" lvl="0" indent="-342900" algn="l" defTabSz="914400" rtl="0" eaLnBrk="1" fontAlgn="auto" latinLnBrk="0" hangingPunct="1">
              <a:lnSpc>
                <a:spcPct val="13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Precision medicine</a:t>
            </a:r>
          </a:p>
          <a:p>
            <a:pPr marL="342900" marR="0" lvl="0" indent="-342900" algn="l" defTabSz="914400" rtl="0" eaLnBrk="1" fontAlgn="auto" latinLnBrk="0" hangingPunct="1">
              <a:lnSpc>
                <a:spcPct val="13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Understanding microbial diversity of an environment</a:t>
            </a:r>
          </a:p>
          <a:p>
            <a:pPr marL="342900" marR="0" lvl="0" indent="-342900" algn="l" defTabSz="914400" rtl="0" eaLnBrk="1" fontAlgn="auto" latinLnBrk="0" hangingPunct="1">
              <a:lnSpc>
                <a:spcPct val="13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Discovering early warnings of communicable diseases </a:t>
            </a:r>
          </a:p>
        </p:txBody>
      </p:sp>
      <p:sp>
        <p:nvSpPr>
          <p:cNvPr id="11" name="Content Placeholder 2">
            <a:extLst>
              <a:ext uri="{FF2B5EF4-FFF2-40B4-BE49-F238E27FC236}">
                <a16:creationId xmlns:a16="http://schemas.microsoft.com/office/drawing/2014/main" id="{B6253231-C16B-DF41-9F2F-4F0E5E811BEA}"/>
              </a:ext>
            </a:extLst>
          </p:cNvPr>
          <p:cNvSpPr>
            <a:spLocks noGrp="1"/>
          </p:cNvSpPr>
          <p:nvPr>
            <p:ph idx="1"/>
          </p:nvPr>
        </p:nvSpPr>
        <p:spPr>
          <a:xfrm>
            <a:off x="189560" y="855137"/>
            <a:ext cx="8798061" cy="897643"/>
          </a:xfrm>
        </p:spPr>
        <p:txBody>
          <a:bodyPr/>
          <a:lstStyle/>
          <a:p>
            <a:pPr>
              <a:lnSpc>
                <a:spcPct val="100000"/>
              </a:lnSpc>
            </a:pPr>
            <a:r>
              <a:rPr lang="en-GB" sz="2400" b="1" i="1" u="sng" dirty="0">
                <a:solidFill>
                  <a:srgbClr val="AE8207"/>
                </a:solidFill>
              </a:rPr>
              <a:t>Metagenomics</a:t>
            </a:r>
            <a:r>
              <a:rPr lang="en-GB" sz="2400" b="1" i="1" dirty="0">
                <a:solidFill>
                  <a:srgbClr val="AE8207"/>
                </a:solidFill>
              </a:rPr>
              <a:t>: </a:t>
            </a:r>
            <a:r>
              <a:rPr lang="en-GB" sz="2400" dirty="0"/>
              <a:t>Study of genome sequences of </a:t>
            </a:r>
            <a:r>
              <a:rPr lang="en-GB" sz="2400" b="1" dirty="0">
                <a:solidFill>
                  <a:schemeClr val="accent4">
                    <a:lumMod val="75000"/>
                  </a:schemeClr>
                </a:solidFill>
              </a:rPr>
              <a:t>diverse</a:t>
            </a:r>
            <a:r>
              <a:rPr lang="en-GB" sz="2400" dirty="0"/>
              <a:t> </a:t>
            </a:r>
            <a:r>
              <a:rPr lang="en-GB" sz="2400" b="1" dirty="0">
                <a:solidFill>
                  <a:schemeClr val="accent4">
                    <a:lumMod val="75000"/>
                  </a:schemeClr>
                </a:solidFill>
              </a:rPr>
              <a:t>organisms</a:t>
            </a:r>
          </a:p>
          <a:p>
            <a:pPr marL="0" indent="0">
              <a:lnSpc>
                <a:spcPct val="100000"/>
              </a:lnSpc>
              <a:spcBef>
                <a:spcPts val="0"/>
              </a:spcBef>
              <a:buNone/>
            </a:pPr>
            <a:r>
              <a:rPr lang="en-GB" sz="2400" dirty="0"/>
              <a:t>   within a </a:t>
            </a:r>
            <a:r>
              <a:rPr lang="en-GB" sz="2400" b="1" dirty="0">
                <a:solidFill>
                  <a:schemeClr val="accent4">
                    <a:lumMod val="75000"/>
                  </a:schemeClr>
                </a:solidFill>
              </a:rPr>
              <a:t>shared environment </a:t>
            </a:r>
            <a:r>
              <a:rPr lang="en-GB" sz="2400" dirty="0"/>
              <a:t>(e.g., blood, ocean, soil)</a:t>
            </a:r>
          </a:p>
          <a:p>
            <a:pPr marL="0" indent="0">
              <a:lnSpc>
                <a:spcPct val="100000"/>
              </a:lnSpc>
              <a:buNone/>
            </a:pPr>
            <a:endParaRPr lang="en-GB" sz="2400" dirty="0">
              <a:solidFill>
                <a:srgbClr val="AE8207"/>
              </a:solidFill>
            </a:endParaRPr>
          </a:p>
        </p:txBody>
      </p:sp>
      <p:pic>
        <p:nvPicPr>
          <p:cNvPr id="21" name="Graphic 20" descr="Question mark">
            <a:extLst>
              <a:ext uri="{FF2B5EF4-FFF2-40B4-BE49-F238E27FC236}">
                <a16:creationId xmlns:a16="http://schemas.microsoft.com/office/drawing/2014/main" id="{DD38A2B0-6973-B04B-9B42-B7242C369B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297214">
            <a:off x="5582609" y="2788622"/>
            <a:ext cx="914400" cy="914400"/>
          </a:xfrm>
          <a:prstGeom prst="rect">
            <a:avLst/>
          </a:prstGeom>
        </p:spPr>
      </p:pic>
      <p:pic>
        <p:nvPicPr>
          <p:cNvPr id="22" name="Graphic 21" descr="Question mark RTL">
            <a:extLst>
              <a:ext uri="{FF2B5EF4-FFF2-40B4-BE49-F238E27FC236}">
                <a16:creationId xmlns:a16="http://schemas.microsoft.com/office/drawing/2014/main" id="{4656CC5C-B0FA-B94D-A668-886634F588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085568">
            <a:off x="2514112" y="1752780"/>
            <a:ext cx="914400" cy="914400"/>
          </a:xfrm>
          <a:prstGeom prst="rect">
            <a:avLst/>
          </a:prstGeom>
        </p:spPr>
      </p:pic>
      <p:pic>
        <p:nvPicPr>
          <p:cNvPr id="23" name="Graphic 22" descr="Question mark">
            <a:extLst>
              <a:ext uri="{FF2B5EF4-FFF2-40B4-BE49-F238E27FC236}">
                <a16:creationId xmlns:a16="http://schemas.microsoft.com/office/drawing/2014/main" id="{C4ABBBAB-F90E-9A49-BD1C-D9CEF8AC37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61242">
            <a:off x="5630359" y="1684289"/>
            <a:ext cx="914400" cy="914400"/>
          </a:xfrm>
          <a:prstGeom prst="rect">
            <a:avLst/>
          </a:prstGeom>
        </p:spPr>
      </p:pic>
    </p:spTree>
    <p:extLst>
      <p:ext uri="{BB962C8B-B14F-4D97-AF65-F5344CB8AC3E}">
        <p14:creationId xmlns:p14="http://schemas.microsoft.com/office/powerpoint/2010/main" val="3102923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a:extLst>
              <a:ext uri="{FF2B5EF4-FFF2-40B4-BE49-F238E27FC236}">
                <a16:creationId xmlns:a16="http://schemas.microsoft.com/office/drawing/2014/main" id="{B5FC74F1-D7D6-004C-9A0D-339AD5F6B1BA}"/>
              </a:ext>
            </a:extLst>
          </p:cNvPr>
          <p:cNvSpPr/>
          <p:nvPr/>
        </p:nvSpPr>
        <p:spPr>
          <a:xfrm>
            <a:off x="3183315" y="902919"/>
            <a:ext cx="3986566" cy="14324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676DA14E-A896-534D-8084-B859E5C22444}"/>
              </a:ext>
            </a:extLst>
          </p:cNvPr>
          <p:cNvSpPr/>
          <p:nvPr/>
        </p:nvSpPr>
        <p:spPr>
          <a:xfrm>
            <a:off x="3811343" y="2559091"/>
            <a:ext cx="4578895" cy="1959589"/>
          </a:xfrm>
          <a:prstGeom prst="rect">
            <a:avLst/>
          </a:prstGeom>
          <a:solidFill>
            <a:srgbClr val="FAE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0" name="Rectangle 109">
            <a:extLst>
              <a:ext uri="{FF2B5EF4-FFF2-40B4-BE49-F238E27FC236}">
                <a16:creationId xmlns:a16="http://schemas.microsoft.com/office/drawing/2014/main" id="{7A96DD3A-84C2-D242-B89B-E3DA7E4DB7BA}"/>
              </a:ext>
            </a:extLst>
          </p:cNvPr>
          <p:cNvSpPr/>
          <p:nvPr/>
        </p:nvSpPr>
        <p:spPr>
          <a:xfrm>
            <a:off x="4510507" y="4742378"/>
            <a:ext cx="4411386" cy="16418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2050F4-51BF-6C40-B637-D29E40E438CD}"/>
              </a:ext>
            </a:extLst>
          </p:cNvPr>
          <p:cNvSpPr>
            <a:spLocks noGrp="1"/>
          </p:cNvSpPr>
          <p:nvPr>
            <p:ph type="title"/>
          </p:nvPr>
        </p:nvSpPr>
        <p:spPr/>
        <p:txBody>
          <a:bodyPr/>
          <a:lstStyle/>
          <a:p>
            <a:r>
              <a:rPr lang="en-CH" dirty="0"/>
              <a:t>Metagenomic Analysis</a:t>
            </a:r>
          </a:p>
        </p:txBody>
      </p:sp>
      <p:grpSp>
        <p:nvGrpSpPr>
          <p:cNvPr id="4" name="Group 3">
            <a:extLst>
              <a:ext uri="{FF2B5EF4-FFF2-40B4-BE49-F238E27FC236}">
                <a16:creationId xmlns:a16="http://schemas.microsoft.com/office/drawing/2014/main" id="{A9307C66-9A4F-824A-AE13-9C5471EC48EA}"/>
              </a:ext>
            </a:extLst>
          </p:cNvPr>
          <p:cNvGrpSpPr/>
          <p:nvPr/>
        </p:nvGrpSpPr>
        <p:grpSpPr>
          <a:xfrm>
            <a:off x="-768361" y="3414655"/>
            <a:ext cx="4775363" cy="2952954"/>
            <a:chOff x="-768361" y="3343657"/>
            <a:chExt cx="4775363" cy="2952954"/>
          </a:xfrm>
        </p:grpSpPr>
        <p:pic>
          <p:nvPicPr>
            <p:cNvPr id="5" name="Graphic 4" descr="Database">
              <a:extLst>
                <a:ext uri="{FF2B5EF4-FFF2-40B4-BE49-F238E27FC236}">
                  <a16:creationId xmlns:a16="http://schemas.microsoft.com/office/drawing/2014/main" id="{7E944E08-167C-994A-B94F-D42F0FC37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1" y="3343657"/>
              <a:ext cx="4775363" cy="2261076"/>
            </a:xfrm>
            <a:prstGeom prst="rect">
              <a:avLst/>
            </a:prstGeom>
          </p:spPr>
        </p:pic>
        <p:sp>
          <p:nvSpPr>
            <p:cNvPr id="6" name="TextBox 5">
              <a:extLst>
                <a:ext uri="{FF2B5EF4-FFF2-40B4-BE49-F238E27FC236}">
                  <a16:creationId xmlns:a16="http://schemas.microsoft.com/office/drawing/2014/main" id="{76030596-3995-834A-BEC4-513F0A4060F8}"/>
                </a:ext>
              </a:extLst>
            </p:cNvPr>
            <p:cNvSpPr txBox="1"/>
            <p:nvPr/>
          </p:nvSpPr>
          <p:spPr>
            <a:xfrm>
              <a:off x="42967" y="5419448"/>
              <a:ext cx="3152705" cy="87716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193"/>
                  </a:solidFill>
                  <a:effectLst/>
                  <a:uLnTx/>
                  <a:uFillTx/>
                  <a:latin typeface="Corbel" panose="020B0503020204020204" pitchFamily="34" charset="0"/>
                  <a:ea typeface="+mn-ea"/>
                  <a:cs typeface="+mn-cs"/>
                </a:rPr>
                <a:t>A large database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193"/>
                  </a:solidFill>
                  <a:effectLst/>
                  <a:uLnTx/>
                  <a:uFillTx/>
                  <a:latin typeface="Corbel" panose="020B0503020204020204" pitchFamily="34" charset="0"/>
                  <a:ea typeface="+mn-ea"/>
                  <a:cs typeface="+mn-cs"/>
                </a:rPr>
                <a:t>containing information</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193"/>
                  </a:solidFill>
                  <a:effectLst/>
                  <a:uLnTx/>
                  <a:uFillTx/>
                  <a:latin typeface="Corbel" panose="020B0503020204020204" pitchFamily="34" charset="0"/>
                  <a:ea typeface="+mn-ea"/>
                  <a:cs typeface="+mn-cs"/>
                </a:rPr>
                <a:t>on </a:t>
              </a:r>
              <a:r>
                <a:rPr kumimoji="0" lang="en-US" sz="2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many species </a:t>
              </a:r>
            </a:p>
          </p:txBody>
        </p:sp>
      </p:grpSp>
      <p:sp>
        <p:nvSpPr>
          <p:cNvPr id="7" name="TextBox 6">
            <a:extLst>
              <a:ext uri="{FF2B5EF4-FFF2-40B4-BE49-F238E27FC236}">
                <a16:creationId xmlns:a16="http://schemas.microsoft.com/office/drawing/2014/main" id="{4319C630-E5D0-A04C-8A59-D198B8C727CE}"/>
              </a:ext>
            </a:extLst>
          </p:cNvPr>
          <p:cNvSpPr txBox="1"/>
          <p:nvPr/>
        </p:nvSpPr>
        <p:spPr>
          <a:xfrm>
            <a:off x="42966" y="2699186"/>
            <a:ext cx="3152705" cy="87716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Metagenomic sample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with species that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are </a:t>
            </a:r>
            <a:r>
              <a:rPr kumimoji="0" lang="en-US" sz="20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not known </a:t>
            </a: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in advance</a:t>
            </a:r>
          </a:p>
        </p:txBody>
      </p:sp>
      <p:sp>
        <p:nvSpPr>
          <p:cNvPr id="8" name="Oval 7">
            <a:extLst>
              <a:ext uri="{FF2B5EF4-FFF2-40B4-BE49-F238E27FC236}">
                <a16:creationId xmlns:a16="http://schemas.microsoft.com/office/drawing/2014/main" id="{16F1C8BF-7829-5F4A-A1D2-74522292BE84}"/>
              </a:ext>
            </a:extLst>
          </p:cNvPr>
          <p:cNvSpPr/>
          <p:nvPr/>
        </p:nvSpPr>
        <p:spPr>
          <a:xfrm>
            <a:off x="293531" y="875832"/>
            <a:ext cx="2553629" cy="1851660"/>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9" name="Group 8">
            <a:extLst>
              <a:ext uri="{FF2B5EF4-FFF2-40B4-BE49-F238E27FC236}">
                <a16:creationId xmlns:a16="http://schemas.microsoft.com/office/drawing/2014/main" id="{648F8832-0334-F644-AA46-EC5FB616DBAF}"/>
              </a:ext>
            </a:extLst>
          </p:cNvPr>
          <p:cNvGrpSpPr/>
          <p:nvPr/>
        </p:nvGrpSpPr>
        <p:grpSpPr>
          <a:xfrm>
            <a:off x="515161" y="1084866"/>
            <a:ext cx="2114002" cy="1626586"/>
            <a:chOff x="515161" y="1260606"/>
            <a:chExt cx="2114002" cy="1626586"/>
          </a:xfrm>
        </p:grpSpPr>
        <p:pic>
          <p:nvPicPr>
            <p:cNvPr id="10" name="Picture 9">
              <a:extLst>
                <a:ext uri="{FF2B5EF4-FFF2-40B4-BE49-F238E27FC236}">
                  <a16:creationId xmlns:a16="http://schemas.microsoft.com/office/drawing/2014/main" id="{9E8787A9-BFF9-DD49-A03D-7E62F33F2171}"/>
                </a:ext>
              </a:extLst>
            </p:cNvPr>
            <p:cNvPicPr>
              <a:picLocks noChangeAspect="1"/>
            </p:cNvPicPr>
            <p:nvPr/>
          </p:nvPicPr>
          <p:blipFill>
            <a:blip r:embed="rId5">
              <a:duotone>
                <a:prstClr val="black"/>
                <a:schemeClr val="tx2">
                  <a:tint val="45000"/>
                  <a:satMod val="400000"/>
                </a:schemeClr>
              </a:duotone>
            </a:blip>
            <a:stretch>
              <a:fillRect/>
            </a:stretch>
          </p:blipFill>
          <p:spPr>
            <a:xfrm>
              <a:off x="515161" y="1285062"/>
              <a:ext cx="1093541" cy="1093541"/>
            </a:xfrm>
            <a:prstGeom prst="rect">
              <a:avLst/>
            </a:prstGeom>
          </p:spPr>
        </p:pic>
        <p:pic>
          <p:nvPicPr>
            <p:cNvPr id="11" name="Picture 10">
              <a:extLst>
                <a:ext uri="{FF2B5EF4-FFF2-40B4-BE49-F238E27FC236}">
                  <a16:creationId xmlns:a16="http://schemas.microsoft.com/office/drawing/2014/main" id="{283DC9B8-0FC7-1F43-8C89-137A6DB1DD3D}"/>
                </a:ext>
              </a:extLst>
            </p:cNvPr>
            <p:cNvPicPr>
              <a:picLocks noChangeAspect="1"/>
            </p:cNvPicPr>
            <p:nvPr/>
          </p:nvPicPr>
          <p:blipFill>
            <a:blip r:embed="rId6">
              <a:duotone>
                <a:prstClr val="black"/>
                <a:schemeClr val="tx2">
                  <a:tint val="45000"/>
                  <a:satMod val="400000"/>
                </a:schemeClr>
              </a:duotone>
            </a:blip>
            <a:stretch>
              <a:fillRect/>
            </a:stretch>
          </p:blipFill>
          <p:spPr>
            <a:xfrm>
              <a:off x="1150194" y="1907775"/>
              <a:ext cx="979417" cy="979417"/>
            </a:xfrm>
            <a:prstGeom prst="rect">
              <a:avLst/>
            </a:prstGeom>
          </p:spPr>
        </p:pic>
        <p:pic>
          <p:nvPicPr>
            <p:cNvPr id="12" name="Picture 11">
              <a:extLst>
                <a:ext uri="{FF2B5EF4-FFF2-40B4-BE49-F238E27FC236}">
                  <a16:creationId xmlns:a16="http://schemas.microsoft.com/office/drawing/2014/main" id="{18E7866F-5FAE-9441-A758-DFFABDEF94A5}"/>
                </a:ext>
              </a:extLst>
            </p:cNvPr>
            <p:cNvPicPr>
              <a:picLocks noChangeAspect="1"/>
            </p:cNvPicPr>
            <p:nvPr/>
          </p:nvPicPr>
          <p:blipFill>
            <a:blip r:embed="rId7">
              <a:duotone>
                <a:prstClr val="black"/>
                <a:schemeClr val="tx2">
                  <a:tint val="45000"/>
                  <a:satMod val="400000"/>
                </a:schemeClr>
              </a:duotone>
            </a:blip>
            <a:stretch>
              <a:fillRect/>
            </a:stretch>
          </p:blipFill>
          <p:spPr>
            <a:xfrm>
              <a:off x="1486711" y="1260606"/>
              <a:ext cx="1142452" cy="1142452"/>
            </a:xfrm>
            <a:prstGeom prst="rect">
              <a:avLst/>
            </a:prstGeom>
          </p:spPr>
        </p:pic>
      </p:grpSp>
      <p:grpSp>
        <p:nvGrpSpPr>
          <p:cNvPr id="19" name="Group 18">
            <a:extLst>
              <a:ext uri="{FF2B5EF4-FFF2-40B4-BE49-F238E27FC236}">
                <a16:creationId xmlns:a16="http://schemas.microsoft.com/office/drawing/2014/main" id="{D5896A9E-5E1F-994A-86A1-82A2F6E3E44C}"/>
              </a:ext>
            </a:extLst>
          </p:cNvPr>
          <p:cNvGrpSpPr/>
          <p:nvPr/>
        </p:nvGrpSpPr>
        <p:grpSpPr>
          <a:xfrm>
            <a:off x="222107" y="3763014"/>
            <a:ext cx="2745780" cy="1614374"/>
            <a:chOff x="222107" y="3837156"/>
            <a:chExt cx="2745780" cy="1614374"/>
          </a:xfrm>
        </p:grpSpPr>
        <p:pic>
          <p:nvPicPr>
            <p:cNvPr id="20" name="Picture 19">
              <a:extLst>
                <a:ext uri="{FF2B5EF4-FFF2-40B4-BE49-F238E27FC236}">
                  <a16:creationId xmlns:a16="http://schemas.microsoft.com/office/drawing/2014/main" id="{A9D86756-3484-8646-952F-88E7275F03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532" y="3890499"/>
              <a:ext cx="843350" cy="843350"/>
            </a:xfrm>
            <a:prstGeom prst="rect">
              <a:avLst/>
            </a:prstGeom>
          </p:spPr>
        </p:pic>
        <p:pic>
          <p:nvPicPr>
            <p:cNvPr id="21" name="Picture 20">
              <a:extLst>
                <a:ext uri="{FF2B5EF4-FFF2-40B4-BE49-F238E27FC236}">
                  <a16:creationId xmlns:a16="http://schemas.microsoft.com/office/drawing/2014/main" id="{D2DB8AFB-9129-FE4B-A747-C95AF95470A8}"/>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1185647" y="3837156"/>
              <a:ext cx="617134" cy="617134"/>
            </a:xfrm>
            <a:prstGeom prst="rect">
              <a:avLst/>
            </a:prstGeom>
            <a:effectLst/>
          </p:spPr>
        </p:pic>
        <p:pic>
          <p:nvPicPr>
            <p:cNvPr id="22" name="Picture 21">
              <a:extLst>
                <a:ext uri="{FF2B5EF4-FFF2-40B4-BE49-F238E27FC236}">
                  <a16:creationId xmlns:a16="http://schemas.microsoft.com/office/drawing/2014/main" id="{0F4547B2-683B-CE45-B31A-582F7ACD8690}"/>
                </a:ext>
              </a:extLst>
            </p:cNvPr>
            <p:cNvPicPr>
              <a:picLocks noChangeAspect="1"/>
            </p:cNvPicPr>
            <p:nvPr/>
          </p:nvPicPr>
          <p:blipFill>
            <a:blip r:embed="rId11"/>
            <a:stretch>
              <a:fillRect/>
            </a:stretch>
          </p:blipFill>
          <p:spPr>
            <a:xfrm>
              <a:off x="222107" y="4315519"/>
              <a:ext cx="476492" cy="476492"/>
            </a:xfrm>
            <a:prstGeom prst="rect">
              <a:avLst/>
            </a:prstGeom>
            <a:effectLst/>
          </p:spPr>
        </p:pic>
        <p:pic>
          <p:nvPicPr>
            <p:cNvPr id="23" name="Picture 22">
              <a:extLst>
                <a:ext uri="{FF2B5EF4-FFF2-40B4-BE49-F238E27FC236}">
                  <a16:creationId xmlns:a16="http://schemas.microsoft.com/office/drawing/2014/main" id="{18DF51D4-4868-5848-8052-1315F64D06C4}"/>
                </a:ext>
              </a:extLst>
            </p:cNvPr>
            <p:cNvPicPr>
              <a:picLocks noChangeAspect="1"/>
            </p:cNvPicPr>
            <p:nvPr/>
          </p:nvPicPr>
          <p:blipFill>
            <a:blip r:embed="rId12">
              <a:duotone>
                <a:prstClr val="black"/>
                <a:srgbClr val="1982C3">
                  <a:tint val="45000"/>
                  <a:satMod val="400000"/>
                </a:srgbClr>
              </a:duotone>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Lst>
            </a:blip>
            <a:stretch>
              <a:fillRect/>
            </a:stretch>
          </p:blipFill>
          <p:spPr>
            <a:xfrm>
              <a:off x="2323150" y="4639800"/>
              <a:ext cx="644737" cy="644737"/>
            </a:xfrm>
            <a:prstGeom prst="rect">
              <a:avLst/>
            </a:prstGeom>
            <a:effectLst/>
          </p:spPr>
        </p:pic>
        <p:pic>
          <p:nvPicPr>
            <p:cNvPr id="24" name="Picture 23">
              <a:extLst>
                <a:ext uri="{FF2B5EF4-FFF2-40B4-BE49-F238E27FC236}">
                  <a16:creationId xmlns:a16="http://schemas.microsoft.com/office/drawing/2014/main" id="{FD913261-2108-5443-9885-9817971849E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6328" y="3858921"/>
              <a:ext cx="967673" cy="967673"/>
            </a:xfrm>
            <a:prstGeom prst="rect">
              <a:avLst/>
            </a:prstGeom>
          </p:spPr>
        </p:pic>
        <p:pic>
          <p:nvPicPr>
            <p:cNvPr id="25" name="Picture 24">
              <a:extLst>
                <a:ext uri="{FF2B5EF4-FFF2-40B4-BE49-F238E27FC236}">
                  <a16:creationId xmlns:a16="http://schemas.microsoft.com/office/drawing/2014/main" id="{417B3C0D-B7D0-6D49-9000-E38A95172F4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88580" y="4716682"/>
              <a:ext cx="651126" cy="651126"/>
            </a:xfrm>
            <a:prstGeom prst="rect">
              <a:avLst/>
            </a:prstGeom>
          </p:spPr>
        </p:pic>
        <p:pic>
          <p:nvPicPr>
            <p:cNvPr id="26" name="Picture 25">
              <a:extLst>
                <a:ext uri="{FF2B5EF4-FFF2-40B4-BE49-F238E27FC236}">
                  <a16:creationId xmlns:a16="http://schemas.microsoft.com/office/drawing/2014/main" id="{774C2EFE-E542-5A45-91F5-F8BB4CE6E3F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51692" y="4519424"/>
              <a:ext cx="596538" cy="596538"/>
            </a:xfrm>
            <a:prstGeom prst="rect">
              <a:avLst/>
            </a:prstGeom>
          </p:spPr>
        </p:pic>
        <p:pic>
          <p:nvPicPr>
            <p:cNvPr id="27" name="Picture 26">
              <a:extLst>
                <a:ext uri="{FF2B5EF4-FFF2-40B4-BE49-F238E27FC236}">
                  <a16:creationId xmlns:a16="http://schemas.microsoft.com/office/drawing/2014/main" id="{27DA6C79-80CD-474C-95C1-0FCB27A79D0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58685" y="4830355"/>
              <a:ext cx="621175" cy="621175"/>
            </a:xfrm>
            <a:prstGeom prst="rect">
              <a:avLst/>
            </a:prstGeom>
          </p:spPr>
        </p:pic>
      </p:grpSp>
      <p:sp>
        <p:nvSpPr>
          <p:cNvPr id="33" name="Rounded Rectangle 32">
            <a:extLst>
              <a:ext uri="{FF2B5EF4-FFF2-40B4-BE49-F238E27FC236}">
                <a16:creationId xmlns:a16="http://schemas.microsoft.com/office/drawing/2014/main" id="{0E83524F-D1AE-5146-B046-26D6C429D551}"/>
              </a:ext>
            </a:extLst>
          </p:cNvPr>
          <p:cNvSpPr/>
          <p:nvPr/>
        </p:nvSpPr>
        <p:spPr>
          <a:xfrm>
            <a:off x="3305590" y="1250157"/>
            <a:ext cx="1948977" cy="737999"/>
          </a:xfrm>
          <a:prstGeom prst="roundRect">
            <a:avLst>
              <a:gd name="adj" fmla="val 8025"/>
            </a:avLst>
          </a:prstGeom>
          <a:solidFill>
            <a:srgbClr val="1982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Preparation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 </a:t>
            </a:r>
            <a:r>
              <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Input Queries</a:t>
            </a:r>
          </a:p>
        </p:txBody>
      </p:sp>
      <p:cxnSp>
        <p:nvCxnSpPr>
          <p:cNvPr id="34" name="Straight Arrow Connector 33">
            <a:extLst>
              <a:ext uri="{FF2B5EF4-FFF2-40B4-BE49-F238E27FC236}">
                <a16:creationId xmlns:a16="http://schemas.microsoft.com/office/drawing/2014/main" id="{739A4030-3A03-2A47-8B25-A7885D416F2B}"/>
              </a:ext>
            </a:extLst>
          </p:cNvPr>
          <p:cNvCxnSpPr>
            <a:cxnSpLocks/>
            <a:endCxn id="33" idx="1"/>
          </p:cNvCxnSpPr>
          <p:nvPr/>
        </p:nvCxnSpPr>
        <p:spPr>
          <a:xfrm>
            <a:off x="2834235" y="1619156"/>
            <a:ext cx="471355" cy="1"/>
          </a:xfrm>
          <a:prstGeom prst="straightConnector1">
            <a:avLst/>
          </a:prstGeom>
          <a:ln w="38100">
            <a:solidFill>
              <a:srgbClr val="1982C3"/>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id="{7257DF42-242B-494C-A19C-DD02A2CE9086}"/>
              </a:ext>
            </a:extLst>
          </p:cNvPr>
          <p:cNvGrpSpPr/>
          <p:nvPr/>
        </p:nvGrpSpPr>
        <p:grpSpPr>
          <a:xfrm>
            <a:off x="5449487" y="888858"/>
            <a:ext cx="1566110" cy="1417511"/>
            <a:chOff x="3141770" y="1630562"/>
            <a:chExt cx="1566110" cy="1417511"/>
          </a:xfrm>
        </p:grpSpPr>
        <p:grpSp>
          <p:nvGrpSpPr>
            <p:cNvPr id="37" name="Group 36">
              <a:extLst>
                <a:ext uri="{FF2B5EF4-FFF2-40B4-BE49-F238E27FC236}">
                  <a16:creationId xmlns:a16="http://schemas.microsoft.com/office/drawing/2014/main" id="{7B554566-2B3B-664E-9EF8-BCC331174B96}"/>
                </a:ext>
              </a:extLst>
            </p:cNvPr>
            <p:cNvGrpSpPr/>
            <p:nvPr/>
          </p:nvGrpSpPr>
          <p:grpSpPr>
            <a:xfrm>
              <a:off x="3141770" y="1630562"/>
              <a:ext cx="1501047" cy="1417511"/>
              <a:chOff x="3294003" y="1331203"/>
              <a:chExt cx="1501047" cy="1417511"/>
            </a:xfrm>
          </p:grpSpPr>
          <p:sp>
            <p:nvSpPr>
              <p:cNvPr id="42" name="Left Brace 41">
                <a:extLst>
                  <a:ext uri="{FF2B5EF4-FFF2-40B4-BE49-F238E27FC236}">
                    <a16:creationId xmlns:a16="http://schemas.microsoft.com/office/drawing/2014/main" id="{34F39EAB-9D04-E24D-A5BA-7FE029F24424}"/>
                  </a:ext>
                </a:extLst>
              </p:cNvPr>
              <p:cNvSpPr/>
              <p:nvPr/>
            </p:nvSpPr>
            <p:spPr>
              <a:xfrm>
                <a:off x="3834658" y="1371902"/>
                <a:ext cx="142004" cy="1376812"/>
              </a:xfrm>
              <a:prstGeom prst="leftBrace">
                <a:avLst/>
              </a:prstGeom>
              <a:ln w="15875"/>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orbel" panose="020B0503020204020204" pitchFamily="34" charset="0"/>
                  <a:ea typeface="+mn-ea"/>
                  <a:cs typeface="+mn-cs"/>
                </a:endParaRPr>
              </a:p>
            </p:txBody>
          </p:sp>
          <p:sp>
            <p:nvSpPr>
              <p:cNvPr id="43" name="TextBox 42">
                <a:extLst>
                  <a:ext uri="{FF2B5EF4-FFF2-40B4-BE49-F238E27FC236}">
                    <a16:creationId xmlns:a16="http://schemas.microsoft.com/office/drawing/2014/main" id="{6D4B06CC-8B52-D040-A34E-1E24E09E70C4}"/>
                  </a:ext>
                </a:extLst>
              </p:cNvPr>
              <p:cNvSpPr txBox="1"/>
              <p:nvPr/>
            </p:nvSpPr>
            <p:spPr>
              <a:xfrm rot="16200000">
                <a:off x="2923737" y="1701469"/>
                <a:ext cx="1331463" cy="5909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Query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K-mer</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t>
                </a:r>
              </a:p>
            </p:txBody>
          </p:sp>
          <p:sp>
            <p:nvSpPr>
              <p:cNvPr id="44" name="TextBox 43">
                <a:extLst>
                  <a:ext uri="{FF2B5EF4-FFF2-40B4-BE49-F238E27FC236}">
                    <a16:creationId xmlns:a16="http://schemas.microsoft.com/office/drawing/2014/main" id="{8AE8CD6A-FE89-804E-9106-9C0E4EB2DF1F}"/>
                  </a:ext>
                </a:extLst>
              </p:cNvPr>
              <p:cNvSpPr txBox="1"/>
              <p:nvPr/>
            </p:nvSpPr>
            <p:spPr>
              <a:xfrm>
                <a:off x="4550435" y="2348604"/>
                <a:ext cx="244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endParaRPr kumimoji="0" lang="en-CH"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grpSp>
          <p:nvGrpSpPr>
            <p:cNvPr id="38" name="Group 37">
              <a:extLst>
                <a:ext uri="{FF2B5EF4-FFF2-40B4-BE49-F238E27FC236}">
                  <a16:creationId xmlns:a16="http://schemas.microsoft.com/office/drawing/2014/main" id="{10B2752C-9359-DA49-AE26-6C3D46C13A6D}"/>
                </a:ext>
              </a:extLst>
            </p:cNvPr>
            <p:cNvGrpSpPr/>
            <p:nvPr/>
          </p:nvGrpSpPr>
          <p:grpSpPr>
            <a:xfrm>
              <a:off x="3821530" y="1735182"/>
              <a:ext cx="886350" cy="978451"/>
              <a:chOff x="1678724" y="2023347"/>
              <a:chExt cx="1007267" cy="978451"/>
            </a:xfrm>
          </p:grpSpPr>
          <p:sp>
            <p:nvSpPr>
              <p:cNvPr id="39" name="Rectangle 38">
                <a:extLst>
                  <a:ext uri="{FF2B5EF4-FFF2-40B4-BE49-F238E27FC236}">
                    <a16:creationId xmlns:a16="http://schemas.microsoft.com/office/drawing/2014/main" id="{A60DC3EA-5B9A-E747-8E69-18C10647080F}"/>
                  </a:ext>
                </a:extLst>
              </p:cNvPr>
              <p:cNvSpPr/>
              <p:nvPr/>
            </p:nvSpPr>
            <p:spPr>
              <a:xfrm>
                <a:off x="1678724" y="2023347"/>
                <a:ext cx="70566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0" name="Rectangle 39">
                <a:extLst>
                  <a:ext uri="{FF2B5EF4-FFF2-40B4-BE49-F238E27FC236}">
                    <a16:creationId xmlns:a16="http://schemas.microsoft.com/office/drawing/2014/main" id="{E57D6DDF-B576-E640-BA02-CCDDCDEE4683}"/>
                  </a:ext>
                </a:extLst>
              </p:cNvPr>
              <p:cNvSpPr/>
              <p:nvPr/>
            </p:nvSpPr>
            <p:spPr>
              <a:xfrm>
                <a:off x="1853406" y="2415581"/>
                <a:ext cx="70566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endPar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1" name="Rectangle 40">
                <a:extLst>
                  <a:ext uri="{FF2B5EF4-FFF2-40B4-BE49-F238E27FC236}">
                    <a16:creationId xmlns:a16="http://schemas.microsoft.com/office/drawing/2014/main" id="{E0CE7C62-6FCE-FF40-AD6D-69C30A519E29}"/>
                  </a:ext>
                </a:extLst>
              </p:cNvPr>
              <p:cNvSpPr/>
              <p:nvPr/>
            </p:nvSpPr>
            <p:spPr>
              <a:xfrm>
                <a:off x="1980330" y="2793453"/>
                <a:ext cx="70566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grpSp>
      </p:grpSp>
      <p:sp>
        <p:nvSpPr>
          <p:cNvPr id="49" name="Rounded Rectangle 48">
            <a:extLst>
              <a:ext uri="{FF2B5EF4-FFF2-40B4-BE49-F238E27FC236}">
                <a16:creationId xmlns:a16="http://schemas.microsoft.com/office/drawing/2014/main" id="{EA047C92-00C3-B249-B8A9-DA556AB1591B}"/>
              </a:ext>
            </a:extLst>
          </p:cNvPr>
          <p:cNvSpPr/>
          <p:nvPr/>
        </p:nvSpPr>
        <p:spPr>
          <a:xfrm>
            <a:off x="3934912" y="3169886"/>
            <a:ext cx="2065855" cy="737999"/>
          </a:xfrm>
          <a:prstGeom prst="roundRect">
            <a:avLst>
              <a:gd name="adj" fmla="val 8025"/>
            </a:avLst>
          </a:prstGeom>
          <a:solidFill>
            <a:srgbClr val="C813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Presence/Absence Identification</a:t>
            </a:r>
            <a:endPar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3" name="Rounded Rectangle 62">
            <a:extLst>
              <a:ext uri="{FF2B5EF4-FFF2-40B4-BE49-F238E27FC236}">
                <a16:creationId xmlns:a16="http://schemas.microsoft.com/office/drawing/2014/main" id="{F1906667-7480-0C41-9E21-A0E049CD49CF}"/>
              </a:ext>
            </a:extLst>
          </p:cNvPr>
          <p:cNvSpPr/>
          <p:nvPr/>
        </p:nvSpPr>
        <p:spPr>
          <a:xfrm>
            <a:off x="4636306" y="5194307"/>
            <a:ext cx="2065855" cy="737999"/>
          </a:xfrm>
          <a:prstGeom prst="roundRect">
            <a:avLst>
              <a:gd name="adj" fmla="val 80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Abundance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Estimation</a:t>
            </a:r>
            <a:endPar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71" name="Group 70">
            <a:extLst>
              <a:ext uri="{FF2B5EF4-FFF2-40B4-BE49-F238E27FC236}">
                <a16:creationId xmlns:a16="http://schemas.microsoft.com/office/drawing/2014/main" id="{9C7AE664-EB47-6F4E-987C-0C561866EB95}"/>
              </a:ext>
            </a:extLst>
          </p:cNvPr>
          <p:cNvGrpSpPr/>
          <p:nvPr/>
        </p:nvGrpSpPr>
        <p:grpSpPr>
          <a:xfrm>
            <a:off x="6372024" y="2630608"/>
            <a:ext cx="2267268" cy="1882173"/>
            <a:chOff x="5032700" y="1554591"/>
            <a:chExt cx="2267268" cy="1882173"/>
          </a:xfrm>
        </p:grpSpPr>
        <p:pic>
          <p:nvPicPr>
            <p:cNvPr id="72" name="Picture 71">
              <a:extLst>
                <a:ext uri="{FF2B5EF4-FFF2-40B4-BE49-F238E27FC236}">
                  <a16:creationId xmlns:a16="http://schemas.microsoft.com/office/drawing/2014/main" id="{C5C344D7-A8FE-844D-8309-E25D27455968}"/>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5032701" y="1554591"/>
              <a:ext cx="617134" cy="617134"/>
            </a:xfrm>
            <a:prstGeom prst="rect">
              <a:avLst/>
            </a:prstGeom>
            <a:effectLst>
              <a:glow rad="25400">
                <a:schemeClr val="bg1">
                  <a:alpha val="88250"/>
                </a:schemeClr>
              </a:glow>
            </a:effectLst>
          </p:spPr>
        </p:pic>
        <p:pic>
          <p:nvPicPr>
            <p:cNvPr id="73" name="Picture 72">
              <a:extLst>
                <a:ext uri="{FF2B5EF4-FFF2-40B4-BE49-F238E27FC236}">
                  <a16:creationId xmlns:a16="http://schemas.microsoft.com/office/drawing/2014/main" id="{25435414-8AC3-F74B-888D-9FD16C63CEA2}"/>
                </a:ext>
              </a:extLst>
            </p:cNvPr>
            <p:cNvPicPr>
              <a:picLocks noChangeAspect="1"/>
            </p:cNvPicPr>
            <p:nvPr/>
          </p:nvPicPr>
          <p:blipFill>
            <a:blip r:embed="rId11"/>
            <a:stretch>
              <a:fillRect/>
            </a:stretch>
          </p:blipFill>
          <p:spPr>
            <a:xfrm>
              <a:off x="5032700" y="2210884"/>
              <a:ext cx="552729" cy="552729"/>
            </a:xfrm>
            <a:prstGeom prst="rect">
              <a:avLst/>
            </a:prstGeom>
            <a:effectLst>
              <a:glow rad="25400">
                <a:schemeClr val="bg1">
                  <a:alpha val="88250"/>
                </a:schemeClr>
              </a:glow>
            </a:effectLst>
          </p:spPr>
        </p:pic>
        <p:pic>
          <p:nvPicPr>
            <p:cNvPr id="74" name="Picture 73">
              <a:extLst>
                <a:ext uri="{FF2B5EF4-FFF2-40B4-BE49-F238E27FC236}">
                  <a16:creationId xmlns:a16="http://schemas.microsoft.com/office/drawing/2014/main" id="{D6399998-2DEC-CC46-8FB0-923398807CB2}"/>
                </a:ext>
              </a:extLst>
            </p:cNvPr>
            <p:cNvPicPr>
              <a:picLocks noChangeAspect="1"/>
            </p:cNvPicPr>
            <p:nvPr/>
          </p:nvPicPr>
          <p:blipFill>
            <a:blip r:embed="rId12">
              <a:duotone>
                <a:prstClr val="black"/>
                <a:srgbClr val="1982C3">
                  <a:tint val="45000"/>
                  <a:satMod val="400000"/>
                </a:srgbClr>
              </a:duotone>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Lst>
            </a:blip>
            <a:stretch>
              <a:fillRect/>
            </a:stretch>
          </p:blipFill>
          <p:spPr>
            <a:xfrm>
              <a:off x="5032701" y="2792027"/>
              <a:ext cx="644737" cy="644737"/>
            </a:xfrm>
            <a:prstGeom prst="rect">
              <a:avLst/>
            </a:prstGeom>
            <a:effectLst>
              <a:glow rad="25400">
                <a:schemeClr val="bg1">
                  <a:alpha val="88250"/>
                </a:schemeClr>
              </a:glow>
            </a:effectLst>
          </p:spPr>
        </p:pic>
        <p:sp>
          <p:nvSpPr>
            <p:cNvPr id="75" name="TextBox 74">
              <a:extLst>
                <a:ext uri="{FF2B5EF4-FFF2-40B4-BE49-F238E27FC236}">
                  <a16:creationId xmlns:a16="http://schemas.microsoft.com/office/drawing/2014/main" id="{495132CE-9F5D-3444-B0EC-27339CB8C19E}"/>
                </a:ext>
              </a:extLst>
            </p:cNvPr>
            <p:cNvSpPr txBox="1"/>
            <p:nvPr/>
          </p:nvSpPr>
          <p:spPr>
            <a:xfrm>
              <a:off x="5567969" y="1676971"/>
              <a:ext cx="1695465" cy="319446"/>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V. cholerae</a:t>
              </a:r>
            </a:p>
          </p:txBody>
        </p:sp>
        <p:sp>
          <p:nvSpPr>
            <p:cNvPr id="76" name="TextBox 75">
              <a:extLst>
                <a:ext uri="{FF2B5EF4-FFF2-40B4-BE49-F238E27FC236}">
                  <a16:creationId xmlns:a16="http://schemas.microsoft.com/office/drawing/2014/main" id="{0D4FCA09-E660-F14A-974A-6D849D721B8B}"/>
                </a:ext>
              </a:extLst>
            </p:cNvPr>
            <p:cNvSpPr txBox="1"/>
            <p:nvPr/>
          </p:nvSpPr>
          <p:spPr>
            <a:xfrm>
              <a:off x="5604503" y="2936064"/>
              <a:ext cx="1695465" cy="319446"/>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A9AC2"/>
                  </a:solidFill>
                  <a:effectLst/>
                  <a:uLnTx/>
                  <a:uFillTx/>
                  <a:latin typeface="Corbel" panose="020B0503020204020204" pitchFamily="34" charset="0"/>
                  <a:ea typeface="+mn-ea"/>
                  <a:cs typeface="+mn-cs"/>
                </a:rPr>
                <a:t>E. coli</a:t>
              </a:r>
            </a:p>
          </p:txBody>
        </p:sp>
        <p:sp>
          <p:nvSpPr>
            <p:cNvPr id="77" name="TextBox 76">
              <a:extLst>
                <a:ext uri="{FF2B5EF4-FFF2-40B4-BE49-F238E27FC236}">
                  <a16:creationId xmlns:a16="http://schemas.microsoft.com/office/drawing/2014/main" id="{67FAF4B2-8CBC-074D-9ED2-0061A15663E8}"/>
                </a:ext>
              </a:extLst>
            </p:cNvPr>
            <p:cNvSpPr txBox="1"/>
            <p:nvPr/>
          </p:nvSpPr>
          <p:spPr>
            <a:xfrm>
              <a:off x="5586604" y="2310900"/>
              <a:ext cx="1695465" cy="319446"/>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06161"/>
                  </a:solidFill>
                  <a:effectLst/>
                  <a:uLnTx/>
                  <a:uFillTx/>
                  <a:latin typeface="Corbel" panose="020B0503020204020204" pitchFamily="34" charset="0"/>
                  <a:ea typeface="+mn-ea"/>
                  <a:cs typeface="+mn-cs"/>
                </a:rPr>
                <a:t>SARS-CoV-2</a:t>
              </a:r>
            </a:p>
          </p:txBody>
        </p:sp>
      </p:grpSp>
      <p:cxnSp>
        <p:nvCxnSpPr>
          <p:cNvPr id="80" name="Straight Arrow Connector 79">
            <a:extLst>
              <a:ext uri="{FF2B5EF4-FFF2-40B4-BE49-F238E27FC236}">
                <a16:creationId xmlns:a16="http://schemas.microsoft.com/office/drawing/2014/main" id="{34CCC2E9-16E2-7A44-AB37-4B273934DA95}"/>
              </a:ext>
            </a:extLst>
          </p:cNvPr>
          <p:cNvCxnSpPr>
            <a:cxnSpLocks/>
          </p:cNvCxnSpPr>
          <p:nvPr/>
        </p:nvCxnSpPr>
        <p:spPr>
          <a:xfrm>
            <a:off x="5246916" y="1611771"/>
            <a:ext cx="251999" cy="0"/>
          </a:xfrm>
          <a:prstGeom prst="straightConnector1">
            <a:avLst/>
          </a:prstGeom>
          <a:ln w="38100">
            <a:solidFill>
              <a:srgbClr val="1982C3"/>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5" name="Curved Connector 84">
            <a:extLst>
              <a:ext uri="{FF2B5EF4-FFF2-40B4-BE49-F238E27FC236}">
                <a16:creationId xmlns:a16="http://schemas.microsoft.com/office/drawing/2014/main" id="{50A30975-2F3C-5C4F-B40B-A83F363D7E29}"/>
              </a:ext>
            </a:extLst>
          </p:cNvPr>
          <p:cNvCxnSpPr>
            <a:cxnSpLocks/>
            <a:endCxn id="49" idx="1"/>
          </p:cNvCxnSpPr>
          <p:nvPr/>
        </p:nvCxnSpPr>
        <p:spPr>
          <a:xfrm flipV="1">
            <a:off x="3023141" y="3538886"/>
            <a:ext cx="911771" cy="581203"/>
          </a:xfrm>
          <a:prstGeom prst="curvedConnector3">
            <a:avLst>
              <a:gd name="adj1" fmla="val 50000"/>
            </a:avLst>
          </a:prstGeom>
          <a:ln w="38100">
            <a:solidFill>
              <a:srgbClr val="C813BD"/>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C4E4EB7-05D8-5D49-A1D6-EA5979E4291E}"/>
              </a:ext>
            </a:extLst>
          </p:cNvPr>
          <p:cNvCxnSpPr>
            <a:cxnSpLocks/>
          </p:cNvCxnSpPr>
          <p:nvPr/>
        </p:nvCxnSpPr>
        <p:spPr>
          <a:xfrm>
            <a:off x="5990142" y="3527668"/>
            <a:ext cx="251999" cy="0"/>
          </a:xfrm>
          <a:prstGeom prst="straightConnector1">
            <a:avLst/>
          </a:prstGeom>
          <a:ln w="38100">
            <a:solidFill>
              <a:srgbClr val="C813BD"/>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96D51578-F8E1-2049-B1DF-A012B54DFA47}"/>
              </a:ext>
            </a:extLst>
          </p:cNvPr>
          <p:cNvCxnSpPr>
            <a:cxnSpLocks/>
          </p:cNvCxnSpPr>
          <p:nvPr/>
        </p:nvCxnSpPr>
        <p:spPr>
          <a:xfrm flipV="1">
            <a:off x="6690875" y="5561906"/>
            <a:ext cx="381221" cy="1"/>
          </a:xfrm>
          <a:prstGeom prst="straightConnector1">
            <a:avLst/>
          </a:prstGeom>
          <a:ln w="381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E0AB4C92-018F-2648-8749-AF739551022C}"/>
              </a:ext>
            </a:extLst>
          </p:cNvPr>
          <p:cNvCxnSpPr>
            <a:cxnSpLocks/>
          </p:cNvCxnSpPr>
          <p:nvPr/>
        </p:nvCxnSpPr>
        <p:spPr>
          <a:xfrm>
            <a:off x="6478178" y="4519424"/>
            <a:ext cx="0" cy="680126"/>
          </a:xfrm>
          <a:prstGeom prst="straightConnector1">
            <a:avLst/>
          </a:prstGeom>
          <a:ln w="381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7C05C9CB-B6C0-E748-868C-46A85A436503}"/>
              </a:ext>
            </a:extLst>
          </p:cNvPr>
          <p:cNvCxnSpPr>
            <a:cxnSpLocks/>
          </p:cNvCxnSpPr>
          <p:nvPr/>
        </p:nvCxnSpPr>
        <p:spPr>
          <a:xfrm>
            <a:off x="5781064" y="2332956"/>
            <a:ext cx="0" cy="800999"/>
          </a:xfrm>
          <a:prstGeom prst="straightConnector1">
            <a:avLst/>
          </a:prstGeom>
          <a:ln w="38100">
            <a:solidFill>
              <a:srgbClr val="C813BD"/>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A3919DFC-37D8-4D47-8087-3EC11BFD0DFE}"/>
              </a:ext>
            </a:extLst>
          </p:cNvPr>
          <p:cNvGrpSpPr/>
          <p:nvPr/>
        </p:nvGrpSpPr>
        <p:grpSpPr>
          <a:xfrm>
            <a:off x="7027791" y="3433043"/>
            <a:ext cx="1926212" cy="2917722"/>
            <a:chOff x="7022802" y="1248355"/>
            <a:chExt cx="1926212" cy="2917722"/>
          </a:xfrm>
        </p:grpSpPr>
        <p:graphicFrame>
          <p:nvGraphicFramePr>
            <p:cNvPr id="112" name="Chart 111">
              <a:extLst>
                <a:ext uri="{FF2B5EF4-FFF2-40B4-BE49-F238E27FC236}">
                  <a16:creationId xmlns:a16="http://schemas.microsoft.com/office/drawing/2014/main" id="{AC1508E3-6526-CA4B-AD26-41FF28AA37A2}"/>
                </a:ext>
              </a:extLst>
            </p:cNvPr>
            <p:cNvGraphicFramePr>
              <a:graphicFrameLocks/>
            </p:cNvGraphicFramePr>
            <p:nvPr/>
          </p:nvGraphicFramePr>
          <p:xfrm>
            <a:off x="7022802" y="1248355"/>
            <a:ext cx="1926212" cy="2917722"/>
          </p:xfrm>
          <a:graphic>
            <a:graphicData uri="http://schemas.openxmlformats.org/drawingml/2006/chart">
              <c:chart xmlns:c="http://schemas.openxmlformats.org/drawingml/2006/chart" xmlns:r="http://schemas.openxmlformats.org/officeDocument/2006/relationships" r:id="rId18"/>
            </a:graphicData>
          </a:graphic>
        </p:graphicFrame>
        <p:pic>
          <p:nvPicPr>
            <p:cNvPr id="113" name="Picture 112">
              <a:extLst>
                <a:ext uri="{FF2B5EF4-FFF2-40B4-BE49-F238E27FC236}">
                  <a16:creationId xmlns:a16="http://schemas.microsoft.com/office/drawing/2014/main" id="{FBDD4D10-245F-B54E-A114-C1DFA6DAD909}"/>
                </a:ext>
              </a:extLst>
            </p:cNvPr>
            <p:cNvPicPr>
              <a:picLocks noChangeAspect="1"/>
            </p:cNvPicPr>
            <p:nvPr/>
          </p:nvPicPr>
          <p:blipFill>
            <a:blip r:embed="rId12">
              <a:duotone>
                <a:prstClr val="black"/>
                <a:srgbClr val="1982C3">
                  <a:tint val="45000"/>
                  <a:satMod val="400000"/>
                </a:srgbClr>
              </a:duotone>
              <a:extLst>
                <a:ext uri="{BEBA8EAE-BF5A-486C-A8C5-ECC9F3942E4B}">
                  <a14:imgProps xmlns:a14="http://schemas.microsoft.com/office/drawing/2010/main">
                    <a14:imgLayer r:embed="rId13">
                      <a14:imgEffect>
                        <a14:colorTemperature colorTemp="11200"/>
                      </a14:imgEffect>
                      <a14:imgEffect>
                        <a14:saturation sat="400000"/>
                      </a14:imgEffect>
                    </a14:imgLayer>
                  </a14:imgProps>
                </a:ext>
              </a:extLst>
            </a:blip>
            <a:stretch>
              <a:fillRect/>
            </a:stretch>
          </p:blipFill>
          <p:spPr>
            <a:xfrm>
              <a:off x="8032827" y="3285346"/>
              <a:ext cx="597134" cy="597134"/>
            </a:xfrm>
            <a:prstGeom prst="rect">
              <a:avLst/>
            </a:prstGeom>
            <a:effectLst>
              <a:glow rad="12700">
                <a:schemeClr val="bg1">
                  <a:alpha val="58833"/>
                </a:schemeClr>
              </a:glow>
            </a:effectLst>
          </p:spPr>
        </p:pic>
        <p:pic>
          <p:nvPicPr>
            <p:cNvPr id="114" name="Picture 113">
              <a:extLst>
                <a:ext uri="{FF2B5EF4-FFF2-40B4-BE49-F238E27FC236}">
                  <a16:creationId xmlns:a16="http://schemas.microsoft.com/office/drawing/2014/main" id="{C8BA7EA6-E789-E641-8AA6-B75EC4B969D4}"/>
                </a:ext>
              </a:extLst>
            </p:cNvPr>
            <p:cNvPicPr>
              <a:picLocks noChangeAspect="1"/>
            </p:cNvPicPr>
            <p:nvPr/>
          </p:nvPicPr>
          <p:blipFill>
            <a:blip r:embed="rId11"/>
            <a:stretch>
              <a:fillRect/>
            </a:stretch>
          </p:blipFill>
          <p:spPr>
            <a:xfrm>
              <a:off x="7557349" y="2712587"/>
              <a:ext cx="391305" cy="391305"/>
            </a:xfrm>
            <a:prstGeom prst="rect">
              <a:avLst/>
            </a:prstGeom>
            <a:effectLst>
              <a:glow rad="12700">
                <a:schemeClr val="bg1">
                  <a:alpha val="55000"/>
                </a:schemeClr>
              </a:glow>
            </a:effectLst>
          </p:spPr>
        </p:pic>
        <p:pic>
          <p:nvPicPr>
            <p:cNvPr id="115" name="Picture 114">
              <a:extLst>
                <a:ext uri="{FF2B5EF4-FFF2-40B4-BE49-F238E27FC236}">
                  <a16:creationId xmlns:a16="http://schemas.microsoft.com/office/drawing/2014/main" id="{1693E67D-6316-5A49-9363-0896E4FAD43D}"/>
                </a:ext>
              </a:extLst>
            </p:cNvPr>
            <p:cNvPicPr>
              <a:picLocks noChangeAspect="1"/>
            </p:cNvPicPr>
            <p:nvPr/>
          </p:nvPicPr>
          <p:blipFill>
            <a:blip r:embed="rId9">
              <a:duotone>
                <a:prstClr val="black"/>
                <a:schemeClr val="accent6">
                  <a:tint val="45000"/>
                  <a:satMod val="400000"/>
                </a:schemeClr>
              </a:duotone>
              <a:extLst>
                <a:ext uri="{BEBA8EAE-BF5A-486C-A8C5-ECC9F3942E4B}">
                  <a14:imgProps xmlns:a14="http://schemas.microsoft.com/office/drawing/2010/main">
                    <a14:imgLayer r:embed="rId10">
                      <a14:imgEffect>
                        <a14:saturation sat="0"/>
                      </a14:imgEffect>
                    </a14:imgLayer>
                  </a14:imgProps>
                </a:ext>
              </a:extLst>
            </a:blip>
            <a:stretch>
              <a:fillRect/>
            </a:stretch>
          </p:blipFill>
          <p:spPr>
            <a:xfrm>
              <a:off x="7332868" y="3216184"/>
              <a:ext cx="473603" cy="473603"/>
            </a:xfrm>
            <a:prstGeom prst="rect">
              <a:avLst/>
            </a:prstGeom>
            <a:effectLst>
              <a:glow rad="12700">
                <a:schemeClr val="bg1">
                  <a:alpha val="58833"/>
                </a:schemeClr>
              </a:glow>
            </a:effectLst>
          </p:spPr>
        </p:pic>
      </p:grpSp>
      <p:sp>
        <p:nvSpPr>
          <p:cNvPr id="130" name="TextBox 129">
            <a:extLst>
              <a:ext uri="{FF2B5EF4-FFF2-40B4-BE49-F238E27FC236}">
                <a16:creationId xmlns:a16="http://schemas.microsoft.com/office/drawing/2014/main" id="{19AE8C93-8B47-074F-B395-E1FFF53F4691}"/>
              </a:ext>
            </a:extLst>
          </p:cNvPr>
          <p:cNvSpPr txBox="1"/>
          <p:nvPr/>
        </p:nvSpPr>
        <p:spPr>
          <a:xfrm>
            <a:off x="1214779" y="6355193"/>
            <a:ext cx="47753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C00000"/>
                </a:solidFill>
                <a:effectLst/>
                <a:uLnTx/>
                <a:uFillTx/>
                <a:latin typeface="Corbel" panose="020B0503020204020204" pitchFamily="34" charset="0"/>
                <a:ea typeface="+mn-ea"/>
                <a:cs typeface="+mn-cs"/>
              </a:rPr>
              <a:t>(e.g., &gt; </a:t>
            </a:r>
            <a:r>
              <a:rPr kumimoji="0" lang="en-GB" sz="2000" b="1" i="1" u="none" strike="noStrike" kern="1200" cap="none" spc="0" normalizeH="0" baseline="0" noProof="0" dirty="0">
                <a:ln>
                  <a:noFill/>
                </a:ln>
                <a:solidFill>
                  <a:srgbClr val="C00000"/>
                </a:solidFill>
                <a:effectLst/>
                <a:uLnTx/>
                <a:uFillTx/>
                <a:latin typeface="Calibri" panose="020F0502020204030204"/>
                <a:ea typeface="+mn-ea"/>
                <a:cs typeface="+mn-cs"/>
              </a:rPr>
              <a:t>100 </a:t>
            </a:r>
            <a:r>
              <a:rPr kumimoji="0" lang="en-GB" sz="2000" b="1" i="1" u="none" strike="noStrike" kern="1200" cap="none" spc="0" normalizeH="0" baseline="0" noProof="0" dirty="0">
                <a:ln>
                  <a:noFill/>
                </a:ln>
                <a:solidFill>
                  <a:srgbClr val="C00000"/>
                </a:solidFill>
                <a:effectLst/>
                <a:uLnTx/>
                <a:uFillTx/>
                <a:latin typeface="Corbel" panose="020B0503020204020204" pitchFamily="34" charset="0"/>
                <a:ea typeface="+mn-ea"/>
                <a:cs typeface="+mn-cs"/>
              </a:rPr>
              <a:t>TBs in emerging databases)</a:t>
            </a:r>
          </a:p>
        </p:txBody>
      </p:sp>
      <p:grpSp>
        <p:nvGrpSpPr>
          <p:cNvPr id="131" name="Group 130">
            <a:extLst>
              <a:ext uri="{FF2B5EF4-FFF2-40B4-BE49-F238E27FC236}">
                <a16:creationId xmlns:a16="http://schemas.microsoft.com/office/drawing/2014/main" id="{A3918F31-F2DF-2540-BDD1-FEC78BCE1163}"/>
              </a:ext>
            </a:extLst>
          </p:cNvPr>
          <p:cNvGrpSpPr/>
          <p:nvPr/>
        </p:nvGrpSpPr>
        <p:grpSpPr>
          <a:xfrm>
            <a:off x="650171" y="982703"/>
            <a:ext cx="1767859" cy="1705053"/>
            <a:chOff x="650171" y="1056845"/>
            <a:chExt cx="1767859" cy="1705053"/>
          </a:xfrm>
        </p:grpSpPr>
        <p:pic>
          <p:nvPicPr>
            <p:cNvPr id="132" name="Content Placeholder 4">
              <a:extLst>
                <a:ext uri="{FF2B5EF4-FFF2-40B4-BE49-F238E27FC236}">
                  <a16:creationId xmlns:a16="http://schemas.microsoft.com/office/drawing/2014/main" id="{92084503-1217-FB4F-B84C-A73E6DCC892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631324">
              <a:off x="650171" y="1056845"/>
              <a:ext cx="605582" cy="1434219"/>
            </a:xfrm>
            <a:prstGeom prst="rect">
              <a:avLst/>
            </a:prstGeom>
          </p:spPr>
        </p:pic>
        <p:pic>
          <p:nvPicPr>
            <p:cNvPr id="133" name="Content Placeholder 4">
              <a:extLst>
                <a:ext uri="{FF2B5EF4-FFF2-40B4-BE49-F238E27FC236}">
                  <a16:creationId xmlns:a16="http://schemas.microsoft.com/office/drawing/2014/main" id="{7C158569-6A10-B542-9ACA-6DDABF2D206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2066726">
              <a:off x="1204635" y="1210068"/>
              <a:ext cx="605582" cy="1434219"/>
            </a:xfrm>
            <a:prstGeom prst="rect">
              <a:avLst/>
            </a:prstGeom>
          </p:spPr>
        </p:pic>
        <p:pic>
          <p:nvPicPr>
            <p:cNvPr id="134" name="Content Placeholder 4">
              <a:extLst>
                <a:ext uri="{FF2B5EF4-FFF2-40B4-BE49-F238E27FC236}">
                  <a16:creationId xmlns:a16="http://schemas.microsoft.com/office/drawing/2014/main" id="{F7DE48F8-EA58-D548-8BDC-5481A6995729}"/>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rot="1742505">
              <a:off x="1812448" y="1327679"/>
              <a:ext cx="605582" cy="1434219"/>
            </a:xfrm>
            <a:prstGeom prst="rect">
              <a:avLst/>
            </a:prstGeom>
          </p:spPr>
        </p:pic>
      </p:grpSp>
      <p:grpSp>
        <p:nvGrpSpPr>
          <p:cNvPr id="136" name="Group 135">
            <a:extLst>
              <a:ext uri="{FF2B5EF4-FFF2-40B4-BE49-F238E27FC236}">
                <a16:creationId xmlns:a16="http://schemas.microsoft.com/office/drawing/2014/main" id="{7F80CF0D-46BA-7943-9439-F0F888241DE0}"/>
              </a:ext>
            </a:extLst>
          </p:cNvPr>
          <p:cNvGrpSpPr/>
          <p:nvPr/>
        </p:nvGrpSpPr>
        <p:grpSpPr>
          <a:xfrm>
            <a:off x="-794302" y="3460482"/>
            <a:ext cx="4775363" cy="2261076"/>
            <a:chOff x="-794302" y="3568490"/>
            <a:chExt cx="4775363" cy="2261076"/>
          </a:xfrm>
        </p:grpSpPr>
        <p:sp>
          <p:nvSpPr>
            <p:cNvPr id="137" name="Rectangle 136">
              <a:extLst>
                <a:ext uri="{FF2B5EF4-FFF2-40B4-BE49-F238E27FC236}">
                  <a16:creationId xmlns:a16="http://schemas.microsoft.com/office/drawing/2014/main" id="{5DF7AFB5-F0D1-194C-9921-4745E437DE20}"/>
                </a:ext>
              </a:extLst>
            </p:cNvPr>
            <p:cNvSpPr/>
            <p:nvPr/>
          </p:nvSpPr>
          <p:spPr>
            <a:xfrm>
              <a:off x="189560" y="3953962"/>
              <a:ext cx="2807640" cy="149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38" name="Graphic 137" descr="Database">
              <a:extLst>
                <a:ext uri="{FF2B5EF4-FFF2-40B4-BE49-F238E27FC236}">
                  <a16:creationId xmlns:a16="http://schemas.microsoft.com/office/drawing/2014/main" id="{374D2D7D-E9C5-534A-9EC8-C578A794EA63}"/>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94302" y="3568490"/>
              <a:ext cx="4775363" cy="2261076"/>
            </a:xfrm>
            <a:prstGeom prst="rect">
              <a:avLst/>
            </a:prstGeom>
          </p:spPr>
        </p:pic>
      </p:grpSp>
    </p:spTree>
    <p:extLst>
      <p:ext uri="{BB962C8B-B14F-4D97-AF65-F5344CB8AC3E}">
        <p14:creationId xmlns:p14="http://schemas.microsoft.com/office/powerpoint/2010/main" val="4055963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31"/>
                                        </p:tgtEl>
                                        <p:attrNameLst>
                                          <p:attrName>style.visibility</p:attrName>
                                        </p:attrNameLst>
                                      </p:cBhvr>
                                      <p:to>
                                        <p:strVal val="visible"/>
                                      </p:to>
                                    </p:set>
                                    <p:animEffect transition="in" filter="fade">
                                      <p:cBhvr>
                                        <p:cTn id="10" dur="500"/>
                                        <p:tgtEl>
                                          <p:spTgt spid="13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0"/>
                                        </p:tgtEl>
                                        <p:attrNameLst>
                                          <p:attrName>style.visibility</p:attrName>
                                        </p:attrNameLst>
                                      </p:cBhvr>
                                      <p:to>
                                        <p:strVal val="visible"/>
                                      </p:to>
                                    </p:set>
                                    <p:animEffect transition="in" filter="wipe(left)">
                                      <p:cBhvr>
                                        <p:cTn id="23" dur="500"/>
                                        <p:tgtEl>
                                          <p:spTgt spid="80"/>
                                        </p:tgtEl>
                                      </p:cBhvr>
                                    </p:animEffect>
                                  </p:childTnLst>
                                </p:cTn>
                              </p:par>
                              <p:par>
                                <p:cTn id="24" presetID="22" presetClass="entr" presetSubtype="8" fill="hold"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03"/>
                                        </p:tgtEl>
                                        <p:attrNameLst>
                                          <p:attrName>style.visibility</p:attrName>
                                        </p:attrNameLst>
                                      </p:cBhvr>
                                      <p:to>
                                        <p:strVal val="visible"/>
                                      </p:to>
                                    </p:set>
                                    <p:animEffect transition="in" filter="wipe(up)">
                                      <p:cBhvr>
                                        <p:cTn id="37" dur="500"/>
                                        <p:tgtEl>
                                          <p:spTgt spid="10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4"/>
                                        </p:tgtEl>
                                        <p:attrNameLst>
                                          <p:attrName>style.visibility</p:attrName>
                                        </p:attrNameLst>
                                      </p:cBhvr>
                                      <p:to>
                                        <p:strVal val="visible"/>
                                      </p:to>
                                    </p:set>
                                  </p:childTnLst>
                                </p:cTn>
                              </p:par>
                              <p:par>
                                <p:cTn id="44" presetID="16" presetClass="entr" presetSubtype="21" fill="hold" nodeType="withEffect">
                                  <p:stCondLst>
                                    <p:cond delay="0"/>
                                  </p:stCondLst>
                                  <p:childTnLst>
                                    <p:set>
                                      <p:cBhvr>
                                        <p:cTn id="45" dur="1" fill="hold">
                                          <p:stCondLst>
                                            <p:cond delay="0"/>
                                          </p:stCondLst>
                                        </p:cTn>
                                        <p:tgtEl>
                                          <p:spTgt spid="136"/>
                                        </p:tgtEl>
                                        <p:attrNameLst>
                                          <p:attrName>style.visibility</p:attrName>
                                        </p:attrNameLst>
                                      </p:cBhvr>
                                      <p:to>
                                        <p:strVal val="visible"/>
                                      </p:to>
                                    </p:set>
                                    <p:animEffect transition="in" filter="barn(inVertical)">
                                      <p:cBhvr>
                                        <p:cTn id="46" dur="2000"/>
                                        <p:tgtEl>
                                          <p:spTgt spid="136"/>
                                        </p:tgtEl>
                                      </p:cBhvr>
                                    </p:animEffect>
                                  </p:childTnLst>
                                </p:cTn>
                              </p:par>
                            </p:childTnLst>
                          </p:cTn>
                        </p:par>
                        <p:par>
                          <p:cTn id="47" fill="hold">
                            <p:stCondLst>
                              <p:cond delay="2000"/>
                            </p:stCondLst>
                            <p:childTnLst>
                              <p:par>
                                <p:cTn id="48" presetID="22" presetClass="entr" presetSubtype="8" fill="hold" nodeType="afterEffect">
                                  <p:stCondLst>
                                    <p:cond delay="0"/>
                                  </p:stCondLst>
                                  <p:childTnLst>
                                    <p:set>
                                      <p:cBhvr>
                                        <p:cTn id="49" dur="1" fill="hold">
                                          <p:stCondLst>
                                            <p:cond delay="0"/>
                                          </p:stCondLst>
                                        </p:cTn>
                                        <p:tgtEl>
                                          <p:spTgt spid="85"/>
                                        </p:tgtEl>
                                        <p:attrNameLst>
                                          <p:attrName>style.visibility</p:attrName>
                                        </p:attrNameLst>
                                      </p:cBhvr>
                                      <p:to>
                                        <p:strVal val="visible"/>
                                      </p:to>
                                    </p:set>
                                    <p:animEffect transition="in" filter="wipe(left)">
                                      <p:cBhvr>
                                        <p:cTn id="50" dur="500"/>
                                        <p:tgtEl>
                                          <p:spTgt spid="85"/>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3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wipe(left)">
                                      <p:cBhvr>
                                        <p:cTn id="63" dur="500"/>
                                        <p:tgtEl>
                                          <p:spTgt spid="88"/>
                                        </p:tgtEl>
                                      </p:cBhvr>
                                    </p:animEffect>
                                  </p:childTnLst>
                                </p:cTn>
                              </p:par>
                              <p:par>
                                <p:cTn id="64" presetID="22" presetClass="entr" presetSubtype="8" fill="hold"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left)">
                                      <p:cBhvr>
                                        <p:cTn id="66" dur="500"/>
                                        <p:tgtEl>
                                          <p:spTgt spid="71"/>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1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nodeType="clickEffect">
                                  <p:stCondLst>
                                    <p:cond delay="0"/>
                                  </p:stCondLst>
                                  <p:childTnLst>
                                    <p:set>
                                      <p:cBhvr>
                                        <p:cTn id="76" dur="1" fill="hold">
                                          <p:stCondLst>
                                            <p:cond delay="0"/>
                                          </p:stCondLst>
                                        </p:cTn>
                                        <p:tgtEl>
                                          <p:spTgt spid="99"/>
                                        </p:tgtEl>
                                        <p:attrNameLst>
                                          <p:attrName>style.visibility</p:attrName>
                                        </p:attrNameLst>
                                      </p:cBhvr>
                                      <p:to>
                                        <p:strVal val="visible"/>
                                      </p:to>
                                    </p:set>
                                    <p:animEffect transition="in" filter="wipe(up)">
                                      <p:cBhvr>
                                        <p:cTn id="77" dur="500"/>
                                        <p:tgtEl>
                                          <p:spTgt spid="9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94"/>
                                        </p:tgtEl>
                                        <p:attrNameLst>
                                          <p:attrName>style.visibility</p:attrName>
                                        </p:attrNameLst>
                                      </p:cBhvr>
                                      <p:to>
                                        <p:strVal val="visible"/>
                                      </p:to>
                                    </p:set>
                                    <p:animEffect transition="in" filter="wipe(left)">
                                      <p:cBhvr>
                                        <p:cTn id="82" dur="500"/>
                                        <p:tgtEl>
                                          <p:spTgt spid="94"/>
                                        </p:tgtEl>
                                      </p:cBhvr>
                                    </p:animEffect>
                                  </p:childTnLst>
                                </p:cTn>
                              </p:par>
                              <p:par>
                                <p:cTn id="83" presetID="22" presetClass="entr" presetSubtype="8" fill="hold" nodeType="withEffect">
                                  <p:stCondLst>
                                    <p:cond delay="0"/>
                                  </p:stCondLst>
                                  <p:childTnLst>
                                    <p:set>
                                      <p:cBhvr>
                                        <p:cTn id="84" dur="1" fill="hold">
                                          <p:stCondLst>
                                            <p:cond delay="0"/>
                                          </p:stCondLst>
                                        </p:cTn>
                                        <p:tgtEl>
                                          <p:spTgt spid="111"/>
                                        </p:tgtEl>
                                        <p:attrNameLst>
                                          <p:attrName>style.visibility</p:attrName>
                                        </p:attrNameLst>
                                      </p:cBhvr>
                                      <p:to>
                                        <p:strVal val="visible"/>
                                      </p:to>
                                    </p:set>
                                    <p:animEffect transition="in" filter="wipe(left)">
                                      <p:cBhvr>
                                        <p:cTn id="85" dur="500"/>
                                        <p:tgtEl>
                                          <p:spTgt spid="1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animBg="1"/>
      <p:bldP spid="109" grpId="0" animBg="1"/>
      <p:bldP spid="110" grpId="0" animBg="1"/>
      <p:bldP spid="33" grpId="0" animBg="1"/>
      <p:bldP spid="49" grpId="0" animBg="1"/>
      <p:bldP spid="63" grpId="0" animBg="1"/>
      <p:bldP spid="130" grpId="0"/>
      <p:bldP spid="130"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8EA52-7FF9-1043-8645-A37A2D393633}"/>
              </a:ext>
            </a:extLst>
          </p:cNvPr>
          <p:cNvSpPr>
            <a:spLocks noGrp="1"/>
          </p:cNvSpPr>
          <p:nvPr>
            <p:ph type="title"/>
          </p:nvPr>
        </p:nvSpPr>
        <p:spPr/>
        <p:txBody>
          <a:bodyPr/>
          <a:lstStyle/>
          <a:p>
            <a:r>
              <a:rPr lang="en-CH" dirty="0"/>
              <a:t>Challenges of In-Storage Processing</a:t>
            </a:r>
          </a:p>
        </p:txBody>
      </p:sp>
      <p:sp>
        <p:nvSpPr>
          <p:cNvPr id="6" name="Content Placeholder 2">
            <a:extLst>
              <a:ext uri="{FF2B5EF4-FFF2-40B4-BE49-F238E27FC236}">
                <a16:creationId xmlns:a16="http://schemas.microsoft.com/office/drawing/2014/main" id="{3C1A5484-DFD6-E64E-9D34-5C77B24DD4C3}"/>
              </a:ext>
            </a:extLst>
          </p:cNvPr>
          <p:cNvSpPr>
            <a:spLocks noGrp="1"/>
          </p:cNvSpPr>
          <p:nvPr>
            <p:ph idx="1"/>
          </p:nvPr>
        </p:nvSpPr>
        <p:spPr>
          <a:xfrm>
            <a:off x="172969" y="899761"/>
            <a:ext cx="8971031" cy="2168794"/>
          </a:xfrm>
        </p:spPr>
        <p:txBody>
          <a:bodyPr/>
          <a:lstStyle/>
          <a:p>
            <a:pPr marL="0" indent="0">
              <a:lnSpc>
                <a:spcPct val="120000"/>
              </a:lnSpc>
              <a:spcAft>
                <a:spcPts val="1000"/>
              </a:spcAft>
              <a:buNone/>
            </a:pPr>
            <a:r>
              <a:rPr lang="en-GB" sz="2350" b="1" dirty="0"/>
              <a:t>No metagenomic analysis tool can run in-storage due to SSD limits</a:t>
            </a:r>
          </a:p>
          <a:p>
            <a:pPr lvl="1">
              <a:lnSpc>
                <a:spcPct val="120000"/>
              </a:lnSpc>
              <a:spcAft>
                <a:spcPts val="500"/>
              </a:spcAft>
            </a:pPr>
            <a:r>
              <a:rPr lang="en-GB" sz="2350" dirty="0"/>
              <a:t>Long</a:t>
            </a:r>
            <a:r>
              <a:rPr lang="en-GB" sz="2350" dirty="0">
                <a:solidFill>
                  <a:srgbClr val="C00000"/>
                </a:solidFill>
              </a:rPr>
              <a:t> </a:t>
            </a:r>
            <a:r>
              <a:rPr lang="en-GB" sz="2350" b="1" dirty="0">
                <a:solidFill>
                  <a:srgbClr val="C00000"/>
                </a:solidFill>
              </a:rPr>
              <a:t>latency of NAND flash </a:t>
            </a:r>
            <a:r>
              <a:rPr lang="en-GB" sz="2350" dirty="0"/>
              <a:t>chips</a:t>
            </a:r>
          </a:p>
          <a:p>
            <a:pPr lvl="1">
              <a:lnSpc>
                <a:spcPct val="120000"/>
              </a:lnSpc>
              <a:spcAft>
                <a:spcPts val="500"/>
              </a:spcAft>
            </a:pPr>
            <a:r>
              <a:rPr lang="en-GB" sz="2350" dirty="0"/>
              <a:t>Limited </a:t>
            </a:r>
            <a:r>
              <a:rPr lang="en-GB" sz="2350" b="1" dirty="0">
                <a:solidFill>
                  <a:srgbClr val="C00000"/>
                </a:solidFill>
              </a:rPr>
              <a:t>DRAM capacity</a:t>
            </a:r>
            <a:r>
              <a:rPr lang="en-GB" sz="2350" dirty="0">
                <a:solidFill>
                  <a:srgbClr val="C00000"/>
                </a:solidFill>
              </a:rPr>
              <a:t> </a:t>
            </a:r>
            <a:r>
              <a:rPr lang="en-GB" sz="2350" dirty="0"/>
              <a:t>inside the SSD</a:t>
            </a:r>
          </a:p>
          <a:p>
            <a:pPr lvl="1">
              <a:lnSpc>
                <a:spcPct val="120000"/>
              </a:lnSpc>
              <a:spcAft>
                <a:spcPts val="500"/>
              </a:spcAft>
            </a:pPr>
            <a:r>
              <a:rPr lang="en-GB" sz="2350" dirty="0"/>
              <a:t>Limited </a:t>
            </a:r>
            <a:r>
              <a:rPr lang="en-GB" sz="2350" b="1" dirty="0">
                <a:solidFill>
                  <a:srgbClr val="C00000"/>
                </a:solidFill>
              </a:rPr>
              <a:t>DRAM bandwidth </a:t>
            </a:r>
            <a:r>
              <a:rPr lang="en-GB" sz="2350" dirty="0"/>
              <a:t>inside the SSD</a:t>
            </a:r>
          </a:p>
        </p:txBody>
      </p:sp>
      <p:grpSp>
        <p:nvGrpSpPr>
          <p:cNvPr id="10" name="Group 9">
            <a:extLst>
              <a:ext uri="{FF2B5EF4-FFF2-40B4-BE49-F238E27FC236}">
                <a16:creationId xmlns:a16="http://schemas.microsoft.com/office/drawing/2014/main" id="{9A62FD40-37F2-A54D-B93B-2092995693C6}"/>
              </a:ext>
            </a:extLst>
          </p:cNvPr>
          <p:cNvGrpSpPr/>
          <p:nvPr/>
        </p:nvGrpSpPr>
        <p:grpSpPr>
          <a:xfrm>
            <a:off x="1835659" y="3552668"/>
            <a:ext cx="5771256" cy="2549219"/>
            <a:chOff x="2666932" y="3806497"/>
            <a:chExt cx="5771256" cy="2549219"/>
          </a:xfrm>
        </p:grpSpPr>
        <p:sp>
          <p:nvSpPr>
            <p:cNvPr id="11" name="Rounded Rectangle 10">
              <a:extLst>
                <a:ext uri="{FF2B5EF4-FFF2-40B4-BE49-F238E27FC236}">
                  <a16:creationId xmlns:a16="http://schemas.microsoft.com/office/drawing/2014/main" id="{83F86C9C-D90F-2E48-84D9-8BB22DDB359F}"/>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12" name="Straight Connector 11">
              <a:extLst>
                <a:ext uri="{FF2B5EF4-FFF2-40B4-BE49-F238E27FC236}">
                  <a16:creationId xmlns:a16="http://schemas.microsoft.com/office/drawing/2014/main" id="{10B0692B-972A-5A46-8C47-F6402099AAF6}"/>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AFB859D-A779-B344-9A8C-7722FC030A4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14" name="Rectangle 13">
              <a:extLst>
                <a:ext uri="{FF2B5EF4-FFF2-40B4-BE49-F238E27FC236}">
                  <a16:creationId xmlns:a16="http://schemas.microsoft.com/office/drawing/2014/main" id="{7D0F9D10-E285-0D47-BD7B-1087560E6CC8}"/>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16" name="직사각형 363">
              <a:extLst>
                <a:ext uri="{FF2B5EF4-FFF2-40B4-BE49-F238E27FC236}">
                  <a16:creationId xmlns:a16="http://schemas.microsoft.com/office/drawing/2014/main" id="{56E35E67-E3EE-E440-8C52-675E7C8A7AB8}"/>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7" name="직사각형 78">
              <a:extLst>
                <a:ext uri="{FF2B5EF4-FFF2-40B4-BE49-F238E27FC236}">
                  <a16:creationId xmlns:a16="http://schemas.microsoft.com/office/drawing/2014/main" id="{F4826447-5336-EB46-905C-95387B7FD43F}"/>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8" name="TextBox 17">
              <a:extLst>
                <a:ext uri="{FF2B5EF4-FFF2-40B4-BE49-F238E27FC236}">
                  <a16:creationId xmlns:a16="http://schemas.microsoft.com/office/drawing/2014/main" id="{7CDC6520-ECD4-754A-9703-DB8063C9043A}"/>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19" name="직사각형 78">
              <a:extLst>
                <a:ext uri="{FF2B5EF4-FFF2-40B4-BE49-F238E27FC236}">
                  <a16:creationId xmlns:a16="http://schemas.microsoft.com/office/drawing/2014/main" id="{23E3699B-655C-8B4F-8413-AC3E9331FE6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0" name="직사각형 78">
              <a:extLst>
                <a:ext uri="{FF2B5EF4-FFF2-40B4-BE49-F238E27FC236}">
                  <a16:creationId xmlns:a16="http://schemas.microsoft.com/office/drawing/2014/main" id="{AFEAD942-1977-624D-8BA1-29990742536B}"/>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1" name="Rounded Rectangle 20">
              <a:extLst>
                <a:ext uri="{FF2B5EF4-FFF2-40B4-BE49-F238E27FC236}">
                  <a16:creationId xmlns:a16="http://schemas.microsoft.com/office/drawing/2014/main" id="{F81C0D36-C832-534C-B9EF-AEC07B9C58F8}"/>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22" name="Straight Connector 21">
              <a:extLst>
                <a:ext uri="{FF2B5EF4-FFF2-40B4-BE49-F238E27FC236}">
                  <a16:creationId xmlns:a16="http://schemas.microsoft.com/office/drawing/2014/main" id="{2E64BF06-8713-434F-8F0E-30805E92C471}"/>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F170FE4-FB83-5047-885F-F7F3EE6AF75F}"/>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직사각형 363">
              <a:extLst>
                <a:ext uri="{FF2B5EF4-FFF2-40B4-BE49-F238E27FC236}">
                  <a16:creationId xmlns:a16="http://schemas.microsoft.com/office/drawing/2014/main" id="{BFEFE081-B9D7-754C-8CBF-E065BB7187D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25" name="TextBox 24">
              <a:extLst>
                <a:ext uri="{FF2B5EF4-FFF2-40B4-BE49-F238E27FC236}">
                  <a16:creationId xmlns:a16="http://schemas.microsoft.com/office/drawing/2014/main" id="{6581F4F0-D0B0-6345-85C6-9FDB061A236C}"/>
                </a:ext>
              </a:extLst>
            </p:cNvPr>
            <p:cNvSpPr txBox="1"/>
            <p:nvPr/>
          </p:nvSpPr>
          <p:spPr>
            <a:xfrm rot="16200000">
              <a:off x="1782434" y="4768104"/>
              <a:ext cx="2549218" cy="626005"/>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00B050"/>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4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pic>
        <p:nvPicPr>
          <p:cNvPr id="37" name="Graphic 36" descr="Gears">
            <a:extLst>
              <a:ext uri="{FF2B5EF4-FFF2-40B4-BE49-F238E27FC236}">
                <a16:creationId xmlns:a16="http://schemas.microsoft.com/office/drawing/2014/main" id="{AC5CA856-6FD4-0143-BFDC-EE1A79FC9D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87148" y="4310684"/>
            <a:ext cx="1093754" cy="1093754"/>
          </a:xfrm>
          <a:prstGeom prst="rect">
            <a:avLst/>
          </a:prstGeom>
        </p:spPr>
      </p:pic>
      <p:grpSp>
        <p:nvGrpSpPr>
          <p:cNvPr id="39" name="Group 38">
            <a:extLst>
              <a:ext uri="{FF2B5EF4-FFF2-40B4-BE49-F238E27FC236}">
                <a16:creationId xmlns:a16="http://schemas.microsoft.com/office/drawing/2014/main" id="{59364EE1-F59A-9541-B2EC-40D4897EFD2E}"/>
              </a:ext>
            </a:extLst>
          </p:cNvPr>
          <p:cNvGrpSpPr/>
          <p:nvPr/>
        </p:nvGrpSpPr>
        <p:grpSpPr>
          <a:xfrm>
            <a:off x="2341338" y="4854600"/>
            <a:ext cx="3569766" cy="1067027"/>
            <a:chOff x="3172611" y="5108429"/>
            <a:chExt cx="3569766" cy="1067027"/>
          </a:xfrm>
        </p:grpSpPr>
        <p:sp>
          <p:nvSpPr>
            <p:cNvPr id="40" name="직사각형 78">
              <a:extLst>
                <a:ext uri="{FF2B5EF4-FFF2-40B4-BE49-F238E27FC236}">
                  <a16:creationId xmlns:a16="http://schemas.microsoft.com/office/drawing/2014/main" id="{F4216F6A-A957-9D4E-888A-07DE0ED35D4D}"/>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1" name="직사각형 78">
              <a:extLst>
                <a:ext uri="{FF2B5EF4-FFF2-40B4-BE49-F238E27FC236}">
                  <a16:creationId xmlns:a16="http://schemas.microsoft.com/office/drawing/2014/main" id="{A4FD0A58-107C-914A-918A-1EB519B30454}"/>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2" name="직사각형 78">
              <a:extLst>
                <a:ext uri="{FF2B5EF4-FFF2-40B4-BE49-F238E27FC236}">
                  <a16:creationId xmlns:a16="http://schemas.microsoft.com/office/drawing/2014/main" id="{F0731E6E-DA00-C04B-B2B3-8915FCBF6DCA}"/>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43" name="직사각형 78">
              <a:extLst>
                <a:ext uri="{FF2B5EF4-FFF2-40B4-BE49-F238E27FC236}">
                  <a16:creationId xmlns:a16="http://schemas.microsoft.com/office/drawing/2014/main" id="{08BAF43F-0784-4E4C-A1BD-F2D2FF122247}"/>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sp>
        <p:nvSpPr>
          <p:cNvPr id="46" name="Rounded Rectangle 45">
            <a:extLst>
              <a:ext uri="{FF2B5EF4-FFF2-40B4-BE49-F238E27FC236}">
                <a16:creationId xmlns:a16="http://schemas.microsoft.com/office/drawing/2014/main" id="{42347B5A-6C93-1648-81A1-02247EA19C8A}"/>
              </a:ext>
            </a:extLst>
          </p:cNvPr>
          <p:cNvSpPr/>
          <p:nvPr/>
        </p:nvSpPr>
        <p:spPr>
          <a:xfrm>
            <a:off x="2249520" y="5393678"/>
            <a:ext cx="3755687" cy="626137"/>
          </a:xfrm>
          <a:prstGeom prst="round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47" name="Rounded Rectangle 46">
            <a:extLst>
              <a:ext uri="{FF2B5EF4-FFF2-40B4-BE49-F238E27FC236}">
                <a16:creationId xmlns:a16="http://schemas.microsoft.com/office/drawing/2014/main" id="{159833BF-994F-2E48-B656-C12906BAF81E}"/>
              </a:ext>
            </a:extLst>
          </p:cNvPr>
          <p:cNvSpPr/>
          <p:nvPr/>
        </p:nvSpPr>
        <p:spPr>
          <a:xfrm>
            <a:off x="6071665" y="3778952"/>
            <a:ext cx="1369790" cy="2142675"/>
          </a:xfrm>
          <a:prstGeom prst="roundRect">
            <a:avLst>
              <a:gd name="adj" fmla="val 7131"/>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48" name="Graphic 47" descr="Lightning bolt">
            <a:extLst>
              <a:ext uri="{FF2B5EF4-FFF2-40B4-BE49-F238E27FC236}">
                <a16:creationId xmlns:a16="http://schemas.microsoft.com/office/drawing/2014/main" id="{B88EA85A-B16A-DB45-B432-BA4DC97E0CF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42322" y="4041331"/>
            <a:ext cx="765776" cy="1463820"/>
          </a:xfrm>
          <a:prstGeom prst="rect">
            <a:avLst/>
          </a:prstGeom>
          <a:effectLst>
            <a:glow rad="12700">
              <a:schemeClr val="bg1"/>
            </a:glow>
          </a:effectLst>
        </p:spPr>
      </p:pic>
    </p:spTree>
    <p:extLst>
      <p:ext uri="{BB962C8B-B14F-4D97-AF65-F5344CB8AC3E}">
        <p14:creationId xmlns:p14="http://schemas.microsoft.com/office/powerpoint/2010/main" val="203275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46"/>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4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2"/>
      <p:bldP spid="46" grpId="0" animBg="1"/>
      <p:bldP spid="46" grpId="1" animBg="1"/>
      <p:bldP spid="47" grpId="0" animBg="1"/>
      <p:bldP spid="47"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Metagenomics In-Storage</a:t>
            </a:r>
          </a:p>
        </p:txBody>
      </p:sp>
      <p:sp>
        <p:nvSpPr>
          <p:cNvPr id="3" name="Content Placeholder 2">
            <a:extLst>
              <a:ext uri="{FF2B5EF4-FFF2-40B4-BE49-F238E27FC236}">
                <a16:creationId xmlns:a16="http://schemas.microsoft.com/office/drawing/2014/main" id="{077D571C-7F1B-DA49-A585-AADD1EF8423A}"/>
              </a:ext>
            </a:extLst>
          </p:cNvPr>
          <p:cNvSpPr>
            <a:spLocks noGrp="1"/>
          </p:cNvSpPr>
          <p:nvPr>
            <p:ph idx="1"/>
          </p:nvPr>
        </p:nvSpPr>
        <p:spPr>
          <a:xfrm>
            <a:off x="189560" y="882130"/>
            <a:ext cx="8798061" cy="2389887"/>
          </a:xfrm>
        </p:spPr>
        <p:txBody>
          <a:bodyPr/>
          <a:lstStyle/>
          <a:p>
            <a:pPr>
              <a:lnSpc>
                <a:spcPct val="100000"/>
              </a:lnSpc>
              <a:spcBef>
                <a:spcPts val="500"/>
              </a:spcBef>
              <a:spcAft>
                <a:spcPts val="1000"/>
              </a:spcAft>
            </a:pPr>
            <a:r>
              <a:rPr lang="en-CH" sz="2400" dirty="0"/>
              <a:t>First in-storage </a:t>
            </a:r>
            <a:r>
              <a:rPr lang="en-GB" sz="2400" dirty="0"/>
              <a:t>system for </a:t>
            </a:r>
            <a:r>
              <a:rPr lang="en-GB" sz="2400" i="1" dirty="0"/>
              <a:t>end-to-end</a:t>
            </a:r>
            <a:r>
              <a:rPr lang="en-GB" sz="2400" dirty="0"/>
              <a:t> metagenomic analysis</a:t>
            </a:r>
            <a:endParaRPr lang="en-CH" sz="2400" b="1" u="sng" dirty="0">
              <a:solidFill>
                <a:srgbClr val="1982C3"/>
              </a:solidFill>
            </a:endParaRPr>
          </a:p>
          <a:p>
            <a:pPr>
              <a:lnSpc>
                <a:spcPct val="100000"/>
              </a:lnSpc>
              <a:spcBef>
                <a:spcPts val="500"/>
              </a:spcBef>
              <a:spcAft>
                <a:spcPts val="1000"/>
              </a:spcAft>
            </a:pPr>
            <a:r>
              <a:rPr lang="en-CH" sz="2400" b="1" dirty="0">
                <a:solidFill>
                  <a:srgbClr val="1982C3"/>
                </a:solidFill>
              </a:rPr>
              <a:t>Idea: </a:t>
            </a:r>
            <a:r>
              <a:rPr lang="en-CH" sz="2400" dirty="0">
                <a:solidFill>
                  <a:srgbClr val="1982C3"/>
                </a:solidFill>
              </a:rPr>
              <a:t>Cooperative in-storage processing for metagenomic analysis</a:t>
            </a:r>
          </a:p>
          <a:p>
            <a:pPr lvl="1">
              <a:lnSpc>
                <a:spcPct val="100000"/>
              </a:lnSpc>
              <a:spcAft>
                <a:spcPts val="1000"/>
              </a:spcAft>
            </a:pPr>
            <a:r>
              <a:rPr lang="en-GB" sz="2000" dirty="0"/>
              <a:t>Hardware/software co-design between the </a:t>
            </a:r>
            <a:r>
              <a:rPr lang="en-GB" sz="2000" b="1" dirty="0">
                <a:solidFill>
                  <a:schemeClr val="accent6">
                    <a:lumMod val="75000"/>
                  </a:schemeClr>
                </a:solidFill>
              </a:rPr>
              <a:t>storage system</a:t>
            </a:r>
            <a:r>
              <a:rPr lang="en-GB" sz="2000" dirty="0">
                <a:solidFill>
                  <a:schemeClr val="accent6">
                    <a:lumMod val="75000"/>
                  </a:schemeClr>
                </a:solidFill>
              </a:rPr>
              <a:t> </a:t>
            </a:r>
            <a:r>
              <a:rPr lang="en-GB" sz="2000" dirty="0"/>
              <a:t>and </a:t>
            </a:r>
            <a:r>
              <a:rPr lang="en-GB" sz="2000" b="1" dirty="0">
                <a:solidFill>
                  <a:schemeClr val="accent2"/>
                </a:solidFill>
              </a:rPr>
              <a:t>host system</a:t>
            </a:r>
          </a:p>
        </p:txBody>
      </p:sp>
      <p:grpSp>
        <p:nvGrpSpPr>
          <p:cNvPr id="8" name="Group 7">
            <a:extLst>
              <a:ext uri="{FF2B5EF4-FFF2-40B4-BE49-F238E27FC236}">
                <a16:creationId xmlns:a16="http://schemas.microsoft.com/office/drawing/2014/main" id="{BB2F72DB-BA33-AD4A-845C-0862E8D50054}"/>
              </a:ext>
            </a:extLst>
          </p:cNvPr>
          <p:cNvGrpSpPr/>
          <p:nvPr/>
        </p:nvGrpSpPr>
        <p:grpSpPr>
          <a:xfrm>
            <a:off x="705812" y="3349728"/>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6" name="Group 5">
            <a:extLst>
              <a:ext uri="{FF2B5EF4-FFF2-40B4-BE49-F238E27FC236}">
                <a16:creationId xmlns:a16="http://schemas.microsoft.com/office/drawing/2014/main" id="{1DEDB59F-6F83-E24F-BE7A-70E8371CE730}"/>
              </a:ext>
            </a:extLst>
          </p:cNvPr>
          <p:cNvGrpSpPr/>
          <p:nvPr/>
        </p:nvGrpSpPr>
        <p:grpSpPr>
          <a:xfrm>
            <a:off x="2666932" y="3403412"/>
            <a:ext cx="5771256" cy="2549218"/>
            <a:chOff x="2666932" y="2519021"/>
            <a:chExt cx="5771256" cy="2549218"/>
          </a:xfrm>
        </p:grpSpPr>
        <p:grpSp>
          <p:nvGrpSpPr>
            <p:cNvPr id="7" name="Group 6">
              <a:extLst>
                <a:ext uri="{FF2B5EF4-FFF2-40B4-BE49-F238E27FC236}">
                  <a16:creationId xmlns:a16="http://schemas.microsoft.com/office/drawing/2014/main" id="{A32764CC-5D10-A248-A393-8558418F6787}"/>
                </a:ext>
              </a:extLst>
            </p:cNvPr>
            <p:cNvGrpSpPr/>
            <p:nvPr/>
          </p:nvGrpSpPr>
          <p:grpSpPr>
            <a:xfrm>
              <a:off x="2666932" y="2519021"/>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10" name="Group 9">
              <a:extLst>
                <a:ext uri="{FF2B5EF4-FFF2-40B4-BE49-F238E27FC236}">
                  <a16:creationId xmlns:a16="http://schemas.microsoft.com/office/drawing/2014/main" id="{CC48594D-229F-2E4F-AB9E-0142CC57C9CA}"/>
                </a:ext>
              </a:extLst>
            </p:cNvPr>
            <p:cNvGrpSpPr/>
            <p:nvPr/>
          </p:nvGrpSpPr>
          <p:grpSpPr>
            <a:xfrm>
              <a:off x="3172611" y="3820953"/>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
        <p:nvSpPr>
          <p:cNvPr id="4" name="Rectangle 3">
            <a:extLst>
              <a:ext uri="{FF2B5EF4-FFF2-40B4-BE49-F238E27FC236}">
                <a16:creationId xmlns:a16="http://schemas.microsoft.com/office/drawing/2014/main" id="{DD5C3FA2-A0FC-FE4E-BE85-F2B9BA3A3DB3}"/>
              </a:ext>
            </a:extLst>
          </p:cNvPr>
          <p:cNvSpPr/>
          <p:nvPr/>
        </p:nvSpPr>
        <p:spPr>
          <a:xfrm>
            <a:off x="4720181" y="1982707"/>
            <a:ext cx="2099628" cy="3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BD7EE58E-34CA-734B-AFA0-E50BB9C3121E}"/>
              </a:ext>
            </a:extLst>
          </p:cNvPr>
          <p:cNvSpPr/>
          <p:nvPr/>
        </p:nvSpPr>
        <p:spPr>
          <a:xfrm>
            <a:off x="6854812" y="1993080"/>
            <a:ext cx="2099628" cy="36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a:extLst>
              <a:ext uri="{FF2B5EF4-FFF2-40B4-BE49-F238E27FC236}">
                <a16:creationId xmlns:a16="http://schemas.microsoft.com/office/drawing/2014/main" id="{3541DDBA-2274-3644-B6FD-C69DF7C5E257}"/>
              </a:ext>
            </a:extLst>
          </p:cNvPr>
          <p:cNvSpPr/>
          <p:nvPr/>
        </p:nvSpPr>
        <p:spPr>
          <a:xfrm>
            <a:off x="518985" y="2371034"/>
            <a:ext cx="1631091" cy="367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4" name="Graphic 33" descr="Gears">
            <a:extLst>
              <a:ext uri="{FF2B5EF4-FFF2-40B4-BE49-F238E27FC236}">
                <a16:creationId xmlns:a16="http://schemas.microsoft.com/office/drawing/2014/main" id="{831A2A72-74C4-E949-8023-19D16F08D1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41562" y="4130806"/>
            <a:ext cx="1005390" cy="1005390"/>
          </a:xfrm>
          <a:prstGeom prst="rect">
            <a:avLst/>
          </a:prstGeom>
        </p:spPr>
      </p:pic>
      <p:pic>
        <p:nvPicPr>
          <p:cNvPr id="35" name="Graphic 34" descr="Gears">
            <a:extLst>
              <a:ext uri="{FF2B5EF4-FFF2-40B4-BE49-F238E27FC236}">
                <a16:creationId xmlns:a16="http://schemas.microsoft.com/office/drawing/2014/main" id="{7D7A506D-825F-5444-B607-951193CBCF2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99868" y="4130806"/>
            <a:ext cx="1005390" cy="1005390"/>
          </a:xfrm>
          <a:prstGeom prst="rect">
            <a:avLst/>
          </a:prstGeom>
        </p:spPr>
      </p:pic>
    </p:spTree>
    <p:extLst>
      <p:ext uri="{BB962C8B-B14F-4D97-AF65-F5344CB8AC3E}">
        <p14:creationId xmlns:p14="http://schemas.microsoft.com/office/powerpoint/2010/main" val="290938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animBg="1"/>
      <p:bldP spid="32" grpId="0" animBg="1"/>
      <p:bldP spid="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050F4-51BF-6C40-B637-D29E40E438CD}"/>
              </a:ext>
            </a:extLst>
          </p:cNvPr>
          <p:cNvSpPr>
            <a:spLocks noGrp="1"/>
          </p:cNvSpPr>
          <p:nvPr>
            <p:ph type="title"/>
          </p:nvPr>
        </p:nvSpPr>
        <p:spPr/>
        <p:txBody>
          <a:bodyPr/>
          <a:lstStyle/>
          <a:p>
            <a:r>
              <a:rPr lang="en-CH" dirty="0"/>
              <a:t>MegIS’s Steps</a:t>
            </a:r>
          </a:p>
        </p:txBody>
      </p:sp>
      <p:grpSp>
        <p:nvGrpSpPr>
          <p:cNvPr id="4" name="Group 3">
            <a:extLst>
              <a:ext uri="{FF2B5EF4-FFF2-40B4-BE49-F238E27FC236}">
                <a16:creationId xmlns:a16="http://schemas.microsoft.com/office/drawing/2014/main" id="{A9307C66-9A4F-824A-AE13-9C5471EC48EA}"/>
              </a:ext>
            </a:extLst>
          </p:cNvPr>
          <p:cNvGrpSpPr/>
          <p:nvPr/>
        </p:nvGrpSpPr>
        <p:grpSpPr>
          <a:xfrm>
            <a:off x="-768361" y="3414655"/>
            <a:ext cx="4775363" cy="2952954"/>
            <a:chOff x="-768361" y="3343657"/>
            <a:chExt cx="4775363" cy="2952954"/>
          </a:xfrm>
        </p:grpSpPr>
        <p:pic>
          <p:nvPicPr>
            <p:cNvPr id="5" name="Graphic 4" descr="Database">
              <a:extLst>
                <a:ext uri="{FF2B5EF4-FFF2-40B4-BE49-F238E27FC236}">
                  <a16:creationId xmlns:a16="http://schemas.microsoft.com/office/drawing/2014/main" id="{7E944E08-167C-994A-B94F-D42F0FC37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8361" y="3343657"/>
              <a:ext cx="4775363" cy="2261076"/>
            </a:xfrm>
            <a:prstGeom prst="rect">
              <a:avLst/>
            </a:prstGeom>
          </p:spPr>
        </p:pic>
        <p:sp>
          <p:nvSpPr>
            <p:cNvPr id="6" name="TextBox 5">
              <a:extLst>
                <a:ext uri="{FF2B5EF4-FFF2-40B4-BE49-F238E27FC236}">
                  <a16:creationId xmlns:a16="http://schemas.microsoft.com/office/drawing/2014/main" id="{76030596-3995-834A-BEC4-513F0A4060F8}"/>
                </a:ext>
              </a:extLst>
            </p:cNvPr>
            <p:cNvSpPr txBox="1"/>
            <p:nvPr/>
          </p:nvSpPr>
          <p:spPr>
            <a:xfrm>
              <a:off x="42967" y="5419448"/>
              <a:ext cx="3152705" cy="87716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193"/>
                  </a:solidFill>
                  <a:effectLst/>
                  <a:uLnTx/>
                  <a:uFillTx/>
                  <a:latin typeface="Corbel" panose="020B0503020204020204" pitchFamily="34" charset="0"/>
                  <a:ea typeface="+mn-ea"/>
                  <a:cs typeface="+mn-cs"/>
                </a:rPr>
                <a:t>A large database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193"/>
                  </a:solidFill>
                  <a:effectLst/>
                  <a:uLnTx/>
                  <a:uFillTx/>
                  <a:latin typeface="Corbel" panose="020B0503020204020204" pitchFamily="34" charset="0"/>
                  <a:ea typeface="+mn-ea"/>
                  <a:cs typeface="+mn-cs"/>
                </a:rPr>
                <a:t>containing information</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9193"/>
                  </a:solidFill>
                  <a:effectLst/>
                  <a:uLnTx/>
                  <a:uFillTx/>
                  <a:latin typeface="Corbel" panose="020B0503020204020204" pitchFamily="34" charset="0"/>
                  <a:ea typeface="+mn-ea"/>
                  <a:cs typeface="+mn-cs"/>
                </a:rPr>
                <a:t>on </a:t>
              </a:r>
              <a:r>
                <a:rPr kumimoji="0" lang="en-US" sz="20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many species </a:t>
              </a:r>
            </a:p>
          </p:txBody>
        </p:sp>
      </p:grpSp>
      <p:sp>
        <p:nvSpPr>
          <p:cNvPr id="7" name="TextBox 6">
            <a:extLst>
              <a:ext uri="{FF2B5EF4-FFF2-40B4-BE49-F238E27FC236}">
                <a16:creationId xmlns:a16="http://schemas.microsoft.com/office/drawing/2014/main" id="{4319C630-E5D0-A04C-8A59-D198B8C727CE}"/>
              </a:ext>
            </a:extLst>
          </p:cNvPr>
          <p:cNvSpPr txBox="1"/>
          <p:nvPr/>
        </p:nvSpPr>
        <p:spPr>
          <a:xfrm>
            <a:off x="42966" y="2699186"/>
            <a:ext cx="3152705" cy="87716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Metagenomic sample</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with species that </a:t>
            </a:r>
          </a:p>
          <a:p>
            <a:pPr marL="0" marR="0" lvl="0" indent="0" algn="ctr" defTabSz="914400" rtl="0" eaLnBrk="1" fontAlgn="auto" latinLnBrk="0" hangingPunct="1">
              <a:lnSpc>
                <a:spcPct val="85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are </a:t>
            </a:r>
            <a:r>
              <a:rPr kumimoji="0" lang="en-US" sz="2000" b="1" i="0" u="none" strike="noStrike" kern="1200" cap="none" spc="0" normalizeH="0" baseline="0" noProof="0" dirty="0">
                <a:ln>
                  <a:noFill/>
                </a:ln>
                <a:solidFill>
                  <a:srgbClr val="E7E6E6">
                    <a:lumMod val="50000"/>
                  </a:srgbClr>
                </a:solidFill>
                <a:effectLst/>
                <a:uLnTx/>
                <a:uFillTx/>
                <a:latin typeface="Corbel" panose="020B0503020204020204" pitchFamily="34" charset="0"/>
                <a:ea typeface="+mn-ea"/>
                <a:cs typeface="+mn-cs"/>
              </a:rPr>
              <a:t>not known </a:t>
            </a:r>
            <a:r>
              <a:rPr kumimoji="0" lang="en-US" sz="2000" b="0" i="0" u="none" strike="noStrike" kern="1200" cap="none" spc="0" normalizeH="0" baseline="0" noProof="0" dirty="0">
                <a:ln>
                  <a:noFill/>
                </a:ln>
                <a:solidFill>
                  <a:srgbClr val="AE8207"/>
                </a:solidFill>
                <a:effectLst/>
                <a:uLnTx/>
                <a:uFillTx/>
                <a:latin typeface="Corbel" panose="020B0503020204020204" pitchFamily="34" charset="0"/>
                <a:ea typeface="+mn-ea"/>
                <a:cs typeface="+mn-cs"/>
              </a:rPr>
              <a:t>in advance</a:t>
            </a:r>
          </a:p>
        </p:txBody>
      </p:sp>
      <p:sp>
        <p:nvSpPr>
          <p:cNvPr id="8" name="Oval 7">
            <a:extLst>
              <a:ext uri="{FF2B5EF4-FFF2-40B4-BE49-F238E27FC236}">
                <a16:creationId xmlns:a16="http://schemas.microsoft.com/office/drawing/2014/main" id="{16F1C8BF-7829-5F4A-A1D2-74522292BE84}"/>
              </a:ext>
            </a:extLst>
          </p:cNvPr>
          <p:cNvSpPr/>
          <p:nvPr/>
        </p:nvSpPr>
        <p:spPr>
          <a:xfrm>
            <a:off x="293531" y="875832"/>
            <a:ext cx="2553629" cy="1851660"/>
          </a:xfrm>
          <a:prstGeom prst="ellipse">
            <a:avLst/>
          </a:prstGeom>
          <a:solidFill>
            <a:schemeClr val="accent4">
              <a:lumMod val="20000"/>
              <a:lumOff val="80000"/>
            </a:schemeClr>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19" name="Group 18">
            <a:extLst>
              <a:ext uri="{FF2B5EF4-FFF2-40B4-BE49-F238E27FC236}">
                <a16:creationId xmlns:a16="http://schemas.microsoft.com/office/drawing/2014/main" id="{D5896A9E-5E1F-994A-86A1-82A2F6E3E44C}"/>
              </a:ext>
            </a:extLst>
          </p:cNvPr>
          <p:cNvGrpSpPr/>
          <p:nvPr/>
        </p:nvGrpSpPr>
        <p:grpSpPr>
          <a:xfrm>
            <a:off x="222107" y="3763014"/>
            <a:ext cx="2745780" cy="1614374"/>
            <a:chOff x="222107" y="3837156"/>
            <a:chExt cx="2745780" cy="1614374"/>
          </a:xfrm>
        </p:grpSpPr>
        <p:pic>
          <p:nvPicPr>
            <p:cNvPr id="20" name="Picture 19">
              <a:extLst>
                <a:ext uri="{FF2B5EF4-FFF2-40B4-BE49-F238E27FC236}">
                  <a16:creationId xmlns:a16="http://schemas.microsoft.com/office/drawing/2014/main" id="{A9D86756-3484-8646-952F-88E7275F03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532" y="3890499"/>
              <a:ext cx="843350" cy="843350"/>
            </a:xfrm>
            <a:prstGeom prst="rect">
              <a:avLst/>
            </a:prstGeom>
          </p:spPr>
        </p:pic>
        <p:pic>
          <p:nvPicPr>
            <p:cNvPr id="21" name="Picture 20">
              <a:extLst>
                <a:ext uri="{FF2B5EF4-FFF2-40B4-BE49-F238E27FC236}">
                  <a16:creationId xmlns:a16="http://schemas.microsoft.com/office/drawing/2014/main" id="{D2DB8AFB-9129-FE4B-A747-C95AF95470A8}"/>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185647" y="3837156"/>
              <a:ext cx="617134" cy="617134"/>
            </a:xfrm>
            <a:prstGeom prst="rect">
              <a:avLst/>
            </a:prstGeom>
            <a:effectLst/>
          </p:spPr>
        </p:pic>
        <p:pic>
          <p:nvPicPr>
            <p:cNvPr id="22" name="Picture 21">
              <a:extLst>
                <a:ext uri="{FF2B5EF4-FFF2-40B4-BE49-F238E27FC236}">
                  <a16:creationId xmlns:a16="http://schemas.microsoft.com/office/drawing/2014/main" id="{0F4547B2-683B-CE45-B31A-582F7ACD8690}"/>
                </a:ext>
              </a:extLst>
            </p:cNvPr>
            <p:cNvPicPr>
              <a:picLocks noChangeAspect="1"/>
            </p:cNvPicPr>
            <p:nvPr/>
          </p:nvPicPr>
          <p:blipFill>
            <a:blip r:embed="rId8"/>
            <a:stretch>
              <a:fillRect/>
            </a:stretch>
          </p:blipFill>
          <p:spPr>
            <a:xfrm>
              <a:off x="222107" y="4315519"/>
              <a:ext cx="476492" cy="476492"/>
            </a:xfrm>
            <a:prstGeom prst="rect">
              <a:avLst/>
            </a:prstGeom>
            <a:effectLst/>
          </p:spPr>
        </p:pic>
        <p:pic>
          <p:nvPicPr>
            <p:cNvPr id="23" name="Picture 22">
              <a:extLst>
                <a:ext uri="{FF2B5EF4-FFF2-40B4-BE49-F238E27FC236}">
                  <a16:creationId xmlns:a16="http://schemas.microsoft.com/office/drawing/2014/main" id="{18DF51D4-4868-5848-8052-1315F64D06C4}"/>
                </a:ext>
              </a:extLst>
            </p:cNvPr>
            <p:cNvPicPr>
              <a:picLocks noChangeAspect="1"/>
            </p:cNvPicPr>
            <p:nvPr/>
          </p:nvPicPr>
          <p:blipFill>
            <a:blip r:embed="rId9">
              <a:duotone>
                <a:prstClr val="black"/>
                <a:srgbClr val="1982C3">
                  <a:tint val="45000"/>
                  <a:satMod val="400000"/>
                </a:srgbClr>
              </a:duotone>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Lst>
            </a:blip>
            <a:stretch>
              <a:fillRect/>
            </a:stretch>
          </p:blipFill>
          <p:spPr>
            <a:xfrm>
              <a:off x="2323150" y="4639800"/>
              <a:ext cx="644737" cy="644737"/>
            </a:xfrm>
            <a:prstGeom prst="rect">
              <a:avLst/>
            </a:prstGeom>
            <a:effectLst/>
          </p:spPr>
        </p:pic>
        <p:pic>
          <p:nvPicPr>
            <p:cNvPr id="24" name="Picture 23">
              <a:extLst>
                <a:ext uri="{FF2B5EF4-FFF2-40B4-BE49-F238E27FC236}">
                  <a16:creationId xmlns:a16="http://schemas.microsoft.com/office/drawing/2014/main" id="{FD913261-2108-5443-9885-9817971849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66328" y="3858921"/>
              <a:ext cx="967673" cy="967673"/>
            </a:xfrm>
            <a:prstGeom prst="rect">
              <a:avLst/>
            </a:prstGeom>
          </p:spPr>
        </p:pic>
        <p:pic>
          <p:nvPicPr>
            <p:cNvPr id="25" name="Picture 24">
              <a:extLst>
                <a:ext uri="{FF2B5EF4-FFF2-40B4-BE49-F238E27FC236}">
                  <a16:creationId xmlns:a16="http://schemas.microsoft.com/office/drawing/2014/main" id="{417B3C0D-B7D0-6D49-9000-E38A95172F4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8580" y="4716682"/>
              <a:ext cx="651126" cy="651126"/>
            </a:xfrm>
            <a:prstGeom prst="rect">
              <a:avLst/>
            </a:prstGeom>
          </p:spPr>
        </p:pic>
        <p:pic>
          <p:nvPicPr>
            <p:cNvPr id="26" name="Picture 25">
              <a:extLst>
                <a:ext uri="{FF2B5EF4-FFF2-40B4-BE49-F238E27FC236}">
                  <a16:creationId xmlns:a16="http://schemas.microsoft.com/office/drawing/2014/main" id="{774C2EFE-E542-5A45-91F5-F8BB4CE6E3F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1692" y="4519424"/>
              <a:ext cx="596538" cy="596538"/>
            </a:xfrm>
            <a:prstGeom prst="rect">
              <a:avLst/>
            </a:prstGeom>
          </p:spPr>
        </p:pic>
        <p:pic>
          <p:nvPicPr>
            <p:cNvPr id="27" name="Picture 26">
              <a:extLst>
                <a:ext uri="{FF2B5EF4-FFF2-40B4-BE49-F238E27FC236}">
                  <a16:creationId xmlns:a16="http://schemas.microsoft.com/office/drawing/2014/main" id="{27DA6C79-80CD-474C-95C1-0FCB27A79D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58685" y="4830355"/>
              <a:ext cx="621175" cy="621175"/>
            </a:xfrm>
            <a:prstGeom prst="rect">
              <a:avLst/>
            </a:prstGeom>
          </p:spPr>
        </p:pic>
      </p:grpSp>
      <p:grpSp>
        <p:nvGrpSpPr>
          <p:cNvPr id="136" name="Group 135">
            <a:extLst>
              <a:ext uri="{FF2B5EF4-FFF2-40B4-BE49-F238E27FC236}">
                <a16:creationId xmlns:a16="http://schemas.microsoft.com/office/drawing/2014/main" id="{7F80CF0D-46BA-7943-9439-F0F888241DE0}"/>
              </a:ext>
            </a:extLst>
          </p:cNvPr>
          <p:cNvGrpSpPr/>
          <p:nvPr/>
        </p:nvGrpSpPr>
        <p:grpSpPr>
          <a:xfrm>
            <a:off x="-794302" y="3460482"/>
            <a:ext cx="4775363" cy="2261076"/>
            <a:chOff x="-794302" y="3568490"/>
            <a:chExt cx="4775363" cy="2261076"/>
          </a:xfrm>
        </p:grpSpPr>
        <p:sp>
          <p:nvSpPr>
            <p:cNvPr id="137" name="Rectangle 136">
              <a:extLst>
                <a:ext uri="{FF2B5EF4-FFF2-40B4-BE49-F238E27FC236}">
                  <a16:creationId xmlns:a16="http://schemas.microsoft.com/office/drawing/2014/main" id="{5DF7AFB5-F0D1-194C-9921-4745E437DE20}"/>
                </a:ext>
              </a:extLst>
            </p:cNvPr>
            <p:cNvSpPr/>
            <p:nvPr/>
          </p:nvSpPr>
          <p:spPr>
            <a:xfrm>
              <a:off x="189560" y="3953962"/>
              <a:ext cx="2807640" cy="1490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pic>
          <p:nvPicPr>
            <p:cNvPr id="138" name="Graphic 137" descr="Database">
              <a:extLst>
                <a:ext uri="{FF2B5EF4-FFF2-40B4-BE49-F238E27FC236}">
                  <a16:creationId xmlns:a16="http://schemas.microsoft.com/office/drawing/2014/main" id="{374D2D7D-E9C5-534A-9EC8-C578A794EA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94302" y="3568490"/>
              <a:ext cx="4775363" cy="2261076"/>
            </a:xfrm>
            <a:prstGeom prst="rect">
              <a:avLst/>
            </a:prstGeom>
          </p:spPr>
        </p:pic>
      </p:grpSp>
      <p:sp>
        <p:nvSpPr>
          <p:cNvPr id="108" name="Rectangle 107">
            <a:extLst>
              <a:ext uri="{FF2B5EF4-FFF2-40B4-BE49-F238E27FC236}">
                <a16:creationId xmlns:a16="http://schemas.microsoft.com/office/drawing/2014/main" id="{B5FC74F1-D7D6-004C-9A0D-339AD5F6B1BA}"/>
              </a:ext>
            </a:extLst>
          </p:cNvPr>
          <p:cNvSpPr/>
          <p:nvPr/>
        </p:nvSpPr>
        <p:spPr>
          <a:xfrm>
            <a:off x="3183315" y="902919"/>
            <a:ext cx="3986566" cy="143247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Rounded Rectangle 32">
            <a:extLst>
              <a:ext uri="{FF2B5EF4-FFF2-40B4-BE49-F238E27FC236}">
                <a16:creationId xmlns:a16="http://schemas.microsoft.com/office/drawing/2014/main" id="{0E83524F-D1AE-5146-B046-26D6C429D551}"/>
              </a:ext>
            </a:extLst>
          </p:cNvPr>
          <p:cNvSpPr/>
          <p:nvPr/>
        </p:nvSpPr>
        <p:spPr>
          <a:xfrm>
            <a:off x="3305590" y="1306940"/>
            <a:ext cx="1948977" cy="669551"/>
          </a:xfrm>
          <a:prstGeom prst="roundRect">
            <a:avLst>
              <a:gd name="adj" fmla="val 8025"/>
            </a:avLst>
          </a:prstGeom>
          <a:solidFill>
            <a:srgbClr val="1982C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Preparation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of </a:t>
            </a:r>
            <a:r>
              <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Input Queries</a:t>
            </a:r>
          </a:p>
        </p:txBody>
      </p:sp>
      <p:grpSp>
        <p:nvGrpSpPr>
          <p:cNvPr id="36" name="Group 35">
            <a:extLst>
              <a:ext uri="{FF2B5EF4-FFF2-40B4-BE49-F238E27FC236}">
                <a16:creationId xmlns:a16="http://schemas.microsoft.com/office/drawing/2014/main" id="{7257DF42-242B-494C-A19C-DD02A2CE9086}"/>
              </a:ext>
            </a:extLst>
          </p:cNvPr>
          <p:cNvGrpSpPr/>
          <p:nvPr/>
        </p:nvGrpSpPr>
        <p:grpSpPr>
          <a:xfrm>
            <a:off x="5449487" y="888858"/>
            <a:ext cx="1566110" cy="1417511"/>
            <a:chOff x="3141770" y="1630562"/>
            <a:chExt cx="1566110" cy="1417511"/>
          </a:xfrm>
        </p:grpSpPr>
        <p:grpSp>
          <p:nvGrpSpPr>
            <p:cNvPr id="37" name="Group 36">
              <a:extLst>
                <a:ext uri="{FF2B5EF4-FFF2-40B4-BE49-F238E27FC236}">
                  <a16:creationId xmlns:a16="http://schemas.microsoft.com/office/drawing/2014/main" id="{7B554566-2B3B-664E-9EF8-BCC331174B96}"/>
                </a:ext>
              </a:extLst>
            </p:cNvPr>
            <p:cNvGrpSpPr/>
            <p:nvPr/>
          </p:nvGrpSpPr>
          <p:grpSpPr>
            <a:xfrm>
              <a:off x="3141770" y="1630562"/>
              <a:ext cx="1501047" cy="1417511"/>
              <a:chOff x="3294003" y="1331203"/>
              <a:chExt cx="1501047" cy="1417511"/>
            </a:xfrm>
          </p:grpSpPr>
          <p:sp>
            <p:nvSpPr>
              <p:cNvPr id="42" name="Left Brace 41">
                <a:extLst>
                  <a:ext uri="{FF2B5EF4-FFF2-40B4-BE49-F238E27FC236}">
                    <a16:creationId xmlns:a16="http://schemas.microsoft.com/office/drawing/2014/main" id="{34F39EAB-9D04-E24D-A5BA-7FE029F24424}"/>
                  </a:ext>
                </a:extLst>
              </p:cNvPr>
              <p:cNvSpPr/>
              <p:nvPr/>
            </p:nvSpPr>
            <p:spPr>
              <a:xfrm>
                <a:off x="3819479" y="1396616"/>
                <a:ext cx="157183" cy="1273306"/>
              </a:xfrm>
              <a:prstGeom prst="leftBrace">
                <a:avLst/>
              </a:prstGeom>
              <a:ln w="15875"/>
            </p:spPr>
            <p:style>
              <a:lnRef idx="2">
                <a:schemeClr val="dk1"/>
              </a:lnRef>
              <a:fillRef idx="0">
                <a:schemeClr val="dk1"/>
              </a:fillRef>
              <a:effectRef idx="1">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43" name="TextBox 42">
                <a:extLst>
                  <a:ext uri="{FF2B5EF4-FFF2-40B4-BE49-F238E27FC236}">
                    <a16:creationId xmlns:a16="http://schemas.microsoft.com/office/drawing/2014/main" id="{6D4B06CC-8B52-D040-A34E-1E24E09E70C4}"/>
                  </a:ext>
                </a:extLst>
              </p:cNvPr>
              <p:cNvSpPr txBox="1"/>
              <p:nvPr/>
            </p:nvSpPr>
            <p:spPr>
              <a:xfrm rot="16200000">
                <a:off x="2923737" y="1701469"/>
                <a:ext cx="1331463" cy="590931"/>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Query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K-mer</a:t>
                </a:r>
                <a:r>
                  <a:rPr kumimoji="0" lang="en-US"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t>
                </a:r>
              </a:p>
            </p:txBody>
          </p:sp>
          <p:sp>
            <p:nvSpPr>
              <p:cNvPr id="44" name="TextBox 43">
                <a:extLst>
                  <a:ext uri="{FF2B5EF4-FFF2-40B4-BE49-F238E27FC236}">
                    <a16:creationId xmlns:a16="http://schemas.microsoft.com/office/drawing/2014/main" id="{8AE8CD6A-FE89-804E-9106-9C0E4EB2DF1F}"/>
                  </a:ext>
                </a:extLst>
              </p:cNvPr>
              <p:cNvSpPr txBox="1"/>
              <p:nvPr/>
            </p:nvSpPr>
            <p:spPr>
              <a:xfrm>
                <a:off x="4550435" y="2348604"/>
                <a:ext cx="24461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endParaRPr kumimoji="0" lang="en-CH"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grpSp>
          <p:nvGrpSpPr>
            <p:cNvPr id="38" name="Group 37">
              <a:extLst>
                <a:ext uri="{FF2B5EF4-FFF2-40B4-BE49-F238E27FC236}">
                  <a16:creationId xmlns:a16="http://schemas.microsoft.com/office/drawing/2014/main" id="{10B2752C-9359-DA49-AE26-6C3D46C13A6D}"/>
                </a:ext>
              </a:extLst>
            </p:cNvPr>
            <p:cNvGrpSpPr/>
            <p:nvPr/>
          </p:nvGrpSpPr>
          <p:grpSpPr>
            <a:xfrm>
              <a:off x="3821530" y="1735182"/>
              <a:ext cx="886350" cy="978451"/>
              <a:chOff x="1678724" y="2023347"/>
              <a:chExt cx="1007267" cy="978451"/>
            </a:xfrm>
          </p:grpSpPr>
          <p:sp>
            <p:nvSpPr>
              <p:cNvPr id="39" name="Rectangle 38">
                <a:extLst>
                  <a:ext uri="{FF2B5EF4-FFF2-40B4-BE49-F238E27FC236}">
                    <a16:creationId xmlns:a16="http://schemas.microsoft.com/office/drawing/2014/main" id="{A60DC3EA-5B9A-E747-8E69-18C10647080F}"/>
                  </a:ext>
                </a:extLst>
              </p:cNvPr>
              <p:cNvSpPr/>
              <p:nvPr/>
            </p:nvSpPr>
            <p:spPr>
              <a:xfrm>
                <a:off x="1678724" y="2023347"/>
                <a:ext cx="70566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0" name="Rectangle 39">
                <a:extLst>
                  <a:ext uri="{FF2B5EF4-FFF2-40B4-BE49-F238E27FC236}">
                    <a16:creationId xmlns:a16="http://schemas.microsoft.com/office/drawing/2014/main" id="{E57D6DDF-B576-E640-BA02-CCDDCDEE4683}"/>
                  </a:ext>
                </a:extLst>
              </p:cNvPr>
              <p:cNvSpPr/>
              <p:nvPr/>
            </p:nvSpPr>
            <p:spPr>
              <a:xfrm>
                <a:off x="1853406" y="2415581"/>
                <a:ext cx="70566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endPar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1" name="Rectangle 40">
                <a:extLst>
                  <a:ext uri="{FF2B5EF4-FFF2-40B4-BE49-F238E27FC236}">
                    <a16:creationId xmlns:a16="http://schemas.microsoft.com/office/drawing/2014/main" id="{E0CE7C62-6FCE-FF40-AD6D-69C30A519E29}"/>
                  </a:ext>
                </a:extLst>
              </p:cNvPr>
              <p:cNvSpPr/>
              <p:nvPr/>
            </p:nvSpPr>
            <p:spPr>
              <a:xfrm>
                <a:off x="1980330" y="2793453"/>
                <a:ext cx="70566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5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5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5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grpSp>
      </p:grpSp>
      <p:cxnSp>
        <p:nvCxnSpPr>
          <p:cNvPr id="80" name="Straight Arrow Connector 79">
            <a:extLst>
              <a:ext uri="{FF2B5EF4-FFF2-40B4-BE49-F238E27FC236}">
                <a16:creationId xmlns:a16="http://schemas.microsoft.com/office/drawing/2014/main" id="{34CCC2E9-16E2-7A44-AB37-4B273934DA95}"/>
              </a:ext>
            </a:extLst>
          </p:cNvPr>
          <p:cNvCxnSpPr>
            <a:cxnSpLocks/>
          </p:cNvCxnSpPr>
          <p:nvPr/>
        </p:nvCxnSpPr>
        <p:spPr>
          <a:xfrm>
            <a:off x="5246916" y="1636485"/>
            <a:ext cx="251999" cy="0"/>
          </a:xfrm>
          <a:prstGeom prst="straightConnector1">
            <a:avLst/>
          </a:prstGeom>
          <a:ln w="38100">
            <a:solidFill>
              <a:srgbClr val="1982C3"/>
            </a:solidFill>
            <a:tailEnd type="triangle" w="lg" len="med"/>
          </a:ln>
        </p:spPr>
        <p:style>
          <a:lnRef idx="1">
            <a:schemeClr val="accent1"/>
          </a:lnRef>
          <a:fillRef idx="0">
            <a:schemeClr val="accent1"/>
          </a:fillRef>
          <a:effectRef idx="0">
            <a:schemeClr val="accent1"/>
          </a:effectRef>
          <a:fontRef idx="minor">
            <a:schemeClr val="tx1"/>
          </a:fontRef>
        </p:style>
      </p:cxnSp>
      <p:sp>
        <p:nvSpPr>
          <p:cNvPr id="3" name="Rounded Rectangle 2">
            <a:extLst>
              <a:ext uri="{FF2B5EF4-FFF2-40B4-BE49-F238E27FC236}">
                <a16:creationId xmlns:a16="http://schemas.microsoft.com/office/drawing/2014/main" id="{95AC4E35-E94C-C141-A92A-FF44708D3071}"/>
              </a:ext>
            </a:extLst>
          </p:cNvPr>
          <p:cNvSpPr/>
          <p:nvPr/>
        </p:nvSpPr>
        <p:spPr>
          <a:xfrm>
            <a:off x="3183315" y="902919"/>
            <a:ext cx="3986566" cy="1403450"/>
          </a:xfrm>
          <a:prstGeom prst="roundRect">
            <a:avLst>
              <a:gd name="adj" fmla="val 4402"/>
            </a:avLst>
          </a:prstGeom>
          <a:noFill/>
          <a:ln w="57150">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9" name="Rectangle 108">
            <a:extLst>
              <a:ext uri="{FF2B5EF4-FFF2-40B4-BE49-F238E27FC236}">
                <a16:creationId xmlns:a16="http://schemas.microsoft.com/office/drawing/2014/main" id="{676DA14E-A896-534D-8084-B859E5C22444}"/>
              </a:ext>
            </a:extLst>
          </p:cNvPr>
          <p:cNvSpPr/>
          <p:nvPr/>
        </p:nvSpPr>
        <p:spPr>
          <a:xfrm>
            <a:off x="3811343" y="2534582"/>
            <a:ext cx="4578895" cy="1959589"/>
          </a:xfrm>
          <a:prstGeom prst="rect">
            <a:avLst/>
          </a:prstGeom>
          <a:solidFill>
            <a:srgbClr val="FAE3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ounded Rectangle 48">
            <a:extLst>
              <a:ext uri="{FF2B5EF4-FFF2-40B4-BE49-F238E27FC236}">
                <a16:creationId xmlns:a16="http://schemas.microsoft.com/office/drawing/2014/main" id="{EA047C92-00C3-B249-B8A9-DA556AB1591B}"/>
              </a:ext>
            </a:extLst>
          </p:cNvPr>
          <p:cNvSpPr/>
          <p:nvPr/>
        </p:nvSpPr>
        <p:spPr>
          <a:xfrm>
            <a:off x="3934912" y="3145377"/>
            <a:ext cx="2065855" cy="737999"/>
          </a:xfrm>
          <a:prstGeom prst="roundRect">
            <a:avLst>
              <a:gd name="adj" fmla="val 8025"/>
            </a:avLst>
          </a:prstGeom>
          <a:solidFill>
            <a:srgbClr val="C813B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Presence/Absence Identification</a:t>
            </a:r>
            <a:endPar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grpSp>
        <p:nvGrpSpPr>
          <p:cNvPr id="71" name="Group 70">
            <a:extLst>
              <a:ext uri="{FF2B5EF4-FFF2-40B4-BE49-F238E27FC236}">
                <a16:creationId xmlns:a16="http://schemas.microsoft.com/office/drawing/2014/main" id="{9C7AE664-EB47-6F4E-987C-0C561866EB95}"/>
              </a:ext>
            </a:extLst>
          </p:cNvPr>
          <p:cNvGrpSpPr/>
          <p:nvPr/>
        </p:nvGrpSpPr>
        <p:grpSpPr>
          <a:xfrm>
            <a:off x="6372024" y="2606099"/>
            <a:ext cx="2267268" cy="1882173"/>
            <a:chOff x="5032700" y="1554591"/>
            <a:chExt cx="2267268" cy="1882173"/>
          </a:xfrm>
        </p:grpSpPr>
        <p:pic>
          <p:nvPicPr>
            <p:cNvPr id="72" name="Picture 71">
              <a:extLst>
                <a:ext uri="{FF2B5EF4-FFF2-40B4-BE49-F238E27FC236}">
                  <a16:creationId xmlns:a16="http://schemas.microsoft.com/office/drawing/2014/main" id="{C5C344D7-A8FE-844D-8309-E25D27455968}"/>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5032701" y="1554591"/>
              <a:ext cx="617134" cy="617134"/>
            </a:xfrm>
            <a:prstGeom prst="rect">
              <a:avLst/>
            </a:prstGeom>
            <a:effectLst>
              <a:glow rad="25400">
                <a:schemeClr val="bg1">
                  <a:alpha val="88250"/>
                </a:schemeClr>
              </a:glow>
            </a:effectLst>
          </p:spPr>
        </p:pic>
        <p:pic>
          <p:nvPicPr>
            <p:cNvPr id="73" name="Picture 72">
              <a:extLst>
                <a:ext uri="{FF2B5EF4-FFF2-40B4-BE49-F238E27FC236}">
                  <a16:creationId xmlns:a16="http://schemas.microsoft.com/office/drawing/2014/main" id="{25435414-8AC3-F74B-888D-9FD16C63CEA2}"/>
                </a:ext>
              </a:extLst>
            </p:cNvPr>
            <p:cNvPicPr>
              <a:picLocks noChangeAspect="1"/>
            </p:cNvPicPr>
            <p:nvPr/>
          </p:nvPicPr>
          <p:blipFill>
            <a:blip r:embed="rId8"/>
            <a:stretch>
              <a:fillRect/>
            </a:stretch>
          </p:blipFill>
          <p:spPr>
            <a:xfrm>
              <a:off x="5032700" y="2210884"/>
              <a:ext cx="552729" cy="552729"/>
            </a:xfrm>
            <a:prstGeom prst="rect">
              <a:avLst/>
            </a:prstGeom>
            <a:effectLst>
              <a:glow rad="25400">
                <a:schemeClr val="bg1">
                  <a:alpha val="88250"/>
                </a:schemeClr>
              </a:glow>
            </a:effectLst>
          </p:spPr>
        </p:pic>
        <p:pic>
          <p:nvPicPr>
            <p:cNvPr id="74" name="Picture 73">
              <a:extLst>
                <a:ext uri="{FF2B5EF4-FFF2-40B4-BE49-F238E27FC236}">
                  <a16:creationId xmlns:a16="http://schemas.microsoft.com/office/drawing/2014/main" id="{D6399998-2DEC-CC46-8FB0-923398807CB2}"/>
                </a:ext>
              </a:extLst>
            </p:cNvPr>
            <p:cNvPicPr>
              <a:picLocks noChangeAspect="1"/>
            </p:cNvPicPr>
            <p:nvPr/>
          </p:nvPicPr>
          <p:blipFill>
            <a:blip r:embed="rId9">
              <a:duotone>
                <a:prstClr val="black"/>
                <a:srgbClr val="1982C3">
                  <a:tint val="45000"/>
                  <a:satMod val="400000"/>
                </a:srgbClr>
              </a:duotone>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Lst>
            </a:blip>
            <a:stretch>
              <a:fillRect/>
            </a:stretch>
          </p:blipFill>
          <p:spPr>
            <a:xfrm>
              <a:off x="5032701" y="2792027"/>
              <a:ext cx="644737" cy="644737"/>
            </a:xfrm>
            <a:prstGeom prst="rect">
              <a:avLst/>
            </a:prstGeom>
            <a:effectLst>
              <a:glow rad="25400">
                <a:schemeClr val="bg1">
                  <a:alpha val="88250"/>
                </a:schemeClr>
              </a:glow>
            </a:effectLst>
          </p:spPr>
        </p:pic>
        <p:sp>
          <p:nvSpPr>
            <p:cNvPr id="75" name="TextBox 74">
              <a:extLst>
                <a:ext uri="{FF2B5EF4-FFF2-40B4-BE49-F238E27FC236}">
                  <a16:creationId xmlns:a16="http://schemas.microsoft.com/office/drawing/2014/main" id="{495132CE-9F5D-3444-B0EC-27339CB8C19E}"/>
                </a:ext>
              </a:extLst>
            </p:cNvPr>
            <p:cNvSpPr txBox="1"/>
            <p:nvPr/>
          </p:nvSpPr>
          <p:spPr>
            <a:xfrm>
              <a:off x="5567969" y="1676971"/>
              <a:ext cx="1695465" cy="319446"/>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V. cholerae</a:t>
              </a:r>
            </a:p>
          </p:txBody>
        </p:sp>
        <p:sp>
          <p:nvSpPr>
            <p:cNvPr id="76" name="TextBox 75">
              <a:extLst>
                <a:ext uri="{FF2B5EF4-FFF2-40B4-BE49-F238E27FC236}">
                  <a16:creationId xmlns:a16="http://schemas.microsoft.com/office/drawing/2014/main" id="{0D4FCA09-E660-F14A-974A-6D849D721B8B}"/>
                </a:ext>
              </a:extLst>
            </p:cNvPr>
            <p:cNvSpPr txBox="1"/>
            <p:nvPr/>
          </p:nvSpPr>
          <p:spPr>
            <a:xfrm>
              <a:off x="5604503" y="2936064"/>
              <a:ext cx="1695465" cy="319446"/>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A9AC2"/>
                  </a:solidFill>
                  <a:effectLst/>
                  <a:uLnTx/>
                  <a:uFillTx/>
                  <a:latin typeface="Corbel" panose="020B0503020204020204" pitchFamily="34" charset="0"/>
                  <a:ea typeface="+mn-ea"/>
                  <a:cs typeface="+mn-cs"/>
                </a:rPr>
                <a:t>E. coli</a:t>
              </a:r>
            </a:p>
          </p:txBody>
        </p:sp>
        <p:sp>
          <p:nvSpPr>
            <p:cNvPr id="77" name="TextBox 76">
              <a:extLst>
                <a:ext uri="{FF2B5EF4-FFF2-40B4-BE49-F238E27FC236}">
                  <a16:creationId xmlns:a16="http://schemas.microsoft.com/office/drawing/2014/main" id="{67FAF4B2-8CBC-074D-9ED2-0061A15663E8}"/>
                </a:ext>
              </a:extLst>
            </p:cNvPr>
            <p:cNvSpPr txBox="1"/>
            <p:nvPr/>
          </p:nvSpPr>
          <p:spPr>
            <a:xfrm>
              <a:off x="5586604" y="2310900"/>
              <a:ext cx="1695465" cy="319446"/>
            </a:xfrm>
            <a:prstGeom prst="rect">
              <a:avLst/>
            </a:prstGeom>
            <a:noFill/>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06161"/>
                  </a:solidFill>
                  <a:effectLst/>
                  <a:uLnTx/>
                  <a:uFillTx/>
                  <a:latin typeface="Corbel" panose="020B0503020204020204" pitchFamily="34" charset="0"/>
                  <a:ea typeface="+mn-ea"/>
                  <a:cs typeface="+mn-cs"/>
                </a:rPr>
                <a:t>SARS-CoV-2</a:t>
              </a:r>
            </a:p>
          </p:txBody>
        </p:sp>
      </p:grpSp>
      <p:cxnSp>
        <p:nvCxnSpPr>
          <p:cNvPr id="88" name="Straight Arrow Connector 87">
            <a:extLst>
              <a:ext uri="{FF2B5EF4-FFF2-40B4-BE49-F238E27FC236}">
                <a16:creationId xmlns:a16="http://schemas.microsoft.com/office/drawing/2014/main" id="{2C4E4EB7-05D8-5D49-A1D6-EA5979E4291E}"/>
              </a:ext>
            </a:extLst>
          </p:cNvPr>
          <p:cNvCxnSpPr>
            <a:cxnSpLocks/>
          </p:cNvCxnSpPr>
          <p:nvPr/>
        </p:nvCxnSpPr>
        <p:spPr>
          <a:xfrm>
            <a:off x="5990142" y="3503159"/>
            <a:ext cx="251999" cy="0"/>
          </a:xfrm>
          <a:prstGeom prst="straightConnector1">
            <a:avLst/>
          </a:prstGeom>
          <a:ln w="38100">
            <a:solidFill>
              <a:srgbClr val="C813BD"/>
            </a:solidFill>
            <a:tailEnd type="triangle" w="lg" len="med"/>
          </a:ln>
        </p:spPr>
        <p:style>
          <a:lnRef idx="1">
            <a:schemeClr val="accent1"/>
          </a:lnRef>
          <a:fillRef idx="0">
            <a:schemeClr val="accent1"/>
          </a:fillRef>
          <a:effectRef idx="0">
            <a:schemeClr val="accent1"/>
          </a:effectRef>
          <a:fontRef idx="minor">
            <a:schemeClr val="tx1"/>
          </a:fontRef>
        </p:style>
      </p:cxnSp>
      <p:sp>
        <p:nvSpPr>
          <p:cNvPr id="68" name="Rounded Rectangle 67">
            <a:extLst>
              <a:ext uri="{FF2B5EF4-FFF2-40B4-BE49-F238E27FC236}">
                <a16:creationId xmlns:a16="http://schemas.microsoft.com/office/drawing/2014/main" id="{1A33AD54-B1E5-FE4A-BFF7-80AABBA4554E}"/>
              </a:ext>
            </a:extLst>
          </p:cNvPr>
          <p:cNvSpPr/>
          <p:nvPr/>
        </p:nvSpPr>
        <p:spPr>
          <a:xfrm>
            <a:off x="3821380" y="2550652"/>
            <a:ext cx="4568857" cy="1968028"/>
          </a:xfrm>
          <a:prstGeom prst="roundRect">
            <a:avLst>
              <a:gd name="adj" fmla="val 4402"/>
            </a:avLst>
          </a:prstGeom>
          <a:noFill/>
          <a:ln w="57150">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0" name="Curved Connector 69">
            <a:extLst>
              <a:ext uri="{FF2B5EF4-FFF2-40B4-BE49-F238E27FC236}">
                <a16:creationId xmlns:a16="http://schemas.microsoft.com/office/drawing/2014/main" id="{0486B36E-F3A5-5648-BE55-42FA957396D3}"/>
              </a:ext>
            </a:extLst>
          </p:cNvPr>
          <p:cNvCxnSpPr>
            <a:cxnSpLocks/>
          </p:cNvCxnSpPr>
          <p:nvPr/>
        </p:nvCxnSpPr>
        <p:spPr>
          <a:xfrm flipV="1">
            <a:off x="3023141" y="3538886"/>
            <a:ext cx="911771" cy="581203"/>
          </a:xfrm>
          <a:prstGeom prst="curvedConnector3">
            <a:avLst>
              <a:gd name="adj1" fmla="val 50000"/>
            </a:avLst>
          </a:prstGeom>
          <a:ln w="38100">
            <a:solidFill>
              <a:srgbClr val="C813BD"/>
            </a:solidFill>
            <a:tailEnd type="triangle" w="lg" len="med"/>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7A96DD3A-84C2-D242-B89B-E3DA7E4DB7BA}"/>
              </a:ext>
            </a:extLst>
          </p:cNvPr>
          <p:cNvSpPr/>
          <p:nvPr/>
        </p:nvSpPr>
        <p:spPr>
          <a:xfrm>
            <a:off x="4510507" y="4742378"/>
            <a:ext cx="4411386" cy="1641857"/>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Rounded Rectangle 62">
            <a:extLst>
              <a:ext uri="{FF2B5EF4-FFF2-40B4-BE49-F238E27FC236}">
                <a16:creationId xmlns:a16="http://schemas.microsoft.com/office/drawing/2014/main" id="{F1906667-7480-0C41-9E21-A0E049CD49CF}"/>
              </a:ext>
            </a:extLst>
          </p:cNvPr>
          <p:cNvSpPr/>
          <p:nvPr/>
        </p:nvSpPr>
        <p:spPr>
          <a:xfrm>
            <a:off x="4636306" y="5194307"/>
            <a:ext cx="2065855" cy="737999"/>
          </a:xfrm>
          <a:prstGeom prst="roundRect">
            <a:avLst>
              <a:gd name="adj" fmla="val 802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Abundance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Estimation</a:t>
            </a:r>
            <a:endParaRPr kumimoji="0" lang="en-CH" sz="20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cxnSp>
        <p:nvCxnSpPr>
          <p:cNvPr id="94" name="Straight Arrow Connector 93">
            <a:extLst>
              <a:ext uri="{FF2B5EF4-FFF2-40B4-BE49-F238E27FC236}">
                <a16:creationId xmlns:a16="http://schemas.microsoft.com/office/drawing/2014/main" id="{96D51578-F8E1-2049-B1DF-A012B54DFA47}"/>
              </a:ext>
            </a:extLst>
          </p:cNvPr>
          <p:cNvCxnSpPr>
            <a:cxnSpLocks/>
          </p:cNvCxnSpPr>
          <p:nvPr/>
        </p:nvCxnSpPr>
        <p:spPr>
          <a:xfrm flipV="1">
            <a:off x="6690875" y="5561906"/>
            <a:ext cx="381221" cy="1"/>
          </a:xfrm>
          <a:prstGeom prst="straightConnector1">
            <a:avLst/>
          </a:prstGeom>
          <a:ln w="381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sp>
        <p:nvSpPr>
          <p:cNvPr id="79" name="Rounded Rectangle 78">
            <a:extLst>
              <a:ext uri="{FF2B5EF4-FFF2-40B4-BE49-F238E27FC236}">
                <a16:creationId xmlns:a16="http://schemas.microsoft.com/office/drawing/2014/main" id="{4259C6EC-FBC7-F940-AE9D-DEEE3170479E}"/>
              </a:ext>
            </a:extLst>
          </p:cNvPr>
          <p:cNvSpPr/>
          <p:nvPr/>
        </p:nvSpPr>
        <p:spPr>
          <a:xfrm>
            <a:off x="4491772" y="4740519"/>
            <a:ext cx="4462231" cy="1634755"/>
          </a:xfrm>
          <a:prstGeom prst="roundRect">
            <a:avLst>
              <a:gd name="adj" fmla="val 4402"/>
            </a:avLst>
          </a:prstGeom>
          <a:noFill/>
          <a:ln w="57150">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1" name="Straight Arrow Connector 80">
            <a:extLst>
              <a:ext uri="{FF2B5EF4-FFF2-40B4-BE49-F238E27FC236}">
                <a16:creationId xmlns:a16="http://schemas.microsoft.com/office/drawing/2014/main" id="{B07CB7F0-BF36-C14B-8D79-D7B2F42F53FF}"/>
              </a:ext>
            </a:extLst>
          </p:cNvPr>
          <p:cNvCxnSpPr>
            <a:cxnSpLocks/>
          </p:cNvCxnSpPr>
          <p:nvPr/>
        </p:nvCxnSpPr>
        <p:spPr>
          <a:xfrm>
            <a:off x="6478178" y="4519424"/>
            <a:ext cx="0" cy="680126"/>
          </a:xfrm>
          <a:prstGeom prst="straightConnector1">
            <a:avLst/>
          </a:prstGeom>
          <a:ln w="38100">
            <a:solidFill>
              <a:schemeClr val="accent2"/>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5208F13-904C-2D46-94E6-44C653F1A981}"/>
              </a:ext>
            </a:extLst>
          </p:cNvPr>
          <p:cNvCxnSpPr>
            <a:cxnSpLocks/>
          </p:cNvCxnSpPr>
          <p:nvPr/>
        </p:nvCxnSpPr>
        <p:spPr>
          <a:xfrm>
            <a:off x="5781064" y="2332956"/>
            <a:ext cx="0" cy="800999"/>
          </a:xfrm>
          <a:prstGeom prst="straightConnector1">
            <a:avLst/>
          </a:prstGeom>
          <a:ln w="38100">
            <a:solidFill>
              <a:srgbClr val="C813BD"/>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514A0039-5C7F-4F4D-AEE7-297542D59ACF}"/>
              </a:ext>
            </a:extLst>
          </p:cNvPr>
          <p:cNvCxnSpPr>
            <a:cxnSpLocks/>
          </p:cNvCxnSpPr>
          <p:nvPr/>
        </p:nvCxnSpPr>
        <p:spPr>
          <a:xfrm>
            <a:off x="2834235" y="1643870"/>
            <a:ext cx="471355" cy="1"/>
          </a:xfrm>
          <a:prstGeom prst="straightConnector1">
            <a:avLst/>
          </a:prstGeom>
          <a:ln w="38100">
            <a:solidFill>
              <a:srgbClr val="1982C3"/>
            </a:solidFill>
            <a:tailEnd type="triangle" w="lg" len="med"/>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B170220D-5C1C-564E-83E5-2DC750C93B8C}"/>
              </a:ext>
            </a:extLst>
          </p:cNvPr>
          <p:cNvGrpSpPr/>
          <p:nvPr/>
        </p:nvGrpSpPr>
        <p:grpSpPr>
          <a:xfrm>
            <a:off x="7027791" y="3433043"/>
            <a:ext cx="1926212" cy="2917722"/>
            <a:chOff x="7022802" y="1248355"/>
            <a:chExt cx="1926212" cy="2917722"/>
          </a:xfrm>
        </p:grpSpPr>
        <p:graphicFrame>
          <p:nvGraphicFramePr>
            <p:cNvPr id="86" name="Chart 85">
              <a:extLst>
                <a:ext uri="{FF2B5EF4-FFF2-40B4-BE49-F238E27FC236}">
                  <a16:creationId xmlns:a16="http://schemas.microsoft.com/office/drawing/2014/main" id="{3F0DC2F3-64C6-D34E-A894-60193FF44A73}"/>
                </a:ext>
              </a:extLst>
            </p:cNvPr>
            <p:cNvGraphicFramePr>
              <a:graphicFrameLocks/>
            </p:cNvGraphicFramePr>
            <p:nvPr/>
          </p:nvGraphicFramePr>
          <p:xfrm>
            <a:off x="7022802" y="1248355"/>
            <a:ext cx="1926212" cy="2917722"/>
          </p:xfrm>
          <a:graphic>
            <a:graphicData uri="http://schemas.openxmlformats.org/drawingml/2006/chart">
              <c:chart xmlns:c="http://schemas.openxmlformats.org/drawingml/2006/chart" xmlns:r="http://schemas.openxmlformats.org/officeDocument/2006/relationships" r:id="rId17"/>
            </a:graphicData>
          </a:graphic>
        </p:graphicFrame>
        <p:pic>
          <p:nvPicPr>
            <p:cNvPr id="87" name="Picture 86">
              <a:extLst>
                <a:ext uri="{FF2B5EF4-FFF2-40B4-BE49-F238E27FC236}">
                  <a16:creationId xmlns:a16="http://schemas.microsoft.com/office/drawing/2014/main" id="{3F175264-F4C1-114C-BF76-0BAC895B9D50}"/>
                </a:ext>
              </a:extLst>
            </p:cNvPr>
            <p:cNvPicPr>
              <a:picLocks noChangeAspect="1"/>
            </p:cNvPicPr>
            <p:nvPr/>
          </p:nvPicPr>
          <p:blipFill>
            <a:blip r:embed="rId9">
              <a:duotone>
                <a:prstClr val="black"/>
                <a:srgbClr val="1982C3">
                  <a:tint val="45000"/>
                  <a:satMod val="400000"/>
                </a:srgbClr>
              </a:duotone>
              <a:extLst>
                <a:ext uri="{BEBA8EAE-BF5A-486C-A8C5-ECC9F3942E4B}">
                  <a14:imgProps xmlns:a14="http://schemas.microsoft.com/office/drawing/2010/main">
                    <a14:imgLayer r:embed="rId10">
                      <a14:imgEffect>
                        <a14:colorTemperature colorTemp="11200"/>
                      </a14:imgEffect>
                      <a14:imgEffect>
                        <a14:saturation sat="400000"/>
                      </a14:imgEffect>
                    </a14:imgLayer>
                  </a14:imgProps>
                </a:ext>
              </a:extLst>
            </a:blip>
            <a:stretch>
              <a:fillRect/>
            </a:stretch>
          </p:blipFill>
          <p:spPr>
            <a:xfrm>
              <a:off x="8032827" y="3285346"/>
              <a:ext cx="597134" cy="597134"/>
            </a:xfrm>
            <a:prstGeom prst="rect">
              <a:avLst/>
            </a:prstGeom>
            <a:effectLst>
              <a:glow rad="12700">
                <a:schemeClr val="bg1">
                  <a:alpha val="58833"/>
                </a:schemeClr>
              </a:glow>
            </a:effectLst>
          </p:spPr>
        </p:pic>
        <p:pic>
          <p:nvPicPr>
            <p:cNvPr id="89" name="Picture 88">
              <a:extLst>
                <a:ext uri="{FF2B5EF4-FFF2-40B4-BE49-F238E27FC236}">
                  <a16:creationId xmlns:a16="http://schemas.microsoft.com/office/drawing/2014/main" id="{EE23FD3A-14E5-F149-9AE1-7F2A421630AA}"/>
                </a:ext>
              </a:extLst>
            </p:cNvPr>
            <p:cNvPicPr>
              <a:picLocks noChangeAspect="1"/>
            </p:cNvPicPr>
            <p:nvPr/>
          </p:nvPicPr>
          <p:blipFill>
            <a:blip r:embed="rId8"/>
            <a:stretch>
              <a:fillRect/>
            </a:stretch>
          </p:blipFill>
          <p:spPr>
            <a:xfrm>
              <a:off x="7557349" y="2712587"/>
              <a:ext cx="391305" cy="391305"/>
            </a:xfrm>
            <a:prstGeom prst="rect">
              <a:avLst/>
            </a:prstGeom>
            <a:effectLst>
              <a:glow rad="12700">
                <a:schemeClr val="bg1">
                  <a:alpha val="55000"/>
                </a:schemeClr>
              </a:glow>
            </a:effectLst>
          </p:spPr>
        </p:pic>
        <p:pic>
          <p:nvPicPr>
            <p:cNvPr id="90" name="Picture 89">
              <a:extLst>
                <a:ext uri="{FF2B5EF4-FFF2-40B4-BE49-F238E27FC236}">
                  <a16:creationId xmlns:a16="http://schemas.microsoft.com/office/drawing/2014/main" id="{B32C96E9-E2AF-CD43-80A4-CFBAC975B874}"/>
                </a:ext>
              </a:extLst>
            </p:cNvPr>
            <p:cNvPicPr>
              <a:picLocks noChangeAspect="1"/>
            </p:cNvPicPr>
            <p:nvPr/>
          </p:nvPicPr>
          <p:blipFill>
            <a:blip r:embed="rId6">
              <a:duotone>
                <a:prstClr val="black"/>
                <a:schemeClr val="accent6">
                  <a:tint val="45000"/>
                  <a:satMod val="400000"/>
                </a:schemeClr>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7332868" y="3216184"/>
              <a:ext cx="473603" cy="473603"/>
            </a:xfrm>
            <a:prstGeom prst="rect">
              <a:avLst/>
            </a:prstGeom>
            <a:effectLst>
              <a:glow rad="12700">
                <a:schemeClr val="bg1">
                  <a:alpha val="58833"/>
                </a:schemeClr>
              </a:glow>
            </a:effectLst>
          </p:spPr>
        </p:pic>
      </p:grpSp>
      <p:sp>
        <p:nvSpPr>
          <p:cNvPr id="91" name="Rounded Rectangle 90">
            <a:extLst>
              <a:ext uri="{FF2B5EF4-FFF2-40B4-BE49-F238E27FC236}">
                <a16:creationId xmlns:a16="http://schemas.microsoft.com/office/drawing/2014/main" id="{CF9045C0-A825-324B-9DB2-FBDE0FDFBD5C}"/>
              </a:ext>
            </a:extLst>
          </p:cNvPr>
          <p:cNvSpPr/>
          <p:nvPr/>
        </p:nvSpPr>
        <p:spPr>
          <a:xfrm>
            <a:off x="2785555" y="837834"/>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92" name="Rounded Rectangle 91">
            <a:extLst>
              <a:ext uri="{FF2B5EF4-FFF2-40B4-BE49-F238E27FC236}">
                <a16:creationId xmlns:a16="http://schemas.microsoft.com/office/drawing/2014/main" id="{8872217B-7440-A042-8907-FFBB92E623AD}"/>
              </a:ext>
            </a:extLst>
          </p:cNvPr>
          <p:cNvSpPr/>
          <p:nvPr/>
        </p:nvSpPr>
        <p:spPr>
          <a:xfrm>
            <a:off x="3396476" y="2480301"/>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93" name="Rounded Rectangle 92">
            <a:extLst>
              <a:ext uri="{FF2B5EF4-FFF2-40B4-BE49-F238E27FC236}">
                <a16:creationId xmlns:a16="http://schemas.microsoft.com/office/drawing/2014/main" id="{54C1E589-8B7D-654E-847C-A314A6EA4511}"/>
              </a:ext>
            </a:extLst>
          </p:cNvPr>
          <p:cNvSpPr/>
          <p:nvPr/>
        </p:nvSpPr>
        <p:spPr>
          <a:xfrm>
            <a:off x="4079097" y="4672965"/>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3</a:t>
            </a:r>
          </a:p>
        </p:txBody>
      </p:sp>
      <p:grpSp>
        <p:nvGrpSpPr>
          <p:cNvPr id="69" name="Group 68">
            <a:extLst>
              <a:ext uri="{FF2B5EF4-FFF2-40B4-BE49-F238E27FC236}">
                <a16:creationId xmlns:a16="http://schemas.microsoft.com/office/drawing/2014/main" id="{850DD894-C05C-8F47-BD6E-92913601A08E}"/>
              </a:ext>
            </a:extLst>
          </p:cNvPr>
          <p:cNvGrpSpPr/>
          <p:nvPr/>
        </p:nvGrpSpPr>
        <p:grpSpPr>
          <a:xfrm>
            <a:off x="650171" y="982703"/>
            <a:ext cx="1767859" cy="1705053"/>
            <a:chOff x="650171" y="1056845"/>
            <a:chExt cx="1767859" cy="1705053"/>
          </a:xfrm>
        </p:grpSpPr>
        <p:pic>
          <p:nvPicPr>
            <p:cNvPr id="78" name="Content Placeholder 4">
              <a:extLst>
                <a:ext uri="{FF2B5EF4-FFF2-40B4-BE49-F238E27FC236}">
                  <a16:creationId xmlns:a16="http://schemas.microsoft.com/office/drawing/2014/main" id="{A5A5F0E0-B507-514D-84C8-37782FE8C0F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631324">
              <a:off x="650171" y="1056845"/>
              <a:ext cx="605582" cy="1434219"/>
            </a:xfrm>
            <a:prstGeom prst="rect">
              <a:avLst/>
            </a:prstGeom>
          </p:spPr>
        </p:pic>
        <p:pic>
          <p:nvPicPr>
            <p:cNvPr id="85" name="Content Placeholder 4">
              <a:extLst>
                <a:ext uri="{FF2B5EF4-FFF2-40B4-BE49-F238E27FC236}">
                  <a16:creationId xmlns:a16="http://schemas.microsoft.com/office/drawing/2014/main" id="{2086F982-86AE-9843-957C-792C4B961F1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66726">
              <a:off x="1204635" y="1210068"/>
              <a:ext cx="605582" cy="1434219"/>
            </a:xfrm>
            <a:prstGeom prst="rect">
              <a:avLst/>
            </a:prstGeom>
          </p:spPr>
        </p:pic>
        <p:pic>
          <p:nvPicPr>
            <p:cNvPr id="95" name="Content Placeholder 4">
              <a:extLst>
                <a:ext uri="{FF2B5EF4-FFF2-40B4-BE49-F238E27FC236}">
                  <a16:creationId xmlns:a16="http://schemas.microsoft.com/office/drawing/2014/main" id="{19164211-9EC3-844C-8A8E-742A81469D4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742505">
              <a:off x="1812448" y="1327679"/>
              <a:ext cx="605582" cy="1434219"/>
            </a:xfrm>
            <a:prstGeom prst="rect">
              <a:avLst/>
            </a:prstGeom>
          </p:spPr>
        </p:pic>
      </p:grpSp>
    </p:spTree>
    <p:extLst>
      <p:ext uri="{BB962C8B-B14F-4D97-AF65-F5344CB8AC3E}">
        <p14:creationId xmlns:p14="http://schemas.microsoft.com/office/powerpoint/2010/main" val="1559176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Hardware-Software Co-Design</a:t>
            </a:r>
          </a:p>
        </p:txBody>
      </p:sp>
      <p:grpSp>
        <p:nvGrpSpPr>
          <p:cNvPr id="4" name="Group 3">
            <a:extLst>
              <a:ext uri="{FF2B5EF4-FFF2-40B4-BE49-F238E27FC236}">
                <a16:creationId xmlns:a16="http://schemas.microsoft.com/office/drawing/2014/main" id="{9777E662-BF15-0A4D-B2F2-3E0AB950D688}"/>
              </a:ext>
            </a:extLst>
          </p:cNvPr>
          <p:cNvGrpSpPr/>
          <p:nvPr/>
        </p:nvGrpSpPr>
        <p:grpSpPr>
          <a:xfrm>
            <a:off x="705812" y="1953273"/>
            <a:ext cx="7732376" cy="2602902"/>
            <a:chOff x="681428" y="2426782"/>
            <a:chExt cx="7732376" cy="2602902"/>
          </a:xfrm>
        </p:grpSpPr>
        <p:grpSp>
          <p:nvGrpSpPr>
            <p:cNvPr id="8" name="Group 7">
              <a:extLst>
                <a:ext uri="{FF2B5EF4-FFF2-40B4-BE49-F238E27FC236}">
                  <a16:creationId xmlns:a16="http://schemas.microsoft.com/office/drawing/2014/main" id="{BB2F72DB-BA33-AD4A-845C-0862E8D50054}"/>
                </a:ext>
              </a:extLst>
            </p:cNvPr>
            <p:cNvGrpSpPr/>
            <p:nvPr/>
          </p:nvGrpSpPr>
          <p:grpSpPr>
            <a:xfrm>
              <a:off x="681428" y="2426782"/>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7" name="Group 6">
              <a:extLst>
                <a:ext uri="{FF2B5EF4-FFF2-40B4-BE49-F238E27FC236}">
                  <a16:creationId xmlns:a16="http://schemas.microsoft.com/office/drawing/2014/main" id="{A32764CC-5D10-A248-A393-8558418F6787}"/>
                </a:ext>
              </a:extLst>
            </p:cNvPr>
            <p:cNvGrpSpPr/>
            <p:nvPr/>
          </p:nvGrpSpPr>
          <p:grpSpPr>
            <a:xfrm>
              <a:off x="2642548" y="2480466"/>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10" name="Group 9">
              <a:extLst>
                <a:ext uri="{FF2B5EF4-FFF2-40B4-BE49-F238E27FC236}">
                  <a16:creationId xmlns:a16="http://schemas.microsoft.com/office/drawing/2014/main" id="{CC48594D-229F-2E4F-AB9E-0142CC57C9CA}"/>
                </a:ext>
              </a:extLst>
            </p:cNvPr>
            <p:cNvGrpSpPr/>
            <p:nvPr/>
          </p:nvGrpSpPr>
          <p:grpSpPr>
            <a:xfrm>
              <a:off x="3148227" y="3782398"/>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Tree>
    <p:extLst>
      <p:ext uri="{BB962C8B-B14F-4D97-AF65-F5344CB8AC3E}">
        <p14:creationId xmlns:p14="http://schemas.microsoft.com/office/powerpoint/2010/main" val="2465564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Hardware-Software Co-Design</a:t>
            </a:r>
          </a:p>
        </p:txBody>
      </p:sp>
      <p:grpSp>
        <p:nvGrpSpPr>
          <p:cNvPr id="4" name="Group 3">
            <a:extLst>
              <a:ext uri="{FF2B5EF4-FFF2-40B4-BE49-F238E27FC236}">
                <a16:creationId xmlns:a16="http://schemas.microsoft.com/office/drawing/2014/main" id="{9777E662-BF15-0A4D-B2F2-3E0AB950D688}"/>
              </a:ext>
            </a:extLst>
          </p:cNvPr>
          <p:cNvGrpSpPr/>
          <p:nvPr/>
        </p:nvGrpSpPr>
        <p:grpSpPr>
          <a:xfrm>
            <a:off x="705812" y="1953273"/>
            <a:ext cx="7732376" cy="2602902"/>
            <a:chOff x="681428" y="2426782"/>
            <a:chExt cx="7732376" cy="2602902"/>
          </a:xfrm>
        </p:grpSpPr>
        <p:grpSp>
          <p:nvGrpSpPr>
            <p:cNvPr id="8" name="Group 7">
              <a:extLst>
                <a:ext uri="{FF2B5EF4-FFF2-40B4-BE49-F238E27FC236}">
                  <a16:creationId xmlns:a16="http://schemas.microsoft.com/office/drawing/2014/main" id="{BB2F72DB-BA33-AD4A-845C-0862E8D50054}"/>
                </a:ext>
              </a:extLst>
            </p:cNvPr>
            <p:cNvGrpSpPr/>
            <p:nvPr/>
          </p:nvGrpSpPr>
          <p:grpSpPr>
            <a:xfrm>
              <a:off x="681428" y="2426782"/>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7" name="Group 6">
              <a:extLst>
                <a:ext uri="{FF2B5EF4-FFF2-40B4-BE49-F238E27FC236}">
                  <a16:creationId xmlns:a16="http://schemas.microsoft.com/office/drawing/2014/main" id="{A32764CC-5D10-A248-A393-8558418F6787}"/>
                </a:ext>
              </a:extLst>
            </p:cNvPr>
            <p:cNvGrpSpPr/>
            <p:nvPr/>
          </p:nvGrpSpPr>
          <p:grpSpPr>
            <a:xfrm>
              <a:off x="2642548" y="2480466"/>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42" name="Group 41">
              <a:extLst>
                <a:ext uri="{FF2B5EF4-FFF2-40B4-BE49-F238E27FC236}">
                  <a16:creationId xmlns:a16="http://schemas.microsoft.com/office/drawing/2014/main" id="{3EA6C05E-6712-C045-A834-4B46040447A5}"/>
                </a:ext>
              </a:extLst>
            </p:cNvPr>
            <p:cNvGrpSpPr/>
            <p:nvPr/>
          </p:nvGrpSpPr>
          <p:grpSpPr>
            <a:xfrm>
              <a:off x="946631" y="3247639"/>
              <a:ext cx="4372074" cy="972021"/>
              <a:chOff x="971015" y="4573670"/>
              <a:chExt cx="4372074" cy="972021"/>
            </a:xfrm>
          </p:grpSpPr>
          <p:pic>
            <p:nvPicPr>
              <p:cNvPr id="64" name="Graphic 63" descr="Gears">
                <a:extLst>
                  <a:ext uri="{FF2B5EF4-FFF2-40B4-BE49-F238E27FC236}">
                    <a16:creationId xmlns:a16="http://schemas.microsoft.com/office/drawing/2014/main" id="{1EA12A80-2966-9143-93DA-62D37E7BFA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8689" y="4631291"/>
                <a:ext cx="914400" cy="914400"/>
              </a:xfrm>
              <a:prstGeom prst="rect">
                <a:avLst/>
              </a:prstGeom>
              <a:effectLst>
                <a:glow rad="63500">
                  <a:schemeClr val="bg1">
                    <a:alpha val="40000"/>
                  </a:schemeClr>
                </a:glow>
              </a:effectLst>
            </p:spPr>
          </p:pic>
          <p:pic>
            <p:nvPicPr>
              <p:cNvPr id="65" name="Graphic 64" descr="Gears">
                <a:extLst>
                  <a:ext uri="{FF2B5EF4-FFF2-40B4-BE49-F238E27FC236}">
                    <a16:creationId xmlns:a16="http://schemas.microsoft.com/office/drawing/2014/main" id="{B95595D7-3CE1-2244-B3A1-B189597ED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015" y="4573670"/>
                <a:ext cx="914400" cy="914400"/>
              </a:xfrm>
              <a:prstGeom prst="rect">
                <a:avLst/>
              </a:prstGeom>
              <a:effectLst>
                <a:glow rad="63500">
                  <a:schemeClr val="bg1">
                    <a:alpha val="40000"/>
                  </a:schemeClr>
                </a:glow>
              </a:effectLst>
            </p:spPr>
          </p:pic>
        </p:grpSp>
        <p:grpSp>
          <p:nvGrpSpPr>
            <p:cNvPr id="10" name="Group 9">
              <a:extLst>
                <a:ext uri="{FF2B5EF4-FFF2-40B4-BE49-F238E27FC236}">
                  <a16:creationId xmlns:a16="http://schemas.microsoft.com/office/drawing/2014/main" id="{CC48594D-229F-2E4F-AB9E-0142CC57C9CA}"/>
                </a:ext>
              </a:extLst>
            </p:cNvPr>
            <p:cNvGrpSpPr/>
            <p:nvPr/>
          </p:nvGrpSpPr>
          <p:grpSpPr>
            <a:xfrm>
              <a:off x="3148227" y="3782398"/>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
        <p:nvSpPr>
          <p:cNvPr id="46" name="Rounded Rectangle 45">
            <a:extLst>
              <a:ext uri="{FF2B5EF4-FFF2-40B4-BE49-F238E27FC236}">
                <a16:creationId xmlns:a16="http://schemas.microsoft.com/office/drawing/2014/main" id="{79DF4AA4-CC38-594B-84CE-E9809A1C84CD}"/>
              </a:ext>
            </a:extLst>
          </p:cNvPr>
          <p:cNvSpPr/>
          <p:nvPr/>
        </p:nvSpPr>
        <p:spPr>
          <a:xfrm>
            <a:off x="710471"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1</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ounded Rectangle 75">
            <a:extLst>
              <a:ext uri="{FF2B5EF4-FFF2-40B4-BE49-F238E27FC236}">
                <a16:creationId xmlns:a16="http://schemas.microsoft.com/office/drawing/2014/main" id="{28A3730E-727B-9C4B-860C-874E267F7663}"/>
              </a:ext>
            </a:extLst>
          </p:cNvPr>
          <p:cNvSpPr/>
          <p:nvPr/>
        </p:nvSpPr>
        <p:spPr>
          <a:xfrm>
            <a:off x="79799" y="860728"/>
            <a:ext cx="3611231" cy="853442"/>
          </a:xfrm>
          <a:prstGeom prst="roundRect">
            <a:avLst>
              <a:gd name="adj" fmla="val 7782"/>
            </a:avLst>
          </a:prstGeom>
          <a:solidFill>
            <a:srgbClr val="F5D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Task partitioning and mapping</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Each step executes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in its most suitable system </a:t>
            </a:r>
          </a:p>
        </p:txBody>
      </p:sp>
      <p:sp>
        <p:nvSpPr>
          <p:cNvPr id="35" name="Rounded Rectangle 34">
            <a:extLst>
              <a:ext uri="{FF2B5EF4-FFF2-40B4-BE49-F238E27FC236}">
                <a16:creationId xmlns:a16="http://schemas.microsoft.com/office/drawing/2014/main" id="{8EF945EE-722D-724C-AA0D-8DB1A664D308}"/>
              </a:ext>
            </a:extLst>
          </p:cNvPr>
          <p:cNvSpPr/>
          <p:nvPr/>
        </p:nvSpPr>
        <p:spPr>
          <a:xfrm>
            <a:off x="379605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2</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Rounded Rectangle 35">
            <a:extLst>
              <a:ext uri="{FF2B5EF4-FFF2-40B4-BE49-F238E27FC236}">
                <a16:creationId xmlns:a16="http://schemas.microsoft.com/office/drawing/2014/main" id="{9CF05649-0E70-F94C-9B5B-CBD12DA950AA}"/>
              </a:ext>
            </a:extLst>
          </p:cNvPr>
          <p:cNvSpPr/>
          <p:nvPr/>
        </p:nvSpPr>
        <p:spPr>
          <a:xfrm>
            <a:off x="616016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3</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428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179512" y="1412776"/>
            <a:ext cx="8712968" cy="2088232"/>
          </a:xfrm>
        </p:spPr>
        <p:txBody>
          <a:bodyPr/>
          <a:lstStyle/>
          <a:p>
            <a:pPr marL="0" indent="0" algn="ctr">
              <a:buNone/>
            </a:pPr>
            <a:r>
              <a:rPr lang="en-US" sz="6400" dirty="0">
                <a:solidFill>
                  <a:srgbClr val="FF0000"/>
                </a:solidFill>
              </a:rPr>
              <a:t>High Performance,</a:t>
            </a:r>
          </a:p>
          <a:p>
            <a:pPr marL="0" indent="0" algn="ctr">
              <a:buNone/>
            </a:pPr>
            <a:r>
              <a:rPr lang="en-US" sz="6400" dirty="0">
                <a:solidFill>
                  <a:srgbClr val="0000FF"/>
                </a:solidFill>
              </a:rPr>
              <a:t>Energy Efficient,</a:t>
            </a:r>
          </a:p>
          <a:p>
            <a:pPr marL="0" indent="0" algn="ctr">
              <a:buNone/>
            </a:pPr>
            <a:r>
              <a:rPr lang="en-US" sz="6400" dirty="0">
                <a:solidFill>
                  <a:srgbClr val="FF0000"/>
                </a:solidFill>
              </a:rPr>
              <a:t>Sustainable</a:t>
            </a:r>
          </a:p>
          <a:p>
            <a:pPr marL="0" indent="0" algn="ctr">
              <a:buNone/>
            </a:pPr>
            <a:r>
              <a:rPr lang="en-US" sz="6400" dirty="0"/>
              <a:t>(All at the Same Time)</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05890442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Hardware-Software Co-Design</a:t>
            </a:r>
          </a:p>
        </p:txBody>
      </p:sp>
      <p:grpSp>
        <p:nvGrpSpPr>
          <p:cNvPr id="4" name="Group 3">
            <a:extLst>
              <a:ext uri="{FF2B5EF4-FFF2-40B4-BE49-F238E27FC236}">
                <a16:creationId xmlns:a16="http://schemas.microsoft.com/office/drawing/2014/main" id="{9777E662-BF15-0A4D-B2F2-3E0AB950D688}"/>
              </a:ext>
            </a:extLst>
          </p:cNvPr>
          <p:cNvGrpSpPr/>
          <p:nvPr/>
        </p:nvGrpSpPr>
        <p:grpSpPr>
          <a:xfrm>
            <a:off x="705812" y="1953273"/>
            <a:ext cx="7732376" cy="2602902"/>
            <a:chOff x="681428" y="2426782"/>
            <a:chExt cx="7732376" cy="2602902"/>
          </a:xfrm>
        </p:grpSpPr>
        <p:grpSp>
          <p:nvGrpSpPr>
            <p:cNvPr id="8" name="Group 7">
              <a:extLst>
                <a:ext uri="{FF2B5EF4-FFF2-40B4-BE49-F238E27FC236}">
                  <a16:creationId xmlns:a16="http://schemas.microsoft.com/office/drawing/2014/main" id="{BB2F72DB-BA33-AD4A-845C-0862E8D50054}"/>
                </a:ext>
              </a:extLst>
            </p:cNvPr>
            <p:cNvGrpSpPr/>
            <p:nvPr/>
          </p:nvGrpSpPr>
          <p:grpSpPr>
            <a:xfrm>
              <a:off x="681428" y="2426782"/>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7" name="Group 6">
              <a:extLst>
                <a:ext uri="{FF2B5EF4-FFF2-40B4-BE49-F238E27FC236}">
                  <a16:creationId xmlns:a16="http://schemas.microsoft.com/office/drawing/2014/main" id="{A32764CC-5D10-A248-A393-8558418F6787}"/>
                </a:ext>
              </a:extLst>
            </p:cNvPr>
            <p:cNvGrpSpPr/>
            <p:nvPr/>
          </p:nvGrpSpPr>
          <p:grpSpPr>
            <a:xfrm>
              <a:off x="2642548" y="2480466"/>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42" name="Group 41">
              <a:extLst>
                <a:ext uri="{FF2B5EF4-FFF2-40B4-BE49-F238E27FC236}">
                  <a16:creationId xmlns:a16="http://schemas.microsoft.com/office/drawing/2014/main" id="{3EA6C05E-6712-C045-A834-4B46040447A5}"/>
                </a:ext>
              </a:extLst>
            </p:cNvPr>
            <p:cNvGrpSpPr/>
            <p:nvPr/>
          </p:nvGrpSpPr>
          <p:grpSpPr>
            <a:xfrm>
              <a:off x="946631" y="3236214"/>
              <a:ext cx="4372074" cy="983446"/>
              <a:chOff x="971015" y="4562245"/>
              <a:chExt cx="4372074" cy="983446"/>
            </a:xfrm>
          </p:grpSpPr>
          <p:sp>
            <p:nvSpPr>
              <p:cNvPr id="60" name="Right Arrow 59">
                <a:extLst>
                  <a:ext uri="{FF2B5EF4-FFF2-40B4-BE49-F238E27FC236}">
                    <a16:creationId xmlns:a16="http://schemas.microsoft.com/office/drawing/2014/main" id="{188D29B9-4804-4543-A70F-1F69FCE7B03B}"/>
                  </a:ext>
                </a:extLst>
              </p:cNvPr>
              <p:cNvSpPr/>
              <p:nvPr/>
            </p:nvSpPr>
            <p:spPr>
              <a:xfrm>
                <a:off x="1827862" y="4562245"/>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2" name="Right Arrow 61">
                <a:extLst>
                  <a:ext uri="{FF2B5EF4-FFF2-40B4-BE49-F238E27FC236}">
                    <a16:creationId xmlns:a16="http://schemas.microsoft.com/office/drawing/2014/main" id="{D912E586-2373-A948-97F9-A1DF6071F9AB}"/>
                  </a:ext>
                </a:extLst>
              </p:cNvPr>
              <p:cNvSpPr/>
              <p:nvPr/>
            </p:nvSpPr>
            <p:spPr>
              <a:xfrm rot="10800000">
                <a:off x="1819369" y="5234944"/>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a:ln>
                    <a:noFill/>
                  </a:ln>
                  <a:solidFill>
                    <a:srgbClr val="7030A0"/>
                  </a:solidFill>
                  <a:effectLst/>
                  <a:uLnTx/>
                  <a:uFillTx/>
                  <a:latin typeface="Corbel" panose="020B0503020204020204" pitchFamily="34" charset="0"/>
                  <a:ea typeface="+mn-ea"/>
                  <a:cs typeface="+mn-cs"/>
                </a:endParaRPr>
              </a:p>
            </p:txBody>
          </p:sp>
          <p:pic>
            <p:nvPicPr>
              <p:cNvPr id="64" name="Graphic 63" descr="Gears">
                <a:extLst>
                  <a:ext uri="{FF2B5EF4-FFF2-40B4-BE49-F238E27FC236}">
                    <a16:creationId xmlns:a16="http://schemas.microsoft.com/office/drawing/2014/main" id="{1EA12A80-2966-9143-93DA-62D37E7BFA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8689" y="4631291"/>
                <a:ext cx="914400" cy="914400"/>
              </a:xfrm>
              <a:prstGeom prst="rect">
                <a:avLst/>
              </a:prstGeom>
              <a:effectLst>
                <a:glow rad="63500">
                  <a:schemeClr val="bg1">
                    <a:alpha val="40000"/>
                  </a:schemeClr>
                </a:glow>
              </a:effectLst>
            </p:spPr>
          </p:pic>
          <p:pic>
            <p:nvPicPr>
              <p:cNvPr id="65" name="Graphic 64" descr="Gears">
                <a:extLst>
                  <a:ext uri="{FF2B5EF4-FFF2-40B4-BE49-F238E27FC236}">
                    <a16:creationId xmlns:a16="http://schemas.microsoft.com/office/drawing/2014/main" id="{B95595D7-3CE1-2244-B3A1-B189597ED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015" y="4573670"/>
                <a:ext cx="914400" cy="914400"/>
              </a:xfrm>
              <a:prstGeom prst="rect">
                <a:avLst/>
              </a:prstGeom>
              <a:effectLst>
                <a:glow rad="63500">
                  <a:schemeClr val="bg1">
                    <a:alpha val="40000"/>
                  </a:schemeClr>
                </a:glow>
              </a:effectLst>
            </p:spPr>
          </p:pic>
        </p:grpSp>
        <p:grpSp>
          <p:nvGrpSpPr>
            <p:cNvPr id="10" name="Group 9">
              <a:extLst>
                <a:ext uri="{FF2B5EF4-FFF2-40B4-BE49-F238E27FC236}">
                  <a16:creationId xmlns:a16="http://schemas.microsoft.com/office/drawing/2014/main" id="{CC48594D-229F-2E4F-AB9E-0142CC57C9CA}"/>
                </a:ext>
              </a:extLst>
            </p:cNvPr>
            <p:cNvGrpSpPr/>
            <p:nvPr/>
          </p:nvGrpSpPr>
          <p:grpSpPr>
            <a:xfrm>
              <a:off x="3148227" y="3782398"/>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
        <p:nvSpPr>
          <p:cNvPr id="78" name="Rounded Rectangle 77">
            <a:extLst>
              <a:ext uri="{FF2B5EF4-FFF2-40B4-BE49-F238E27FC236}">
                <a16:creationId xmlns:a16="http://schemas.microsoft.com/office/drawing/2014/main" id="{3012E98E-C4C2-A74A-B545-930BC0D5FF20}"/>
              </a:ext>
            </a:extLst>
          </p:cNvPr>
          <p:cNvSpPr/>
          <p:nvPr/>
        </p:nvSpPr>
        <p:spPr>
          <a:xfrm>
            <a:off x="4790578" y="863827"/>
            <a:ext cx="4251960" cy="853441"/>
          </a:xfrm>
          <a:prstGeom prst="roundRect">
            <a:avLst>
              <a:gd name="adj" fmla="val 7193"/>
            </a:avLst>
          </a:prstGeom>
          <a:solidFill>
            <a:srgbClr val="D7C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Data/computation flow coordination</a:t>
            </a:r>
          </a:p>
          <a:p>
            <a:pPr marL="1800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communication overhead</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#writes to flash chips</a:t>
            </a:r>
          </a:p>
        </p:txBody>
      </p:sp>
      <p:sp>
        <p:nvSpPr>
          <p:cNvPr id="45" name="Rounded Rectangle 44">
            <a:extLst>
              <a:ext uri="{FF2B5EF4-FFF2-40B4-BE49-F238E27FC236}">
                <a16:creationId xmlns:a16="http://schemas.microsoft.com/office/drawing/2014/main" id="{AA584AB9-28C6-2249-871F-65D4DF326D9E}"/>
              </a:ext>
            </a:extLst>
          </p:cNvPr>
          <p:cNvSpPr/>
          <p:nvPr/>
        </p:nvSpPr>
        <p:spPr>
          <a:xfrm>
            <a:off x="710471"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47" name="Rounded Rectangle 46">
            <a:extLst>
              <a:ext uri="{FF2B5EF4-FFF2-40B4-BE49-F238E27FC236}">
                <a16:creationId xmlns:a16="http://schemas.microsoft.com/office/drawing/2014/main" id="{59F46437-D39B-2F46-AC74-5C0A2A5F698F}"/>
              </a:ext>
            </a:extLst>
          </p:cNvPr>
          <p:cNvSpPr/>
          <p:nvPr/>
        </p:nvSpPr>
        <p:spPr>
          <a:xfrm>
            <a:off x="379605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2</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4" name="Rounded Rectangle 53">
            <a:extLst>
              <a:ext uri="{FF2B5EF4-FFF2-40B4-BE49-F238E27FC236}">
                <a16:creationId xmlns:a16="http://schemas.microsoft.com/office/drawing/2014/main" id="{F8A03049-0196-184D-83F7-27354D953CA7}"/>
              </a:ext>
            </a:extLst>
          </p:cNvPr>
          <p:cNvSpPr/>
          <p:nvPr/>
        </p:nvSpPr>
        <p:spPr>
          <a:xfrm>
            <a:off x="616016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3</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a:extLst>
              <a:ext uri="{FF2B5EF4-FFF2-40B4-BE49-F238E27FC236}">
                <a16:creationId xmlns:a16="http://schemas.microsoft.com/office/drawing/2014/main" id="{3BF9CA09-F642-3544-9CFF-77BE4047A350}"/>
              </a:ext>
            </a:extLst>
          </p:cNvPr>
          <p:cNvSpPr/>
          <p:nvPr/>
        </p:nvSpPr>
        <p:spPr>
          <a:xfrm>
            <a:off x="79799" y="860728"/>
            <a:ext cx="3611231" cy="853442"/>
          </a:xfrm>
          <a:prstGeom prst="roundRect">
            <a:avLst>
              <a:gd name="adj" fmla="val 7782"/>
            </a:avLst>
          </a:prstGeom>
          <a:solidFill>
            <a:srgbClr val="F5D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Task partitioning and mapping</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Each step executes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in its most suitable system </a:t>
            </a:r>
          </a:p>
        </p:txBody>
      </p:sp>
      <p:sp>
        <p:nvSpPr>
          <p:cNvPr id="39" name="Rectangle 38">
            <a:extLst>
              <a:ext uri="{FF2B5EF4-FFF2-40B4-BE49-F238E27FC236}">
                <a16:creationId xmlns:a16="http://schemas.microsoft.com/office/drawing/2014/main" id="{3A2BEE3B-C54C-5749-A2D3-4B8BF4152815}"/>
              </a:ext>
            </a:extLst>
          </p:cNvPr>
          <p:cNvSpPr/>
          <p:nvPr/>
        </p:nvSpPr>
        <p:spPr>
          <a:xfrm>
            <a:off x="79799" y="797901"/>
            <a:ext cx="3825174" cy="964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22226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Hardware-Software Co-Design</a:t>
            </a:r>
          </a:p>
        </p:txBody>
      </p:sp>
      <p:grpSp>
        <p:nvGrpSpPr>
          <p:cNvPr id="4" name="Group 3">
            <a:extLst>
              <a:ext uri="{FF2B5EF4-FFF2-40B4-BE49-F238E27FC236}">
                <a16:creationId xmlns:a16="http://schemas.microsoft.com/office/drawing/2014/main" id="{9777E662-BF15-0A4D-B2F2-3E0AB950D688}"/>
              </a:ext>
            </a:extLst>
          </p:cNvPr>
          <p:cNvGrpSpPr/>
          <p:nvPr/>
        </p:nvGrpSpPr>
        <p:grpSpPr>
          <a:xfrm>
            <a:off x="705812" y="1953273"/>
            <a:ext cx="7732376" cy="2602902"/>
            <a:chOff x="681428" y="2426782"/>
            <a:chExt cx="7732376" cy="2602902"/>
          </a:xfrm>
        </p:grpSpPr>
        <p:grpSp>
          <p:nvGrpSpPr>
            <p:cNvPr id="8" name="Group 7">
              <a:extLst>
                <a:ext uri="{FF2B5EF4-FFF2-40B4-BE49-F238E27FC236}">
                  <a16:creationId xmlns:a16="http://schemas.microsoft.com/office/drawing/2014/main" id="{BB2F72DB-BA33-AD4A-845C-0862E8D50054}"/>
                </a:ext>
              </a:extLst>
            </p:cNvPr>
            <p:cNvGrpSpPr/>
            <p:nvPr/>
          </p:nvGrpSpPr>
          <p:grpSpPr>
            <a:xfrm>
              <a:off x="681428" y="2426782"/>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7" name="Group 6">
              <a:extLst>
                <a:ext uri="{FF2B5EF4-FFF2-40B4-BE49-F238E27FC236}">
                  <a16:creationId xmlns:a16="http://schemas.microsoft.com/office/drawing/2014/main" id="{A32764CC-5D10-A248-A393-8558418F6787}"/>
                </a:ext>
              </a:extLst>
            </p:cNvPr>
            <p:cNvGrpSpPr/>
            <p:nvPr/>
          </p:nvGrpSpPr>
          <p:grpSpPr>
            <a:xfrm>
              <a:off x="2642548" y="2480466"/>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42" name="Group 41">
              <a:extLst>
                <a:ext uri="{FF2B5EF4-FFF2-40B4-BE49-F238E27FC236}">
                  <a16:creationId xmlns:a16="http://schemas.microsoft.com/office/drawing/2014/main" id="{3EA6C05E-6712-C045-A834-4B46040447A5}"/>
                </a:ext>
              </a:extLst>
            </p:cNvPr>
            <p:cNvGrpSpPr/>
            <p:nvPr/>
          </p:nvGrpSpPr>
          <p:grpSpPr>
            <a:xfrm>
              <a:off x="946631" y="3236214"/>
              <a:ext cx="4372074" cy="983446"/>
              <a:chOff x="971015" y="4562245"/>
              <a:chExt cx="4372074" cy="983446"/>
            </a:xfrm>
          </p:grpSpPr>
          <p:sp>
            <p:nvSpPr>
              <p:cNvPr id="60" name="Right Arrow 59">
                <a:extLst>
                  <a:ext uri="{FF2B5EF4-FFF2-40B4-BE49-F238E27FC236}">
                    <a16:creationId xmlns:a16="http://schemas.microsoft.com/office/drawing/2014/main" id="{188D29B9-4804-4543-A70F-1F69FCE7B03B}"/>
                  </a:ext>
                </a:extLst>
              </p:cNvPr>
              <p:cNvSpPr/>
              <p:nvPr/>
            </p:nvSpPr>
            <p:spPr>
              <a:xfrm>
                <a:off x="1827862" y="4562245"/>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2" name="Right Arrow 61">
                <a:extLst>
                  <a:ext uri="{FF2B5EF4-FFF2-40B4-BE49-F238E27FC236}">
                    <a16:creationId xmlns:a16="http://schemas.microsoft.com/office/drawing/2014/main" id="{D912E586-2373-A948-97F9-A1DF6071F9AB}"/>
                  </a:ext>
                </a:extLst>
              </p:cNvPr>
              <p:cNvSpPr/>
              <p:nvPr/>
            </p:nvSpPr>
            <p:spPr>
              <a:xfrm rot="10800000">
                <a:off x="1819369" y="5234944"/>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a:ln>
                    <a:noFill/>
                  </a:ln>
                  <a:solidFill>
                    <a:srgbClr val="7030A0"/>
                  </a:solidFill>
                  <a:effectLst/>
                  <a:uLnTx/>
                  <a:uFillTx/>
                  <a:latin typeface="Corbel" panose="020B0503020204020204" pitchFamily="34" charset="0"/>
                  <a:ea typeface="+mn-ea"/>
                  <a:cs typeface="+mn-cs"/>
                </a:endParaRPr>
              </a:p>
            </p:txBody>
          </p:sp>
          <p:pic>
            <p:nvPicPr>
              <p:cNvPr id="64" name="Graphic 63" descr="Gears">
                <a:extLst>
                  <a:ext uri="{FF2B5EF4-FFF2-40B4-BE49-F238E27FC236}">
                    <a16:creationId xmlns:a16="http://schemas.microsoft.com/office/drawing/2014/main" id="{1EA12A80-2966-9143-93DA-62D37E7BFA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8689" y="4631291"/>
                <a:ext cx="914400" cy="914400"/>
              </a:xfrm>
              <a:prstGeom prst="rect">
                <a:avLst/>
              </a:prstGeom>
              <a:effectLst>
                <a:glow rad="63500">
                  <a:schemeClr val="bg1">
                    <a:alpha val="40000"/>
                  </a:schemeClr>
                </a:glow>
              </a:effectLst>
            </p:spPr>
          </p:pic>
          <p:pic>
            <p:nvPicPr>
              <p:cNvPr id="65" name="Graphic 64" descr="Gears">
                <a:extLst>
                  <a:ext uri="{FF2B5EF4-FFF2-40B4-BE49-F238E27FC236}">
                    <a16:creationId xmlns:a16="http://schemas.microsoft.com/office/drawing/2014/main" id="{B95595D7-3CE1-2244-B3A1-B189597ED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015" y="4573670"/>
                <a:ext cx="914400" cy="914400"/>
              </a:xfrm>
              <a:prstGeom prst="rect">
                <a:avLst/>
              </a:prstGeom>
              <a:effectLst>
                <a:glow rad="63500">
                  <a:schemeClr val="bg1">
                    <a:alpha val="40000"/>
                  </a:schemeClr>
                </a:glow>
              </a:effectLst>
            </p:spPr>
          </p:pic>
        </p:grpSp>
        <p:grpSp>
          <p:nvGrpSpPr>
            <p:cNvPr id="10" name="Group 9">
              <a:extLst>
                <a:ext uri="{FF2B5EF4-FFF2-40B4-BE49-F238E27FC236}">
                  <a16:creationId xmlns:a16="http://schemas.microsoft.com/office/drawing/2014/main" id="{CC48594D-229F-2E4F-AB9E-0142CC57C9CA}"/>
                </a:ext>
              </a:extLst>
            </p:cNvPr>
            <p:cNvGrpSpPr/>
            <p:nvPr/>
          </p:nvGrpSpPr>
          <p:grpSpPr>
            <a:xfrm>
              <a:off x="3148227" y="3782398"/>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
        <p:nvSpPr>
          <p:cNvPr id="80" name="Rounded Rectangle 79">
            <a:extLst>
              <a:ext uri="{FF2B5EF4-FFF2-40B4-BE49-F238E27FC236}">
                <a16:creationId xmlns:a16="http://schemas.microsoft.com/office/drawing/2014/main" id="{E650AEE3-1136-E14F-89F4-CC529241222C}"/>
              </a:ext>
            </a:extLst>
          </p:cNvPr>
          <p:cNvSpPr/>
          <p:nvPr/>
        </p:nvSpPr>
        <p:spPr>
          <a:xfrm>
            <a:off x="79799" y="4618755"/>
            <a:ext cx="3194091" cy="825630"/>
          </a:xfrm>
          <a:prstGeom prst="roundRect">
            <a:avLst>
              <a:gd name="adj" fmla="val 8192"/>
            </a:avLst>
          </a:prstGeom>
          <a:solidFill>
            <a:srgbClr val="BCEAD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9F96"/>
                </a:solidFill>
                <a:effectLst/>
                <a:uLnTx/>
                <a:uFillTx/>
                <a:latin typeface="Corbel" panose="020B0503020204020204" pitchFamily="34" charset="0"/>
                <a:ea typeface="+mn-ea"/>
                <a:cs typeface="+mn-cs"/>
              </a:rPr>
              <a:t>Storage-aware algorithms</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Enable efficient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access patterns to the SSD </a:t>
            </a:r>
          </a:p>
        </p:txBody>
      </p:sp>
      <p:sp>
        <p:nvSpPr>
          <p:cNvPr id="47" name="Rounded Rectangle 46">
            <a:extLst>
              <a:ext uri="{FF2B5EF4-FFF2-40B4-BE49-F238E27FC236}">
                <a16:creationId xmlns:a16="http://schemas.microsoft.com/office/drawing/2014/main" id="{42F83A90-DD4C-5D44-9509-F1DA2DA7CCD1}"/>
              </a:ext>
            </a:extLst>
          </p:cNvPr>
          <p:cNvSpPr/>
          <p:nvPr/>
        </p:nvSpPr>
        <p:spPr>
          <a:xfrm>
            <a:off x="710471"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54" name="Rounded Rectangle 53">
            <a:extLst>
              <a:ext uri="{FF2B5EF4-FFF2-40B4-BE49-F238E27FC236}">
                <a16:creationId xmlns:a16="http://schemas.microsoft.com/office/drawing/2014/main" id="{CC1B7797-62A8-0045-A3DF-9AAF0546D7A0}"/>
              </a:ext>
            </a:extLst>
          </p:cNvPr>
          <p:cNvSpPr/>
          <p:nvPr/>
        </p:nvSpPr>
        <p:spPr>
          <a:xfrm>
            <a:off x="379605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2</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5" name="Rounded Rectangle 54">
            <a:extLst>
              <a:ext uri="{FF2B5EF4-FFF2-40B4-BE49-F238E27FC236}">
                <a16:creationId xmlns:a16="http://schemas.microsoft.com/office/drawing/2014/main" id="{B88A8235-F586-E041-A6AC-4D8FC9B0CDDB}"/>
              </a:ext>
            </a:extLst>
          </p:cNvPr>
          <p:cNvSpPr/>
          <p:nvPr/>
        </p:nvSpPr>
        <p:spPr>
          <a:xfrm>
            <a:off x="616016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3</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7" name="Rounded Rectangle 56">
            <a:extLst>
              <a:ext uri="{FF2B5EF4-FFF2-40B4-BE49-F238E27FC236}">
                <a16:creationId xmlns:a16="http://schemas.microsoft.com/office/drawing/2014/main" id="{5EC32507-A443-5A4C-A95C-9AA56C0C2E71}"/>
              </a:ext>
            </a:extLst>
          </p:cNvPr>
          <p:cNvSpPr/>
          <p:nvPr/>
        </p:nvSpPr>
        <p:spPr>
          <a:xfrm>
            <a:off x="4790578" y="863827"/>
            <a:ext cx="4251960" cy="853441"/>
          </a:xfrm>
          <a:prstGeom prst="roundRect">
            <a:avLst>
              <a:gd name="adj" fmla="val 7193"/>
            </a:avLst>
          </a:prstGeom>
          <a:solidFill>
            <a:srgbClr val="D7C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Data/computation flow coordination</a:t>
            </a:r>
          </a:p>
          <a:p>
            <a:pPr marL="1800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communication overhead</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#writes to flash chips</a:t>
            </a:r>
          </a:p>
        </p:txBody>
      </p:sp>
      <p:sp>
        <p:nvSpPr>
          <p:cNvPr id="44" name="Rounded Rectangle 43">
            <a:extLst>
              <a:ext uri="{FF2B5EF4-FFF2-40B4-BE49-F238E27FC236}">
                <a16:creationId xmlns:a16="http://schemas.microsoft.com/office/drawing/2014/main" id="{5ED0D847-FD88-A24E-9B42-175B6DDCAE24}"/>
              </a:ext>
            </a:extLst>
          </p:cNvPr>
          <p:cNvSpPr/>
          <p:nvPr/>
        </p:nvSpPr>
        <p:spPr>
          <a:xfrm>
            <a:off x="79799" y="860728"/>
            <a:ext cx="3611231" cy="853442"/>
          </a:xfrm>
          <a:prstGeom prst="roundRect">
            <a:avLst>
              <a:gd name="adj" fmla="val 7782"/>
            </a:avLst>
          </a:prstGeom>
          <a:solidFill>
            <a:srgbClr val="F5D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Task partitioning and mapping</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Each step executes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in its most suitable system </a:t>
            </a:r>
          </a:p>
        </p:txBody>
      </p:sp>
      <p:sp>
        <p:nvSpPr>
          <p:cNvPr id="45" name="Rectangle 44">
            <a:extLst>
              <a:ext uri="{FF2B5EF4-FFF2-40B4-BE49-F238E27FC236}">
                <a16:creationId xmlns:a16="http://schemas.microsoft.com/office/drawing/2014/main" id="{EEFDD6D5-ED65-E845-AC4A-7DB9C4F0CFB7}"/>
              </a:ext>
            </a:extLst>
          </p:cNvPr>
          <p:cNvSpPr/>
          <p:nvPr/>
        </p:nvSpPr>
        <p:spPr>
          <a:xfrm>
            <a:off x="79799" y="830142"/>
            <a:ext cx="8984402" cy="964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32914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Hardware-Software Co-Design</a:t>
            </a:r>
          </a:p>
        </p:txBody>
      </p:sp>
      <p:grpSp>
        <p:nvGrpSpPr>
          <p:cNvPr id="4" name="Group 3">
            <a:extLst>
              <a:ext uri="{FF2B5EF4-FFF2-40B4-BE49-F238E27FC236}">
                <a16:creationId xmlns:a16="http://schemas.microsoft.com/office/drawing/2014/main" id="{9777E662-BF15-0A4D-B2F2-3E0AB950D688}"/>
              </a:ext>
            </a:extLst>
          </p:cNvPr>
          <p:cNvGrpSpPr/>
          <p:nvPr/>
        </p:nvGrpSpPr>
        <p:grpSpPr>
          <a:xfrm>
            <a:off x="705812" y="1953273"/>
            <a:ext cx="7732376" cy="2602902"/>
            <a:chOff x="681428" y="2426782"/>
            <a:chExt cx="7732376" cy="2602902"/>
          </a:xfrm>
        </p:grpSpPr>
        <p:grpSp>
          <p:nvGrpSpPr>
            <p:cNvPr id="8" name="Group 7">
              <a:extLst>
                <a:ext uri="{FF2B5EF4-FFF2-40B4-BE49-F238E27FC236}">
                  <a16:creationId xmlns:a16="http://schemas.microsoft.com/office/drawing/2014/main" id="{BB2F72DB-BA33-AD4A-845C-0862E8D50054}"/>
                </a:ext>
              </a:extLst>
            </p:cNvPr>
            <p:cNvGrpSpPr/>
            <p:nvPr/>
          </p:nvGrpSpPr>
          <p:grpSpPr>
            <a:xfrm>
              <a:off x="681428" y="2426782"/>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7" name="Group 6">
              <a:extLst>
                <a:ext uri="{FF2B5EF4-FFF2-40B4-BE49-F238E27FC236}">
                  <a16:creationId xmlns:a16="http://schemas.microsoft.com/office/drawing/2014/main" id="{A32764CC-5D10-A248-A393-8558418F6787}"/>
                </a:ext>
              </a:extLst>
            </p:cNvPr>
            <p:cNvGrpSpPr/>
            <p:nvPr/>
          </p:nvGrpSpPr>
          <p:grpSpPr>
            <a:xfrm>
              <a:off x="2642548" y="2480466"/>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42" name="Group 41">
              <a:extLst>
                <a:ext uri="{FF2B5EF4-FFF2-40B4-BE49-F238E27FC236}">
                  <a16:creationId xmlns:a16="http://schemas.microsoft.com/office/drawing/2014/main" id="{3EA6C05E-6712-C045-A834-4B46040447A5}"/>
                </a:ext>
              </a:extLst>
            </p:cNvPr>
            <p:cNvGrpSpPr/>
            <p:nvPr/>
          </p:nvGrpSpPr>
          <p:grpSpPr>
            <a:xfrm>
              <a:off x="946631" y="3236214"/>
              <a:ext cx="5729638" cy="1361512"/>
              <a:chOff x="971015" y="4562245"/>
              <a:chExt cx="5729638" cy="1361512"/>
            </a:xfrm>
          </p:grpSpPr>
          <p:cxnSp>
            <p:nvCxnSpPr>
              <p:cNvPr id="44" name="Straight Connector 43">
                <a:extLst>
                  <a:ext uri="{FF2B5EF4-FFF2-40B4-BE49-F238E27FC236}">
                    <a16:creationId xmlns:a16="http://schemas.microsoft.com/office/drawing/2014/main" id="{0BF7D8A7-588E-CE41-9127-2BBECD1C1FCA}"/>
                  </a:ext>
                </a:extLst>
              </p:cNvPr>
              <p:cNvCxnSpPr>
                <a:cxnSpLocks/>
              </p:cNvCxnSpPr>
              <p:nvPr/>
            </p:nvCxnSpPr>
            <p:spPr>
              <a:xfrm>
                <a:off x="6514748" y="4861435"/>
                <a:ext cx="0" cy="10260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425DE917-2937-2146-95FD-AA551242F0E2}"/>
                  </a:ext>
                </a:extLst>
              </p:cNvPr>
              <p:cNvCxnSpPr>
                <a:cxnSpLocks/>
              </p:cNvCxnSpPr>
              <p:nvPr/>
            </p:nvCxnSpPr>
            <p:spPr>
              <a:xfrm>
                <a:off x="3408034" y="4792939"/>
                <a:ext cx="0" cy="11308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ight Arrow 270">
                <a:extLst>
                  <a:ext uri="{FF2B5EF4-FFF2-40B4-BE49-F238E27FC236}">
                    <a16:creationId xmlns:a16="http://schemas.microsoft.com/office/drawing/2014/main" id="{B6D8188A-86DA-B040-9FFF-26FCB6F5794B}"/>
                  </a:ext>
                </a:extLst>
              </p:cNvPr>
              <p:cNvSpPr/>
              <p:nvPr/>
            </p:nvSpPr>
            <p:spPr>
              <a:xfrm rot="16200000">
                <a:off x="6170604" y="5447968"/>
                <a:ext cx="391926" cy="192341"/>
              </a:xfrm>
              <a:prstGeom prst="rightArrow">
                <a:avLst>
                  <a:gd name="adj1" fmla="val 23159"/>
                  <a:gd name="adj2" fmla="val 10142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400" b="0" i="1"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57" name="직사각형 78">
                <a:extLst>
                  <a:ext uri="{FF2B5EF4-FFF2-40B4-BE49-F238E27FC236}">
                    <a16:creationId xmlns:a16="http://schemas.microsoft.com/office/drawing/2014/main" id="{0A890FAD-3B97-AD48-800F-45C77AD71D20}"/>
                  </a:ext>
                </a:extLst>
              </p:cNvPr>
              <p:cNvSpPr/>
              <p:nvPr/>
            </p:nvSpPr>
            <p:spPr>
              <a:xfrm>
                <a:off x="5934877" y="4778997"/>
                <a:ext cx="765776" cy="241181"/>
              </a:xfrm>
              <a:prstGeom prst="rect">
                <a:avLst/>
              </a:prstGeom>
              <a:solidFill>
                <a:srgbClr val="FFE7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ACC</a:t>
                </a:r>
                <a:endParaRPr kumimoji="0" lang="ko-KR" altLang="en-US"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59" name="Right Arrow 270">
                <a:extLst>
                  <a:ext uri="{FF2B5EF4-FFF2-40B4-BE49-F238E27FC236}">
                    <a16:creationId xmlns:a16="http://schemas.microsoft.com/office/drawing/2014/main" id="{7C04FF88-32A2-A24D-8D51-99CA4646DCF3}"/>
                  </a:ext>
                </a:extLst>
              </p:cNvPr>
              <p:cNvSpPr/>
              <p:nvPr/>
            </p:nvSpPr>
            <p:spPr>
              <a:xfrm rot="16200000">
                <a:off x="3372394" y="5449137"/>
                <a:ext cx="391926" cy="192341"/>
              </a:xfrm>
              <a:prstGeom prst="rightArrow">
                <a:avLst>
                  <a:gd name="adj1" fmla="val 23159"/>
                  <a:gd name="adj2" fmla="val 101427"/>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400" b="0" i="1"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60" name="Right Arrow 59">
                <a:extLst>
                  <a:ext uri="{FF2B5EF4-FFF2-40B4-BE49-F238E27FC236}">
                    <a16:creationId xmlns:a16="http://schemas.microsoft.com/office/drawing/2014/main" id="{188D29B9-4804-4543-A70F-1F69FCE7B03B}"/>
                  </a:ext>
                </a:extLst>
              </p:cNvPr>
              <p:cNvSpPr/>
              <p:nvPr/>
            </p:nvSpPr>
            <p:spPr>
              <a:xfrm>
                <a:off x="1827862" y="4562245"/>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2" name="Right Arrow 61">
                <a:extLst>
                  <a:ext uri="{FF2B5EF4-FFF2-40B4-BE49-F238E27FC236}">
                    <a16:creationId xmlns:a16="http://schemas.microsoft.com/office/drawing/2014/main" id="{D912E586-2373-A948-97F9-A1DF6071F9AB}"/>
                  </a:ext>
                </a:extLst>
              </p:cNvPr>
              <p:cNvSpPr/>
              <p:nvPr/>
            </p:nvSpPr>
            <p:spPr>
              <a:xfrm rot="10800000">
                <a:off x="1819369" y="5234944"/>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a:ln>
                    <a:noFill/>
                  </a:ln>
                  <a:solidFill>
                    <a:srgbClr val="7030A0"/>
                  </a:solidFill>
                  <a:effectLst/>
                  <a:uLnTx/>
                  <a:uFillTx/>
                  <a:latin typeface="Corbel" panose="020B0503020204020204" pitchFamily="34" charset="0"/>
                  <a:ea typeface="+mn-ea"/>
                  <a:cs typeface="+mn-cs"/>
                </a:endParaRPr>
              </a:p>
            </p:txBody>
          </p:sp>
          <p:sp>
            <p:nvSpPr>
              <p:cNvPr id="63" name="직사각형 78">
                <a:extLst>
                  <a:ext uri="{FF2B5EF4-FFF2-40B4-BE49-F238E27FC236}">
                    <a16:creationId xmlns:a16="http://schemas.microsoft.com/office/drawing/2014/main" id="{5785C21E-C67C-E043-8489-65393A3BD31B}"/>
                  </a:ext>
                </a:extLst>
              </p:cNvPr>
              <p:cNvSpPr/>
              <p:nvPr/>
            </p:nvSpPr>
            <p:spPr>
              <a:xfrm>
                <a:off x="3202311" y="4799667"/>
                <a:ext cx="765776" cy="241181"/>
              </a:xfrm>
              <a:prstGeom prst="rect">
                <a:avLst/>
              </a:prstGeom>
              <a:solidFill>
                <a:srgbClr val="FFE7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ACC</a:t>
                </a:r>
                <a:endParaRPr kumimoji="0" lang="ko-KR" altLang="en-US"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pic>
            <p:nvPicPr>
              <p:cNvPr id="64" name="Graphic 63" descr="Gears">
                <a:extLst>
                  <a:ext uri="{FF2B5EF4-FFF2-40B4-BE49-F238E27FC236}">
                    <a16:creationId xmlns:a16="http://schemas.microsoft.com/office/drawing/2014/main" id="{1EA12A80-2966-9143-93DA-62D37E7BFA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8689" y="4631291"/>
                <a:ext cx="914400" cy="914400"/>
              </a:xfrm>
              <a:prstGeom prst="rect">
                <a:avLst/>
              </a:prstGeom>
              <a:effectLst>
                <a:glow rad="63500">
                  <a:schemeClr val="bg1">
                    <a:alpha val="40000"/>
                  </a:schemeClr>
                </a:glow>
              </a:effectLst>
            </p:spPr>
          </p:pic>
          <p:pic>
            <p:nvPicPr>
              <p:cNvPr id="65" name="Graphic 64" descr="Gears">
                <a:extLst>
                  <a:ext uri="{FF2B5EF4-FFF2-40B4-BE49-F238E27FC236}">
                    <a16:creationId xmlns:a16="http://schemas.microsoft.com/office/drawing/2014/main" id="{B95595D7-3CE1-2244-B3A1-B189597ED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015" y="4573670"/>
                <a:ext cx="914400" cy="914400"/>
              </a:xfrm>
              <a:prstGeom prst="rect">
                <a:avLst/>
              </a:prstGeom>
              <a:effectLst>
                <a:glow rad="63500">
                  <a:schemeClr val="bg1">
                    <a:alpha val="40000"/>
                  </a:schemeClr>
                </a:glow>
              </a:effectLst>
            </p:spPr>
          </p:pic>
        </p:grpSp>
        <p:grpSp>
          <p:nvGrpSpPr>
            <p:cNvPr id="10" name="Group 9">
              <a:extLst>
                <a:ext uri="{FF2B5EF4-FFF2-40B4-BE49-F238E27FC236}">
                  <a16:creationId xmlns:a16="http://schemas.microsoft.com/office/drawing/2014/main" id="{CC48594D-229F-2E4F-AB9E-0142CC57C9CA}"/>
                </a:ext>
              </a:extLst>
            </p:cNvPr>
            <p:cNvGrpSpPr/>
            <p:nvPr/>
          </p:nvGrpSpPr>
          <p:grpSpPr>
            <a:xfrm>
              <a:off x="3148227" y="3782398"/>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
        <p:nvSpPr>
          <p:cNvPr id="85" name="Rounded Rectangle 84">
            <a:extLst>
              <a:ext uri="{FF2B5EF4-FFF2-40B4-BE49-F238E27FC236}">
                <a16:creationId xmlns:a16="http://schemas.microsoft.com/office/drawing/2014/main" id="{66C401CC-C87D-7049-9839-81ACDCE1FBC6}"/>
              </a:ext>
            </a:extLst>
          </p:cNvPr>
          <p:cNvSpPr/>
          <p:nvPr/>
        </p:nvSpPr>
        <p:spPr>
          <a:xfrm>
            <a:off x="4649734" y="4622866"/>
            <a:ext cx="4392804" cy="825630"/>
          </a:xfrm>
          <a:prstGeom prst="roundRect">
            <a:avLst>
              <a:gd name="adj" fmla="val 7782"/>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BF9001"/>
                </a:solidFill>
                <a:effectLst/>
                <a:uLnTx/>
                <a:uFillTx/>
                <a:latin typeface="Corbel" panose="020B0503020204020204" pitchFamily="34" charset="0"/>
                <a:ea typeface="+mn-ea"/>
                <a:cs typeface="+mn-cs"/>
              </a:rPr>
              <a:t>Lightweight in-storage accelerators </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Minimize SRAM/DRAM buffer spaces needed inside the SSD</a:t>
            </a:r>
            <a:endPar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sp>
        <p:nvSpPr>
          <p:cNvPr id="79" name="Rounded Rectangle 78">
            <a:extLst>
              <a:ext uri="{FF2B5EF4-FFF2-40B4-BE49-F238E27FC236}">
                <a16:creationId xmlns:a16="http://schemas.microsoft.com/office/drawing/2014/main" id="{726B9EB5-EF70-7D40-B6FA-6C416442F4E6}"/>
              </a:ext>
            </a:extLst>
          </p:cNvPr>
          <p:cNvSpPr/>
          <p:nvPr/>
        </p:nvSpPr>
        <p:spPr>
          <a:xfrm>
            <a:off x="710471"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6" name="Rounded Rectangle 85">
            <a:extLst>
              <a:ext uri="{FF2B5EF4-FFF2-40B4-BE49-F238E27FC236}">
                <a16:creationId xmlns:a16="http://schemas.microsoft.com/office/drawing/2014/main" id="{672F70BE-E34F-514E-8596-9C65E2A45B3A}"/>
              </a:ext>
            </a:extLst>
          </p:cNvPr>
          <p:cNvSpPr/>
          <p:nvPr/>
        </p:nvSpPr>
        <p:spPr>
          <a:xfrm>
            <a:off x="379605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2</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ounded Rectangle 86">
            <a:extLst>
              <a:ext uri="{FF2B5EF4-FFF2-40B4-BE49-F238E27FC236}">
                <a16:creationId xmlns:a16="http://schemas.microsoft.com/office/drawing/2014/main" id="{C42C5C90-298F-3A4E-A6AF-51303D48EBCF}"/>
              </a:ext>
            </a:extLst>
          </p:cNvPr>
          <p:cNvSpPr/>
          <p:nvPr/>
        </p:nvSpPr>
        <p:spPr>
          <a:xfrm>
            <a:off x="616016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3</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ounded Rectangle 88">
            <a:extLst>
              <a:ext uri="{FF2B5EF4-FFF2-40B4-BE49-F238E27FC236}">
                <a16:creationId xmlns:a16="http://schemas.microsoft.com/office/drawing/2014/main" id="{36DD4D81-DEAF-6748-BE65-AB956B3F1E31}"/>
              </a:ext>
            </a:extLst>
          </p:cNvPr>
          <p:cNvSpPr/>
          <p:nvPr/>
        </p:nvSpPr>
        <p:spPr>
          <a:xfrm>
            <a:off x="79799" y="4618755"/>
            <a:ext cx="3194091" cy="825630"/>
          </a:xfrm>
          <a:prstGeom prst="roundRect">
            <a:avLst>
              <a:gd name="adj" fmla="val 8192"/>
            </a:avLst>
          </a:prstGeom>
          <a:solidFill>
            <a:srgbClr val="BCEAD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9F96"/>
                </a:solidFill>
                <a:effectLst/>
                <a:uLnTx/>
                <a:uFillTx/>
                <a:latin typeface="Corbel" panose="020B0503020204020204" pitchFamily="34" charset="0"/>
                <a:ea typeface="+mn-ea"/>
                <a:cs typeface="+mn-cs"/>
              </a:rPr>
              <a:t>Storage-aware algorithms</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Enable efficient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access patterns to the SSD </a:t>
            </a:r>
          </a:p>
        </p:txBody>
      </p:sp>
      <p:sp>
        <p:nvSpPr>
          <p:cNvPr id="90" name="Rectangle 89">
            <a:extLst>
              <a:ext uri="{FF2B5EF4-FFF2-40B4-BE49-F238E27FC236}">
                <a16:creationId xmlns:a16="http://schemas.microsoft.com/office/drawing/2014/main" id="{796645DA-20F3-4B41-A12C-B6B15D9A7B3A}"/>
              </a:ext>
            </a:extLst>
          </p:cNvPr>
          <p:cNvSpPr/>
          <p:nvPr/>
        </p:nvSpPr>
        <p:spPr>
          <a:xfrm>
            <a:off x="0" y="4580889"/>
            <a:ext cx="3825174" cy="964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Rounded Rectangle 74">
            <a:extLst>
              <a:ext uri="{FF2B5EF4-FFF2-40B4-BE49-F238E27FC236}">
                <a16:creationId xmlns:a16="http://schemas.microsoft.com/office/drawing/2014/main" id="{7D4A8FC6-A479-EA4A-BB98-F880F3FF3C45}"/>
              </a:ext>
            </a:extLst>
          </p:cNvPr>
          <p:cNvSpPr/>
          <p:nvPr/>
        </p:nvSpPr>
        <p:spPr>
          <a:xfrm>
            <a:off x="4790578" y="863827"/>
            <a:ext cx="4251960" cy="853441"/>
          </a:xfrm>
          <a:prstGeom prst="roundRect">
            <a:avLst>
              <a:gd name="adj" fmla="val 7193"/>
            </a:avLst>
          </a:prstGeom>
          <a:solidFill>
            <a:srgbClr val="D7C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Data/computation flow coordination</a:t>
            </a:r>
          </a:p>
          <a:p>
            <a:pPr marL="1800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communication overhead</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#writes to flash chips</a:t>
            </a:r>
          </a:p>
        </p:txBody>
      </p:sp>
      <p:sp>
        <p:nvSpPr>
          <p:cNvPr id="76" name="Rounded Rectangle 75">
            <a:extLst>
              <a:ext uri="{FF2B5EF4-FFF2-40B4-BE49-F238E27FC236}">
                <a16:creationId xmlns:a16="http://schemas.microsoft.com/office/drawing/2014/main" id="{C401066B-7687-C041-BB61-3525B972271E}"/>
              </a:ext>
            </a:extLst>
          </p:cNvPr>
          <p:cNvSpPr/>
          <p:nvPr/>
        </p:nvSpPr>
        <p:spPr>
          <a:xfrm>
            <a:off x="79799" y="860728"/>
            <a:ext cx="3611231" cy="853442"/>
          </a:xfrm>
          <a:prstGeom prst="roundRect">
            <a:avLst>
              <a:gd name="adj" fmla="val 7782"/>
            </a:avLst>
          </a:prstGeom>
          <a:solidFill>
            <a:srgbClr val="F5D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Task partitioning and mapping</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Each step executes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in its most suitable system </a:t>
            </a:r>
          </a:p>
        </p:txBody>
      </p:sp>
      <p:sp>
        <p:nvSpPr>
          <p:cNvPr id="78" name="Rectangle 77">
            <a:extLst>
              <a:ext uri="{FF2B5EF4-FFF2-40B4-BE49-F238E27FC236}">
                <a16:creationId xmlns:a16="http://schemas.microsoft.com/office/drawing/2014/main" id="{2537FA2E-949B-574C-B1F5-A11D5F83FD82}"/>
              </a:ext>
            </a:extLst>
          </p:cNvPr>
          <p:cNvSpPr/>
          <p:nvPr/>
        </p:nvSpPr>
        <p:spPr>
          <a:xfrm>
            <a:off x="79799" y="829985"/>
            <a:ext cx="8984402" cy="964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8802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4E9AD-1AFA-C14D-92B2-38216609F9A6}"/>
              </a:ext>
            </a:extLst>
          </p:cNvPr>
          <p:cNvSpPr>
            <a:spLocks noGrp="1"/>
          </p:cNvSpPr>
          <p:nvPr>
            <p:ph type="title"/>
          </p:nvPr>
        </p:nvSpPr>
        <p:spPr/>
        <p:txBody>
          <a:bodyPr/>
          <a:lstStyle/>
          <a:p>
            <a:r>
              <a:rPr lang="en-CH" dirty="0"/>
              <a:t>MegIS Hardware-Software Co-Design</a:t>
            </a:r>
          </a:p>
        </p:txBody>
      </p:sp>
      <p:grpSp>
        <p:nvGrpSpPr>
          <p:cNvPr id="4" name="Group 3">
            <a:extLst>
              <a:ext uri="{FF2B5EF4-FFF2-40B4-BE49-F238E27FC236}">
                <a16:creationId xmlns:a16="http://schemas.microsoft.com/office/drawing/2014/main" id="{9777E662-BF15-0A4D-B2F2-3E0AB950D688}"/>
              </a:ext>
            </a:extLst>
          </p:cNvPr>
          <p:cNvGrpSpPr/>
          <p:nvPr/>
        </p:nvGrpSpPr>
        <p:grpSpPr>
          <a:xfrm>
            <a:off x="705812" y="1953273"/>
            <a:ext cx="7732376" cy="2602902"/>
            <a:chOff x="681428" y="2426782"/>
            <a:chExt cx="7732376" cy="2602902"/>
          </a:xfrm>
        </p:grpSpPr>
        <p:grpSp>
          <p:nvGrpSpPr>
            <p:cNvPr id="8" name="Group 7">
              <a:extLst>
                <a:ext uri="{FF2B5EF4-FFF2-40B4-BE49-F238E27FC236}">
                  <a16:creationId xmlns:a16="http://schemas.microsoft.com/office/drawing/2014/main" id="{BB2F72DB-BA33-AD4A-845C-0862E8D50054}"/>
                </a:ext>
              </a:extLst>
            </p:cNvPr>
            <p:cNvGrpSpPr/>
            <p:nvPr/>
          </p:nvGrpSpPr>
          <p:grpSpPr>
            <a:xfrm>
              <a:off x="681428" y="2426782"/>
              <a:ext cx="1112788" cy="2580206"/>
              <a:chOff x="705812" y="3752813"/>
              <a:chExt cx="1112788" cy="2580206"/>
            </a:xfrm>
          </p:grpSpPr>
          <p:sp>
            <p:nvSpPr>
              <p:cNvPr id="81" name="Rounded Rectangle 80">
                <a:extLst>
                  <a:ext uri="{FF2B5EF4-FFF2-40B4-BE49-F238E27FC236}">
                    <a16:creationId xmlns:a16="http://schemas.microsoft.com/office/drawing/2014/main" id="{39F73F0A-BBF0-AB43-AE37-CA6EDBD4C79D}"/>
                  </a:ext>
                </a:extLst>
              </p:cNvPr>
              <p:cNvSpPr/>
              <p:nvPr/>
            </p:nvSpPr>
            <p:spPr>
              <a:xfrm rot="16200000">
                <a:off x="7778" y="4509537"/>
                <a:ext cx="2567546" cy="1054098"/>
              </a:xfrm>
              <a:prstGeom prst="roundRect">
                <a:avLst>
                  <a:gd name="adj" fmla="val 6954"/>
                </a:avLst>
              </a:prstGeom>
              <a:solidFill>
                <a:schemeClr val="accent2">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82" name="TextBox 81">
                <a:extLst>
                  <a:ext uri="{FF2B5EF4-FFF2-40B4-BE49-F238E27FC236}">
                    <a16:creationId xmlns:a16="http://schemas.microsoft.com/office/drawing/2014/main" id="{3D30CBAC-E4B4-5E45-A7E1-989B18F3E366}"/>
                  </a:ext>
                </a:extLst>
              </p:cNvPr>
              <p:cNvSpPr txBox="1"/>
              <p:nvPr/>
            </p:nvSpPr>
            <p:spPr>
              <a:xfrm rot="16200000">
                <a:off x="-384236" y="4842861"/>
                <a:ext cx="258020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Host System</a:t>
                </a:r>
              </a:p>
            </p:txBody>
          </p:sp>
        </p:grpSp>
        <p:grpSp>
          <p:nvGrpSpPr>
            <p:cNvPr id="7" name="Group 6">
              <a:extLst>
                <a:ext uri="{FF2B5EF4-FFF2-40B4-BE49-F238E27FC236}">
                  <a16:creationId xmlns:a16="http://schemas.microsoft.com/office/drawing/2014/main" id="{A32764CC-5D10-A248-A393-8558418F6787}"/>
                </a:ext>
              </a:extLst>
            </p:cNvPr>
            <p:cNvGrpSpPr/>
            <p:nvPr/>
          </p:nvGrpSpPr>
          <p:grpSpPr>
            <a:xfrm>
              <a:off x="2642548" y="2480466"/>
              <a:ext cx="5771256" cy="2549218"/>
              <a:chOff x="2666932" y="3806497"/>
              <a:chExt cx="5771256" cy="2549218"/>
            </a:xfrm>
          </p:grpSpPr>
          <p:sp>
            <p:nvSpPr>
              <p:cNvPr id="50" name="Rounded Rectangle 49">
                <a:extLst>
                  <a:ext uri="{FF2B5EF4-FFF2-40B4-BE49-F238E27FC236}">
                    <a16:creationId xmlns:a16="http://schemas.microsoft.com/office/drawing/2014/main" id="{E27FD226-8B2E-8A44-A9AD-F6E1501D1528}"/>
                  </a:ext>
                </a:extLst>
              </p:cNvPr>
              <p:cNvSpPr/>
              <p:nvPr/>
            </p:nvSpPr>
            <p:spPr>
              <a:xfrm>
                <a:off x="2666932" y="3806497"/>
                <a:ext cx="5771256" cy="2526522"/>
              </a:xfrm>
              <a:prstGeom prst="roundRect">
                <a:avLst>
                  <a:gd name="adj" fmla="val 6954"/>
                </a:avLst>
              </a:prstGeom>
              <a:solidFill>
                <a:schemeClr val="accent6">
                  <a:lumMod val="20000"/>
                  <a:lumOff val="8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51" name="Straight Connector 50">
                <a:extLst>
                  <a:ext uri="{FF2B5EF4-FFF2-40B4-BE49-F238E27FC236}">
                    <a16:creationId xmlns:a16="http://schemas.microsoft.com/office/drawing/2014/main" id="{2C5004B6-8162-1A4D-8C51-92E7F24DF93C}"/>
                  </a:ext>
                </a:extLst>
              </p:cNvPr>
              <p:cNvCxnSpPr>
                <a:cxnSpLocks/>
              </p:cNvCxnSpPr>
              <p:nvPr/>
            </p:nvCxnSpPr>
            <p:spPr>
              <a:xfrm>
                <a:off x="6407109" y="4836459"/>
                <a:ext cx="716242"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64BF880A-7CB8-614C-8D12-584D9AD42B32}"/>
                  </a:ext>
                </a:extLst>
              </p:cNvPr>
              <p:cNvSpPr/>
              <p:nvPr/>
            </p:nvSpPr>
            <p:spPr bwMode="auto">
              <a:xfrm>
                <a:off x="6905902" y="4055477"/>
                <a:ext cx="1369789" cy="2109881"/>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36000" rIns="0" bIns="3600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rPr>
                  <a:t>SSD DRAM</a:t>
                </a:r>
                <a:endParaRPr kumimoji="0" lang="en-CH" sz="16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Arial" panose="020B0604020202020204" pitchFamily="34" charset="0"/>
                </a:endParaRPr>
              </a:p>
            </p:txBody>
          </p:sp>
          <p:sp>
            <p:nvSpPr>
              <p:cNvPr id="53" name="Rectangle 52">
                <a:extLst>
                  <a:ext uri="{FF2B5EF4-FFF2-40B4-BE49-F238E27FC236}">
                    <a16:creationId xmlns:a16="http://schemas.microsoft.com/office/drawing/2014/main" id="{CCA0B680-1145-7043-BDB2-65B21E68E2A2}"/>
                  </a:ext>
                </a:extLst>
              </p:cNvPr>
              <p:cNvSpPr/>
              <p:nvPr/>
            </p:nvSpPr>
            <p:spPr bwMode="auto">
              <a:xfrm>
                <a:off x="3161985" y="4055477"/>
                <a:ext cx="3581420" cy="1579207"/>
              </a:xfrm>
              <a:prstGeom prst="rect">
                <a:avLst/>
              </a:prstGeom>
              <a:solidFill>
                <a:schemeClr val="bg2"/>
              </a:solidFill>
              <a:ln w="15875"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endParaRPr>
              </a:p>
            </p:txBody>
          </p:sp>
          <p:sp>
            <p:nvSpPr>
              <p:cNvPr id="56" name="Rectangle 55">
                <a:extLst>
                  <a:ext uri="{FF2B5EF4-FFF2-40B4-BE49-F238E27FC236}">
                    <a16:creationId xmlns:a16="http://schemas.microsoft.com/office/drawing/2014/main" id="{FCF6758D-F462-244D-B295-2E2ACDE1E915}"/>
                  </a:ext>
                </a:extLst>
              </p:cNvPr>
              <p:cNvSpPr/>
              <p:nvPr/>
            </p:nvSpPr>
            <p:spPr>
              <a:xfrm>
                <a:off x="6968653" y="4442877"/>
                <a:ext cx="1229298" cy="578367"/>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Metadata</a:t>
                </a:r>
              </a:p>
            </p:txBody>
          </p:sp>
          <p:sp>
            <p:nvSpPr>
              <p:cNvPr id="58" name="직사각형 363">
                <a:extLst>
                  <a:ext uri="{FF2B5EF4-FFF2-40B4-BE49-F238E27FC236}">
                    <a16:creationId xmlns:a16="http://schemas.microsoft.com/office/drawing/2014/main" id="{94CADD4B-65A9-2A42-B3AA-95E58FB9D21D}"/>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1" name="직사각형 78">
                <a:extLst>
                  <a:ext uri="{FF2B5EF4-FFF2-40B4-BE49-F238E27FC236}">
                    <a16:creationId xmlns:a16="http://schemas.microsoft.com/office/drawing/2014/main" id="{1F9B973B-6048-4448-99CD-BF655DBF73D1}"/>
                  </a:ext>
                </a:extLst>
              </p:cNvPr>
              <p:cNvSpPr/>
              <p:nvPr/>
            </p:nvSpPr>
            <p:spPr>
              <a:xfrm>
                <a:off x="3659817" y="4169247"/>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7" name="TextBox 66">
                <a:extLst>
                  <a:ext uri="{FF2B5EF4-FFF2-40B4-BE49-F238E27FC236}">
                    <a16:creationId xmlns:a16="http://schemas.microsoft.com/office/drawing/2014/main" id="{639FD3E6-57A1-8449-BDFD-E51BA278F651}"/>
                  </a:ext>
                </a:extLst>
              </p:cNvPr>
              <p:cNvSpPr txBox="1"/>
              <p:nvPr/>
            </p:nvSpPr>
            <p:spPr>
              <a:xfrm>
                <a:off x="5367788" y="4065864"/>
                <a:ext cx="153514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SSD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lumMod val="50000"/>
                        <a:lumOff val="50000"/>
                      </a:prstClr>
                    </a:solidFill>
                    <a:effectLst/>
                    <a:uLnTx/>
                    <a:uFillTx/>
                    <a:latin typeface="Corbel" panose="020B0503020204020204" pitchFamily="34" charset="0"/>
                    <a:ea typeface="+mn-ea"/>
                    <a:cs typeface="+mn-cs"/>
                  </a:rPr>
                  <a:t>Controller</a:t>
                </a:r>
              </a:p>
            </p:txBody>
          </p:sp>
          <p:sp>
            <p:nvSpPr>
              <p:cNvPr id="68" name="직사각형 78">
                <a:extLst>
                  <a:ext uri="{FF2B5EF4-FFF2-40B4-BE49-F238E27FC236}">
                    <a16:creationId xmlns:a16="http://schemas.microsoft.com/office/drawing/2014/main" id="{66D1BBDE-9FEB-F646-8BD9-D0AF0957DF0D}"/>
                  </a:ext>
                </a:extLst>
              </p:cNvPr>
              <p:cNvSpPr/>
              <p:nvPr/>
            </p:nvSpPr>
            <p:spPr>
              <a:xfrm>
                <a:off x="3825174" y="4250901"/>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69" name="직사각형 78">
                <a:extLst>
                  <a:ext uri="{FF2B5EF4-FFF2-40B4-BE49-F238E27FC236}">
                    <a16:creationId xmlns:a16="http://schemas.microsoft.com/office/drawing/2014/main" id="{5FB8EDFB-2CD5-6547-A029-B7296B860EFD}"/>
                  </a:ext>
                </a:extLst>
              </p:cNvPr>
              <p:cNvSpPr/>
              <p:nvPr/>
            </p:nvSpPr>
            <p:spPr>
              <a:xfrm>
                <a:off x="3927234" y="4349398"/>
                <a:ext cx="1519718" cy="231944"/>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Cores</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0" name="Rounded Rectangle 69">
                <a:extLst>
                  <a:ext uri="{FF2B5EF4-FFF2-40B4-BE49-F238E27FC236}">
                    <a16:creationId xmlns:a16="http://schemas.microsoft.com/office/drawing/2014/main" id="{1AD7E18E-1B6F-BD45-B2F8-5F1B7CB4393E}"/>
                  </a:ext>
                </a:extLst>
              </p:cNvPr>
              <p:cNvSpPr/>
              <p:nvPr/>
            </p:nvSpPr>
            <p:spPr>
              <a:xfrm>
                <a:off x="3220770" y="4115339"/>
                <a:ext cx="797104" cy="553024"/>
              </a:xfrm>
              <a:prstGeom prst="roundRect">
                <a:avLst>
                  <a:gd name="adj" fmla="val 16632"/>
                </a:avLst>
              </a:prstGeom>
              <a:solidFill>
                <a:schemeClr val="bg2">
                  <a:lumMod val="90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400" b="1" i="0" u="none" strike="noStrike" kern="1200" cap="none" spc="0" normalizeH="0" baseline="0" noProof="0" dirty="0">
                    <a:ln>
                      <a:noFill/>
                    </a:ln>
                    <a:solidFill>
                      <a:prstClr val="black"/>
                    </a:solidFill>
                    <a:effectLst/>
                    <a:uLnTx/>
                    <a:uFillTx/>
                    <a:latin typeface="Corbel" panose="020B0503020204020204" pitchFamily="34" charset="0"/>
                    <a:ea typeface="+mn-ea"/>
                    <a:cs typeface="Arial" panose="020B0604020202020204" pitchFamily="34" charset="0"/>
                  </a:rPr>
                  <a:t>FTL</a:t>
                </a:r>
              </a:p>
            </p:txBody>
          </p:sp>
          <p:cxnSp>
            <p:nvCxnSpPr>
              <p:cNvPr id="41" name="Straight Connector 40">
                <a:extLst>
                  <a:ext uri="{FF2B5EF4-FFF2-40B4-BE49-F238E27FC236}">
                    <a16:creationId xmlns:a16="http://schemas.microsoft.com/office/drawing/2014/main" id="{8560429B-FBAB-354F-9630-523F14590FC6}"/>
                  </a:ext>
                </a:extLst>
              </p:cNvPr>
              <p:cNvCxnSpPr>
                <a:cxnSpLocks/>
              </p:cNvCxnSpPr>
              <p:nvPr/>
            </p:nvCxnSpPr>
            <p:spPr>
              <a:xfrm>
                <a:off x="3408034" y="5369668"/>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2F1C936-8C50-284D-8E0A-E3B0D1472124}"/>
                  </a:ext>
                </a:extLst>
              </p:cNvPr>
              <p:cNvCxnSpPr>
                <a:cxnSpLocks/>
              </p:cNvCxnSpPr>
              <p:nvPr/>
            </p:nvCxnSpPr>
            <p:spPr>
              <a:xfrm>
                <a:off x="6513867" y="5360221"/>
                <a:ext cx="0" cy="674429"/>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직사각형 363">
                <a:extLst>
                  <a:ext uri="{FF2B5EF4-FFF2-40B4-BE49-F238E27FC236}">
                    <a16:creationId xmlns:a16="http://schemas.microsoft.com/office/drawing/2014/main" id="{A3BDFBAB-9A76-3A4F-A18D-4194E5507D24}"/>
                  </a:ext>
                </a:extLst>
              </p:cNvPr>
              <p:cNvSpPr/>
              <p:nvPr/>
            </p:nvSpPr>
            <p:spPr>
              <a:xfrm>
                <a:off x="4649734" y="5644607"/>
                <a:ext cx="378249" cy="3232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t>
                </a:r>
                <a:endParaRPr kumimoji="0" lang="ko-KR" altLang="en-US" sz="14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103" name="TextBox 102">
                <a:extLst>
                  <a:ext uri="{FF2B5EF4-FFF2-40B4-BE49-F238E27FC236}">
                    <a16:creationId xmlns:a16="http://schemas.microsoft.com/office/drawing/2014/main" id="{3A08F2FF-FDA3-6944-B8B0-3AFAD89EDDC0}"/>
                  </a:ext>
                </a:extLst>
              </p:cNvPr>
              <p:cNvSpPr txBox="1"/>
              <p:nvPr/>
            </p:nvSpPr>
            <p:spPr>
              <a:xfrm rot="16200000">
                <a:off x="1734934" y="4812571"/>
                <a:ext cx="2549218" cy="537070"/>
              </a:xfrm>
              <a:prstGeom prst="rect">
                <a:avLst/>
              </a:prstGeom>
              <a:noFill/>
            </p:spPr>
            <p:txBody>
              <a:bodyPr wrap="square" rtlCol="0">
                <a:spAutoFit/>
              </a:bodyPr>
              <a:lstStyle/>
              <a:p>
                <a:pPr marL="0" marR="0" lvl="0" indent="0" algn="ctr" defTabSz="914400" rtl="0" eaLnBrk="1" fontAlgn="auto" latinLnBrk="0" hangingPunct="1">
                  <a:lnSpc>
                    <a:spcPct val="7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MegIS-Enabled SSD </a:t>
                </a:r>
              </a:p>
              <a:p>
                <a:pPr marL="0" marR="0" lvl="0" indent="0" algn="ctr" defTabSz="914400" rtl="0" eaLnBrk="1" fontAlgn="auto" latinLnBrk="0" hangingPunct="1">
                  <a:lnSpc>
                    <a:spcPct val="70000"/>
                  </a:lnSpc>
                  <a:spcBef>
                    <a:spcPts val="0"/>
                  </a:spcBef>
                  <a:spcAft>
                    <a:spcPts val="0"/>
                  </a:spcAft>
                  <a:buClrTx/>
                  <a:buSzTx/>
                  <a:buFontTx/>
                  <a:buNone/>
                  <a:tabLst/>
                  <a:defRPr/>
                </a:pPr>
                <a:endParaRPr kumimoji="0" lang="en-CH" sz="20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endParaRPr>
              </a:p>
            </p:txBody>
          </p:sp>
        </p:grpSp>
        <p:grpSp>
          <p:nvGrpSpPr>
            <p:cNvPr id="42" name="Group 41">
              <a:extLst>
                <a:ext uri="{FF2B5EF4-FFF2-40B4-BE49-F238E27FC236}">
                  <a16:creationId xmlns:a16="http://schemas.microsoft.com/office/drawing/2014/main" id="{3EA6C05E-6712-C045-A834-4B46040447A5}"/>
                </a:ext>
              </a:extLst>
            </p:cNvPr>
            <p:cNvGrpSpPr/>
            <p:nvPr/>
          </p:nvGrpSpPr>
          <p:grpSpPr>
            <a:xfrm>
              <a:off x="946631" y="2788971"/>
              <a:ext cx="7226937" cy="1808755"/>
              <a:chOff x="971015" y="4115002"/>
              <a:chExt cx="7226937" cy="1808755"/>
            </a:xfrm>
          </p:grpSpPr>
          <p:cxnSp>
            <p:nvCxnSpPr>
              <p:cNvPr id="44" name="Straight Connector 43">
                <a:extLst>
                  <a:ext uri="{FF2B5EF4-FFF2-40B4-BE49-F238E27FC236}">
                    <a16:creationId xmlns:a16="http://schemas.microsoft.com/office/drawing/2014/main" id="{0BF7D8A7-588E-CE41-9127-2BBECD1C1FCA}"/>
                  </a:ext>
                </a:extLst>
              </p:cNvPr>
              <p:cNvCxnSpPr>
                <a:cxnSpLocks/>
              </p:cNvCxnSpPr>
              <p:nvPr/>
            </p:nvCxnSpPr>
            <p:spPr>
              <a:xfrm>
                <a:off x="6514748" y="4861435"/>
                <a:ext cx="0" cy="102608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ounded Rectangle 44">
                <a:extLst>
                  <a:ext uri="{FF2B5EF4-FFF2-40B4-BE49-F238E27FC236}">
                    <a16:creationId xmlns:a16="http://schemas.microsoft.com/office/drawing/2014/main" id="{8A20B564-6FD3-5B43-ADCC-7C363CBDA8F1}"/>
                  </a:ext>
                </a:extLst>
              </p:cNvPr>
              <p:cNvSpPr/>
              <p:nvPr/>
            </p:nvSpPr>
            <p:spPr>
              <a:xfrm>
                <a:off x="3218889" y="4115002"/>
                <a:ext cx="797104" cy="553024"/>
              </a:xfrm>
              <a:prstGeom prst="roundRect">
                <a:avLst>
                  <a:gd name="adj" fmla="val 16632"/>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MegIS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white"/>
                    </a:solidFill>
                    <a:effectLst/>
                    <a:uLnTx/>
                    <a:uFillTx/>
                    <a:latin typeface="Corbel" panose="020B0503020204020204" pitchFamily="34" charset="0"/>
                    <a:ea typeface="+mn-ea"/>
                    <a:cs typeface="Arial" panose="020B0604020202020204" pitchFamily="34" charset="0"/>
                  </a:rPr>
                  <a:t>FTL</a:t>
                </a:r>
              </a:p>
            </p:txBody>
          </p:sp>
          <p:sp>
            <p:nvSpPr>
              <p:cNvPr id="47" name="Rectangle 46">
                <a:extLst>
                  <a:ext uri="{FF2B5EF4-FFF2-40B4-BE49-F238E27FC236}">
                    <a16:creationId xmlns:a16="http://schemas.microsoft.com/office/drawing/2014/main" id="{C2F54877-8BC9-0D4E-BE68-0BEA8434F060}"/>
                  </a:ext>
                </a:extLst>
              </p:cNvPr>
              <p:cNvSpPr/>
              <p:nvPr/>
            </p:nvSpPr>
            <p:spPr>
              <a:xfrm>
                <a:off x="6968654" y="5344530"/>
                <a:ext cx="1229298" cy="578367"/>
              </a:xfrm>
              <a:prstGeom prst="rect">
                <a:avLst/>
              </a:prstGeom>
              <a:solidFill>
                <a:schemeClr val="accent5"/>
              </a:solidFill>
              <a:ln w="1587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MegIS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Metadata</a:t>
                </a:r>
              </a:p>
            </p:txBody>
          </p:sp>
          <p:cxnSp>
            <p:nvCxnSpPr>
              <p:cNvPr id="54" name="Straight Connector 53">
                <a:extLst>
                  <a:ext uri="{FF2B5EF4-FFF2-40B4-BE49-F238E27FC236}">
                    <a16:creationId xmlns:a16="http://schemas.microsoft.com/office/drawing/2014/main" id="{425DE917-2937-2146-95FD-AA551242F0E2}"/>
                  </a:ext>
                </a:extLst>
              </p:cNvPr>
              <p:cNvCxnSpPr>
                <a:cxnSpLocks/>
              </p:cNvCxnSpPr>
              <p:nvPr/>
            </p:nvCxnSpPr>
            <p:spPr>
              <a:xfrm>
                <a:off x="3408034" y="4792939"/>
                <a:ext cx="0" cy="11308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Right Arrow 270">
                <a:extLst>
                  <a:ext uri="{FF2B5EF4-FFF2-40B4-BE49-F238E27FC236}">
                    <a16:creationId xmlns:a16="http://schemas.microsoft.com/office/drawing/2014/main" id="{B6D8188A-86DA-B040-9FFF-26FCB6F5794B}"/>
                  </a:ext>
                </a:extLst>
              </p:cNvPr>
              <p:cNvSpPr/>
              <p:nvPr/>
            </p:nvSpPr>
            <p:spPr>
              <a:xfrm rot="16200000">
                <a:off x="6170604" y="5447968"/>
                <a:ext cx="391926" cy="192341"/>
              </a:xfrm>
              <a:prstGeom prst="rightArrow">
                <a:avLst>
                  <a:gd name="adj1" fmla="val 23159"/>
                  <a:gd name="adj2" fmla="val 10142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400" b="0" i="1" u="none" strike="noStrike" kern="1200" cap="none" spc="0" normalizeH="0" baseline="0" noProof="0">
                  <a:ln>
                    <a:noFill/>
                  </a:ln>
                  <a:solidFill>
                    <a:prstClr val="white"/>
                  </a:solidFill>
                  <a:effectLst/>
                  <a:uLnTx/>
                  <a:uFillTx/>
                  <a:latin typeface="Corbel" panose="020B0503020204020204" pitchFamily="34" charset="0"/>
                  <a:ea typeface="+mn-ea"/>
                  <a:cs typeface="+mn-cs"/>
                </a:endParaRPr>
              </a:p>
            </p:txBody>
          </p:sp>
          <p:sp>
            <p:nvSpPr>
              <p:cNvPr id="59" name="Right Arrow 270">
                <a:extLst>
                  <a:ext uri="{FF2B5EF4-FFF2-40B4-BE49-F238E27FC236}">
                    <a16:creationId xmlns:a16="http://schemas.microsoft.com/office/drawing/2014/main" id="{7C04FF88-32A2-A24D-8D51-99CA4646DCF3}"/>
                  </a:ext>
                </a:extLst>
              </p:cNvPr>
              <p:cNvSpPr/>
              <p:nvPr/>
            </p:nvSpPr>
            <p:spPr>
              <a:xfrm rot="16200000">
                <a:off x="3372394" y="5449137"/>
                <a:ext cx="391926" cy="192341"/>
              </a:xfrm>
              <a:prstGeom prst="rightArrow">
                <a:avLst>
                  <a:gd name="adj1" fmla="val 23159"/>
                  <a:gd name="adj2" fmla="val 101427"/>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400" b="0" i="1" u="none" strike="noStrike" kern="1200" cap="none" spc="0" normalizeH="0" baseline="0" noProof="0" dirty="0">
                  <a:ln>
                    <a:noFill/>
                  </a:ln>
                  <a:solidFill>
                    <a:prstClr val="white"/>
                  </a:solidFill>
                  <a:effectLst/>
                  <a:uLnTx/>
                  <a:uFillTx/>
                  <a:latin typeface="Corbel" panose="020B0503020204020204" pitchFamily="34" charset="0"/>
                  <a:ea typeface="+mn-ea"/>
                  <a:cs typeface="+mn-cs"/>
                </a:endParaRPr>
              </a:p>
            </p:txBody>
          </p:sp>
          <p:sp>
            <p:nvSpPr>
              <p:cNvPr id="60" name="Right Arrow 59">
                <a:extLst>
                  <a:ext uri="{FF2B5EF4-FFF2-40B4-BE49-F238E27FC236}">
                    <a16:creationId xmlns:a16="http://schemas.microsoft.com/office/drawing/2014/main" id="{188D29B9-4804-4543-A70F-1F69FCE7B03B}"/>
                  </a:ext>
                </a:extLst>
              </p:cNvPr>
              <p:cNvSpPr/>
              <p:nvPr/>
            </p:nvSpPr>
            <p:spPr>
              <a:xfrm>
                <a:off x="1827862" y="4562245"/>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dirty="0">
                  <a:ln>
                    <a:noFill/>
                  </a:ln>
                  <a:solidFill>
                    <a:srgbClr val="7030A0"/>
                  </a:solidFill>
                  <a:effectLst/>
                  <a:uLnTx/>
                  <a:uFillTx/>
                  <a:latin typeface="Corbel" panose="020B0503020204020204" pitchFamily="34" charset="0"/>
                  <a:ea typeface="+mn-ea"/>
                  <a:cs typeface="+mn-cs"/>
                </a:endParaRPr>
              </a:p>
            </p:txBody>
          </p:sp>
          <p:sp>
            <p:nvSpPr>
              <p:cNvPr id="62" name="Right Arrow 61">
                <a:extLst>
                  <a:ext uri="{FF2B5EF4-FFF2-40B4-BE49-F238E27FC236}">
                    <a16:creationId xmlns:a16="http://schemas.microsoft.com/office/drawing/2014/main" id="{D912E586-2373-A948-97F9-A1DF6071F9AB}"/>
                  </a:ext>
                </a:extLst>
              </p:cNvPr>
              <p:cNvSpPr/>
              <p:nvPr/>
            </p:nvSpPr>
            <p:spPr>
              <a:xfrm rot="10800000">
                <a:off x="1819369" y="5234944"/>
                <a:ext cx="824667" cy="274214"/>
              </a:xfrm>
              <a:prstGeom prst="rightArrow">
                <a:avLst/>
              </a:prstGeom>
              <a:solidFill>
                <a:srgbClr val="7030A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1" u="none" strike="noStrike" kern="1200" cap="none" spc="0" normalizeH="0" baseline="0" noProof="0">
                  <a:ln>
                    <a:noFill/>
                  </a:ln>
                  <a:solidFill>
                    <a:srgbClr val="7030A0"/>
                  </a:solidFill>
                  <a:effectLst/>
                  <a:uLnTx/>
                  <a:uFillTx/>
                  <a:latin typeface="Corbel" panose="020B0503020204020204" pitchFamily="34" charset="0"/>
                  <a:ea typeface="+mn-ea"/>
                  <a:cs typeface="+mn-cs"/>
                </a:endParaRPr>
              </a:p>
            </p:txBody>
          </p:sp>
          <p:pic>
            <p:nvPicPr>
              <p:cNvPr id="64" name="Graphic 63" descr="Gears">
                <a:extLst>
                  <a:ext uri="{FF2B5EF4-FFF2-40B4-BE49-F238E27FC236}">
                    <a16:creationId xmlns:a16="http://schemas.microsoft.com/office/drawing/2014/main" id="{1EA12A80-2966-9143-93DA-62D37E7BFA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28689" y="4631291"/>
                <a:ext cx="914400" cy="914400"/>
              </a:xfrm>
              <a:prstGeom prst="rect">
                <a:avLst/>
              </a:prstGeom>
              <a:effectLst>
                <a:glow rad="63500">
                  <a:schemeClr val="bg1">
                    <a:alpha val="40000"/>
                  </a:schemeClr>
                </a:glow>
              </a:effectLst>
            </p:spPr>
          </p:pic>
          <p:pic>
            <p:nvPicPr>
              <p:cNvPr id="65" name="Graphic 64" descr="Gears">
                <a:extLst>
                  <a:ext uri="{FF2B5EF4-FFF2-40B4-BE49-F238E27FC236}">
                    <a16:creationId xmlns:a16="http://schemas.microsoft.com/office/drawing/2014/main" id="{B95595D7-3CE1-2244-B3A1-B189597EDD3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1015" y="4573670"/>
                <a:ext cx="914400" cy="914400"/>
              </a:xfrm>
              <a:prstGeom prst="rect">
                <a:avLst/>
              </a:prstGeom>
              <a:effectLst>
                <a:glow rad="63500">
                  <a:schemeClr val="bg1">
                    <a:alpha val="40000"/>
                  </a:schemeClr>
                </a:glow>
              </a:effectLst>
            </p:spPr>
          </p:pic>
        </p:grpSp>
        <p:grpSp>
          <p:nvGrpSpPr>
            <p:cNvPr id="10" name="Group 9">
              <a:extLst>
                <a:ext uri="{FF2B5EF4-FFF2-40B4-BE49-F238E27FC236}">
                  <a16:creationId xmlns:a16="http://schemas.microsoft.com/office/drawing/2014/main" id="{CC48594D-229F-2E4F-AB9E-0142CC57C9CA}"/>
                </a:ext>
              </a:extLst>
            </p:cNvPr>
            <p:cNvGrpSpPr/>
            <p:nvPr/>
          </p:nvGrpSpPr>
          <p:grpSpPr>
            <a:xfrm>
              <a:off x="3148227" y="3782398"/>
              <a:ext cx="3569766" cy="1067027"/>
              <a:chOff x="3172611" y="5108429"/>
              <a:chExt cx="3569766" cy="1067027"/>
            </a:xfrm>
          </p:grpSpPr>
          <p:sp>
            <p:nvSpPr>
              <p:cNvPr id="71" name="직사각형 78">
                <a:extLst>
                  <a:ext uri="{FF2B5EF4-FFF2-40B4-BE49-F238E27FC236}">
                    <a16:creationId xmlns:a16="http://schemas.microsoft.com/office/drawing/2014/main" id="{87667484-CE28-424C-BE57-A7B1AC72EAB0}"/>
                  </a:ext>
                </a:extLst>
              </p:cNvPr>
              <p:cNvSpPr/>
              <p:nvPr/>
            </p:nvSpPr>
            <p:spPr>
              <a:xfrm>
                <a:off x="5937624" y="5108429"/>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2" name="직사각형 78">
                <a:extLst>
                  <a:ext uri="{FF2B5EF4-FFF2-40B4-BE49-F238E27FC236}">
                    <a16:creationId xmlns:a16="http://schemas.microsoft.com/office/drawing/2014/main" id="{58A4D594-9A99-FB41-AAB9-2E6E90677C66}"/>
                  </a:ext>
                </a:extLst>
              </p:cNvPr>
              <p:cNvSpPr/>
              <p:nvPr/>
            </p:nvSpPr>
            <p:spPr>
              <a:xfrm>
                <a:off x="3201622" y="5128487"/>
                <a:ext cx="765776" cy="241181"/>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Cntrl</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3" name="직사각형 78">
                <a:extLst>
                  <a:ext uri="{FF2B5EF4-FFF2-40B4-BE49-F238E27FC236}">
                    <a16:creationId xmlns:a16="http://schemas.microsoft.com/office/drawing/2014/main" id="{30F9A6F3-8BF3-EC46-A597-1D085672FBC9}"/>
                  </a:ext>
                </a:extLst>
              </p:cNvPr>
              <p:cNvSpPr/>
              <p:nvPr/>
            </p:nvSpPr>
            <p:spPr>
              <a:xfrm>
                <a:off x="5300226" y="5759584"/>
                <a:ext cx="1442151"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err="1">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Channel#N</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74" name="직사각형 78">
                <a:extLst>
                  <a:ext uri="{FF2B5EF4-FFF2-40B4-BE49-F238E27FC236}">
                    <a16:creationId xmlns:a16="http://schemas.microsoft.com/office/drawing/2014/main" id="{B35589E9-CE31-C640-B7E1-384D589239B6}"/>
                  </a:ext>
                </a:extLst>
              </p:cNvPr>
              <p:cNvSpPr/>
              <p:nvPr/>
            </p:nvSpPr>
            <p:spPr>
              <a:xfrm>
                <a:off x="3172611" y="5769681"/>
                <a:ext cx="1380142" cy="405775"/>
              </a:xfrm>
              <a:prstGeom prst="rect">
                <a:avLst/>
              </a:prstGeom>
              <a:solidFill>
                <a:schemeClr val="bg2">
                  <a:lumMod val="9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Channel#1</a:t>
                </a:r>
                <a:endParaRPr kumimoji="0" lang="ko-KR" altLang="en-US" sz="1800" b="1"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grpSp>
      </p:grpSp>
      <p:sp>
        <p:nvSpPr>
          <p:cNvPr id="79" name="Rounded Rectangle 78">
            <a:extLst>
              <a:ext uri="{FF2B5EF4-FFF2-40B4-BE49-F238E27FC236}">
                <a16:creationId xmlns:a16="http://schemas.microsoft.com/office/drawing/2014/main" id="{7842FB48-1197-5D43-BC5B-3BD922FE9DF3}"/>
              </a:ext>
            </a:extLst>
          </p:cNvPr>
          <p:cNvSpPr/>
          <p:nvPr/>
        </p:nvSpPr>
        <p:spPr>
          <a:xfrm>
            <a:off x="79798" y="5504411"/>
            <a:ext cx="8962739" cy="853441"/>
          </a:xfrm>
          <a:prstGeom prst="roundRect">
            <a:avLst>
              <a:gd name="adj" fmla="val 10953"/>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Data mapping scheme and Flash Translation Layer (FTL) </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Specialize to the characteristics of metagenomic analysis</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Leverage the SSD’s full internal bandwidth</a:t>
            </a:r>
            <a:endPar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sp>
        <p:nvSpPr>
          <p:cNvPr id="87" name="Rounded Rectangle 86">
            <a:extLst>
              <a:ext uri="{FF2B5EF4-FFF2-40B4-BE49-F238E27FC236}">
                <a16:creationId xmlns:a16="http://schemas.microsoft.com/office/drawing/2014/main" id="{9B2D97E1-91C0-A649-B057-F8EFFE7C9184}"/>
              </a:ext>
            </a:extLst>
          </p:cNvPr>
          <p:cNvSpPr/>
          <p:nvPr/>
        </p:nvSpPr>
        <p:spPr>
          <a:xfrm>
            <a:off x="710471"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a:t>
            </a:r>
            <a:r>
              <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
        <p:nvSpPr>
          <p:cNvPr id="88" name="Rounded Rectangle 87">
            <a:extLst>
              <a:ext uri="{FF2B5EF4-FFF2-40B4-BE49-F238E27FC236}">
                <a16:creationId xmlns:a16="http://schemas.microsoft.com/office/drawing/2014/main" id="{E0BD05C0-4CB5-2145-9EA6-E22E1A02087D}"/>
              </a:ext>
            </a:extLst>
          </p:cNvPr>
          <p:cNvSpPr/>
          <p:nvPr/>
        </p:nvSpPr>
        <p:spPr>
          <a:xfrm>
            <a:off x="379605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2</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9" name="Rounded Rectangle 88">
            <a:extLst>
              <a:ext uri="{FF2B5EF4-FFF2-40B4-BE49-F238E27FC236}">
                <a16:creationId xmlns:a16="http://schemas.microsoft.com/office/drawing/2014/main" id="{3E332501-AC70-B14B-904F-57945CAD325E}"/>
              </a:ext>
            </a:extLst>
          </p:cNvPr>
          <p:cNvSpPr/>
          <p:nvPr/>
        </p:nvSpPr>
        <p:spPr>
          <a:xfrm>
            <a:off x="6160165" y="1800983"/>
            <a:ext cx="1160946" cy="386703"/>
          </a:xfrm>
          <a:prstGeom prst="roundRect">
            <a:avLst>
              <a:gd name="adj" fmla="val 34566"/>
            </a:avLst>
          </a:prstGeom>
          <a:solidFill>
            <a:srgbClr val="06436E"/>
          </a:solidFill>
          <a:ln>
            <a:solidFill>
              <a:srgbClr val="0643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prstClr val="white"/>
                </a:solidFill>
                <a:effectLst/>
                <a:uLnTx/>
                <a:uFillTx/>
                <a:latin typeface="Corbel" panose="020B0503020204020204" pitchFamily="34" charset="0"/>
                <a:ea typeface="+mn-ea"/>
                <a:cs typeface="+mn-cs"/>
              </a:rPr>
              <a:t>Step 3</a:t>
            </a:r>
            <a:endParaRPr kumimoji="0" lang="en-CH" sz="24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3" name="Rounded Rectangle 92">
            <a:extLst>
              <a:ext uri="{FF2B5EF4-FFF2-40B4-BE49-F238E27FC236}">
                <a16:creationId xmlns:a16="http://schemas.microsoft.com/office/drawing/2014/main" id="{EEC46954-54C7-C24D-89D1-623EC43F8C5C}"/>
              </a:ext>
            </a:extLst>
          </p:cNvPr>
          <p:cNvSpPr/>
          <p:nvPr/>
        </p:nvSpPr>
        <p:spPr>
          <a:xfrm>
            <a:off x="79799" y="4618755"/>
            <a:ext cx="3194091" cy="825630"/>
          </a:xfrm>
          <a:prstGeom prst="roundRect">
            <a:avLst>
              <a:gd name="adj" fmla="val 8192"/>
            </a:avLst>
          </a:prstGeom>
          <a:solidFill>
            <a:srgbClr val="BCEAD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9F96"/>
                </a:solidFill>
                <a:effectLst/>
                <a:uLnTx/>
                <a:uFillTx/>
                <a:latin typeface="Corbel" panose="020B0503020204020204" pitchFamily="34" charset="0"/>
                <a:ea typeface="+mn-ea"/>
                <a:cs typeface="+mn-cs"/>
              </a:rPr>
              <a:t>Storage-aware algorithms</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Enable efficient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access patterns to the SSD </a:t>
            </a:r>
          </a:p>
        </p:txBody>
      </p:sp>
      <p:sp>
        <p:nvSpPr>
          <p:cNvPr id="66" name="Rounded Rectangle 65">
            <a:extLst>
              <a:ext uri="{FF2B5EF4-FFF2-40B4-BE49-F238E27FC236}">
                <a16:creationId xmlns:a16="http://schemas.microsoft.com/office/drawing/2014/main" id="{399BFE44-0408-1C4F-BE6E-21139D117DEB}"/>
              </a:ext>
            </a:extLst>
          </p:cNvPr>
          <p:cNvSpPr/>
          <p:nvPr/>
        </p:nvSpPr>
        <p:spPr>
          <a:xfrm>
            <a:off x="4649734" y="4622866"/>
            <a:ext cx="4392804" cy="825630"/>
          </a:xfrm>
          <a:prstGeom prst="roundRect">
            <a:avLst>
              <a:gd name="adj" fmla="val 7782"/>
            </a:avLst>
          </a:prstGeom>
          <a:solidFill>
            <a:schemeClr val="accent4">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B28506"/>
                </a:solidFill>
                <a:effectLst/>
                <a:uLnTx/>
                <a:uFillTx/>
                <a:latin typeface="Corbel" panose="020B0503020204020204" pitchFamily="34" charset="0"/>
                <a:ea typeface="+mn-ea"/>
                <a:cs typeface="+mn-cs"/>
              </a:rPr>
              <a:t>Lightweight in-storage accelerators </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Minimize SRAM/DRAM buffer spaces needed inside the SSD</a:t>
            </a:r>
            <a:endPar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endParaRPr>
          </a:p>
        </p:txBody>
      </p:sp>
      <p:sp>
        <p:nvSpPr>
          <p:cNvPr id="94" name="Rectangle 93">
            <a:extLst>
              <a:ext uri="{FF2B5EF4-FFF2-40B4-BE49-F238E27FC236}">
                <a16:creationId xmlns:a16="http://schemas.microsoft.com/office/drawing/2014/main" id="{36AC8AB3-DD91-5A43-84DA-3F09AE325F24}"/>
              </a:ext>
            </a:extLst>
          </p:cNvPr>
          <p:cNvSpPr/>
          <p:nvPr/>
        </p:nvSpPr>
        <p:spPr>
          <a:xfrm>
            <a:off x="-28764" y="4566703"/>
            <a:ext cx="9143999" cy="888166"/>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6" name="Rounded Rectangle 75">
            <a:extLst>
              <a:ext uri="{FF2B5EF4-FFF2-40B4-BE49-F238E27FC236}">
                <a16:creationId xmlns:a16="http://schemas.microsoft.com/office/drawing/2014/main" id="{9E9028A9-839E-8F43-B5FC-23C302E73769}"/>
              </a:ext>
            </a:extLst>
          </p:cNvPr>
          <p:cNvSpPr/>
          <p:nvPr/>
        </p:nvSpPr>
        <p:spPr>
          <a:xfrm>
            <a:off x="4790578" y="863827"/>
            <a:ext cx="4251960" cy="853441"/>
          </a:xfrm>
          <a:prstGeom prst="roundRect">
            <a:avLst>
              <a:gd name="adj" fmla="val 7193"/>
            </a:avLst>
          </a:prstGeom>
          <a:solidFill>
            <a:srgbClr val="D7C9FA"/>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Data/computation flow coordination</a:t>
            </a:r>
          </a:p>
          <a:p>
            <a:pPr marL="1800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communication overhead</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GB"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Reduce #writes to flash chips</a:t>
            </a:r>
          </a:p>
        </p:txBody>
      </p:sp>
      <p:sp>
        <p:nvSpPr>
          <p:cNvPr id="80" name="Rounded Rectangle 79">
            <a:extLst>
              <a:ext uri="{FF2B5EF4-FFF2-40B4-BE49-F238E27FC236}">
                <a16:creationId xmlns:a16="http://schemas.microsoft.com/office/drawing/2014/main" id="{C9FB57D0-4689-5344-9D4B-7959BBC061C6}"/>
              </a:ext>
            </a:extLst>
          </p:cNvPr>
          <p:cNvSpPr/>
          <p:nvPr/>
        </p:nvSpPr>
        <p:spPr>
          <a:xfrm>
            <a:off x="79799" y="860728"/>
            <a:ext cx="3611231" cy="853442"/>
          </a:xfrm>
          <a:prstGeom prst="roundRect">
            <a:avLst>
              <a:gd name="adj" fmla="val 7782"/>
            </a:avLst>
          </a:prstGeom>
          <a:solidFill>
            <a:srgbClr val="F5DCF3"/>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Task partitioning and mapping</a:t>
            </a:r>
          </a:p>
          <a:p>
            <a:pPr marL="342900" marR="0" lvl="0" indent="-180000" algn="ctr"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 Each step executes </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CH" sz="2000" b="0" i="1" u="none" strike="noStrike" kern="1200" cap="none" spc="0" normalizeH="0" baseline="0" noProof="0" dirty="0">
                <a:ln>
                  <a:noFill/>
                </a:ln>
                <a:solidFill>
                  <a:prstClr val="white">
                    <a:lumMod val="50000"/>
                  </a:prstClr>
                </a:solidFill>
                <a:effectLst/>
                <a:uLnTx/>
                <a:uFillTx/>
                <a:latin typeface="Corbel" panose="020B0503020204020204" pitchFamily="34" charset="0"/>
                <a:ea typeface="+mn-ea"/>
                <a:cs typeface="+mn-cs"/>
              </a:rPr>
              <a:t>in its most suitable system </a:t>
            </a:r>
          </a:p>
        </p:txBody>
      </p:sp>
      <p:sp>
        <p:nvSpPr>
          <p:cNvPr id="84" name="Rectangle 83">
            <a:extLst>
              <a:ext uri="{FF2B5EF4-FFF2-40B4-BE49-F238E27FC236}">
                <a16:creationId xmlns:a16="http://schemas.microsoft.com/office/drawing/2014/main" id="{F0BE1CF2-37DC-274E-8B22-B10C1BD001AF}"/>
              </a:ext>
            </a:extLst>
          </p:cNvPr>
          <p:cNvSpPr/>
          <p:nvPr/>
        </p:nvSpPr>
        <p:spPr>
          <a:xfrm>
            <a:off x="79799" y="829985"/>
            <a:ext cx="8984402" cy="964969"/>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직사각형 78">
            <a:extLst>
              <a:ext uri="{FF2B5EF4-FFF2-40B4-BE49-F238E27FC236}">
                <a16:creationId xmlns:a16="http://schemas.microsoft.com/office/drawing/2014/main" id="{B4333B67-197B-EA44-BA13-C61FA34AF5AB}"/>
              </a:ext>
            </a:extLst>
          </p:cNvPr>
          <p:cNvSpPr/>
          <p:nvPr/>
        </p:nvSpPr>
        <p:spPr>
          <a:xfrm>
            <a:off x="5934877" y="2979457"/>
            <a:ext cx="765776" cy="241181"/>
          </a:xfrm>
          <a:prstGeom prst="rect">
            <a:avLst/>
          </a:prstGeom>
          <a:solidFill>
            <a:srgbClr val="FFE7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ACC</a:t>
            </a:r>
            <a:endParaRPr kumimoji="0" lang="ko-KR" altLang="en-US"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
        <p:nvSpPr>
          <p:cNvPr id="86" name="직사각형 78">
            <a:extLst>
              <a:ext uri="{FF2B5EF4-FFF2-40B4-BE49-F238E27FC236}">
                <a16:creationId xmlns:a16="http://schemas.microsoft.com/office/drawing/2014/main" id="{14D37576-0270-C547-AA3D-0EF2A00F6DCD}"/>
              </a:ext>
            </a:extLst>
          </p:cNvPr>
          <p:cNvSpPr/>
          <p:nvPr/>
        </p:nvSpPr>
        <p:spPr>
          <a:xfrm>
            <a:off x="3202311" y="3000127"/>
            <a:ext cx="765776" cy="241181"/>
          </a:xfrm>
          <a:prstGeom prst="rect">
            <a:avLst/>
          </a:prstGeom>
          <a:solidFill>
            <a:srgbClr val="FFE799"/>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rPr>
              <a:t>ACC</a:t>
            </a:r>
            <a:endParaRPr kumimoji="0" lang="ko-KR" altLang="en-US" sz="1800" b="1" i="1"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Arial" panose="020B0604020202020204" pitchFamily="34" charset="0"/>
            </a:endParaRPr>
          </a:p>
        </p:txBody>
      </p:sp>
    </p:spTree>
    <p:extLst>
      <p:ext uri="{BB962C8B-B14F-4D97-AF65-F5344CB8AC3E}">
        <p14:creationId xmlns:p14="http://schemas.microsoft.com/office/powerpoint/2010/main" val="60509831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67408-D0C7-D44C-8CA9-2CF126EB228E}"/>
              </a:ext>
            </a:extLst>
          </p:cNvPr>
          <p:cNvSpPr>
            <a:spLocks noGrp="1"/>
          </p:cNvSpPr>
          <p:nvPr>
            <p:ph type="title"/>
          </p:nvPr>
        </p:nvSpPr>
        <p:spPr/>
        <p:txBody>
          <a:bodyPr/>
          <a:lstStyle/>
          <a:p>
            <a:r>
              <a:rPr lang="en-CH" dirty="0"/>
              <a:t>Evaluation Methodology </a:t>
            </a:r>
            <a:r>
              <a:rPr lang="en-CH"/>
              <a:t>Overview </a:t>
            </a:r>
            <a:endParaRPr lang="en-CH" dirty="0"/>
          </a:p>
        </p:txBody>
      </p:sp>
      <p:sp>
        <p:nvSpPr>
          <p:cNvPr id="3" name="Content Placeholder 2">
            <a:extLst>
              <a:ext uri="{FF2B5EF4-FFF2-40B4-BE49-F238E27FC236}">
                <a16:creationId xmlns:a16="http://schemas.microsoft.com/office/drawing/2014/main" id="{883EE9A6-1332-FE46-8BA5-7AF826E629C2}"/>
              </a:ext>
            </a:extLst>
          </p:cNvPr>
          <p:cNvSpPr>
            <a:spLocks noGrp="1"/>
          </p:cNvSpPr>
          <p:nvPr>
            <p:ph idx="1"/>
          </p:nvPr>
        </p:nvSpPr>
        <p:spPr>
          <a:xfrm>
            <a:off x="119922" y="782953"/>
            <a:ext cx="8867700" cy="618626"/>
          </a:xfrm>
        </p:spPr>
        <p:txBody>
          <a:bodyPr/>
          <a:lstStyle/>
          <a:p>
            <a:pPr marL="0" indent="0">
              <a:lnSpc>
                <a:spcPct val="100000"/>
              </a:lnSpc>
              <a:spcBef>
                <a:spcPts val="0"/>
              </a:spcBef>
              <a:spcAft>
                <a:spcPts val="1000"/>
              </a:spcAft>
              <a:buNone/>
            </a:pPr>
            <a:r>
              <a:rPr lang="en-GB" sz="2400" b="1" dirty="0">
                <a:solidFill>
                  <a:schemeClr val="accent5"/>
                </a:solidFill>
              </a:rPr>
              <a:t>Performance, Energy, and Power Analysis</a:t>
            </a:r>
          </a:p>
          <a:p>
            <a:pPr marL="0" indent="0">
              <a:lnSpc>
                <a:spcPct val="100000"/>
              </a:lnSpc>
              <a:buNone/>
            </a:pPr>
            <a:endParaRPr lang="en-GB" sz="2800" b="1" dirty="0">
              <a:solidFill>
                <a:srgbClr val="1982C3"/>
              </a:solidFill>
            </a:endParaRPr>
          </a:p>
          <a:p>
            <a:pPr>
              <a:lnSpc>
                <a:spcPct val="100000"/>
              </a:lnSpc>
            </a:pPr>
            <a:endParaRPr lang="en-CH" dirty="0"/>
          </a:p>
        </p:txBody>
      </p:sp>
      <p:sp>
        <p:nvSpPr>
          <p:cNvPr id="7" name="Content Placeholder 2">
            <a:extLst>
              <a:ext uri="{FF2B5EF4-FFF2-40B4-BE49-F238E27FC236}">
                <a16:creationId xmlns:a16="http://schemas.microsoft.com/office/drawing/2014/main" id="{C3B13176-62EF-0444-8525-9B46C38F6FA9}"/>
              </a:ext>
            </a:extLst>
          </p:cNvPr>
          <p:cNvSpPr txBox="1">
            <a:spLocks/>
          </p:cNvSpPr>
          <p:nvPr/>
        </p:nvSpPr>
        <p:spPr>
          <a:xfrm>
            <a:off x="138150" y="3269789"/>
            <a:ext cx="8867700" cy="1612976"/>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000"/>
              </a:spcAft>
              <a:buClr>
                <a:prstClr val="black"/>
              </a:buClr>
              <a:buSzTx/>
              <a:buFont typeface="Arial" panose="020B0604020202020204" pitchFamily="34" charset="0"/>
              <a:buNone/>
              <a:tabLst/>
              <a:defRPr/>
            </a:pPr>
            <a:r>
              <a:rPr kumimoji="0" lang="en-GB" sz="2400" b="1" i="0" u="none" strike="noStrike" kern="1200" cap="none" spc="0" normalizeH="0" baseline="0" noProof="0" dirty="0">
                <a:ln>
                  <a:noFill/>
                </a:ln>
                <a:solidFill>
                  <a:srgbClr val="B38606"/>
                </a:solidFill>
                <a:effectLst/>
                <a:uLnTx/>
                <a:uFillTx/>
                <a:latin typeface="Corbel" panose="020B0503020204020204" pitchFamily="34" charset="0"/>
                <a:ea typeface="+mn-ea"/>
                <a:cs typeface="+mn-cs"/>
              </a:rPr>
              <a:t>Baseline Comparison Points</a:t>
            </a:r>
          </a:p>
          <a:p>
            <a:pPr marL="187200" marR="0" lvl="0" indent="-187200" algn="l" defTabSz="914400"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D6A206"/>
                </a:solidFill>
                <a:effectLst/>
                <a:uLnTx/>
                <a:uFillTx/>
                <a:latin typeface="Corbel" panose="020B0503020204020204" pitchFamily="34" charset="0"/>
                <a:ea typeface="+mn-ea"/>
                <a:cs typeface="+mn-cs"/>
              </a:rPr>
              <a:t>Performance-optimized software</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Kraken2 </a:t>
            </a:r>
            <a:r>
              <a:rPr kumimoji="0" lang="en-GB" sz="20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[Genome Biology’19]</a:t>
            </a:r>
          </a:p>
          <a:p>
            <a:pPr marL="187200" marR="0" lvl="0" indent="-187200" algn="l" defTabSz="914400"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D6A206"/>
                </a:solidFill>
                <a:effectLst/>
                <a:uLnTx/>
                <a:uFillTx/>
                <a:latin typeface="Corbel" panose="020B0503020204020204" pitchFamily="34" charset="0"/>
                <a:ea typeface="+mn-ea"/>
                <a:cs typeface="+mn-cs"/>
              </a:rPr>
              <a:t>Accuracy-optimized software</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0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Metalign</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0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[Genome Biology’20]</a:t>
            </a:r>
          </a:p>
          <a:p>
            <a:pPr marL="187200" marR="0" lvl="0" indent="-187200" algn="l" defTabSz="914400" rtl="0" eaLnBrk="1" fontAlgn="auto" latinLnBrk="0" hangingPunct="1">
              <a:lnSpc>
                <a:spcPct val="100000"/>
              </a:lnSpc>
              <a:spcBef>
                <a:spcPts val="0"/>
              </a:spcBef>
              <a:spcAft>
                <a:spcPts val="500"/>
              </a:spcAft>
              <a:buClr>
                <a:prstClr val="black"/>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D6A206"/>
                </a:solidFill>
                <a:effectLst/>
                <a:uLnTx/>
                <a:uFillTx/>
                <a:latin typeface="Corbel" panose="020B0503020204020204" pitchFamily="34" charset="0"/>
                <a:ea typeface="+mn-ea"/>
                <a:cs typeface="+mn-cs"/>
              </a:rPr>
              <a:t>PIM hardware-accelerated tool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(using processing-in-memory), Sieve </a:t>
            </a:r>
            <a:r>
              <a:rPr kumimoji="0" lang="en-GB" sz="20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[ISCA’21]</a:t>
            </a:r>
            <a:endParaRPr kumimoji="0" lang="en-GB" sz="18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endParaRPr>
          </a:p>
        </p:txBody>
      </p:sp>
      <p:sp>
        <p:nvSpPr>
          <p:cNvPr id="8" name="Content Placeholder 2">
            <a:extLst>
              <a:ext uri="{FF2B5EF4-FFF2-40B4-BE49-F238E27FC236}">
                <a16:creationId xmlns:a16="http://schemas.microsoft.com/office/drawing/2014/main" id="{741D9B45-2A07-5C4B-8DA9-83FC78275922}"/>
              </a:ext>
            </a:extLst>
          </p:cNvPr>
          <p:cNvSpPr txBox="1">
            <a:spLocks/>
          </p:cNvSpPr>
          <p:nvPr/>
        </p:nvSpPr>
        <p:spPr>
          <a:xfrm>
            <a:off x="138150" y="5053806"/>
            <a:ext cx="8867700" cy="1612976"/>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1000"/>
              </a:spcBef>
              <a:spcAft>
                <a:spcPts val="500"/>
              </a:spcAft>
              <a:buClr>
                <a:prstClr val="black"/>
              </a:buClr>
              <a:buSzTx/>
              <a:buFont typeface="Arial" panose="020B0604020202020204" pitchFamily="34" charset="0"/>
              <a:buNone/>
              <a:tabLst/>
              <a:defRPr/>
            </a:pPr>
            <a:r>
              <a:rPr kumimoji="0" lang="en-GB" sz="2400" b="1" i="0" u="none" strike="noStrike" kern="1200" cap="none" spc="0" normalizeH="0" baseline="0" noProof="0" dirty="0">
                <a:ln>
                  <a:noFill/>
                </a:ln>
                <a:solidFill>
                  <a:srgbClr val="C812BD"/>
                </a:solidFill>
                <a:effectLst/>
                <a:uLnTx/>
                <a:uFillTx/>
                <a:latin typeface="Corbel" panose="020B0503020204020204" pitchFamily="34" charset="0"/>
                <a:ea typeface="+mn-ea"/>
                <a:cs typeface="+mn-cs"/>
              </a:rPr>
              <a:t>SSD Configurations</a:t>
            </a:r>
          </a:p>
          <a:p>
            <a:pPr marL="187200" marR="0" lvl="0" indent="-187200" algn="l" defTabSz="914400" rtl="0" eaLnBrk="1" fontAlgn="auto" latinLnBrk="0" hangingPunct="1">
              <a:lnSpc>
                <a:spcPct val="120000"/>
              </a:lnSpc>
              <a:spcBef>
                <a:spcPts val="0"/>
              </a:spcBef>
              <a:spcAft>
                <a:spcPts val="500"/>
              </a:spcAft>
              <a:buClr>
                <a:prstClr val="black"/>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C174E7"/>
                </a:solidFill>
                <a:effectLst/>
                <a:uLnTx/>
                <a:uFillTx/>
                <a:latin typeface="Corbel" panose="020B0503020204020204" pitchFamily="34" charset="0"/>
                <a:ea typeface="+mn-ea"/>
                <a:cs typeface="+mn-cs"/>
              </a:rPr>
              <a:t>SSD-C: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with </a:t>
            </a:r>
            <a:r>
              <a:rPr kumimoji="0" lang="en-GB" sz="2000" b="0" i="0" u="none" strike="noStrike" kern="1200" cap="none" spc="0" normalizeH="0" baseline="0" noProof="0" dirty="0">
                <a:ln>
                  <a:noFill/>
                </a:ln>
                <a:solidFill>
                  <a:srgbClr val="C174E7"/>
                </a:solidFill>
                <a:effectLst/>
                <a:uLnTx/>
                <a:uFillTx/>
                <a:latin typeface="Corbel" panose="020B0503020204020204" pitchFamily="34" charset="0"/>
                <a:ea typeface="+mn-ea"/>
                <a:cs typeface="+mn-cs"/>
              </a:rPr>
              <a:t>SATA</a:t>
            </a:r>
            <a:r>
              <a:rPr kumimoji="0" lang="en-GB" sz="2000" b="0" i="0" u="none" strike="noStrike" kern="1200" cap="none" spc="0" normalizeH="0" baseline="0" noProof="0" dirty="0">
                <a:ln>
                  <a:noFill/>
                </a:ln>
                <a:solidFill>
                  <a:srgbClr val="C174E7"/>
                </a:solidFill>
                <a:effectLst/>
                <a:uLnTx/>
                <a:uFillTx/>
                <a:latin typeface="Calibri" panose="020F0502020204030204"/>
                <a:ea typeface="+mn-ea"/>
                <a:cs typeface="+mn-cs"/>
              </a:rPr>
              <a:t>3</a:t>
            </a:r>
            <a:r>
              <a:rPr kumimoji="0" lang="en-GB" sz="2000" b="0" i="0" u="none" strike="noStrike" kern="1200" cap="none" spc="0" normalizeH="0" baseline="0" noProof="0" dirty="0">
                <a:ln>
                  <a:noFill/>
                </a:ln>
                <a:solidFill>
                  <a:srgbClr val="C174E7"/>
                </a:solidFill>
                <a:effectLst/>
                <a:uLnTx/>
                <a:uFillTx/>
                <a:latin typeface="Corbel" panose="020B0503020204020204"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interface (</a:t>
            </a:r>
            <a:r>
              <a:rPr kumimoji="0" lang="en-GB" sz="2000" b="0" i="0" u="none" strike="noStrike" kern="1200" cap="none" spc="0" normalizeH="0" baseline="0" noProof="0" dirty="0">
                <a:ln>
                  <a:noFill/>
                </a:ln>
                <a:solidFill>
                  <a:srgbClr val="CC7BF3"/>
                </a:solidFill>
                <a:effectLst/>
                <a:uLnTx/>
                <a:uFillTx/>
                <a:latin typeface="Calibri" panose="020F0502020204030204"/>
                <a:ea typeface="+mn-ea"/>
                <a:cs typeface="+mn-cs"/>
              </a:rPr>
              <a:t>0.5</a:t>
            </a:r>
            <a:r>
              <a:rPr kumimoji="0" lang="en-GB" sz="2000" b="0" i="0" u="none" strike="noStrike" kern="1200" cap="none" spc="0" normalizeH="0" baseline="0" noProof="0" dirty="0">
                <a:ln>
                  <a:noFill/>
                </a:ln>
                <a:solidFill>
                  <a:srgbClr val="CC7BF3"/>
                </a:solidFill>
                <a:effectLst/>
                <a:uLnTx/>
                <a:uFillTx/>
                <a:latin typeface="Corbel" panose="020B0503020204020204" pitchFamily="34" charset="0"/>
                <a:ea typeface="+mn-ea"/>
                <a:cs typeface="+mn-cs"/>
              </a:rPr>
              <a:t> GB/s</a:t>
            </a:r>
            <a:r>
              <a:rPr kumimoji="0" lang="en-GB" sz="2000" b="0" i="0" u="none" strike="noStrike" kern="1200" cap="none" spc="0" normalizeH="0" baseline="0" noProof="0" dirty="0">
                <a:ln>
                  <a:noFill/>
                </a:ln>
                <a:solidFill>
                  <a:srgbClr val="D883FF"/>
                </a:solidFill>
                <a:effectLst/>
                <a:uLnTx/>
                <a:uFillTx/>
                <a:latin typeface="Corbel" panose="020B0503020204020204"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sequential read bandwidth)</a:t>
            </a:r>
          </a:p>
          <a:p>
            <a:pPr marL="187200" marR="0" lvl="0" indent="-187200" algn="l" defTabSz="914400" rtl="0" eaLnBrk="1" fontAlgn="auto" latinLnBrk="0" hangingPunct="1">
              <a:lnSpc>
                <a:spcPct val="120000"/>
              </a:lnSpc>
              <a:spcBef>
                <a:spcPts val="0"/>
              </a:spcBef>
              <a:spcAft>
                <a:spcPts val="500"/>
              </a:spcAft>
              <a:buClr>
                <a:prstClr val="black"/>
              </a:buClr>
              <a:buSzTx/>
              <a:buFont typeface="Arial" panose="020B0604020202020204" pitchFamily="34" charset="0"/>
              <a:buChar char="•"/>
              <a:tabLst/>
              <a:defRPr/>
            </a:pPr>
            <a:r>
              <a:rPr kumimoji="0" lang="en-GB" sz="2000" b="1" i="0" u="none" strike="noStrike" kern="1200" cap="none" spc="0" normalizeH="0" baseline="0" noProof="0" dirty="0">
                <a:ln>
                  <a:noFill/>
                </a:ln>
                <a:solidFill>
                  <a:srgbClr val="C174E7"/>
                </a:solidFill>
                <a:effectLst/>
                <a:uLnTx/>
                <a:uFillTx/>
                <a:latin typeface="Corbel" panose="020B0503020204020204" pitchFamily="34" charset="0"/>
                <a:ea typeface="+mn-ea"/>
                <a:cs typeface="+mn-cs"/>
              </a:rPr>
              <a:t>SSD-P: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with </a:t>
            </a:r>
            <a:r>
              <a:rPr kumimoji="0" lang="en-GB" sz="2000" b="0" i="0" u="none" strike="noStrike" kern="1200" cap="none" spc="0" normalizeH="0" baseline="0" noProof="0" dirty="0">
                <a:ln>
                  <a:noFill/>
                </a:ln>
                <a:solidFill>
                  <a:srgbClr val="C174E7"/>
                </a:solidFill>
                <a:effectLst/>
                <a:uLnTx/>
                <a:uFillTx/>
                <a:latin typeface="Corbel" panose="020B0503020204020204" pitchFamily="34" charset="0"/>
                <a:ea typeface="+mn-ea"/>
                <a:cs typeface="+mn-cs"/>
              </a:rPr>
              <a:t>PCIe Gen</a:t>
            </a:r>
            <a:r>
              <a:rPr kumimoji="0" lang="en-GB" sz="2000" b="0" i="0" u="none" strike="noStrike" kern="1200" cap="none" spc="0" normalizeH="0" baseline="0" noProof="0" dirty="0">
                <a:ln>
                  <a:noFill/>
                </a:ln>
                <a:solidFill>
                  <a:srgbClr val="C174E7"/>
                </a:solidFill>
                <a:effectLst/>
                <a:uLnTx/>
                <a:uFillTx/>
                <a:latin typeface="Calibri" panose="020F0502020204030204"/>
                <a:ea typeface="+mn-ea"/>
                <a:cs typeface="+mn-cs"/>
              </a:rPr>
              <a:t>4</a:t>
            </a:r>
            <a:r>
              <a:rPr kumimoji="0" lang="en-GB" sz="2000" b="0" i="0" u="none" strike="noStrike" kern="1200" cap="none" spc="0" normalizeH="0" baseline="0" noProof="0" dirty="0">
                <a:ln>
                  <a:noFill/>
                </a:ln>
                <a:solidFill>
                  <a:srgbClr val="C174E7"/>
                </a:solidFill>
                <a:effectLst/>
                <a:uLnTx/>
                <a:uFillTx/>
                <a:latin typeface="Corbel" panose="020B0503020204020204" pitchFamily="34" charset="0"/>
                <a:ea typeface="+mn-ea"/>
                <a:cs typeface="+mn-cs"/>
              </a:rPr>
              <a:t>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interface (</a:t>
            </a:r>
            <a:r>
              <a:rPr kumimoji="0" lang="en-GB" sz="2000" b="0" i="0" u="none" strike="noStrike" kern="1200" cap="none" spc="0" normalizeH="0" baseline="0" noProof="0" dirty="0">
                <a:ln>
                  <a:noFill/>
                </a:ln>
                <a:solidFill>
                  <a:srgbClr val="CC7BF3"/>
                </a:solidFill>
                <a:effectLst/>
                <a:uLnTx/>
                <a:uFillTx/>
                <a:latin typeface="Calibri" panose="020F0502020204030204"/>
                <a:ea typeface="+mn-ea"/>
                <a:cs typeface="+mn-cs"/>
              </a:rPr>
              <a:t>7</a:t>
            </a:r>
            <a:r>
              <a:rPr kumimoji="0" lang="en-GB" sz="2000" b="0" i="0" u="none" strike="noStrike" kern="1200" cap="none" spc="0" normalizeH="0" baseline="0" noProof="0" dirty="0">
                <a:ln>
                  <a:noFill/>
                </a:ln>
                <a:solidFill>
                  <a:srgbClr val="CC7BF3"/>
                </a:solidFill>
                <a:effectLst/>
                <a:uLnTx/>
                <a:uFillTx/>
                <a:latin typeface="Corbel" panose="020B0503020204020204" pitchFamily="34" charset="0"/>
                <a:ea typeface="+mn-ea"/>
                <a:cs typeface="+mn-cs"/>
              </a:rPr>
              <a:t> GB/s </a:t>
            </a:r>
            <a:r>
              <a:rPr kumimoji="0" lang="en-GB" sz="20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sequential read bandwidth)</a:t>
            </a:r>
          </a:p>
        </p:txBody>
      </p:sp>
      <p:sp>
        <p:nvSpPr>
          <p:cNvPr id="4" name="Rounded Rectangle 3">
            <a:extLst>
              <a:ext uri="{FF2B5EF4-FFF2-40B4-BE49-F238E27FC236}">
                <a16:creationId xmlns:a16="http://schemas.microsoft.com/office/drawing/2014/main" id="{F29C1676-E33D-4E41-9F5A-1DCA6742E159}"/>
              </a:ext>
            </a:extLst>
          </p:cNvPr>
          <p:cNvSpPr/>
          <p:nvPr/>
        </p:nvSpPr>
        <p:spPr>
          <a:xfrm>
            <a:off x="216338" y="1331251"/>
            <a:ext cx="5719767" cy="1612976"/>
          </a:xfrm>
          <a:prstGeom prst="roundRect">
            <a:avLst>
              <a:gd name="adj" fmla="val 5305"/>
            </a:avLst>
          </a:prstGeom>
          <a:solidFill>
            <a:schemeClr val="accent5">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marL="0" marR="0" lvl="0" indent="0" algn="ctr" defTabSz="914400" rtl="0" eaLnBrk="1" fontAlgn="auto" latinLnBrk="0" hangingPunct="1">
              <a:lnSpc>
                <a:spcPct val="80000"/>
              </a:lnSpc>
              <a:spcBef>
                <a:spcPts val="0"/>
              </a:spcBef>
              <a:spcAft>
                <a:spcPts val="1500"/>
              </a:spcAft>
              <a:buClrTx/>
              <a:buSzTx/>
              <a:buFontTx/>
              <a:buNone/>
              <a:tabLst/>
              <a:defRPr/>
            </a:pPr>
            <a:r>
              <a:rPr kumimoji="0" lang="en-GB" sz="2000" b="1" i="0" u="none" strike="noStrike" kern="1200" cap="none" spc="0" normalizeH="0" baseline="0" noProof="0" dirty="0">
                <a:ln>
                  <a:noFill/>
                </a:ln>
                <a:solidFill>
                  <a:srgbClr val="7F93E4"/>
                </a:solidFill>
                <a:effectLst/>
                <a:uLnTx/>
                <a:uFillTx/>
                <a:latin typeface="Corbel" panose="020B0503020204020204" pitchFamily="34" charset="0"/>
                <a:ea typeface="+mn-ea"/>
                <a:cs typeface="+mn-cs"/>
              </a:rPr>
              <a:t>Hardware Components</a:t>
            </a:r>
          </a:p>
          <a:p>
            <a:pPr marL="180000" marR="0" lvl="0" indent="-18000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Synthesized Verilog model for the in-storage accelerators</a:t>
            </a:r>
          </a:p>
          <a:p>
            <a:pPr marL="180000" marR="0" lvl="0" indent="-18000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MQSim</a:t>
            </a: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18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a:t>
            </a:r>
            <a:r>
              <a:rPr kumimoji="0" lang="en-GB" sz="1800" b="0" i="1" u="none" strike="noStrike" kern="1200" cap="none" spc="0" normalizeH="0" baseline="0" noProof="0" dirty="0" err="1">
                <a:ln>
                  <a:noFill/>
                </a:ln>
                <a:solidFill>
                  <a:srgbClr val="A5A5A5">
                    <a:lumMod val="75000"/>
                  </a:srgbClr>
                </a:solidFill>
                <a:effectLst/>
                <a:uLnTx/>
                <a:uFillTx/>
                <a:latin typeface="Corbel" panose="020B0503020204020204" pitchFamily="34" charset="0"/>
                <a:ea typeface="+mn-ea"/>
                <a:cs typeface="+mn-cs"/>
              </a:rPr>
              <a:t>Tavakkol</a:t>
            </a:r>
            <a:r>
              <a:rPr kumimoji="0" lang="en-GB" sz="18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 FAST’18] </a:t>
            </a: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for SSD’s internal operations</a:t>
            </a:r>
          </a:p>
          <a:p>
            <a:pPr marL="180000" marR="0" lvl="0" indent="-18000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Ramulator</a:t>
            </a:r>
            <a:r>
              <a:rPr kumimoji="0" lang="en-GB" sz="1800" b="0"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 </a:t>
            </a:r>
            <a:r>
              <a:rPr kumimoji="0" lang="en-GB" sz="1800" b="0" i="1"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[Kim+, CAL’15] </a:t>
            </a: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for SSD’s internal DRAM</a:t>
            </a:r>
          </a:p>
        </p:txBody>
      </p:sp>
      <p:sp>
        <p:nvSpPr>
          <p:cNvPr id="9" name="Rounded Rectangle 8">
            <a:extLst>
              <a:ext uri="{FF2B5EF4-FFF2-40B4-BE49-F238E27FC236}">
                <a16:creationId xmlns:a16="http://schemas.microsoft.com/office/drawing/2014/main" id="{1F108E62-380A-8147-BE56-BCB5E800B902}"/>
              </a:ext>
            </a:extLst>
          </p:cNvPr>
          <p:cNvSpPr/>
          <p:nvPr/>
        </p:nvSpPr>
        <p:spPr>
          <a:xfrm>
            <a:off x="6056027" y="1331250"/>
            <a:ext cx="2871636" cy="1612977"/>
          </a:xfrm>
          <a:prstGeom prst="roundRect">
            <a:avLst>
              <a:gd name="adj" fmla="val 7738"/>
            </a:avLst>
          </a:prstGeom>
          <a:solidFill>
            <a:schemeClr val="accent5">
              <a:lumMod val="20000"/>
              <a:lumOff val="80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0" tIns="108000" rIns="0" rtlCol="0" anchor="ctr"/>
          <a:lstStyle/>
          <a:p>
            <a:pPr marL="0" marR="0" lvl="0" indent="0" algn="ctr" defTabSz="914400" rtl="0" eaLnBrk="1" fontAlgn="auto" latinLnBrk="0" hangingPunct="1">
              <a:lnSpc>
                <a:spcPct val="80000"/>
              </a:lnSpc>
              <a:spcBef>
                <a:spcPts val="0"/>
              </a:spcBef>
              <a:spcAft>
                <a:spcPts val="1500"/>
              </a:spcAft>
              <a:buClrTx/>
              <a:buSzTx/>
              <a:buFontTx/>
              <a:buNone/>
              <a:tabLst/>
              <a:defRPr/>
            </a:pPr>
            <a:r>
              <a:rPr kumimoji="0" lang="en-GB" sz="2000" b="1" i="0" u="none" strike="noStrike" kern="1200" cap="none" spc="0" normalizeH="0" baseline="0" noProof="0" dirty="0">
                <a:ln>
                  <a:noFill/>
                </a:ln>
                <a:solidFill>
                  <a:srgbClr val="7F93E4"/>
                </a:solidFill>
                <a:effectLst/>
                <a:uLnTx/>
                <a:uFillTx/>
                <a:latin typeface="Corbel" panose="020B0503020204020204" pitchFamily="34" charset="0"/>
                <a:ea typeface="+mn-ea"/>
                <a:cs typeface="+mn-cs"/>
              </a:rPr>
              <a:t>Software Components</a:t>
            </a:r>
          </a:p>
          <a:p>
            <a:pPr marL="0" marR="0" lvl="0" indent="0" algn="l" defTabSz="914400" rtl="0" eaLnBrk="1" fontAlgn="auto" latinLnBrk="0" hangingPunct="1">
              <a:lnSpc>
                <a:spcPct val="80000"/>
              </a:lnSpc>
              <a:spcBef>
                <a:spcPts val="0"/>
              </a:spcBef>
              <a:spcAft>
                <a:spcPts val="10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Measure on a real system: </a:t>
            </a:r>
          </a:p>
          <a:p>
            <a:pPr marL="180000" marR="0" lvl="0" indent="-180000" algn="l" defTabSz="914400" rtl="0" eaLnBrk="1" fontAlgn="auto" latinLnBrk="0" hangingPunct="1">
              <a:lnSpc>
                <a:spcPct val="80000"/>
              </a:lnSpc>
              <a:spcBef>
                <a:spcPts val="0"/>
              </a:spcBef>
              <a:spcAft>
                <a:spcPts val="10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AMD® EPYC® CPU with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128</a:t>
            </a: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physical cores</a:t>
            </a:r>
          </a:p>
          <a:p>
            <a:pPr marL="180000" marR="0" lvl="0" indent="-180000" algn="l" defTabSz="914400" rtl="0" eaLnBrk="1" fontAlgn="auto" latinLnBrk="0" hangingPunct="1">
              <a:lnSpc>
                <a:spcPct val="80000"/>
              </a:lnSpc>
              <a:spcBef>
                <a:spcPts val="0"/>
              </a:spcBef>
              <a:spcAft>
                <a:spcPts val="30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1</a:t>
            </a:r>
            <a:r>
              <a:rPr kumimoji="0" lang="en-GB" sz="1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-TB DRAM </a:t>
            </a:r>
          </a:p>
        </p:txBody>
      </p:sp>
    </p:spTree>
    <p:extLst>
      <p:ext uri="{BB962C8B-B14F-4D97-AF65-F5344CB8AC3E}">
        <p14:creationId xmlns:p14="http://schemas.microsoft.com/office/powerpoint/2010/main" val="12706298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21F8-8752-A641-A7F8-4AC7491BC3D4}"/>
              </a:ext>
            </a:extLst>
          </p:cNvPr>
          <p:cNvSpPr>
            <a:spLocks noGrp="1"/>
          </p:cNvSpPr>
          <p:nvPr>
            <p:ph type="title"/>
          </p:nvPr>
        </p:nvSpPr>
        <p:spPr/>
        <p:txBody>
          <a:bodyPr/>
          <a:lstStyle/>
          <a:p>
            <a:pPr>
              <a:lnSpc>
                <a:spcPct val="90000"/>
              </a:lnSpc>
            </a:pPr>
            <a:r>
              <a:rPr lang="en-CH" sz="3200" dirty="0"/>
              <a:t>Speedup over Software </a:t>
            </a:r>
            <a:r>
              <a:rPr lang="en-CH" sz="2400" dirty="0"/>
              <a:t>(with Cost-Optimized SSD)</a:t>
            </a:r>
            <a:endParaRPr lang="en-CH" dirty="0"/>
          </a:p>
        </p:txBody>
      </p:sp>
      <p:sp>
        <p:nvSpPr>
          <p:cNvPr id="29" name="Rectangle 28">
            <a:extLst>
              <a:ext uri="{FF2B5EF4-FFF2-40B4-BE49-F238E27FC236}">
                <a16:creationId xmlns:a16="http://schemas.microsoft.com/office/drawing/2014/main" id="{5AC7ABE4-B9F1-254C-BF48-795B353FA153}"/>
              </a:ext>
            </a:extLst>
          </p:cNvPr>
          <p:cNvSpPr/>
          <p:nvPr/>
        </p:nvSpPr>
        <p:spPr>
          <a:xfrm>
            <a:off x="-8356" y="4096291"/>
            <a:ext cx="9144000" cy="115638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 provides significant speedup over both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C812BD"/>
                </a:solidFill>
                <a:effectLst/>
                <a:uLnTx/>
                <a:uFillTx/>
                <a:latin typeface="Corbel" panose="020B0503020204020204" pitchFamily="34" charset="0"/>
                <a:ea typeface="+mn-ea"/>
                <a:cs typeface="+mn-cs"/>
              </a:rPr>
              <a:t>Performance-Optimized</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GB" sz="24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Accuracy-Optimized</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baselines</a:t>
            </a:r>
          </a:p>
        </p:txBody>
      </p:sp>
      <p:sp>
        <p:nvSpPr>
          <p:cNvPr id="6" name="TextBox 5">
            <a:extLst>
              <a:ext uri="{FF2B5EF4-FFF2-40B4-BE49-F238E27FC236}">
                <a16:creationId xmlns:a16="http://schemas.microsoft.com/office/drawing/2014/main" id="{1348A143-5254-9C4F-AE26-8CEFE17BCE9F}"/>
              </a:ext>
            </a:extLst>
          </p:cNvPr>
          <p:cNvSpPr txBox="1"/>
          <p:nvPr/>
        </p:nvSpPr>
        <p:spPr>
          <a:xfrm rot="16200000">
            <a:off x="-623154" y="2134549"/>
            <a:ext cx="2266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Speedup</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A5A72401-994A-C44D-A7DD-74472E286C14}"/>
              </a:ext>
            </a:extLst>
          </p:cNvPr>
          <p:cNvSpPr txBox="1"/>
          <p:nvPr/>
        </p:nvSpPr>
        <p:spPr>
          <a:xfrm>
            <a:off x="1165316" y="1015656"/>
            <a:ext cx="7454075" cy="256556"/>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5" name="Group 14">
            <a:extLst>
              <a:ext uri="{FF2B5EF4-FFF2-40B4-BE49-F238E27FC236}">
                <a16:creationId xmlns:a16="http://schemas.microsoft.com/office/drawing/2014/main" id="{9D6A914E-AE04-074A-A397-1F166ED9C905}"/>
              </a:ext>
            </a:extLst>
          </p:cNvPr>
          <p:cNvGrpSpPr/>
          <p:nvPr/>
        </p:nvGrpSpPr>
        <p:grpSpPr>
          <a:xfrm>
            <a:off x="1165316" y="950291"/>
            <a:ext cx="2771145" cy="369332"/>
            <a:chOff x="1188762" y="1618004"/>
            <a:chExt cx="2771145" cy="369332"/>
          </a:xfrm>
        </p:grpSpPr>
        <p:sp>
          <p:nvSpPr>
            <p:cNvPr id="10" name="TextBox 9">
              <a:extLst>
                <a:ext uri="{FF2B5EF4-FFF2-40B4-BE49-F238E27FC236}">
                  <a16:creationId xmlns:a16="http://schemas.microsoft.com/office/drawing/2014/main" id="{9FC6F1E6-7E33-1243-883A-704042B20439}"/>
                </a:ext>
              </a:extLst>
            </p:cNvPr>
            <p:cNvSpPr txBox="1"/>
            <p:nvPr/>
          </p:nvSpPr>
          <p:spPr>
            <a:xfrm>
              <a:off x="3783388" y="1752602"/>
              <a:ext cx="176519" cy="123147"/>
            </a:xfrm>
            <a:prstGeom prst="rect">
              <a:avLst/>
            </a:prstGeom>
            <a:solidFill>
              <a:schemeClr val="accent3">
                <a:lumMod val="5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C165BE12-DD0C-6C4C-8A7D-141149512D3F}"/>
                </a:ext>
              </a:extLst>
            </p:cNvPr>
            <p:cNvSpPr txBox="1"/>
            <p:nvPr/>
          </p:nvSpPr>
          <p:spPr>
            <a:xfrm>
              <a:off x="1188762" y="1618004"/>
              <a:ext cx="26518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Performance-Optimized</a:t>
              </a:r>
            </a:p>
          </p:txBody>
        </p:sp>
      </p:grpSp>
      <p:grpSp>
        <p:nvGrpSpPr>
          <p:cNvPr id="17" name="Group 16">
            <a:extLst>
              <a:ext uri="{FF2B5EF4-FFF2-40B4-BE49-F238E27FC236}">
                <a16:creationId xmlns:a16="http://schemas.microsoft.com/office/drawing/2014/main" id="{2776EA77-FFD8-8B4E-AFD7-E9419A1EF299}"/>
              </a:ext>
            </a:extLst>
          </p:cNvPr>
          <p:cNvGrpSpPr/>
          <p:nvPr/>
        </p:nvGrpSpPr>
        <p:grpSpPr>
          <a:xfrm>
            <a:off x="7100709" y="963738"/>
            <a:ext cx="1530987" cy="369332"/>
            <a:chOff x="6705055" y="1631451"/>
            <a:chExt cx="1530987" cy="369332"/>
          </a:xfrm>
        </p:grpSpPr>
        <p:sp>
          <p:nvSpPr>
            <p:cNvPr id="16" name="TextBox 15">
              <a:extLst>
                <a:ext uri="{FF2B5EF4-FFF2-40B4-BE49-F238E27FC236}">
                  <a16:creationId xmlns:a16="http://schemas.microsoft.com/office/drawing/2014/main" id="{BDB628E3-E354-8944-BDAD-2C01E8F7399F}"/>
                </a:ext>
              </a:extLst>
            </p:cNvPr>
            <p:cNvSpPr txBox="1"/>
            <p:nvPr/>
          </p:nvSpPr>
          <p:spPr>
            <a:xfrm>
              <a:off x="7847541" y="1752602"/>
              <a:ext cx="176519" cy="123147"/>
            </a:xfrm>
            <a:prstGeom prst="rect">
              <a:avLst/>
            </a:prstGeom>
            <a:solidFill>
              <a:schemeClr val="accent6">
                <a:lumMod val="20000"/>
                <a:lumOff val="8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6" name="TextBox 25">
              <a:extLst>
                <a:ext uri="{FF2B5EF4-FFF2-40B4-BE49-F238E27FC236}">
                  <a16:creationId xmlns:a16="http://schemas.microsoft.com/office/drawing/2014/main" id="{232BE726-9D0A-AF42-A56B-A498668B9522}"/>
                </a:ext>
              </a:extLst>
            </p:cNvPr>
            <p:cNvSpPr txBox="1"/>
            <p:nvPr/>
          </p:nvSpPr>
          <p:spPr>
            <a:xfrm>
              <a:off x="6705055" y="1631451"/>
              <a:ext cx="15309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a:t>
              </a:r>
            </a:p>
          </p:txBody>
        </p:sp>
      </p:grpSp>
      <p:grpSp>
        <p:nvGrpSpPr>
          <p:cNvPr id="27" name="Group 26">
            <a:extLst>
              <a:ext uri="{FF2B5EF4-FFF2-40B4-BE49-F238E27FC236}">
                <a16:creationId xmlns:a16="http://schemas.microsoft.com/office/drawing/2014/main" id="{78EF2B31-F4E6-4448-9BE2-B66E5C8A62D0}"/>
              </a:ext>
            </a:extLst>
          </p:cNvPr>
          <p:cNvGrpSpPr/>
          <p:nvPr/>
        </p:nvGrpSpPr>
        <p:grpSpPr>
          <a:xfrm>
            <a:off x="4192683" y="950291"/>
            <a:ext cx="2651804" cy="369332"/>
            <a:chOff x="1188762" y="1618004"/>
            <a:chExt cx="2651804" cy="369332"/>
          </a:xfrm>
        </p:grpSpPr>
        <p:sp>
          <p:nvSpPr>
            <p:cNvPr id="33" name="TextBox 32">
              <a:extLst>
                <a:ext uri="{FF2B5EF4-FFF2-40B4-BE49-F238E27FC236}">
                  <a16:creationId xmlns:a16="http://schemas.microsoft.com/office/drawing/2014/main" id="{E675EE31-94A5-0E42-A20B-0B359916C873}"/>
                </a:ext>
              </a:extLst>
            </p:cNvPr>
            <p:cNvSpPr txBox="1"/>
            <p:nvPr/>
          </p:nvSpPr>
          <p:spPr>
            <a:xfrm>
              <a:off x="3587730" y="1752602"/>
              <a:ext cx="176519" cy="123147"/>
            </a:xfrm>
            <a:prstGeom prst="rect">
              <a:avLst/>
            </a:prstGeom>
            <a:solidFill>
              <a:srgbClr val="AFABAB"/>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4EAA268C-7BBF-484D-9C7E-A4DC2B4AB433}"/>
                </a:ext>
              </a:extLst>
            </p:cNvPr>
            <p:cNvSpPr txBox="1"/>
            <p:nvPr/>
          </p:nvSpPr>
          <p:spPr>
            <a:xfrm>
              <a:off x="1188762" y="1618004"/>
              <a:ext cx="26518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Accuracy-Optimized</a:t>
              </a:r>
            </a:p>
          </p:txBody>
        </p:sp>
      </p:grpSp>
      <p:grpSp>
        <p:nvGrpSpPr>
          <p:cNvPr id="51" name="Group 50">
            <a:extLst>
              <a:ext uri="{FF2B5EF4-FFF2-40B4-BE49-F238E27FC236}">
                <a16:creationId xmlns:a16="http://schemas.microsoft.com/office/drawing/2014/main" id="{370E94CA-121B-A641-A120-8EDBA3BD0514}"/>
              </a:ext>
            </a:extLst>
          </p:cNvPr>
          <p:cNvGrpSpPr/>
          <p:nvPr/>
        </p:nvGrpSpPr>
        <p:grpSpPr>
          <a:xfrm>
            <a:off x="742489" y="1157249"/>
            <a:ext cx="4124195" cy="2902216"/>
            <a:chOff x="742489" y="1345434"/>
            <a:chExt cx="4124195" cy="2902216"/>
          </a:xfrm>
        </p:grpSpPr>
        <p:sp>
          <p:nvSpPr>
            <p:cNvPr id="52" name="TextBox 51">
              <a:extLst>
                <a:ext uri="{FF2B5EF4-FFF2-40B4-BE49-F238E27FC236}">
                  <a16:creationId xmlns:a16="http://schemas.microsoft.com/office/drawing/2014/main" id="{BCB3C64E-32A6-BB4D-805B-A3DF5D9D03DB}"/>
                </a:ext>
              </a:extLst>
            </p:cNvPr>
            <p:cNvSpPr txBox="1"/>
            <p:nvPr/>
          </p:nvSpPr>
          <p:spPr>
            <a:xfrm>
              <a:off x="1572317" y="3878318"/>
              <a:ext cx="2731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Sample Genetic Diversity</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nvGrpSpPr>
            <p:cNvPr id="53" name="Group 52">
              <a:extLst>
                <a:ext uri="{FF2B5EF4-FFF2-40B4-BE49-F238E27FC236}">
                  <a16:creationId xmlns:a16="http://schemas.microsoft.com/office/drawing/2014/main" id="{52F2044B-3BD1-5A40-A75D-5C20FFA27692}"/>
                </a:ext>
              </a:extLst>
            </p:cNvPr>
            <p:cNvGrpSpPr/>
            <p:nvPr/>
          </p:nvGrpSpPr>
          <p:grpSpPr>
            <a:xfrm>
              <a:off x="742489" y="1345434"/>
              <a:ext cx="4124195" cy="2508544"/>
              <a:chOff x="742489" y="1345434"/>
              <a:chExt cx="4124195" cy="2508544"/>
            </a:xfrm>
          </p:grpSpPr>
          <p:sp>
            <p:nvSpPr>
              <p:cNvPr id="59" name="Rectangle 58">
                <a:extLst>
                  <a:ext uri="{FF2B5EF4-FFF2-40B4-BE49-F238E27FC236}">
                    <a16:creationId xmlns:a16="http://schemas.microsoft.com/office/drawing/2014/main" id="{86AE386A-C9A9-5740-AC5A-70B5E57B4E29}"/>
                  </a:ext>
                </a:extLst>
              </p:cNvPr>
              <p:cNvSpPr/>
              <p:nvPr/>
            </p:nvSpPr>
            <p:spPr>
              <a:xfrm>
                <a:off x="3820105" y="1621089"/>
                <a:ext cx="887661" cy="1799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0" name="Chart 59">
                <a:extLst>
                  <a:ext uri="{FF2B5EF4-FFF2-40B4-BE49-F238E27FC236}">
                    <a16:creationId xmlns:a16="http://schemas.microsoft.com/office/drawing/2014/main" id="{82C52D0A-6721-6949-9487-5C857DE49D40}"/>
                  </a:ext>
                </a:extLst>
              </p:cNvPr>
              <p:cNvGraphicFramePr>
                <a:graphicFrameLocks/>
              </p:cNvGraphicFramePr>
              <p:nvPr/>
            </p:nvGraphicFramePr>
            <p:xfrm>
              <a:off x="742489" y="1345434"/>
              <a:ext cx="4124195" cy="2508544"/>
            </p:xfrm>
            <a:graphic>
              <a:graphicData uri="http://schemas.openxmlformats.org/drawingml/2006/chart">
                <c:chart xmlns:c="http://schemas.openxmlformats.org/drawingml/2006/chart" xmlns:r="http://schemas.openxmlformats.org/officeDocument/2006/relationships" r:id="rId3"/>
              </a:graphicData>
            </a:graphic>
          </p:graphicFrame>
          <p:sp>
            <p:nvSpPr>
              <p:cNvPr id="61" name="TextBox 60">
                <a:extLst>
                  <a:ext uri="{FF2B5EF4-FFF2-40B4-BE49-F238E27FC236}">
                    <a16:creationId xmlns:a16="http://schemas.microsoft.com/office/drawing/2014/main" id="{7A451487-EB6A-094A-AF12-EADE9AADBA7D}"/>
                  </a:ext>
                </a:extLst>
              </p:cNvPr>
              <p:cNvSpPr txBox="1"/>
              <p:nvPr/>
            </p:nvSpPr>
            <p:spPr>
              <a:xfrm>
                <a:off x="1172263" y="1569086"/>
                <a:ext cx="11517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SSD-C</a:t>
                </a:r>
              </a:p>
            </p:txBody>
          </p:sp>
          <p:cxnSp>
            <p:nvCxnSpPr>
              <p:cNvPr id="62" name="Straight Arrow Connector 61">
                <a:extLst>
                  <a:ext uri="{FF2B5EF4-FFF2-40B4-BE49-F238E27FC236}">
                    <a16:creationId xmlns:a16="http://schemas.microsoft.com/office/drawing/2014/main" id="{AABC933A-F666-5E4D-9551-465071CF2488}"/>
                  </a:ext>
                </a:extLst>
              </p:cNvPr>
              <p:cNvCxnSpPr>
                <a:cxnSpLocks/>
              </p:cNvCxnSpPr>
              <p:nvPr/>
            </p:nvCxnSpPr>
            <p:spPr>
              <a:xfrm flipV="1">
                <a:off x="4034254" y="1909995"/>
                <a:ext cx="0" cy="1227399"/>
              </a:xfrm>
              <a:prstGeom prst="straightConnector1">
                <a:avLst/>
              </a:prstGeom>
              <a:ln w="15875">
                <a:solidFill>
                  <a:srgbClr val="C813BD"/>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3DFFB455-423E-9949-9C48-50EF91969F5E}"/>
                  </a:ext>
                </a:extLst>
              </p:cNvPr>
              <p:cNvSpPr txBox="1"/>
              <p:nvPr/>
            </p:nvSpPr>
            <p:spPr>
              <a:xfrm rot="16200000">
                <a:off x="3804071" y="2284604"/>
                <a:ext cx="435135" cy="246221"/>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C813BD"/>
                    </a:solidFill>
                    <a:effectLst/>
                    <a:uLnTx/>
                    <a:uFillTx/>
                    <a:latin typeface="Calibri" panose="020F0502020204030204"/>
                    <a:ea typeface="+mn-ea"/>
                    <a:cs typeface="+mn-cs"/>
                  </a:rPr>
                  <a:t>5.8x</a:t>
                </a:r>
                <a:endParaRPr kumimoji="0" lang="en-CH" sz="1400" b="1" i="0" u="none" strike="noStrike" kern="1200" cap="none" spc="0" normalizeH="0" baseline="0" noProof="0" dirty="0">
                  <a:ln>
                    <a:noFill/>
                  </a:ln>
                  <a:solidFill>
                    <a:srgbClr val="C813BD"/>
                  </a:solidFill>
                  <a:effectLst/>
                  <a:uLnTx/>
                  <a:uFillTx/>
                  <a:latin typeface="Calibri" panose="020F0502020204030204"/>
                  <a:ea typeface="+mn-ea"/>
                  <a:cs typeface="+mn-cs"/>
                </a:endParaRPr>
              </a:p>
            </p:txBody>
          </p:sp>
          <p:cxnSp>
            <p:nvCxnSpPr>
              <p:cNvPr id="64" name="Straight Connector 63">
                <a:extLst>
                  <a:ext uri="{FF2B5EF4-FFF2-40B4-BE49-F238E27FC236}">
                    <a16:creationId xmlns:a16="http://schemas.microsoft.com/office/drawing/2014/main" id="{F25B911D-8820-DB4B-A370-BBDAA8309CB6}"/>
                  </a:ext>
                </a:extLst>
              </p:cNvPr>
              <p:cNvCxnSpPr>
                <a:cxnSpLocks/>
              </p:cNvCxnSpPr>
              <p:nvPr/>
            </p:nvCxnSpPr>
            <p:spPr>
              <a:xfrm>
                <a:off x="3939446" y="1909995"/>
                <a:ext cx="436729" cy="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B9556FC6-E668-FA42-8B8D-CF209A0A65C1}"/>
                  </a:ext>
                </a:extLst>
              </p:cNvPr>
              <p:cNvCxnSpPr>
                <a:cxnSpLocks/>
              </p:cNvCxnSpPr>
              <p:nvPr/>
            </p:nvCxnSpPr>
            <p:spPr>
              <a:xfrm flipV="1">
                <a:off x="4260039" y="1934293"/>
                <a:ext cx="0" cy="1368794"/>
              </a:xfrm>
              <a:prstGeom prst="straightConnector1">
                <a:avLst/>
              </a:prstGeom>
              <a:ln w="15875">
                <a:solidFill>
                  <a:srgbClr val="DB742F"/>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66" name="TextBox 65">
                <a:extLst>
                  <a:ext uri="{FF2B5EF4-FFF2-40B4-BE49-F238E27FC236}">
                    <a16:creationId xmlns:a16="http://schemas.microsoft.com/office/drawing/2014/main" id="{30A641F7-E931-3440-8A90-9B9CA3181AE8}"/>
                  </a:ext>
                </a:extLst>
              </p:cNvPr>
              <p:cNvSpPr txBox="1"/>
              <p:nvPr/>
            </p:nvSpPr>
            <p:spPr>
              <a:xfrm rot="16200000">
                <a:off x="3947075" y="2587064"/>
                <a:ext cx="562431" cy="246221"/>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DB742F"/>
                    </a:solidFill>
                    <a:effectLst/>
                    <a:uLnTx/>
                    <a:uFillTx/>
                    <a:latin typeface="Calibri" panose="020F0502020204030204"/>
                    <a:ea typeface="+mn-ea"/>
                    <a:cs typeface="+mn-cs"/>
                  </a:rPr>
                  <a:t>14.9x</a:t>
                </a:r>
                <a:endParaRPr kumimoji="0" lang="en-CH" sz="1400" b="1" i="0" u="none" strike="noStrike" kern="1200" cap="none" spc="0" normalizeH="0" baseline="0" noProof="0" dirty="0">
                  <a:ln>
                    <a:noFill/>
                  </a:ln>
                  <a:solidFill>
                    <a:srgbClr val="DB742F"/>
                  </a:solidFill>
                  <a:effectLst/>
                  <a:uLnTx/>
                  <a:uFillTx/>
                  <a:latin typeface="Calibri" panose="020F0502020204030204"/>
                  <a:ea typeface="+mn-ea"/>
                  <a:cs typeface="+mn-cs"/>
                </a:endParaRPr>
              </a:p>
            </p:txBody>
          </p:sp>
          <p:cxnSp>
            <p:nvCxnSpPr>
              <p:cNvPr id="67" name="Straight Connector 66">
                <a:extLst>
                  <a:ext uri="{FF2B5EF4-FFF2-40B4-BE49-F238E27FC236}">
                    <a16:creationId xmlns:a16="http://schemas.microsoft.com/office/drawing/2014/main" id="{7C9BF254-4D50-9A45-AEEB-86D359F76FF0}"/>
                  </a:ext>
                </a:extLst>
              </p:cNvPr>
              <p:cNvCxnSpPr>
                <a:cxnSpLocks/>
              </p:cNvCxnSpPr>
              <p:nvPr/>
            </p:nvCxnSpPr>
            <p:spPr>
              <a:xfrm flipV="1">
                <a:off x="3820105" y="1598961"/>
                <a:ext cx="0" cy="179994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sp>
        <p:nvSpPr>
          <p:cNvPr id="35" name="Rectangle 34">
            <a:extLst>
              <a:ext uri="{FF2B5EF4-FFF2-40B4-BE49-F238E27FC236}">
                <a16:creationId xmlns:a16="http://schemas.microsoft.com/office/drawing/2014/main" id="{D245BE89-C33C-E24B-8830-731F147C8940}"/>
              </a:ext>
            </a:extLst>
          </p:cNvPr>
          <p:cNvSpPr/>
          <p:nvPr/>
        </p:nvSpPr>
        <p:spPr>
          <a:xfrm>
            <a:off x="742489" y="1319623"/>
            <a:ext cx="4544619" cy="2739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8A3B769C-583A-814B-8C10-C157D1F2AD78}"/>
              </a:ext>
            </a:extLst>
          </p:cNvPr>
          <p:cNvSpPr/>
          <p:nvPr/>
        </p:nvSpPr>
        <p:spPr>
          <a:xfrm>
            <a:off x="6772152" y="1416637"/>
            <a:ext cx="1839764" cy="1799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3" name="Chart 22">
            <a:extLst>
              <a:ext uri="{FF2B5EF4-FFF2-40B4-BE49-F238E27FC236}">
                <a16:creationId xmlns:a16="http://schemas.microsoft.com/office/drawing/2014/main" id="{AACD3F7C-9123-E04C-83B3-761BA236799F}"/>
              </a:ext>
            </a:extLst>
          </p:cNvPr>
          <p:cNvGraphicFramePr>
            <a:graphicFrameLocks/>
          </p:cNvGraphicFramePr>
          <p:nvPr/>
        </p:nvGraphicFramePr>
        <p:xfrm>
          <a:off x="248501" y="1159379"/>
          <a:ext cx="8717335" cy="2508544"/>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DABE9E3F-836A-034D-BBE3-6B70DA378548}"/>
              </a:ext>
            </a:extLst>
          </p:cNvPr>
          <p:cNvSpPr txBox="1"/>
          <p:nvPr/>
        </p:nvSpPr>
        <p:spPr>
          <a:xfrm>
            <a:off x="1170636" y="1379464"/>
            <a:ext cx="11517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SSD-C</a:t>
            </a:r>
          </a:p>
        </p:txBody>
      </p:sp>
      <p:cxnSp>
        <p:nvCxnSpPr>
          <p:cNvPr id="36" name="Straight Arrow Connector 35">
            <a:extLst>
              <a:ext uri="{FF2B5EF4-FFF2-40B4-BE49-F238E27FC236}">
                <a16:creationId xmlns:a16="http://schemas.microsoft.com/office/drawing/2014/main" id="{61C89E6D-57B3-6C49-B044-C1F8049B09A8}"/>
              </a:ext>
            </a:extLst>
          </p:cNvPr>
          <p:cNvCxnSpPr>
            <a:cxnSpLocks/>
          </p:cNvCxnSpPr>
          <p:nvPr/>
        </p:nvCxnSpPr>
        <p:spPr>
          <a:xfrm flipV="1">
            <a:off x="7228776" y="1703410"/>
            <a:ext cx="0" cy="1227399"/>
          </a:xfrm>
          <a:prstGeom prst="straightConnector1">
            <a:avLst/>
          </a:prstGeom>
          <a:ln w="15875">
            <a:solidFill>
              <a:srgbClr val="C813BD"/>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59CD6609-5A0B-6D43-AB99-DA2487D3F50E}"/>
              </a:ext>
            </a:extLst>
          </p:cNvPr>
          <p:cNvSpPr txBox="1"/>
          <p:nvPr/>
        </p:nvSpPr>
        <p:spPr>
          <a:xfrm rot="16200000">
            <a:off x="7011972" y="2018190"/>
            <a:ext cx="435135" cy="246221"/>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C813BD"/>
                </a:solidFill>
                <a:effectLst/>
                <a:uLnTx/>
                <a:uFillTx/>
                <a:latin typeface="Calibri" panose="020F0502020204030204"/>
                <a:ea typeface="+mn-ea"/>
                <a:cs typeface="+mn-cs"/>
              </a:rPr>
              <a:t>5.8x</a:t>
            </a:r>
            <a:endParaRPr kumimoji="0" lang="en-CH" sz="1400" b="1" i="0" u="none" strike="noStrike" kern="1200" cap="none" spc="0" normalizeH="0" baseline="0" noProof="0" dirty="0">
              <a:ln>
                <a:noFill/>
              </a:ln>
              <a:solidFill>
                <a:srgbClr val="C813BD"/>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F8013078-2399-4A4A-B014-909A840602A4}"/>
              </a:ext>
            </a:extLst>
          </p:cNvPr>
          <p:cNvSpPr txBox="1"/>
          <p:nvPr/>
        </p:nvSpPr>
        <p:spPr>
          <a:xfrm>
            <a:off x="3526727" y="3689758"/>
            <a:ext cx="2731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Sample Genetic Diversity</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cxnSp>
        <p:nvCxnSpPr>
          <p:cNvPr id="41" name="Straight Connector 40">
            <a:extLst>
              <a:ext uri="{FF2B5EF4-FFF2-40B4-BE49-F238E27FC236}">
                <a16:creationId xmlns:a16="http://schemas.microsoft.com/office/drawing/2014/main" id="{AF7D8BF2-18BF-004B-8E3D-D8696AFDD895}"/>
              </a:ext>
            </a:extLst>
          </p:cNvPr>
          <p:cNvCxnSpPr>
            <a:cxnSpLocks/>
          </p:cNvCxnSpPr>
          <p:nvPr/>
        </p:nvCxnSpPr>
        <p:spPr>
          <a:xfrm>
            <a:off x="7104830" y="1715133"/>
            <a:ext cx="841005" cy="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0DDC96C-B7E3-3042-A661-E1D5A7B5D47A}"/>
              </a:ext>
            </a:extLst>
          </p:cNvPr>
          <p:cNvCxnSpPr>
            <a:cxnSpLocks/>
          </p:cNvCxnSpPr>
          <p:nvPr/>
        </p:nvCxnSpPr>
        <p:spPr>
          <a:xfrm flipV="1">
            <a:off x="7687459" y="1705409"/>
            <a:ext cx="0" cy="1368794"/>
          </a:xfrm>
          <a:prstGeom prst="straightConnector1">
            <a:avLst/>
          </a:prstGeom>
          <a:ln w="15875">
            <a:solidFill>
              <a:schemeClr val="accent2"/>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46" name="TextBox 45">
            <a:extLst>
              <a:ext uri="{FF2B5EF4-FFF2-40B4-BE49-F238E27FC236}">
                <a16:creationId xmlns:a16="http://schemas.microsoft.com/office/drawing/2014/main" id="{EEC42210-F527-7E4A-ADE5-9EF4DFCE468D}"/>
              </a:ext>
            </a:extLst>
          </p:cNvPr>
          <p:cNvSpPr txBox="1"/>
          <p:nvPr/>
        </p:nvSpPr>
        <p:spPr>
          <a:xfrm rot="16200000">
            <a:off x="7431400" y="2083587"/>
            <a:ext cx="562431" cy="246221"/>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alibri" panose="020F0502020204030204"/>
                <a:ea typeface="+mn-ea"/>
                <a:cs typeface="+mn-cs"/>
              </a:rPr>
              <a:t>14.9x</a:t>
            </a:r>
            <a:endParaRPr kumimoji="0" lang="en-CH" sz="14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cxnSp>
        <p:nvCxnSpPr>
          <p:cNvPr id="48" name="Straight Connector 47">
            <a:extLst>
              <a:ext uri="{FF2B5EF4-FFF2-40B4-BE49-F238E27FC236}">
                <a16:creationId xmlns:a16="http://schemas.microsoft.com/office/drawing/2014/main" id="{96FCD3F2-D5CF-5F47-AB95-951E0EED3AC1}"/>
              </a:ext>
            </a:extLst>
          </p:cNvPr>
          <p:cNvCxnSpPr>
            <a:cxnSpLocks/>
          </p:cNvCxnSpPr>
          <p:nvPr/>
        </p:nvCxnSpPr>
        <p:spPr>
          <a:xfrm flipV="1">
            <a:off x="6765801" y="1416635"/>
            <a:ext cx="0" cy="179994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8070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5AC7ABE4-B9F1-254C-BF48-795B353FA153}"/>
              </a:ext>
            </a:extLst>
          </p:cNvPr>
          <p:cNvSpPr/>
          <p:nvPr/>
        </p:nvSpPr>
        <p:spPr>
          <a:xfrm>
            <a:off x="-8356" y="4096291"/>
            <a:ext cx="9144000" cy="1156382"/>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 provides significant speedup over both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C812BD"/>
                </a:solidFill>
                <a:effectLst/>
                <a:uLnTx/>
                <a:uFillTx/>
                <a:latin typeface="Corbel" panose="020B0503020204020204" pitchFamily="34" charset="0"/>
                <a:ea typeface="+mn-ea"/>
                <a:cs typeface="+mn-cs"/>
              </a:rPr>
              <a:t>Performance-Optimized</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GB" sz="24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Accuracy-Optimized</a:t>
            </a:r>
            <a:r>
              <a:rPr kumimoji="0" lang="en-GB"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baselines</a:t>
            </a:r>
          </a:p>
        </p:txBody>
      </p:sp>
      <p:sp>
        <p:nvSpPr>
          <p:cNvPr id="6" name="TextBox 5">
            <a:extLst>
              <a:ext uri="{FF2B5EF4-FFF2-40B4-BE49-F238E27FC236}">
                <a16:creationId xmlns:a16="http://schemas.microsoft.com/office/drawing/2014/main" id="{1348A143-5254-9C4F-AE26-8CEFE17BCE9F}"/>
              </a:ext>
            </a:extLst>
          </p:cNvPr>
          <p:cNvSpPr txBox="1"/>
          <p:nvPr/>
        </p:nvSpPr>
        <p:spPr>
          <a:xfrm rot="16200000">
            <a:off x="-623154" y="2134549"/>
            <a:ext cx="226616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Speedup</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7" name="TextBox 6">
            <a:extLst>
              <a:ext uri="{FF2B5EF4-FFF2-40B4-BE49-F238E27FC236}">
                <a16:creationId xmlns:a16="http://schemas.microsoft.com/office/drawing/2014/main" id="{A5A72401-994A-C44D-A7DD-74472E286C14}"/>
              </a:ext>
            </a:extLst>
          </p:cNvPr>
          <p:cNvSpPr txBox="1"/>
          <p:nvPr/>
        </p:nvSpPr>
        <p:spPr>
          <a:xfrm>
            <a:off x="1165316" y="1015656"/>
            <a:ext cx="7454075" cy="256556"/>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1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5" name="Group 14">
            <a:extLst>
              <a:ext uri="{FF2B5EF4-FFF2-40B4-BE49-F238E27FC236}">
                <a16:creationId xmlns:a16="http://schemas.microsoft.com/office/drawing/2014/main" id="{9D6A914E-AE04-074A-A397-1F166ED9C905}"/>
              </a:ext>
            </a:extLst>
          </p:cNvPr>
          <p:cNvGrpSpPr/>
          <p:nvPr/>
        </p:nvGrpSpPr>
        <p:grpSpPr>
          <a:xfrm>
            <a:off x="1165316" y="950291"/>
            <a:ext cx="2771145" cy="369332"/>
            <a:chOff x="1188762" y="1618004"/>
            <a:chExt cx="2771145" cy="369332"/>
          </a:xfrm>
        </p:grpSpPr>
        <p:sp>
          <p:nvSpPr>
            <p:cNvPr id="10" name="TextBox 9">
              <a:extLst>
                <a:ext uri="{FF2B5EF4-FFF2-40B4-BE49-F238E27FC236}">
                  <a16:creationId xmlns:a16="http://schemas.microsoft.com/office/drawing/2014/main" id="{9FC6F1E6-7E33-1243-883A-704042B20439}"/>
                </a:ext>
              </a:extLst>
            </p:cNvPr>
            <p:cNvSpPr txBox="1"/>
            <p:nvPr/>
          </p:nvSpPr>
          <p:spPr>
            <a:xfrm>
              <a:off x="3783388" y="1752602"/>
              <a:ext cx="176519" cy="123147"/>
            </a:xfrm>
            <a:prstGeom prst="rect">
              <a:avLst/>
            </a:prstGeom>
            <a:solidFill>
              <a:schemeClr val="accent3">
                <a:lumMod val="5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1" name="TextBox 10">
              <a:extLst>
                <a:ext uri="{FF2B5EF4-FFF2-40B4-BE49-F238E27FC236}">
                  <a16:creationId xmlns:a16="http://schemas.microsoft.com/office/drawing/2014/main" id="{C165BE12-DD0C-6C4C-8A7D-141149512D3F}"/>
                </a:ext>
              </a:extLst>
            </p:cNvPr>
            <p:cNvSpPr txBox="1"/>
            <p:nvPr/>
          </p:nvSpPr>
          <p:spPr>
            <a:xfrm>
              <a:off x="1188762" y="1618004"/>
              <a:ext cx="26518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Performance-Optimized</a:t>
              </a:r>
            </a:p>
          </p:txBody>
        </p:sp>
      </p:grpSp>
      <p:grpSp>
        <p:nvGrpSpPr>
          <p:cNvPr id="17" name="Group 16">
            <a:extLst>
              <a:ext uri="{FF2B5EF4-FFF2-40B4-BE49-F238E27FC236}">
                <a16:creationId xmlns:a16="http://schemas.microsoft.com/office/drawing/2014/main" id="{2776EA77-FFD8-8B4E-AFD7-E9419A1EF299}"/>
              </a:ext>
            </a:extLst>
          </p:cNvPr>
          <p:cNvGrpSpPr/>
          <p:nvPr/>
        </p:nvGrpSpPr>
        <p:grpSpPr>
          <a:xfrm>
            <a:off x="7100709" y="963738"/>
            <a:ext cx="1530987" cy="369332"/>
            <a:chOff x="6705055" y="1631451"/>
            <a:chExt cx="1530987" cy="369332"/>
          </a:xfrm>
        </p:grpSpPr>
        <p:sp>
          <p:nvSpPr>
            <p:cNvPr id="16" name="TextBox 15">
              <a:extLst>
                <a:ext uri="{FF2B5EF4-FFF2-40B4-BE49-F238E27FC236}">
                  <a16:creationId xmlns:a16="http://schemas.microsoft.com/office/drawing/2014/main" id="{BDB628E3-E354-8944-BDAD-2C01E8F7399F}"/>
                </a:ext>
              </a:extLst>
            </p:cNvPr>
            <p:cNvSpPr txBox="1"/>
            <p:nvPr/>
          </p:nvSpPr>
          <p:spPr>
            <a:xfrm>
              <a:off x="7847541" y="1752602"/>
              <a:ext cx="176519" cy="123147"/>
            </a:xfrm>
            <a:prstGeom prst="rect">
              <a:avLst/>
            </a:prstGeom>
            <a:solidFill>
              <a:schemeClr val="accent6">
                <a:lumMod val="20000"/>
                <a:lumOff val="80000"/>
              </a:schemeClr>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6" name="TextBox 25">
              <a:extLst>
                <a:ext uri="{FF2B5EF4-FFF2-40B4-BE49-F238E27FC236}">
                  <a16:creationId xmlns:a16="http://schemas.microsoft.com/office/drawing/2014/main" id="{232BE726-9D0A-AF42-A56B-A498668B9522}"/>
                </a:ext>
              </a:extLst>
            </p:cNvPr>
            <p:cNvSpPr txBox="1"/>
            <p:nvPr/>
          </p:nvSpPr>
          <p:spPr>
            <a:xfrm>
              <a:off x="6705055" y="1631451"/>
              <a:ext cx="153098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a:t>
              </a:r>
            </a:p>
          </p:txBody>
        </p:sp>
      </p:grpSp>
      <p:grpSp>
        <p:nvGrpSpPr>
          <p:cNvPr id="27" name="Group 26">
            <a:extLst>
              <a:ext uri="{FF2B5EF4-FFF2-40B4-BE49-F238E27FC236}">
                <a16:creationId xmlns:a16="http://schemas.microsoft.com/office/drawing/2014/main" id="{78EF2B31-F4E6-4448-9BE2-B66E5C8A62D0}"/>
              </a:ext>
            </a:extLst>
          </p:cNvPr>
          <p:cNvGrpSpPr/>
          <p:nvPr/>
        </p:nvGrpSpPr>
        <p:grpSpPr>
          <a:xfrm>
            <a:off x="4192683" y="950291"/>
            <a:ext cx="2651804" cy="369332"/>
            <a:chOff x="1188762" y="1618004"/>
            <a:chExt cx="2651804" cy="369332"/>
          </a:xfrm>
        </p:grpSpPr>
        <p:sp>
          <p:nvSpPr>
            <p:cNvPr id="33" name="TextBox 32">
              <a:extLst>
                <a:ext uri="{FF2B5EF4-FFF2-40B4-BE49-F238E27FC236}">
                  <a16:creationId xmlns:a16="http://schemas.microsoft.com/office/drawing/2014/main" id="{E675EE31-94A5-0E42-A20B-0B359916C873}"/>
                </a:ext>
              </a:extLst>
            </p:cNvPr>
            <p:cNvSpPr txBox="1"/>
            <p:nvPr/>
          </p:nvSpPr>
          <p:spPr>
            <a:xfrm>
              <a:off x="3587730" y="1752602"/>
              <a:ext cx="176519" cy="123147"/>
            </a:xfrm>
            <a:prstGeom prst="rect">
              <a:avLst/>
            </a:prstGeom>
            <a:solidFill>
              <a:srgbClr val="AFABAB"/>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4" name="TextBox 33">
              <a:extLst>
                <a:ext uri="{FF2B5EF4-FFF2-40B4-BE49-F238E27FC236}">
                  <a16:creationId xmlns:a16="http://schemas.microsoft.com/office/drawing/2014/main" id="{4EAA268C-7BBF-484D-9C7E-A4DC2B4AB433}"/>
                </a:ext>
              </a:extLst>
            </p:cNvPr>
            <p:cNvSpPr txBox="1"/>
            <p:nvPr/>
          </p:nvSpPr>
          <p:spPr>
            <a:xfrm>
              <a:off x="1188762" y="1618004"/>
              <a:ext cx="265180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Accuracy-Optimized</a:t>
              </a:r>
            </a:p>
          </p:txBody>
        </p:sp>
      </p:grpSp>
      <p:sp>
        <p:nvSpPr>
          <p:cNvPr id="38" name="TextBox 37">
            <a:extLst>
              <a:ext uri="{FF2B5EF4-FFF2-40B4-BE49-F238E27FC236}">
                <a16:creationId xmlns:a16="http://schemas.microsoft.com/office/drawing/2014/main" id="{F8013078-2399-4A4A-B014-909A840602A4}"/>
              </a:ext>
            </a:extLst>
          </p:cNvPr>
          <p:cNvSpPr txBox="1"/>
          <p:nvPr/>
        </p:nvSpPr>
        <p:spPr>
          <a:xfrm>
            <a:off x="3526727" y="3689758"/>
            <a:ext cx="2731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Sample Genetic Diversity</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40" name="Rectangle 39">
            <a:extLst>
              <a:ext uri="{FF2B5EF4-FFF2-40B4-BE49-F238E27FC236}">
                <a16:creationId xmlns:a16="http://schemas.microsoft.com/office/drawing/2014/main" id="{4B735555-25D2-AC4F-8A97-3E548F78B832}"/>
              </a:ext>
            </a:extLst>
          </p:cNvPr>
          <p:cNvSpPr/>
          <p:nvPr/>
        </p:nvSpPr>
        <p:spPr>
          <a:xfrm>
            <a:off x="6758338" y="1417695"/>
            <a:ext cx="1856752" cy="17999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3" name="Straight Connector 42">
            <a:extLst>
              <a:ext uri="{FF2B5EF4-FFF2-40B4-BE49-F238E27FC236}">
                <a16:creationId xmlns:a16="http://schemas.microsoft.com/office/drawing/2014/main" id="{E4ADBEF5-BCAE-5F4B-A3EB-1C89D996B5C4}"/>
              </a:ext>
            </a:extLst>
          </p:cNvPr>
          <p:cNvCxnSpPr>
            <a:cxnSpLocks/>
          </p:cNvCxnSpPr>
          <p:nvPr/>
        </p:nvCxnSpPr>
        <p:spPr>
          <a:xfrm flipV="1">
            <a:off x="6771373" y="1403627"/>
            <a:ext cx="0" cy="179994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58" name="Chart 57">
            <a:extLst>
              <a:ext uri="{FF2B5EF4-FFF2-40B4-BE49-F238E27FC236}">
                <a16:creationId xmlns:a16="http://schemas.microsoft.com/office/drawing/2014/main" id="{41925798-8C48-114C-BB3F-D6C813142D9E}"/>
              </a:ext>
            </a:extLst>
          </p:cNvPr>
          <p:cNvGraphicFramePr>
            <a:graphicFrameLocks/>
          </p:cNvGraphicFramePr>
          <p:nvPr/>
        </p:nvGraphicFramePr>
        <p:xfrm>
          <a:off x="838973" y="1121964"/>
          <a:ext cx="8090592" cy="2508543"/>
        </p:xfrm>
        <a:graphic>
          <a:graphicData uri="http://schemas.openxmlformats.org/drawingml/2006/chart">
            <c:chart xmlns:c="http://schemas.openxmlformats.org/drawingml/2006/chart" xmlns:r="http://schemas.openxmlformats.org/officeDocument/2006/relationships" r:id="rId3"/>
          </a:graphicData>
        </a:graphic>
      </p:graphicFrame>
      <p:sp>
        <p:nvSpPr>
          <p:cNvPr id="68" name="TextBox 67">
            <a:extLst>
              <a:ext uri="{FF2B5EF4-FFF2-40B4-BE49-F238E27FC236}">
                <a16:creationId xmlns:a16="http://schemas.microsoft.com/office/drawing/2014/main" id="{CB340014-3ACE-A94B-A358-156EE2874D83}"/>
              </a:ext>
            </a:extLst>
          </p:cNvPr>
          <p:cNvSpPr txBox="1"/>
          <p:nvPr/>
        </p:nvSpPr>
        <p:spPr>
          <a:xfrm>
            <a:off x="1170636" y="1379464"/>
            <a:ext cx="115179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SSD-P</a:t>
            </a:r>
          </a:p>
        </p:txBody>
      </p:sp>
      <p:cxnSp>
        <p:nvCxnSpPr>
          <p:cNvPr id="69" name="Straight Arrow Connector 68">
            <a:extLst>
              <a:ext uri="{FF2B5EF4-FFF2-40B4-BE49-F238E27FC236}">
                <a16:creationId xmlns:a16="http://schemas.microsoft.com/office/drawing/2014/main" id="{3702733E-4E88-B149-8BA0-ECACCF5ED903}"/>
              </a:ext>
            </a:extLst>
          </p:cNvPr>
          <p:cNvCxnSpPr>
            <a:cxnSpLocks/>
          </p:cNvCxnSpPr>
          <p:nvPr/>
        </p:nvCxnSpPr>
        <p:spPr>
          <a:xfrm flipV="1">
            <a:off x="7222955" y="2187891"/>
            <a:ext cx="0" cy="755190"/>
          </a:xfrm>
          <a:prstGeom prst="straightConnector1">
            <a:avLst/>
          </a:prstGeom>
          <a:ln w="15875">
            <a:solidFill>
              <a:srgbClr val="C813BD"/>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70" name="TextBox 69">
            <a:extLst>
              <a:ext uri="{FF2B5EF4-FFF2-40B4-BE49-F238E27FC236}">
                <a16:creationId xmlns:a16="http://schemas.microsoft.com/office/drawing/2014/main" id="{14024B69-4A3E-424B-87C3-8C8EA00555B8}"/>
              </a:ext>
            </a:extLst>
          </p:cNvPr>
          <p:cNvSpPr txBox="1"/>
          <p:nvPr/>
        </p:nvSpPr>
        <p:spPr>
          <a:xfrm rot="16200000">
            <a:off x="7030648" y="2400742"/>
            <a:ext cx="373896" cy="246221"/>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C813BD"/>
                </a:solidFill>
                <a:effectLst/>
                <a:uLnTx/>
                <a:uFillTx/>
                <a:latin typeface="Calibri" panose="020F0502020204030204"/>
                <a:ea typeface="+mn-ea"/>
                <a:cs typeface="+mn-cs"/>
              </a:rPr>
              <a:t>4.0x</a:t>
            </a:r>
            <a:endParaRPr kumimoji="0" lang="en-CH" sz="1400" b="1" i="0" u="none" strike="noStrike" kern="1200" cap="none" spc="0" normalizeH="0" baseline="0" noProof="0" dirty="0">
              <a:ln>
                <a:noFill/>
              </a:ln>
              <a:solidFill>
                <a:srgbClr val="C813BD"/>
              </a:solidFill>
              <a:effectLst/>
              <a:uLnTx/>
              <a:uFillTx/>
              <a:latin typeface="Calibri" panose="020F0502020204030204"/>
              <a:ea typeface="+mn-ea"/>
              <a:cs typeface="+mn-cs"/>
            </a:endParaRPr>
          </a:p>
        </p:txBody>
      </p:sp>
      <p:cxnSp>
        <p:nvCxnSpPr>
          <p:cNvPr id="71" name="Straight Connector 70">
            <a:extLst>
              <a:ext uri="{FF2B5EF4-FFF2-40B4-BE49-F238E27FC236}">
                <a16:creationId xmlns:a16="http://schemas.microsoft.com/office/drawing/2014/main" id="{0C4F67CE-E6F4-B849-8B2B-FAAD7DBDD50E}"/>
              </a:ext>
            </a:extLst>
          </p:cNvPr>
          <p:cNvCxnSpPr>
            <a:cxnSpLocks/>
          </p:cNvCxnSpPr>
          <p:nvPr/>
        </p:nvCxnSpPr>
        <p:spPr>
          <a:xfrm>
            <a:off x="7100709" y="2172725"/>
            <a:ext cx="866957" cy="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282AD82C-8561-E540-A48F-7B2179C9EC76}"/>
              </a:ext>
            </a:extLst>
          </p:cNvPr>
          <p:cNvCxnSpPr>
            <a:cxnSpLocks/>
          </p:cNvCxnSpPr>
          <p:nvPr/>
        </p:nvCxnSpPr>
        <p:spPr>
          <a:xfrm flipV="1">
            <a:off x="7697287" y="2150843"/>
            <a:ext cx="0" cy="946149"/>
          </a:xfrm>
          <a:prstGeom prst="straightConnector1">
            <a:avLst/>
          </a:prstGeom>
          <a:ln w="15875">
            <a:solidFill>
              <a:schemeClr val="accent2"/>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73" name="TextBox 72">
            <a:extLst>
              <a:ext uri="{FF2B5EF4-FFF2-40B4-BE49-F238E27FC236}">
                <a16:creationId xmlns:a16="http://schemas.microsoft.com/office/drawing/2014/main" id="{98B1CAD4-81EB-D846-AFFB-3F258050B3E6}"/>
              </a:ext>
            </a:extLst>
          </p:cNvPr>
          <p:cNvSpPr txBox="1"/>
          <p:nvPr/>
        </p:nvSpPr>
        <p:spPr>
          <a:xfrm rot="16200000">
            <a:off x="7432924" y="2459192"/>
            <a:ext cx="490796" cy="246221"/>
          </a:xfrm>
          <a:prstGeom prst="rect">
            <a:avLst/>
          </a:prstGeom>
          <a:solidFill>
            <a:schemeClr val="bg2"/>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alibri" panose="020F0502020204030204"/>
                <a:ea typeface="+mn-ea"/>
                <a:cs typeface="+mn-cs"/>
              </a:rPr>
              <a:t>12.1x</a:t>
            </a:r>
            <a:endParaRPr kumimoji="0" lang="en-CH" sz="14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74" name="Rectangle 73">
            <a:extLst>
              <a:ext uri="{FF2B5EF4-FFF2-40B4-BE49-F238E27FC236}">
                <a16:creationId xmlns:a16="http://schemas.microsoft.com/office/drawing/2014/main" id="{FB4302A2-D3DC-0F49-A900-57384555A9B4}"/>
              </a:ext>
            </a:extLst>
          </p:cNvPr>
          <p:cNvSpPr/>
          <p:nvPr/>
        </p:nvSpPr>
        <p:spPr>
          <a:xfrm>
            <a:off x="0" y="5216027"/>
            <a:ext cx="9144000" cy="115638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2D75B5"/>
                </a:solidFill>
                <a:effectLst/>
                <a:uLnTx/>
                <a:uFillTx/>
                <a:latin typeface="Corbel" panose="020B0503020204020204" pitchFamily="34" charset="0"/>
                <a:ea typeface="+mn-ea"/>
                <a:cs typeface="+mn-cs"/>
              </a:rPr>
              <a:t>MegIS improves performance on both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400" b="1" i="0" u="none" strike="noStrike" kern="1200" cap="none" spc="0" normalizeH="0" baseline="0" noProof="0" dirty="0">
                <a:ln>
                  <a:noFill/>
                </a:ln>
                <a:solidFill>
                  <a:srgbClr val="2D75B5"/>
                </a:solidFill>
                <a:effectLst/>
                <a:uLnTx/>
                <a:uFillTx/>
                <a:latin typeface="Corbel" panose="020B0503020204020204" pitchFamily="34" charset="0"/>
                <a:ea typeface="+mn-ea"/>
                <a:cs typeface="+mn-cs"/>
              </a:rPr>
              <a:t>cost-optimized and performance-optimized SSDs</a:t>
            </a:r>
          </a:p>
        </p:txBody>
      </p:sp>
      <p:sp>
        <p:nvSpPr>
          <p:cNvPr id="30" name="Title 1">
            <a:extLst>
              <a:ext uri="{FF2B5EF4-FFF2-40B4-BE49-F238E27FC236}">
                <a16:creationId xmlns:a16="http://schemas.microsoft.com/office/drawing/2014/main" id="{AED235DF-0923-3F4A-A5B2-C216D8FD641E}"/>
              </a:ext>
            </a:extLst>
          </p:cNvPr>
          <p:cNvSpPr>
            <a:spLocks noGrp="1"/>
          </p:cNvSpPr>
          <p:nvPr>
            <p:ph type="title"/>
          </p:nvPr>
        </p:nvSpPr>
        <p:spPr>
          <a:xfrm>
            <a:off x="0" y="1"/>
            <a:ext cx="9144000" cy="782950"/>
          </a:xfrm>
        </p:spPr>
        <p:txBody>
          <a:bodyPr/>
          <a:lstStyle/>
          <a:p>
            <a:pPr>
              <a:lnSpc>
                <a:spcPct val="90000"/>
              </a:lnSpc>
            </a:pPr>
            <a:r>
              <a:rPr lang="en-CH" sz="3200" dirty="0"/>
              <a:t>Speedup over Software </a:t>
            </a:r>
            <a:r>
              <a:rPr lang="en-CH" sz="2400" dirty="0"/>
              <a:t>(with Performance-Optimized SSD)</a:t>
            </a:r>
            <a:endParaRPr lang="en-CH" dirty="0"/>
          </a:p>
        </p:txBody>
      </p:sp>
    </p:spTree>
    <p:extLst>
      <p:ext uri="{BB962C8B-B14F-4D97-AF65-F5344CB8AC3E}">
        <p14:creationId xmlns:p14="http://schemas.microsoft.com/office/powerpoint/2010/main" val="32322608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0D976D2-2EDE-C442-8A2D-BDF924CCDF1D}"/>
              </a:ext>
            </a:extLst>
          </p:cNvPr>
          <p:cNvSpPr/>
          <p:nvPr/>
        </p:nvSpPr>
        <p:spPr>
          <a:xfrm>
            <a:off x="7728167" y="1681316"/>
            <a:ext cx="781651" cy="1697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8B5A243D-3C64-314C-BB95-94CE65398D23}"/>
              </a:ext>
            </a:extLst>
          </p:cNvPr>
          <p:cNvSpPr/>
          <p:nvPr/>
        </p:nvSpPr>
        <p:spPr>
          <a:xfrm>
            <a:off x="3533508" y="1687913"/>
            <a:ext cx="781651" cy="1697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Arrow Connector 21">
            <a:extLst>
              <a:ext uri="{FF2B5EF4-FFF2-40B4-BE49-F238E27FC236}">
                <a16:creationId xmlns:a16="http://schemas.microsoft.com/office/drawing/2014/main" id="{5C4056B9-C5A4-4642-8B19-60C5BA863B82}"/>
              </a:ext>
            </a:extLst>
          </p:cNvPr>
          <p:cNvCxnSpPr>
            <a:cxnSpLocks/>
          </p:cNvCxnSpPr>
          <p:nvPr/>
        </p:nvCxnSpPr>
        <p:spPr>
          <a:xfrm flipV="1">
            <a:off x="3785700" y="1951881"/>
            <a:ext cx="0" cy="1155868"/>
          </a:xfrm>
          <a:prstGeom prst="straightConnector1">
            <a:avLst/>
          </a:prstGeom>
          <a:ln w="15875">
            <a:solidFill>
              <a:srgbClr val="7030A0"/>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456F9C1-9450-014F-ACE8-FA5375B22789}"/>
              </a:ext>
            </a:extLst>
          </p:cNvPr>
          <p:cNvSpPr txBox="1"/>
          <p:nvPr/>
        </p:nvSpPr>
        <p:spPr>
          <a:xfrm rot="16200000">
            <a:off x="3414958" y="2434526"/>
            <a:ext cx="490796"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alibri" panose="020F0502020204030204"/>
                <a:ea typeface="+mn-ea"/>
                <a:cs typeface="+mn-cs"/>
              </a:rPr>
              <a:t>4.9x</a:t>
            </a:r>
            <a:endParaRPr kumimoji="0" lang="en-CH"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E82E2A88-BBFB-8845-AE79-B4A95FAC4335}"/>
              </a:ext>
            </a:extLst>
          </p:cNvPr>
          <p:cNvGraphicFramePr>
            <a:graphicFrameLocks/>
          </p:cNvGraphicFramePr>
          <p:nvPr/>
        </p:nvGraphicFramePr>
        <p:xfrm>
          <a:off x="737076" y="1472036"/>
          <a:ext cx="3733011" cy="242183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5FC348AE-9BE2-2A4B-8E09-097659438226}"/>
              </a:ext>
            </a:extLst>
          </p:cNvPr>
          <p:cNvGraphicFramePr>
            <a:graphicFrameLocks/>
          </p:cNvGraphicFramePr>
          <p:nvPr/>
        </p:nvGraphicFramePr>
        <p:xfrm>
          <a:off x="4922210" y="1467411"/>
          <a:ext cx="3733011" cy="2421835"/>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A2DE9DA3-471A-174B-BB7E-5E5A8292A4D6}"/>
              </a:ext>
            </a:extLst>
          </p:cNvPr>
          <p:cNvSpPr txBox="1"/>
          <p:nvPr/>
        </p:nvSpPr>
        <p:spPr>
          <a:xfrm rot="16200000">
            <a:off x="-814605" y="2394129"/>
            <a:ext cx="277121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Speedup</a:t>
            </a:r>
          </a:p>
        </p:txBody>
      </p:sp>
      <p:sp>
        <p:nvSpPr>
          <p:cNvPr id="15" name="TextBox 14">
            <a:extLst>
              <a:ext uri="{FF2B5EF4-FFF2-40B4-BE49-F238E27FC236}">
                <a16:creationId xmlns:a16="http://schemas.microsoft.com/office/drawing/2014/main" id="{AB569339-7856-0A4A-9462-195656FD4C75}"/>
              </a:ext>
            </a:extLst>
          </p:cNvPr>
          <p:cNvSpPr txBox="1"/>
          <p:nvPr/>
        </p:nvSpPr>
        <p:spPr>
          <a:xfrm>
            <a:off x="1143779" y="1637078"/>
            <a:ext cx="1096792" cy="45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SSD-C</a:t>
            </a:r>
          </a:p>
        </p:txBody>
      </p:sp>
      <p:cxnSp>
        <p:nvCxnSpPr>
          <p:cNvPr id="18" name="Straight Connector 17">
            <a:extLst>
              <a:ext uri="{FF2B5EF4-FFF2-40B4-BE49-F238E27FC236}">
                <a16:creationId xmlns:a16="http://schemas.microsoft.com/office/drawing/2014/main" id="{353CE357-EACE-8448-8749-9EF89EC635D5}"/>
              </a:ext>
            </a:extLst>
          </p:cNvPr>
          <p:cNvCxnSpPr>
            <a:cxnSpLocks/>
          </p:cNvCxnSpPr>
          <p:nvPr/>
        </p:nvCxnSpPr>
        <p:spPr>
          <a:xfrm flipH="1">
            <a:off x="7718642" y="1684491"/>
            <a:ext cx="4462" cy="162431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3650C006-E3F8-4B47-B3DE-03EB2640C090}"/>
              </a:ext>
            </a:extLst>
          </p:cNvPr>
          <p:cNvCxnSpPr>
            <a:cxnSpLocks/>
          </p:cNvCxnSpPr>
          <p:nvPr/>
        </p:nvCxnSpPr>
        <p:spPr>
          <a:xfrm flipH="1">
            <a:off x="3523983" y="1678562"/>
            <a:ext cx="4462" cy="162431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734C8D8-6A86-FC49-A730-3E3E547B0B84}"/>
              </a:ext>
            </a:extLst>
          </p:cNvPr>
          <p:cNvGrpSpPr/>
          <p:nvPr/>
        </p:nvGrpSpPr>
        <p:grpSpPr>
          <a:xfrm>
            <a:off x="1135129" y="1168680"/>
            <a:ext cx="3180029" cy="369332"/>
            <a:chOff x="1135129" y="1421165"/>
            <a:chExt cx="3180029" cy="369332"/>
          </a:xfrm>
        </p:grpSpPr>
        <p:sp>
          <p:nvSpPr>
            <p:cNvPr id="7" name="TextBox 6">
              <a:extLst>
                <a:ext uri="{FF2B5EF4-FFF2-40B4-BE49-F238E27FC236}">
                  <a16:creationId xmlns:a16="http://schemas.microsoft.com/office/drawing/2014/main" id="{A943AD82-F051-5448-9C9F-37D4E55965C8}"/>
                </a:ext>
              </a:extLst>
            </p:cNvPr>
            <p:cNvSpPr txBox="1"/>
            <p:nvPr/>
          </p:nvSpPr>
          <p:spPr>
            <a:xfrm>
              <a:off x="1135129" y="1436554"/>
              <a:ext cx="3180029" cy="338554"/>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5E7B186E-686A-A748-8537-6AA2B95FDD0D}"/>
                </a:ext>
              </a:extLst>
            </p:cNvPr>
            <p:cNvSpPr txBox="1"/>
            <p:nvPr/>
          </p:nvSpPr>
          <p:spPr>
            <a:xfrm>
              <a:off x="1168621" y="1421165"/>
              <a:ext cx="848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PIM</a:t>
              </a:r>
            </a:p>
          </p:txBody>
        </p:sp>
        <p:sp>
          <p:nvSpPr>
            <p:cNvPr id="12" name="TextBox 11">
              <a:extLst>
                <a:ext uri="{FF2B5EF4-FFF2-40B4-BE49-F238E27FC236}">
                  <a16:creationId xmlns:a16="http://schemas.microsoft.com/office/drawing/2014/main" id="{0CEA7E51-7014-9240-861C-D200BF2647D2}"/>
                </a:ext>
              </a:extLst>
            </p:cNvPr>
            <p:cNvSpPr txBox="1"/>
            <p:nvPr/>
          </p:nvSpPr>
          <p:spPr>
            <a:xfrm>
              <a:off x="2991102" y="1421165"/>
              <a:ext cx="8489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a:t>
              </a:r>
            </a:p>
          </p:txBody>
        </p:sp>
        <p:sp>
          <p:nvSpPr>
            <p:cNvPr id="37" name="Rectangle 36">
              <a:extLst>
                <a:ext uri="{FF2B5EF4-FFF2-40B4-BE49-F238E27FC236}">
                  <a16:creationId xmlns:a16="http://schemas.microsoft.com/office/drawing/2014/main" id="{C2D2A688-4534-8C4C-8352-7C14C1F88251}"/>
                </a:ext>
              </a:extLst>
            </p:cNvPr>
            <p:cNvSpPr/>
            <p:nvPr/>
          </p:nvSpPr>
          <p:spPr>
            <a:xfrm>
              <a:off x="1947387" y="1533849"/>
              <a:ext cx="144000" cy="144000"/>
            </a:xfrm>
            <a:prstGeom prst="rect">
              <a:avLst/>
            </a:prstGeom>
            <a:solidFill>
              <a:srgbClr val="B5AB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a:extLst>
                <a:ext uri="{FF2B5EF4-FFF2-40B4-BE49-F238E27FC236}">
                  <a16:creationId xmlns:a16="http://schemas.microsoft.com/office/drawing/2014/main" id="{06852337-879C-FF4B-9EFE-0C57DD643390}"/>
                </a:ext>
              </a:extLst>
            </p:cNvPr>
            <p:cNvSpPr/>
            <p:nvPr/>
          </p:nvSpPr>
          <p:spPr>
            <a:xfrm>
              <a:off x="3880902" y="1533849"/>
              <a:ext cx="144000" cy="144000"/>
            </a:xfrm>
            <a:prstGeom prst="rect">
              <a:avLst/>
            </a:prstGeom>
            <a:solidFill>
              <a:schemeClr val="accent3">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46" name="Straight Arrow Connector 45">
            <a:extLst>
              <a:ext uri="{FF2B5EF4-FFF2-40B4-BE49-F238E27FC236}">
                <a16:creationId xmlns:a16="http://schemas.microsoft.com/office/drawing/2014/main" id="{4702D251-6EB3-E841-B696-272B85E6B378}"/>
              </a:ext>
            </a:extLst>
          </p:cNvPr>
          <p:cNvCxnSpPr>
            <a:cxnSpLocks/>
          </p:cNvCxnSpPr>
          <p:nvPr/>
        </p:nvCxnSpPr>
        <p:spPr>
          <a:xfrm flipV="1">
            <a:off x="7978552" y="2273288"/>
            <a:ext cx="0" cy="514273"/>
          </a:xfrm>
          <a:prstGeom prst="straightConnector1">
            <a:avLst/>
          </a:prstGeom>
          <a:ln w="15875">
            <a:solidFill>
              <a:srgbClr val="7030A0"/>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47" name="TextBox 46">
            <a:extLst>
              <a:ext uri="{FF2B5EF4-FFF2-40B4-BE49-F238E27FC236}">
                <a16:creationId xmlns:a16="http://schemas.microsoft.com/office/drawing/2014/main" id="{F9A49EEA-4306-1C4A-8194-3D121DEAE8C6}"/>
              </a:ext>
            </a:extLst>
          </p:cNvPr>
          <p:cNvSpPr txBox="1"/>
          <p:nvPr/>
        </p:nvSpPr>
        <p:spPr>
          <a:xfrm rot="16200000">
            <a:off x="7339224" y="2403433"/>
            <a:ext cx="968778" cy="27699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alibri" panose="020F0502020204030204"/>
                <a:ea typeface="+mn-ea"/>
                <a:cs typeface="+mn-cs"/>
              </a:rPr>
              <a:t>1.9x</a:t>
            </a:r>
            <a:endParaRPr kumimoji="0" lang="en-CH"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78D3DC33-A41B-B046-8A9A-AD812F8807D0}"/>
              </a:ext>
            </a:extLst>
          </p:cNvPr>
          <p:cNvSpPr txBox="1"/>
          <p:nvPr/>
        </p:nvSpPr>
        <p:spPr>
          <a:xfrm>
            <a:off x="5333766" y="1637078"/>
            <a:ext cx="109679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1" u="none" strike="noStrike" kern="1200" cap="none" spc="0" normalizeH="0" baseline="0" noProof="0" dirty="0">
                <a:ln>
                  <a:noFill/>
                </a:ln>
                <a:solidFill>
                  <a:srgbClr val="5B9BD5">
                    <a:lumMod val="75000"/>
                  </a:srgbClr>
                </a:solidFill>
                <a:effectLst/>
                <a:uLnTx/>
                <a:uFillTx/>
                <a:latin typeface="Corbel" panose="020B0503020204020204" pitchFamily="34" charset="0"/>
                <a:ea typeface="+mn-ea"/>
                <a:cs typeface="+mn-cs"/>
              </a:rPr>
              <a:t>SSD-P</a:t>
            </a:r>
          </a:p>
        </p:txBody>
      </p:sp>
      <p:sp>
        <p:nvSpPr>
          <p:cNvPr id="41" name="TextBox 40">
            <a:extLst>
              <a:ext uri="{FF2B5EF4-FFF2-40B4-BE49-F238E27FC236}">
                <a16:creationId xmlns:a16="http://schemas.microsoft.com/office/drawing/2014/main" id="{9D57D037-BA05-0649-BB7E-00D81A0AE0AA}"/>
              </a:ext>
            </a:extLst>
          </p:cNvPr>
          <p:cNvSpPr txBox="1"/>
          <p:nvPr/>
        </p:nvSpPr>
        <p:spPr>
          <a:xfrm>
            <a:off x="1382061" y="3923731"/>
            <a:ext cx="2731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Sample Genetic Diversity</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42" name="TextBox 41">
            <a:extLst>
              <a:ext uri="{FF2B5EF4-FFF2-40B4-BE49-F238E27FC236}">
                <a16:creationId xmlns:a16="http://schemas.microsoft.com/office/drawing/2014/main" id="{0AA64E6F-E310-AE47-9501-B56EFE138873}"/>
              </a:ext>
            </a:extLst>
          </p:cNvPr>
          <p:cNvSpPr txBox="1"/>
          <p:nvPr/>
        </p:nvSpPr>
        <p:spPr>
          <a:xfrm>
            <a:off x="5545289" y="3923731"/>
            <a:ext cx="27312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Sample Genetic Diversity</a:t>
            </a:r>
            <a:endParaRPr kumimoji="0" lang="en-CH"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grpSp>
        <p:nvGrpSpPr>
          <p:cNvPr id="44" name="Group 43">
            <a:extLst>
              <a:ext uri="{FF2B5EF4-FFF2-40B4-BE49-F238E27FC236}">
                <a16:creationId xmlns:a16="http://schemas.microsoft.com/office/drawing/2014/main" id="{43FEB392-F5CD-BF47-8326-685FFE14F3E3}"/>
              </a:ext>
            </a:extLst>
          </p:cNvPr>
          <p:cNvGrpSpPr/>
          <p:nvPr/>
        </p:nvGrpSpPr>
        <p:grpSpPr>
          <a:xfrm>
            <a:off x="5333766" y="1168680"/>
            <a:ext cx="3180029" cy="369332"/>
            <a:chOff x="1135129" y="1421165"/>
            <a:chExt cx="3180029" cy="369332"/>
          </a:xfrm>
        </p:grpSpPr>
        <p:sp>
          <p:nvSpPr>
            <p:cNvPr id="45" name="TextBox 44">
              <a:extLst>
                <a:ext uri="{FF2B5EF4-FFF2-40B4-BE49-F238E27FC236}">
                  <a16:creationId xmlns:a16="http://schemas.microsoft.com/office/drawing/2014/main" id="{C8F355D3-0F3D-8947-B942-7A57E6B130BD}"/>
                </a:ext>
              </a:extLst>
            </p:cNvPr>
            <p:cNvSpPr txBox="1"/>
            <p:nvPr/>
          </p:nvSpPr>
          <p:spPr>
            <a:xfrm>
              <a:off x="1135129" y="1436554"/>
              <a:ext cx="3180029" cy="338554"/>
            </a:xfrm>
            <a:prstGeom prst="rect">
              <a:avLst/>
            </a:prstGeom>
            <a:solidFill>
              <a:schemeClr val="bg1"/>
            </a:solidFill>
            <a:ln w="15875">
              <a:solidFill>
                <a:schemeClr val="tx1"/>
              </a:solidFill>
            </a:ln>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600" b="0" i="0" u="none" strike="noStrike" kern="1200" cap="none" spc="0" normalizeH="0" baseline="0" noProof="0" dirty="0">
                <a:ln>
                  <a:noFill/>
                </a:ln>
                <a:solidFill>
                  <a:prstClr val="black"/>
                </a:solidFill>
                <a:effectLst/>
                <a:uLnTx/>
                <a:uFillTx/>
                <a:latin typeface="Corbel" panose="020B0503020204020204" pitchFamily="34" charset="0"/>
                <a:ea typeface="맑은 고딕" panose="020B0503020000020004" pitchFamily="34" charset="-127"/>
                <a:cs typeface="+mn-cs"/>
              </a:endParaRPr>
            </a:p>
          </p:txBody>
        </p:sp>
        <p:sp>
          <p:nvSpPr>
            <p:cNvPr id="48" name="TextBox 47">
              <a:extLst>
                <a:ext uri="{FF2B5EF4-FFF2-40B4-BE49-F238E27FC236}">
                  <a16:creationId xmlns:a16="http://schemas.microsoft.com/office/drawing/2014/main" id="{EF4512D5-86CA-8646-98B8-D76CB79BFE53}"/>
                </a:ext>
              </a:extLst>
            </p:cNvPr>
            <p:cNvSpPr txBox="1"/>
            <p:nvPr/>
          </p:nvSpPr>
          <p:spPr>
            <a:xfrm>
              <a:off x="1168621" y="1421165"/>
              <a:ext cx="84890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PIM</a:t>
              </a:r>
            </a:p>
          </p:txBody>
        </p:sp>
        <p:sp>
          <p:nvSpPr>
            <p:cNvPr id="51" name="TextBox 50">
              <a:extLst>
                <a:ext uri="{FF2B5EF4-FFF2-40B4-BE49-F238E27FC236}">
                  <a16:creationId xmlns:a16="http://schemas.microsoft.com/office/drawing/2014/main" id="{F9BBBF39-E4CA-EE4E-B0B9-B5A62AD67140}"/>
                </a:ext>
              </a:extLst>
            </p:cNvPr>
            <p:cNvSpPr txBox="1"/>
            <p:nvPr/>
          </p:nvSpPr>
          <p:spPr>
            <a:xfrm>
              <a:off x="2991102" y="1421165"/>
              <a:ext cx="84892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a:t>
              </a:r>
            </a:p>
          </p:txBody>
        </p:sp>
        <p:sp>
          <p:nvSpPr>
            <p:cNvPr id="52" name="Rectangle 51">
              <a:extLst>
                <a:ext uri="{FF2B5EF4-FFF2-40B4-BE49-F238E27FC236}">
                  <a16:creationId xmlns:a16="http://schemas.microsoft.com/office/drawing/2014/main" id="{E22253F7-DBB2-E14F-9235-4BF0B05AC323}"/>
                </a:ext>
              </a:extLst>
            </p:cNvPr>
            <p:cNvSpPr/>
            <p:nvPr/>
          </p:nvSpPr>
          <p:spPr>
            <a:xfrm>
              <a:off x="1947387" y="1533849"/>
              <a:ext cx="144000" cy="144000"/>
            </a:xfrm>
            <a:prstGeom prst="rect">
              <a:avLst/>
            </a:prstGeom>
            <a:solidFill>
              <a:srgbClr val="B5ABCC"/>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B76D1E46-0846-D143-9C9C-667835C4FBB0}"/>
                </a:ext>
              </a:extLst>
            </p:cNvPr>
            <p:cNvSpPr/>
            <p:nvPr/>
          </p:nvSpPr>
          <p:spPr>
            <a:xfrm>
              <a:off x="3880902" y="1533849"/>
              <a:ext cx="144000" cy="144000"/>
            </a:xfrm>
            <a:prstGeom prst="rect">
              <a:avLst/>
            </a:prstGeom>
            <a:solidFill>
              <a:schemeClr val="accent3">
                <a:lumMod val="50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8" name="Rectangle 57">
            <a:extLst>
              <a:ext uri="{FF2B5EF4-FFF2-40B4-BE49-F238E27FC236}">
                <a16:creationId xmlns:a16="http://schemas.microsoft.com/office/drawing/2014/main" id="{2949E2D6-74FE-E343-B9EC-D9C3FFC82441}"/>
              </a:ext>
            </a:extLst>
          </p:cNvPr>
          <p:cNvSpPr/>
          <p:nvPr/>
        </p:nvSpPr>
        <p:spPr>
          <a:xfrm>
            <a:off x="0" y="4785879"/>
            <a:ext cx="9144000" cy="1155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 provides significant speedup over the </a:t>
            </a:r>
            <a:r>
              <a:rPr kumimoji="0" lang="en-GB" sz="28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PIM</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baseline</a:t>
            </a:r>
          </a:p>
        </p:txBody>
      </p:sp>
      <p:sp>
        <p:nvSpPr>
          <p:cNvPr id="59" name="Title 1">
            <a:extLst>
              <a:ext uri="{FF2B5EF4-FFF2-40B4-BE49-F238E27FC236}">
                <a16:creationId xmlns:a16="http://schemas.microsoft.com/office/drawing/2014/main" id="{E48871AB-A931-094C-80D6-574E4A09E2D4}"/>
              </a:ext>
            </a:extLst>
          </p:cNvPr>
          <p:cNvSpPr>
            <a:spLocks noGrp="1"/>
          </p:cNvSpPr>
          <p:nvPr>
            <p:ph type="title"/>
          </p:nvPr>
        </p:nvSpPr>
        <p:spPr>
          <a:xfrm>
            <a:off x="0" y="1"/>
            <a:ext cx="9144000" cy="782950"/>
          </a:xfrm>
        </p:spPr>
        <p:txBody>
          <a:bodyPr/>
          <a:lstStyle/>
          <a:p>
            <a:pPr>
              <a:lnSpc>
                <a:spcPct val="90000"/>
              </a:lnSpc>
            </a:pPr>
            <a:r>
              <a:rPr kumimoji="0" lang="en-CH" sz="3000" b="1" i="0" u="none" strike="noStrike" kern="1200" cap="none" spc="0" normalizeH="0" baseline="0" noProof="0" dirty="0">
                <a:ln>
                  <a:noFill/>
                </a:ln>
                <a:solidFill>
                  <a:srgbClr val="06436E"/>
                </a:solidFill>
                <a:effectLst/>
                <a:uLnTx/>
                <a:uFillTx/>
                <a:latin typeface="Corbel" panose="020B0503020204020204" pitchFamily="34" charset="0"/>
                <a:ea typeface="+mj-ea"/>
                <a:cs typeface="+mj-cs"/>
              </a:rPr>
              <a:t>Speedup over the PIM Hardware Baseline</a:t>
            </a:r>
            <a:endParaRPr lang="en-CH" sz="3000" dirty="0"/>
          </a:p>
        </p:txBody>
      </p:sp>
    </p:spTree>
    <p:extLst>
      <p:ext uri="{BB962C8B-B14F-4D97-AF65-F5344CB8AC3E}">
        <p14:creationId xmlns:p14="http://schemas.microsoft.com/office/powerpoint/2010/main" val="1226271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E15C9-A6DD-614C-91E9-CB17C96CAEF1}"/>
              </a:ext>
            </a:extLst>
          </p:cNvPr>
          <p:cNvSpPr>
            <a:spLocks noGrp="1"/>
          </p:cNvSpPr>
          <p:nvPr>
            <p:ph idx="1"/>
          </p:nvPr>
        </p:nvSpPr>
        <p:spPr>
          <a:xfrm>
            <a:off x="189560" y="909684"/>
            <a:ext cx="8798061" cy="601390"/>
          </a:xfrm>
        </p:spPr>
        <p:txBody>
          <a:bodyPr/>
          <a:lstStyle/>
          <a:p>
            <a:r>
              <a:rPr lang="en-CH" sz="2400" dirty="0"/>
              <a:t>On average across different input sets and SSDs</a:t>
            </a:r>
          </a:p>
          <a:p>
            <a:endParaRPr lang="en-CH" sz="2400" dirty="0"/>
          </a:p>
        </p:txBody>
      </p:sp>
      <p:graphicFrame>
        <p:nvGraphicFramePr>
          <p:cNvPr id="5" name="Chart 4">
            <a:extLst>
              <a:ext uri="{FF2B5EF4-FFF2-40B4-BE49-F238E27FC236}">
                <a16:creationId xmlns:a16="http://schemas.microsoft.com/office/drawing/2014/main" id="{838F475A-5E16-4946-AC40-A1BB808A4B03}"/>
              </a:ext>
            </a:extLst>
          </p:cNvPr>
          <p:cNvGraphicFramePr>
            <a:graphicFrameLocks/>
          </p:cNvGraphicFramePr>
          <p:nvPr/>
        </p:nvGraphicFramePr>
        <p:xfrm>
          <a:off x="1324224" y="1511074"/>
          <a:ext cx="7014576" cy="300311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74B7952F-4C1F-0E41-8095-74D13B2FC2FE}"/>
              </a:ext>
            </a:extLst>
          </p:cNvPr>
          <p:cNvSpPr txBox="1"/>
          <p:nvPr/>
        </p:nvSpPr>
        <p:spPr>
          <a:xfrm rot="16200000">
            <a:off x="-480696" y="2578298"/>
            <a:ext cx="2780777" cy="646331"/>
          </a:xfrm>
          <a:prstGeom prst="rect">
            <a:avLst/>
          </a:prstGeom>
          <a:noFill/>
        </p:spPr>
        <p:txBody>
          <a:bodyPr wrap="square" lIns="0" r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GeoMean Energy Reduction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(Higher is Better)</a:t>
            </a:r>
          </a:p>
        </p:txBody>
      </p:sp>
      <p:sp>
        <p:nvSpPr>
          <p:cNvPr id="7" name="Rectangle 6">
            <a:extLst>
              <a:ext uri="{FF2B5EF4-FFF2-40B4-BE49-F238E27FC236}">
                <a16:creationId xmlns:a16="http://schemas.microsoft.com/office/drawing/2014/main" id="{61D4C737-6FEA-2246-8D04-9675BCD2241A}"/>
              </a:ext>
            </a:extLst>
          </p:cNvPr>
          <p:cNvSpPr/>
          <p:nvPr/>
        </p:nvSpPr>
        <p:spPr>
          <a:xfrm>
            <a:off x="0" y="4747923"/>
            <a:ext cx="9144000" cy="1155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0" rIns="5400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35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 provides significant energy reduction over </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35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the </a:t>
            </a:r>
            <a:r>
              <a:rPr kumimoji="0" lang="en-GB" sz="235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Performance-Optimized</a:t>
            </a:r>
            <a:r>
              <a:rPr kumimoji="0" lang="en-CH" sz="235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t>
            </a:r>
            <a:r>
              <a:rPr kumimoji="0" lang="en-CH" sz="2350" b="1" i="0" u="none" strike="noStrike" kern="1200" cap="none" spc="0" normalizeH="0" baseline="0" noProof="0" dirty="0">
                <a:ln>
                  <a:noFill/>
                </a:ln>
                <a:solidFill>
                  <a:srgbClr val="C813BD"/>
                </a:solidFill>
                <a:effectLst/>
                <a:uLnTx/>
                <a:uFillTx/>
                <a:latin typeface="Corbel" panose="020B0503020204020204" pitchFamily="34" charset="0"/>
                <a:ea typeface="+mn-ea"/>
                <a:cs typeface="+mn-cs"/>
              </a:rPr>
              <a:t> </a:t>
            </a:r>
            <a:r>
              <a:rPr kumimoji="0" lang="en-GB" sz="2350" b="1" i="0" u="none" strike="noStrike" kern="1200" cap="none" spc="0" normalizeH="0" baseline="0" noProof="0" dirty="0">
                <a:ln>
                  <a:noFill/>
                </a:ln>
                <a:solidFill>
                  <a:srgbClr val="DB742F"/>
                </a:solidFill>
                <a:effectLst/>
                <a:uLnTx/>
                <a:uFillTx/>
                <a:latin typeface="Corbel" panose="020B0503020204020204" pitchFamily="34" charset="0"/>
                <a:ea typeface="+mn-ea"/>
                <a:cs typeface="+mn-cs"/>
              </a:rPr>
              <a:t>Accuracy-Optimized</a:t>
            </a:r>
            <a:r>
              <a:rPr kumimoji="0" lang="en-GB" sz="235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and </a:t>
            </a:r>
            <a:r>
              <a:rPr kumimoji="0" lang="en-GB" sz="235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PIM</a:t>
            </a:r>
            <a:r>
              <a:rPr kumimoji="0" lang="en-GB" sz="235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rPr>
              <a:t> </a:t>
            </a:r>
            <a:r>
              <a:rPr kumimoji="0" lang="en-GB" sz="235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baselines</a:t>
            </a:r>
          </a:p>
        </p:txBody>
      </p:sp>
      <p:cxnSp>
        <p:nvCxnSpPr>
          <p:cNvPr id="8" name="Straight Arrow Connector 7">
            <a:extLst>
              <a:ext uri="{FF2B5EF4-FFF2-40B4-BE49-F238E27FC236}">
                <a16:creationId xmlns:a16="http://schemas.microsoft.com/office/drawing/2014/main" id="{3EE46513-A638-C740-B242-5F6A7C513128}"/>
              </a:ext>
            </a:extLst>
          </p:cNvPr>
          <p:cNvCxnSpPr>
            <a:cxnSpLocks/>
          </p:cNvCxnSpPr>
          <p:nvPr/>
        </p:nvCxnSpPr>
        <p:spPr>
          <a:xfrm flipV="1">
            <a:off x="2536132" y="1950787"/>
            <a:ext cx="0" cy="1658031"/>
          </a:xfrm>
          <a:prstGeom prst="straightConnector1">
            <a:avLst/>
          </a:prstGeom>
          <a:ln w="15875">
            <a:solidFill>
              <a:srgbClr val="C813BD"/>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AC154CB-9114-3544-9CEC-75361288F786}"/>
              </a:ext>
            </a:extLst>
          </p:cNvPr>
          <p:cNvSpPr txBox="1"/>
          <p:nvPr/>
        </p:nvSpPr>
        <p:spPr>
          <a:xfrm rot="16200000">
            <a:off x="2308736" y="2235101"/>
            <a:ext cx="445454"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813BD"/>
                </a:solidFill>
                <a:effectLst/>
                <a:uLnTx/>
                <a:uFillTx/>
                <a:latin typeface="Calibri" panose="020F0502020204030204"/>
                <a:ea typeface="+mn-ea"/>
                <a:cs typeface="+mn-cs"/>
              </a:rPr>
              <a:t>5.4x</a:t>
            </a:r>
            <a:endParaRPr kumimoji="0" lang="en-CH" sz="1600" b="1" i="0" u="none" strike="noStrike" kern="1200" cap="none" spc="0" normalizeH="0" baseline="0" noProof="0" dirty="0">
              <a:ln>
                <a:noFill/>
              </a:ln>
              <a:solidFill>
                <a:srgbClr val="C813BD"/>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39ED5D0C-E127-AA45-85BB-5D0CB7293B6F}"/>
              </a:ext>
            </a:extLst>
          </p:cNvPr>
          <p:cNvCxnSpPr>
            <a:cxnSpLocks/>
          </p:cNvCxnSpPr>
          <p:nvPr/>
        </p:nvCxnSpPr>
        <p:spPr>
          <a:xfrm>
            <a:off x="2163468" y="1950787"/>
            <a:ext cx="4980561" cy="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872BED7-0A92-2645-A423-633BFD3B22F7}"/>
              </a:ext>
            </a:extLst>
          </p:cNvPr>
          <p:cNvCxnSpPr>
            <a:cxnSpLocks/>
          </p:cNvCxnSpPr>
          <p:nvPr/>
        </p:nvCxnSpPr>
        <p:spPr>
          <a:xfrm flipV="1">
            <a:off x="4151870" y="1967145"/>
            <a:ext cx="0" cy="1882361"/>
          </a:xfrm>
          <a:prstGeom prst="straightConnector1">
            <a:avLst/>
          </a:prstGeom>
          <a:ln w="15875">
            <a:solidFill>
              <a:srgbClr val="DB742F"/>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BF6B11B6-4049-B842-845B-BF613047B3B3}"/>
              </a:ext>
            </a:extLst>
          </p:cNvPr>
          <p:cNvSpPr txBox="1"/>
          <p:nvPr/>
        </p:nvSpPr>
        <p:spPr>
          <a:xfrm rot="16200000">
            <a:off x="3832152" y="2306140"/>
            <a:ext cx="584727"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DB742F"/>
                </a:solidFill>
                <a:effectLst/>
                <a:uLnTx/>
                <a:uFillTx/>
                <a:latin typeface="Calibri" panose="020F0502020204030204"/>
                <a:ea typeface="+mn-ea"/>
                <a:cs typeface="+mn-cs"/>
              </a:rPr>
              <a:t>15.2x</a:t>
            </a:r>
            <a:endParaRPr kumimoji="0" lang="en-CH" sz="1600" b="1" i="0" u="none" strike="noStrike" kern="1200" cap="none" spc="0" normalizeH="0" baseline="0" noProof="0" dirty="0">
              <a:ln>
                <a:noFill/>
              </a:ln>
              <a:solidFill>
                <a:srgbClr val="DB742F"/>
              </a:solidFill>
              <a:effectLst/>
              <a:uLnTx/>
              <a:uFillTx/>
              <a:latin typeface="Calibri" panose="020F0502020204030204"/>
              <a:ea typeface="+mn-ea"/>
              <a:cs typeface="+mn-cs"/>
            </a:endParaRPr>
          </a:p>
        </p:txBody>
      </p:sp>
      <p:cxnSp>
        <p:nvCxnSpPr>
          <p:cNvPr id="16" name="Straight Arrow Connector 15">
            <a:extLst>
              <a:ext uri="{FF2B5EF4-FFF2-40B4-BE49-F238E27FC236}">
                <a16:creationId xmlns:a16="http://schemas.microsoft.com/office/drawing/2014/main" id="{D7648080-A72B-CE45-9DEC-DAC2BC1670B1}"/>
              </a:ext>
            </a:extLst>
          </p:cNvPr>
          <p:cNvCxnSpPr>
            <a:cxnSpLocks/>
          </p:cNvCxnSpPr>
          <p:nvPr/>
        </p:nvCxnSpPr>
        <p:spPr>
          <a:xfrm flipV="1">
            <a:off x="5769935" y="1950787"/>
            <a:ext cx="0" cy="958662"/>
          </a:xfrm>
          <a:prstGeom prst="straightConnector1">
            <a:avLst/>
          </a:prstGeom>
          <a:ln w="15875">
            <a:solidFill>
              <a:srgbClr val="7030A0"/>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18" name="TextBox 17">
            <a:extLst>
              <a:ext uri="{FF2B5EF4-FFF2-40B4-BE49-F238E27FC236}">
                <a16:creationId xmlns:a16="http://schemas.microsoft.com/office/drawing/2014/main" id="{7E1419C1-DA6A-8F47-8864-B7672570EC50}"/>
              </a:ext>
            </a:extLst>
          </p:cNvPr>
          <p:cNvSpPr txBox="1"/>
          <p:nvPr/>
        </p:nvSpPr>
        <p:spPr>
          <a:xfrm rot="16200000">
            <a:off x="5547208" y="2235102"/>
            <a:ext cx="445454"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7030A0"/>
                </a:solidFill>
                <a:effectLst/>
                <a:uLnTx/>
                <a:uFillTx/>
                <a:latin typeface="Calibri" panose="020F0502020204030204"/>
                <a:ea typeface="+mn-ea"/>
                <a:cs typeface="+mn-cs"/>
              </a:rPr>
              <a:t>1.9x</a:t>
            </a:r>
            <a:endParaRPr kumimoji="0" lang="en-CH" sz="1600" b="1"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7" name="Title 1">
            <a:extLst>
              <a:ext uri="{FF2B5EF4-FFF2-40B4-BE49-F238E27FC236}">
                <a16:creationId xmlns:a16="http://schemas.microsoft.com/office/drawing/2014/main" id="{E01E3EC5-2D00-D84B-BC50-6509DDF63D9D}"/>
              </a:ext>
            </a:extLst>
          </p:cNvPr>
          <p:cNvSpPr>
            <a:spLocks noGrp="1"/>
          </p:cNvSpPr>
          <p:nvPr>
            <p:ph type="title"/>
          </p:nvPr>
        </p:nvSpPr>
        <p:spPr>
          <a:xfrm>
            <a:off x="0" y="1"/>
            <a:ext cx="9144000" cy="782950"/>
          </a:xfrm>
        </p:spPr>
        <p:txBody>
          <a:bodyPr/>
          <a:lstStyle/>
          <a:p>
            <a:pPr>
              <a:lnSpc>
                <a:spcPct val="90000"/>
              </a:lnSpc>
            </a:pPr>
            <a:r>
              <a:rPr kumimoji="0" lang="en-CH" sz="3200" b="1" i="0" u="none" strike="noStrike" kern="1200" cap="none" spc="0" normalizeH="0" baseline="0" noProof="0" dirty="0">
                <a:ln>
                  <a:noFill/>
                </a:ln>
                <a:solidFill>
                  <a:srgbClr val="06436E"/>
                </a:solidFill>
                <a:effectLst/>
                <a:uLnTx/>
                <a:uFillTx/>
                <a:latin typeface="Corbel" panose="020B0503020204020204" pitchFamily="34" charset="0"/>
                <a:ea typeface="+mj-ea"/>
                <a:cs typeface="+mj-cs"/>
              </a:rPr>
              <a:t>Reduction in Energy Consumption</a:t>
            </a:r>
            <a:endParaRPr lang="en-CH" dirty="0"/>
          </a:p>
        </p:txBody>
      </p:sp>
      <p:sp>
        <p:nvSpPr>
          <p:cNvPr id="15" name="Rounded Rectangle 14">
            <a:extLst>
              <a:ext uri="{FF2B5EF4-FFF2-40B4-BE49-F238E27FC236}">
                <a16:creationId xmlns:a16="http://schemas.microsoft.com/office/drawing/2014/main" id="{0187E99F-3D4B-D044-A03E-A2BBADF33857}"/>
              </a:ext>
            </a:extLst>
          </p:cNvPr>
          <p:cNvSpPr/>
          <p:nvPr/>
        </p:nvSpPr>
        <p:spPr>
          <a:xfrm>
            <a:off x="3644243" y="1511074"/>
            <a:ext cx="1017581" cy="3003114"/>
          </a:xfrm>
          <a:prstGeom prst="roundRect">
            <a:avLst/>
          </a:prstGeom>
          <a:noFill/>
          <a:ln w="38100">
            <a:solidFill>
              <a:srgbClr val="0432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DA05963-E0CB-4D48-8B31-1D3BEB052E0B}"/>
              </a:ext>
            </a:extLst>
          </p:cNvPr>
          <p:cNvSpPr txBox="1"/>
          <p:nvPr/>
        </p:nvSpPr>
        <p:spPr>
          <a:xfrm>
            <a:off x="7723077" y="818155"/>
            <a:ext cx="1348617" cy="830997"/>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0432FF"/>
                </a:solidFill>
                <a:effectLst/>
                <a:uLnTx/>
                <a:uFillTx/>
                <a:latin typeface="Corbel" panose="020B0503020204020204" pitchFamily="34" charset="0"/>
                <a:ea typeface="+mn-ea"/>
                <a:cs typeface="+mn-cs"/>
              </a:rPr>
              <a:t>Same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0432FF"/>
                </a:solidFill>
                <a:effectLst/>
                <a:uLnTx/>
                <a:uFillTx/>
                <a:latin typeface="Corbel" panose="020B0503020204020204" pitchFamily="34" charset="0"/>
                <a:ea typeface="+mn-ea"/>
                <a:cs typeface="+mn-cs"/>
              </a:rPr>
              <a:t>accuracy</a:t>
            </a:r>
          </a:p>
        </p:txBody>
      </p:sp>
      <p:cxnSp>
        <p:nvCxnSpPr>
          <p:cNvPr id="24" name="Curved Connector 23">
            <a:extLst>
              <a:ext uri="{FF2B5EF4-FFF2-40B4-BE49-F238E27FC236}">
                <a16:creationId xmlns:a16="http://schemas.microsoft.com/office/drawing/2014/main" id="{17E30C8D-DB76-A44A-BB78-A8B943DA1DF2}"/>
              </a:ext>
            </a:extLst>
          </p:cNvPr>
          <p:cNvCxnSpPr>
            <a:cxnSpLocks/>
          </p:cNvCxnSpPr>
          <p:nvPr/>
        </p:nvCxnSpPr>
        <p:spPr>
          <a:xfrm flipV="1">
            <a:off x="4713382" y="1047762"/>
            <a:ext cx="3009694" cy="601391"/>
          </a:xfrm>
          <a:prstGeom prst="curvedConnector3">
            <a:avLst>
              <a:gd name="adj1" fmla="val 62153"/>
            </a:avLst>
          </a:prstGeom>
          <a:ln w="15875">
            <a:solidFill>
              <a:srgbClr val="0432FF"/>
            </a:solidFill>
            <a:headEnd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466230F0-F2AE-724D-B455-1B062E46C3C3}"/>
              </a:ext>
            </a:extLst>
          </p:cNvPr>
          <p:cNvCxnSpPr>
            <a:cxnSpLocks/>
            <a:endCxn id="22" idx="1"/>
          </p:cNvCxnSpPr>
          <p:nvPr/>
        </p:nvCxnSpPr>
        <p:spPr>
          <a:xfrm rot="5400000" flipH="1" flipV="1">
            <a:off x="7193825" y="1421535"/>
            <a:ext cx="717133" cy="341372"/>
          </a:xfrm>
          <a:prstGeom prst="curvedConnector2">
            <a:avLst/>
          </a:prstGeom>
          <a:ln w="15875">
            <a:solidFill>
              <a:srgbClr val="0432FF"/>
            </a:solidFill>
            <a:headEnd w="lg" len="med"/>
            <a:tailEnd type="triangl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2155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92F0B-17AA-4B4A-B19A-F926192A5BB4}"/>
              </a:ext>
            </a:extLst>
          </p:cNvPr>
          <p:cNvSpPr>
            <a:spLocks noGrp="1"/>
          </p:cNvSpPr>
          <p:nvPr>
            <p:ph type="title"/>
          </p:nvPr>
        </p:nvSpPr>
        <p:spPr/>
        <p:txBody>
          <a:bodyPr/>
          <a:lstStyle/>
          <a:p>
            <a:r>
              <a:rPr lang="en-CH" dirty="0"/>
              <a:t>Accuracy, Area, and Power</a:t>
            </a:r>
          </a:p>
        </p:txBody>
      </p:sp>
      <p:sp>
        <p:nvSpPr>
          <p:cNvPr id="3" name="Content Placeholder 2">
            <a:extLst>
              <a:ext uri="{FF2B5EF4-FFF2-40B4-BE49-F238E27FC236}">
                <a16:creationId xmlns:a16="http://schemas.microsoft.com/office/drawing/2014/main" id="{4628DB41-A619-A04A-A04A-0D5A45CB21CC}"/>
              </a:ext>
            </a:extLst>
          </p:cNvPr>
          <p:cNvSpPr>
            <a:spLocks noGrp="1"/>
          </p:cNvSpPr>
          <p:nvPr>
            <p:ph idx="1"/>
          </p:nvPr>
        </p:nvSpPr>
        <p:spPr>
          <a:xfrm>
            <a:off x="93785" y="813432"/>
            <a:ext cx="9261231" cy="2405725"/>
          </a:xfrm>
        </p:spPr>
        <p:txBody>
          <a:bodyPr/>
          <a:lstStyle/>
          <a:p>
            <a:pPr marL="0" indent="0">
              <a:buNone/>
            </a:pPr>
            <a:r>
              <a:rPr lang="en-CH" b="1" u="sng" dirty="0">
                <a:solidFill>
                  <a:srgbClr val="0432FF"/>
                </a:solidFill>
              </a:rPr>
              <a:t>Accuracy</a:t>
            </a:r>
            <a:endParaRPr lang="en-CH" sz="3200" b="1" u="sng" dirty="0">
              <a:solidFill>
                <a:srgbClr val="0432FF"/>
              </a:solidFill>
            </a:endParaRPr>
          </a:p>
          <a:p>
            <a:r>
              <a:rPr lang="en-CH" sz="2400" b="1" dirty="0">
                <a:solidFill>
                  <a:srgbClr val="629B3C"/>
                </a:solidFill>
              </a:rPr>
              <a:t>Same accuracy </a:t>
            </a:r>
            <a:r>
              <a:rPr lang="en-CH" sz="2400" dirty="0"/>
              <a:t>as the </a:t>
            </a:r>
            <a:r>
              <a:rPr lang="en-CH" sz="2400" b="1" dirty="0">
                <a:solidFill>
                  <a:schemeClr val="accent2"/>
                </a:solidFill>
              </a:rPr>
              <a:t>accuracy-optimized</a:t>
            </a:r>
            <a:r>
              <a:rPr lang="en-CH" sz="2400" dirty="0"/>
              <a:t> baseline</a:t>
            </a:r>
          </a:p>
          <a:p>
            <a:r>
              <a:rPr lang="en-CH" sz="2400" b="1" dirty="0">
                <a:solidFill>
                  <a:srgbClr val="629B3C"/>
                </a:solidFill>
              </a:rPr>
              <a:t>Significantly higher accuracy </a:t>
            </a:r>
            <a:r>
              <a:rPr lang="en-CH" sz="2400" dirty="0"/>
              <a:t>than the </a:t>
            </a:r>
            <a:r>
              <a:rPr lang="en-CH" sz="2400" b="1" dirty="0">
                <a:solidFill>
                  <a:srgbClr val="C812BD"/>
                </a:solidFill>
              </a:rPr>
              <a:t>performance-optimized</a:t>
            </a:r>
            <a:r>
              <a:rPr lang="en-CH" sz="2400" b="1" dirty="0">
                <a:solidFill>
                  <a:schemeClr val="accent2"/>
                </a:solidFill>
              </a:rPr>
              <a:t> </a:t>
            </a:r>
            <a:r>
              <a:rPr lang="en-CH" sz="2400" dirty="0"/>
              <a:t>and </a:t>
            </a:r>
            <a:r>
              <a:rPr lang="en-CH" sz="2400" b="1" dirty="0">
                <a:solidFill>
                  <a:srgbClr val="7030A0"/>
                </a:solidFill>
              </a:rPr>
              <a:t>PIM</a:t>
            </a:r>
            <a:r>
              <a:rPr lang="en-CH" sz="2400" dirty="0"/>
              <a:t> baselines</a:t>
            </a:r>
          </a:p>
          <a:p>
            <a:pPr lvl="1"/>
            <a:r>
              <a:rPr lang="en-GB" dirty="0">
                <a:latin typeface="+mn-lt"/>
              </a:rPr>
              <a:t>4.6 – 5.2× </a:t>
            </a:r>
            <a:r>
              <a:rPr lang="en-GB" dirty="0"/>
              <a:t>higher F</a:t>
            </a:r>
            <a:r>
              <a:rPr lang="en-GB" dirty="0">
                <a:latin typeface="+mn-lt"/>
              </a:rPr>
              <a:t>1</a:t>
            </a:r>
            <a:r>
              <a:rPr lang="en-GB" dirty="0"/>
              <a:t> score</a:t>
            </a:r>
          </a:p>
          <a:p>
            <a:pPr lvl="1"/>
            <a:r>
              <a:rPr lang="en-GB" dirty="0">
                <a:latin typeface="+mn-lt"/>
              </a:rPr>
              <a:t>3 – 24% </a:t>
            </a:r>
            <a:r>
              <a:rPr lang="en-GB" dirty="0"/>
              <a:t>lower L</a:t>
            </a:r>
            <a:r>
              <a:rPr lang="en-GB" dirty="0">
                <a:latin typeface="+mn-lt"/>
              </a:rPr>
              <a:t>1</a:t>
            </a:r>
            <a:r>
              <a:rPr lang="en-GB" dirty="0"/>
              <a:t> norm error</a:t>
            </a:r>
            <a:endParaRPr lang="en-CH" sz="2800" dirty="0"/>
          </a:p>
        </p:txBody>
      </p:sp>
      <p:sp>
        <p:nvSpPr>
          <p:cNvPr id="7" name="Content Placeholder 2">
            <a:extLst>
              <a:ext uri="{FF2B5EF4-FFF2-40B4-BE49-F238E27FC236}">
                <a16:creationId xmlns:a16="http://schemas.microsoft.com/office/drawing/2014/main" id="{5465DBDC-10A7-E946-AF64-F5682E6E7917}"/>
              </a:ext>
            </a:extLst>
          </p:cNvPr>
          <p:cNvSpPr txBox="1">
            <a:spLocks/>
          </p:cNvSpPr>
          <p:nvPr/>
        </p:nvSpPr>
        <p:spPr>
          <a:xfrm>
            <a:off x="93785" y="3648351"/>
            <a:ext cx="9261231" cy="2218155"/>
          </a:xfrm>
          <a:prstGeom prst="rect">
            <a:avLst/>
          </a:prstGeom>
        </p:spPr>
        <p:txBody>
          <a:bodyPr/>
          <a:lstStyle>
            <a:lvl1pPr marL="187200" indent="-187200" algn="l" defTabSz="914400" rtl="0" eaLnBrk="1" latinLnBrk="0" hangingPunct="1">
              <a:lnSpc>
                <a:spcPct val="90000"/>
              </a:lnSpc>
              <a:spcBef>
                <a:spcPts val="1000"/>
              </a:spcBef>
              <a:buClr>
                <a:schemeClr val="tx1"/>
              </a:buClr>
              <a:buFont typeface="Arial" panose="020B0604020202020204" pitchFamily="34" charset="0"/>
              <a:buChar char="•"/>
              <a:tabLst/>
              <a:defRPr sz="2800" kern="1200">
                <a:solidFill>
                  <a:schemeClr val="tx1"/>
                </a:solidFill>
                <a:latin typeface="Corbel" panose="020B0503020204020204" pitchFamily="34" charset="0"/>
                <a:ea typeface="+mn-ea"/>
                <a:cs typeface="+mn-cs"/>
              </a:defRPr>
            </a:lvl1pPr>
            <a:lvl2pPr marL="311150" indent="-187200" algn="l" defTabSz="914400" rtl="0" eaLnBrk="1" latinLnBrk="0" hangingPunct="1">
              <a:lnSpc>
                <a:spcPct val="90000"/>
              </a:lnSpc>
              <a:spcBef>
                <a:spcPts val="500"/>
              </a:spcBef>
              <a:buFont typeface="Cambria" panose="02040503050406030204" pitchFamily="18" charset="0"/>
              <a:buChar char="-"/>
              <a:tabLst/>
              <a:defRPr sz="2400" kern="1200">
                <a:solidFill>
                  <a:schemeClr val="tx1"/>
                </a:solidFill>
                <a:latin typeface="Corbel" panose="020B0503020204020204" pitchFamily="34" charset="0"/>
                <a:ea typeface="+mn-ea"/>
                <a:cs typeface="+mn-cs"/>
              </a:defRPr>
            </a:lvl2pPr>
            <a:lvl3pPr marL="533400" indent="-187200" algn="l" defTabSz="914400" rtl="0" eaLnBrk="1" latinLnBrk="0" hangingPunct="1">
              <a:lnSpc>
                <a:spcPct val="90000"/>
              </a:lnSpc>
              <a:spcBef>
                <a:spcPts val="500"/>
              </a:spcBef>
              <a:buClr>
                <a:schemeClr val="tx1"/>
              </a:buClr>
              <a:buFont typeface="Arial" panose="020B0604020202020204" pitchFamily="34" charset="0"/>
              <a:buChar char="•"/>
              <a:tabLst/>
              <a:defRPr sz="2400" kern="1200">
                <a:solidFill>
                  <a:schemeClr val="tx1"/>
                </a:solidFill>
                <a:latin typeface="Corbel" panose="020B0503020204020204" pitchFamily="34" charset="0"/>
                <a:ea typeface="+mn-ea"/>
                <a:cs typeface="+mn-cs"/>
              </a:defRPr>
            </a:lvl3pPr>
            <a:lvl4pPr marL="16002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4pPr>
            <a:lvl5pPr marL="2057400" indent="-1872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CH" sz="2800" b="1" i="0" u="sng" strike="noStrike" kern="1200" cap="none" spc="0" normalizeH="0" baseline="0" noProof="0" dirty="0">
                <a:ln>
                  <a:noFill/>
                </a:ln>
                <a:solidFill>
                  <a:srgbClr val="0432FF"/>
                </a:solidFill>
                <a:effectLst/>
                <a:uLnTx/>
                <a:uFillTx/>
                <a:latin typeface="Corbel" panose="020B0503020204020204" pitchFamily="34" charset="0"/>
                <a:ea typeface="+mn-ea"/>
                <a:cs typeface="+mn-cs"/>
              </a:rPr>
              <a:t>Area and Power</a:t>
            </a: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Total for an 8-channel SSD:</a:t>
            </a:r>
          </a:p>
          <a:p>
            <a:pPr marL="187200" marR="0" lvl="0" indent="-1872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Area:</a:t>
            </a:r>
            <a:r>
              <a:rPr kumimoji="0" lang="en-GB" sz="2400" b="0"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0.04</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mm</a:t>
            </a:r>
            <a:r>
              <a:rPr kumimoji="0" lang="en-GB" sz="2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rPr>
              <a:t>2 </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a:p>
            <a:pPr marL="187200" marR="0" lvl="0" indent="-1872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r>
              <a:rPr kumimoji="0" lang="en-GB" sz="24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Power:</a:t>
            </a:r>
            <a:r>
              <a:rPr kumimoji="0" lang="en-GB" sz="2400" b="0" i="0" u="none" strike="noStrike" kern="1200" cap="none" spc="0" normalizeH="0" baseline="0" noProof="0" dirty="0">
                <a:ln>
                  <a:noFill/>
                </a:ln>
                <a:solidFill>
                  <a:srgbClr val="629B3C"/>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7.658</a:t>
            </a: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r>
              <a:rPr kumimoji="0" lang="en-GB" sz="2400" b="0" i="0" u="none" strike="noStrike" kern="1200" cap="none" spc="0" normalizeH="0" baseline="0" noProof="0" dirty="0" err="1">
                <a:ln>
                  <a:noFill/>
                </a:ln>
                <a:solidFill>
                  <a:prstClr val="black"/>
                </a:solidFill>
                <a:effectLst/>
                <a:uLnTx/>
                <a:uFillTx/>
                <a:latin typeface="Corbel" panose="020B0503020204020204" pitchFamily="34" charset="0"/>
                <a:ea typeface="+mn-ea"/>
                <a:cs typeface="+mn-cs"/>
              </a:rPr>
              <a:t>mW</a:t>
            </a:r>
            <a:endPar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GB" sz="2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(Only </a:t>
            </a:r>
            <a:r>
              <a:rPr kumimoji="0" lang="en-GB" sz="2400" b="1" i="1" u="none" strike="noStrike" kern="1200" cap="none" spc="0" normalizeH="0" baseline="0" noProof="0" dirty="0">
                <a:ln>
                  <a:noFill/>
                </a:ln>
                <a:solidFill>
                  <a:srgbClr val="629B3C"/>
                </a:solidFill>
                <a:effectLst/>
                <a:uLnTx/>
                <a:uFillTx/>
                <a:latin typeface="Calibri" panose="020F0502020204030204"/>
                <a:ea typeface="+mn-ea"/>
                <a:cs typeface="+mn-cs"/>
              </a:rPr>
              <a:t>1.7%</a:t>
            </a:r>
            <a:r>
              <a:rPr kumimoji="0" lang="en-GB" sz="2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the area and </a:t>
            </a:r>
            <a:r>
              <a:rPr kumimoji="0" lang="en-GB" sz="2400" b="1" i="1" u="none" strike="noStrike" kern="1200" cap="none" spc="0" normalizeH="0" baseline="0" noProof="0" dirty="0">
                <a:ln>
                  <a:noFill/>
                </a:ln>
                <a:solidFill>
                  <a:srgbClr val="629C3B"/>
                </a:solidFill>
                <a:effectLst/>
                <a:uLnTx/>
                <a:uFillTx/>
                <a:latin typeface="Calibri" panose="020F0502020204030204"/>
                <a:ea typeface="+mn-ea"/>
                <a:cs typeface="+mn-cs"/>
              </a:rPr>
              <a:t>4.6%</a:t>
            </a:r>
            <a:r>
              <a:rPr kumimoji="0" lang="en-GB" sz="2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 of the power consumption </a:t>
            </a:r>
          </a:p>
          <a:p>
            <a:pPr marL="0" marR="0" lvl="0" indent="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None/>
              <a:tabLst/>
              <a:defRPr/>
            </a:pPr>
            <a:r>
              <a:rPr kumimoji="0" lang="en-GB" sz="2400" b="0" i="1" u="none" strike="noStrike" kern="1200" cap="none" spc="0" normalizeH="0" baseline="0" noProof="0" dirty="0">
                <a:ln>
                  <a:noFill/>
                </a:ln>
                <a:solidFill>
                  <a:prstClr val="black"/>
                </a:solidFill>
                <a:effectLst/>
                <a:uLnTx/>
                <a:uFillTx/>
                <a:latin typeface="Corbel" panose="020B0503020204020204" pitchFamily="34" charset="0"/>
                <a:ea typeface="+mn-ea"/>
                <a:cs typeface="+mn-cs"/>
              </a:rPr>
              <a:t>of three ARM Cortex R4 cores in an SSD controller)</a:t>
            </a:r>
            <a:endParaRPr kumimoji="0" lang="en-GB" sz="2400" b="0" i="1" u="none" strike="noStrike" kern="1200" cap="none" spc="0" normalizeH="0" baseline="30000" noProof="0" dirty="0">
              <a:ln>
                <a:noFill/>
              </a:ln>
              <a:solidFill>
                <a:prstClr val="black"/>
              </a:solidFill>
              <a:effectLst/>
              <a:uLnTx/>
              <a:uFillTx/>
              <a:latin typeface="Corbel" panose="020B0503020204020204" pitchFamily="34" charset="0"/>
              <a:ea typeface="+mn-ea"/>
              <a:cs typeface="+mn-cs"/>
            </a:endParaRPr>
          </a:p>
          <a:p>
            <a:pPr marL="187200" marR="0" lvl="0" indent="-187200" algn="l" defTabSz="914400" rtl="0" eaLnBrk="1" fontAlgn="auto" latinLnBrk="0" hangingPunct="1">
              <a:lnSpc>
                <a:spcPct val="90000"/>
              </a:lnSpc>
              <a:spcBef>
                <a:spcPts val="1000"/>
              </a:spcBef>
              <a:spcAft>
                <a:spcPts val="0"/>
              </a:spcAft>
              <a:buClr>
                <a:prstClr val="black"/>
              </a:buClr>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311150" marR="0" lvl="1" indent="-187200" algn="l" defTabSz="914400" rtl="0" eaLnBrk="1" fontAlgn="auto" latinLnBrk="0" hangingPunct="1">
              <a:lnSpc>
                <a:spcPct val="90000"/>
              </a:lnSpc>
              <a:spcBef>
                <a:spcPts val="500"/>
              </a:spcBef>
              <a:spcAft>
                <a:spcPts val="0"/>
              </a:spcAft>
              <a:buClr>
                <a:prstClr val="black"/>
              </a:buClr>
              <a:buSzTx/>
              <a:buFont typeface="Cambria" panose="02040503050406030204" pitchFamily="18" charset="0"/>
              <a:buChar char="-"/>
              <a:tabLst/>
              <a:defRPr/>
            </a:pPr>
            <a:endParaRPr kumimoji="0" lang="en-GB" sz="2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endParaRPr>
          </a:p>
          <a:p>
            <a:pPr marL="311150" marR="0" lvl="1" indent="-187200" algn="l" defTabSz="914400" rtl="0" eaLnBrk="1" fontAlgn="auto" latinLnBrk="0" hangingPunct="1">
              <a:lnSpc>
                <a:spcPct val="90000"/>
              </a:lnSpc>
              <a:spcBef>
                <a:spcPts val="500"/>
              </a:spcBef>
              <a:spcAft>
                <a:spcPts val="0"/>
              </a:spcAft>
              <a:buClr>
                <a:prstClr val="black"/>
              </a:buClr>
              <a:buSzTx/>
              <a:buFont typeface="Cambria" panose="02040503050406030204" pitchFamily="18" charset="0"/>
              <a:buChar char="-"/>
              <a:tabLst/>
              <a:defRPr/>
            </a:pPr>
            <a:endParaRPr kumimoji="0" lang="en-GB" sz="2400" b="0" i="0" u="none" strike="noStrike" kern="1200" cap="none" spc="0" normalizeH="0" baseline="30000" noProof="0" dirty="0">
              <a:ln>
                <a:noFill/>
              </a:ln>
              <a:solidFill>
                <a:prstClr val="black"/>
              </a:solidFill>
              <a:effectLst/>
              <a:uLnTx/>
              <a:uFillTx/>
              <a:latin typeface="Corbel" panose="020B0503020204020204" pitchFamily="34" charset="0"/>
              <a:ea typeface="+mn-ea"/>
              <a:cs typeface="+mn-cs"/>
            </a:endParaRPr>
          </a:p>
        </p:txBody>
      </p:sp>
    </p:spTree>
    <p:extLst>
      <p:ext uri="{BB962C8B-B14F-4D97-AF65-F5344CB8AC3E}">
        <p14:creationId xmlns:p14="http://schemas.microsoft.com/office/powerpoint/2010/main" val="266955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Problem</a:t>
            </a:r>
          </a:p>
        </p:txBody>
      </p:sp>
      <p:sp>
        <p:nvSpPr>
          <p:cNvPr id="3" name="Content Placeholder 2"/>
          <p:cNvSpPr>
            <a:spLocks noGrp="1"/>
          </p:cNvSpPr>
          <p:nvPr>
            <p:ph idx="1"/>
          </p:nvPr>
        </p:nvSpPr>
        <p:spPr>
          <a:xfrm>
            <a:off x="0" y="1268760"/>
            <a:ext cx="9144000" cy="4979640"/>
          </a:xfrm>
        </p:spPr>
        <p:txBody>
          <a:bodyPr/>
          <a:lstStyle/>
          <a:p>
            <a:pPr marL="0" indent="0" algn="ctr">
              <a:buNone/>
            </a:pPr>
            <a:r>
              <a:rPr lang="en-US" dirty="0">
                <a:solidFill>
                  <a:srgbClr val="0000FF"/>
                </a:solidFill>
              </a:rPr>
              <a:t>Data access is the major performance and energy bottleneck</a:t>
            </a:r>
          </a:p>
          <a:p>
            <a:endParaRPr lang="en-US" sz="1000" dirty="0"/>
          </a:p>
          <a:p>
            <a:pPr marL="0" indent="0">
              <a:buNone/>
            </a:pPr>
            <a:endParaRPr lang="en-US" dirty="0"/>
          </a:p>
          <a:p>
            <a:pPr marL="0" indent="0" algn="ctr">
              <a:buNone/>
            </a:pPr>
            <a:r>
              <a:rPr lang="en-US" sz="5000" dirty="0"/>
              <a:t>Our current</a:t>
            </a:r>
          </a:p>
          <a:p>
            <a:pPr marL="0" indent="0" algn="ctr">
              <a:buNone/>
            </a:pPr>
            <a:r>
              <a:rPr lang="en-US" sz="5000" dirty="0">
                <a:solidFill>
                  <a:srgbClr val="0000FF"/>
                </a:solidFill>
              </a:rPr>
              <a:t>design principles </a:t>
            </a:r>
          </a:p>
          <a:p>
            <a:pPr marL="0" indent="0" algn="ctr">
              <a:buNone/>
            </a:pPr>
            <a:r>
              <a:rPr lang="en-US" sz="5000" dirty="0">
                <a:solidFill>
                  <a:srgbClr val="0000FF"/>
                </a:solidFill>
              </a:rPr>
              <a:t>cause </a:t>
            </a:r>
            <a:r>
              <a:rPr lang="en-US" sz="5000" dirty="0">
                <a:solidFill>
                  <a:srgbClr val="FF0000"/>
                </a:solidFill>
              </a:rPr>
              <a:t>great energy waste</a:t>
            </a:r>
          </a:p>
          <a:p>
            <a:pPr marL="0" indent="0" algn="ctr">
              <a:buNone/>
            </a:pPr>
            <a:r>
              <a:rPr lang="en-US" sz="3000" dirty="0">
                <a:solidFill>
                  <a:srgbClr val="FF0000"/>
                </a:solidFill>
              </a:rPr>
              <a:t>(and great performance loss)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7920347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0F72-87D9-544D-A6CE-FE644A9972AC}"/>
              </a:ext>
            </a:extLst>
          </p:cNvPr>
          <p:cNvSpPr>
            <a:spLocks noGrp="1"/>
          </p:cNvSpPr>
          <p:nvPr>
            <p:ph type="title"/>
          </p:nvPr>
        </p:nvSpPr>
        <p:spPr/>
        <p:txBody>
          <a:bodyPr/>
          <a:lstStyle/>
          <a:p>
            <a:r>
              <a:rPr lang="en-CH" dirty="0"/>
              <a:t>System Cost-Efficiency</a:t>
            </a:r>
          </a:p>
        </p:txBody>
      </p:sp>
      <p:sp>
        <p:nvSpPr>
          <p:cNvPr id="20" name="TextBox 19">
            <a:extLst>
              <a:ext uri="{FF2B5EF4-FFF2-40B4-BE49-F238E27FC236}">
                <a16:creationId xmlns:a16="http://schemas.microsoft.com/office/drawing/2014/main" id="{9EBEA72C-C8DB-C84F-B722-3E3421B84BE7}"/>
              </a:ext>
            </a:extLst>
          </p:cNvPr>
          <p:cNvSpPr txBox="1"/>
          <p:nvPr/>
        </p:nvSpPr>
        <p:spPr>
          <a:xfrm rot="16200000">
            <a:off x="-869369" y="3048865"/>
            <a:ext cx="23853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GMean Speedup</a:t>
            </a:r>
          </a:p>
        </p:txBody>
      </p:sp>
      <p:graphicFrame>
        <p:nvGraphicFramePr>
          <p:cNvPr id="23" name="Chart 22">
            <a:extLst>
              <a:ext uri="{FF2B5EF4-FFF2-40B4-BE49-F238E27FC236}">
                <a16:creationId xmlns:a16="http://schemas.microsoft.com/office/drawing/2014/main" id="{9A884CC5-7239-CE40-AC06-B156C4BB5EA6}"/>
              </a:ext>
            </a:extLst>
          </p:cNvPr>
          <p:cNvGraphicFramePr>
            <a:graphicFrameLocks/>
          </p:cNvGraphicFramePr>
          <p:nvPr/>
        </p:nvGraphicFramePr>
        <p:xfrm>
          <a:off x="437321" y="1846540"/>
          <a:ext cx="8556875" cy="3054524"/>
        </p:xfrm>
        <a:graphic>
          <a:graphicData uri="http://schemas.openxmlformats.org/drawingml/2006/chart">
            <c:chart xmlns:c="http://schemas.openxmlformats.org/drawingml/2006/chart" xmlns:r="http://schemas.openxmlformats.org/officeDocument/2006/relationships" r:id="rId3"/>
          </a:graphicData>
        </a:graphic>
      </p:graphicFrame>
      <p:sp>
        <p:nvSpPr>
          <p:cNvPr id="30" name="Content Placeholder 2">
            <a:extLst>
              <a:ext uri="{FF2B5EF4-FFF2-40B4-BE49-F238E27FC236}">
                <a16:creationId xmlns:a16="http://schemas.microsoft.com/office/drawing/2014/main" id="{99BD6D46-47FA-814C-B9C8-7363C421C6B5}"/>
              </a:ext>
            </a:extLst>
          </p:cNvPr>
          <p:cNvSpPr>
            <a:spLocks noGrp="1"/>
          </p:cNvSpPr>
          <p:nvPr>
            <p:ph idx="1"/>
          </p:nvPr>
        </p:nvSpPr>
        <p:spPr>
          <a:xfrm>
            <a:off x="93785" y="909684"/>
            <a:ext cx="9037567" cy="994246"/>
          </a:xfrm>
        </p:spPr>
        <p:txBody>
          <a:bodyPr/>
          <a:lstStyle/>
          <a:p>
            <a:r>
              <a:rPr lang="en-GB" sz="2350" b="1" dirty="0">
                <a:solidFill>
                  <a:srgbClr val="929000"/>
                </a:solidFill>
              </a:rPr>
              <a:t>Cost-optimized system ($): </a:t>
            </a:r>
            <a:r>
              <a:rPr lang="en-GB" sz="2350" dirty="0"/>
              <a:t>With SSD-C and </a:t>
            </a:r>
            <a:r>
              <a:rPr lang="en-GB" sz="2350" dirty="0">
                <a:latin typeface="+mn-lt"/>
              </a:rPr>
              <a:t>64</a:t>
            </a:r>
            <a:r>
              <a:rPr lang="en-GB" sz="2350" dirty="0"/>
              <a:t>-GB DRAM</a:t>
            </a:r>
          </a:p>
          <a:p>
            <a:r>
              <a:rPr lang="en-GB" sz="2350" b="1" dirty="0">
                <a:solidFill>
                  <a:srgbClr val="1B83C5"/>
                </a:solidFill>
              </a:rPr>
              <a:t>Performance-optimized system ($$$): </a:t>
            </a:r>
            <a:r>
              <a:rPr lang="en-GB" sz="2350" dirty="0"/>
              <a:t>With SSD-P and </a:t>
            </a:r>
            <a:r>
              <a:rPr lang="en-GB" sz="2350" dirty="0">
                <a:latin typeface="+mn-lt"/>
              </a:rPr>
              <a:t>1</a:t>
            </a:r>
            <a:r>
              <a:rPr lang="en-GB" sz="2350" dirty="0"/>
              <a:t>-TB DRAM</a:t>
            </a:r>
          </a:p>
          <a:p>
            <a:endParaRPr lang="en-GB" sz="2350" dirty="0"/>
          </a:p>
          <a:p>
            <a:endParaRPr lang="en-CH" sz="2350" dirty="0"/>
          </a:p>
        </p:txBody>
      </p:sp>
      <p:sp>
        <p:nvSpPr>
          <p:cNvPr id="39" name="Rectangle 38">
            <a:extLst>
              <a:ext uri="{FF2B5EF4-FFF2-40B4-BE49-F238E27FC236}">
                <a16:creationId xmlns:a16="http://schemas.microsoft.com/office/drawing/2014/main" id="{1A80C71C-F6D0-474F-B2E6-54CA9D5B5DAD}"/>
              </a:ext>
            </a:extLst>
          </p:cNvPr>
          <p:cNvSpPr/>
          <p:nvPr/>
        </p:nvSpPr>
        <p:spPr>
          <a:xfrm>
            <a:off x="0" y="5128102"/>
            <a:ext cx="9144000" cy="1155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0" rIns="5400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35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 outperforms the baselines</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350" b="1"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even</a:t>
            </a:r>
            <a:r>
              <a:rPr kumimoji="0" lang="en-GB" sz="235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 when running on a much less costly system</a:t>
            </a:r>
          </a:p>
        </p:txBody>
      </p:sp>
      <p:sp>
        <p:nvSpPr>
          <p:cNvPr id="41" name="TextBox 40">
            <a:extLst>
              <a:ext uri="{FF2B5EF4-FFF2-40B4-BE49-F238E27FC236}">
                <a16:creationId xmlns:a16="http://schemas.microsoft.com/office/drawing/2014/main" id="{4E8997B5-0F37-6F46-A103-3A90CBB856FA}"/>
              </a:ext>
            </a:extLst>
          </p:cNvPr>
          <p:cNvSpPr txBox="1"/>
          <p:nvPr/>
        </p:nvSpPr>
        <p:spPr>
          <a:xfrm>
            <a:off x="2054089" y="4527596"/>
            <a:ext cx="30480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9000"/>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929000"/>
              </a:solidFill>
              <a:effectLst/>
              <a:uLnTx/>
              <a:uFillTx/>
              <a:latin typeface="Corbel" panose="020B0503020204020204" pitchFamily="34" charset="0"/>
              <a:ea typeface="+mn-ea"/>
              <a:cs typeface="+mn-cs"/>
            </a:endParaRPr>
          </a:p>
        </p:txBody>
      </p:sp>
      <p:sp>
        <p:nvSpPr>
          <p:cNvPr id="42" name="TextBox 41">
            <a:extLst>
              <a:ext uri="{FF2B5EF4-FFF2-40B4-BE49-F238E27FC236}">
                <a16:creationId xmlns:a16="http://schemas.microsoft.com/office/drawing/2014/main" id="{A1872779-FA94-164A-8F20-CAAD95C4EC71}"/>
              </a:ext>
            </a:extLst>
          </p:cNvPr>
          <p:cNvSpPr txBox="1"/>
          <p:nvPr/>
        </p:nvSpPr>
        <p:spPr>
          <a:xfrm>
            <a:off x="3586932" y="4527596"/>
            <a:ext cx="30480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9000"/>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929000"/>
              </a:solidFill>
              <a:effectLst/>
              <a:uLnTx/>
              <a:uFillTx/>
              <a:latin typeface="Corbel" panose="020B0503020204020204" pitchFamily="34" charset="0"/>
              <a:ea typeface="+mn-ea"/>
              <a:cs typeface="+mn-cs"/>
            </a:endParaRPr>
          </a:p>
        </p:txBody>
      </p:sp>
      <p:sp>
        <p:nvSpPr>
          <p:cNvPr id="43" name="TextBox 42">
            <a:extLst>
              <a:ext uri="{FF2B5EF4-FFF2-40B4-BE49-F238E27FC236}">
                <a16:creationId xmlns:a16="http://schemas.microsoft.com/office/drawing/2014/main" id="{1E77705E-1807-4F45-A9FF-B401051F70C9}"/>
              </a:ext>
            </a:extLst>
          </p:cNvPr>
          <p:cNvSpPr txBox="1"/>
          <p:nvPr/>
        </p:nvSpPr>
        <p:spPr>
          <a:xfrm>
            <a:off x="5088836" y="4527596"/>
            <a:ext cx="609599"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B83C5"/>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1B83C5"/>
              </a:solidFill>
              <a:effectLst/>
              <a:uLnTx/>
              <a:uFillTx/>
              <a:latin typeface="Corbel" panose="020B0503020204020204" pitchFamily="34" charset="0"/>
              <a:ea typeface="+mn-ea"/>
              <a:cs typeface="+mn-cs"/>
            </a:endParaRPr>
          </a:p>
        </p:txBody>
      </p:sp>
      <p:sp>
        <p:nvSpPr>
          <p:cNvPr id="44" name="TextBox 43">
            <a:extLst>
              <a:ext uri="{FF2B5EF4-FFF2-40B4-BE49-F238E27FC236}">
                <a16:creationId xmlns:a16="http://schemas.microsoft.com/office/drawing/2014/main" id="{1C944BC5-3350-C14C-8299-2AD3B2789041}"/>
              </a:ext>
            </a:extLst>
          </p:cNvPr>
          <p:cNvSpPr txBox="1"/>
          <p:nvPr/>
        </p:nvSpPr>
        <p:spPr>
          <a:xfrm>
            <a:off x="6599585" y="4527596"/>
            <a:ext cx="609599"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B83C5"/>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1B83C5"/>
              </a:solidFill>
              <a:effectLst/>
              <a:uLnTx/>
              <a:uFillTx/>
              <a:latin typeface="Corbel" panose="020B0503020204020204" pitchFamily="34" charset="0"/>
              <a:ea typeface="+mn-ea"/>
              <a:cs typeface="+mn-cs"/>
            </a:endParaRPr>
          </a:p>
        </p:txBody>
      </p:sp>
      <p:sp>
        <p:nvSpPr>
          <p:cNvPr id="45" name="TextBox 44">
            <a:extLst>
              <a:ext uri="{FF2B5EF4-FFF2-40B4-BE49-F238E27FC236}">
                <a16:creationId xmlns:a16="http://schemas.microsoft.com/office/drawing/2014/main" id="{68A07CEA-EA66-DC46-B187-53E3AEF4D605}"/>
              </a:ext>
            </a:extLst>
          </p:cNvPr>
          <p:cNvSpPr txBox="1"/>
          <p:nvPr/>
        </p:nvSpPr>
        <p:spPr>
          <a:xfrm>
            <a:off x="8224295" y="4527596"/>
            <a:ext cx="30480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9000"/>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929000"/>
              </a:solidFill>
              <a:effectLst/>
              <a:uLnTx/>
              <a:uFillTx/>
              <a:latin typeface="Corbel" panose="020B0503020204020204" pitchFamily="34" charset="0"/>
              <a:ea typeface="+mn-ea"/>
              <a:cs typeface="+mn-cs"/>
            </a:endParaRPr>
          </a:p>
        </p:txBody>
      </p:sp>
      <p:cxnSp>
        <p:nvCxnSpPr>
          <p:cNvPr id="48" name="Straight Connector 47">
            <a:extLst>
              <a:ext uri="{FF2B5EF4-FFF2-40B4-BE49-F238E27FC236}">
                <a16:creationId xmlns:a16="http://schemas.microsoft.com/office/drawing/2014/main" id="{D4614A5E-FB70-594D-AE3C-184287459332}"/>
              </a:ext>
            </a:extLst>
          </p:cNvPr>
          <p:cNvCxnSpPr>
            <a:cxnSpLocks/>
          </p:cNvCxnSpPr>
          <p:nvPr/>
        </p:nvCxnSpPr>
        <p:spPr>
          <a:xfrm>
            <a:off x="1493134" y="2494484"/>
            <a:ext cx="6379944" cy="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0B2DB7A-E1A0-3945-93C2-BB0DFB2D1FE6}"/>
              </a:ext>
            </a:extLst>
          </p:cNvPr>
          <p:cNvCxnSpPr>
            <a:cxnSpLocks/>
          </p:cNvCxnSpPr>
          <p:nvPr/>
        </p:nvCxnSpPr>
        <p:spPr>
          <a:xfrm flipV="1">
            <a:off x="6486627" y="2494484"/>
            <a:ext cx="0" cy="1613570"/>
          </a:xfrm>
          <a:prstGeom prst="straightConnector1">
            <a:avLst/>
          </a:prstGeom>
          <a:ln w="15875">
            <a:solidFill>
              <a:srgbClr val="1B83C5"/>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35ED646B-9F85-1140-9ADF-69B297897882}"/>
              </a:ext>
            </a:extLst>
          </p:cNvPr>
          <p:cNvSpPr txBox="1"/>
          <p:nvPr/>
        </p:nvSpPr>
        <p:spPr>
          <a:xfrm rot="16200000">
            <a:off x="6238359" y="2942589"/>
            <a:ext cx="445454"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1B83C5"/>
                </a:solidFill>
                <a:effectLst/>
                <a:uLnTx/>
                <a:uFillTx/>
                <a:latin typeface="Calibri" panose="020F0502020204030204"/>
                <a:ea typeface="+mn-ea"/>
                <a:cs typeface="+mn-cs"/>
              </a:rPr>
              <a:t>7.2x</a:t>
            </a:r>
            <a:endParaRPr kumimoji="0" lang="en-CH" sz="1600" b="1" i="0" u="none" strike="noStrike" kern="1200" cap="none" spc="0" normalizeH="0" baseline="0" noProof="0" dirty="0">
              <a:ln>
                <a:noFill/>
              </a:ln>
              <a:solidFill>
                <a:srgbClr val="1B83C5"/>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29368485-B518-0545-A10E-AF2641A5E2A6}"/>
              </a:ext>
            </a:extLst>
          </p:cNvPr>
          <p:cNvCxnSpPr>
            <a:cxnSpLocks/>
          </p:cNvCxnSpPr>
          <p:nvPr/>
        </p:nvCxnSpPr>
        <p:spPr>
          <a:xfrm flipV="1">
            <a:off x="4896724" y="2494484"/>
            <a:ext cx="0" cy="1109481"/>
          </a:xfrm>
          <a:prstGeom prst="straightConnector1">
            <a:avLst/>
          </a:prstGeom>
          <a:ln w="15875">
            <a:solidFill>
              <a:srgbClr val="1B83C5"/>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5BFDCAC5-D3C8-C044-9C6D-87118DBBA7A3}"/>
              </a:ext>
            </a:extLst>
          </p:cNvPr>
          <p:cNvSpPr txBox="1"/>
          <p:nvPr/>
        </p:nvSpPr>
        <p:spPr>
          <a:xfrm rot="16200000">
            <a:off x="4673997" y="2942589"/>
            <a:ext cx="445454"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1B83C5"/>
                </a:solidFill>
                <a:effectLst/>
                <a:uLnTx/>
                <a:uFillTx/>
                <a:latin typeface="Calibri" panose="020F0502020204030204"/>
                <a:ea typeface="+mn-ea"/>
                <a:cs typeface="+mn-cs"/>
              </a:rPr>
              <a:t>2.4x</a:t>
            </a:r>
            <a:endParaRPr kumimoji="0" lang="en-CH" sz="1600" b="1" i="0" u="none" strike="noStrike" kern="1200" cap="none" spc="0" normalizeH="0" baseline="0" noProof="0" dirty="0">
              <a:ln>
                <a:noFill/>
              </a:ln>
              <a:solidFill>
                <a:srgbClr val="1B83C5"/>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C2B3FD59-E238-E449-867C-9AAF48DAEDEA}"/>
              </a:ext>
            </a:extLst>
          </p:cNvPr>
          <p:cNvCxnSpPr>
            <a:cxnSpLocks/>
          </p:cNvCxnSpPr>
          <p:nvPr/>
        </p:nvCxnSpPr>
        <p:spPr>
          <a:xfrm flipV="1">
            <a:off x="3316763" y="2494484"/>
            <a:ext cx="0" cy="1794768"/>
          </a:xfrm>
          <a:prstGeom prst="straightConnector1">
            <a:avLst/>
          </a:prstGeom>
          <a:ln w="15875">
            <a:solidFill>
              <a:srgbClr val="939000"/>
            </a:solidFill>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7DF941E-E8E4-DA4D-94D7-8B7D2B9D90DE}"/>
              </a:ext>
            </a:extLst>
          </p:cNvPr>
          <p:cNvCxnSpPr>
            <a:cxnSpLocks/>
          </p:cNvCxnSpPr>
          <p:nvPr/>
        </p:nvCxnSpPr>
        <p:spPr>
          <a:xfrm flipV="1">
            <a:off x="1744536" y="2494484"/>
            <a:ext cx="0" cy="1758102"/>
          </a:xfrm>
          <a:prstGeom prst="straightConnector1">
            <a:avLst/>
          </a:prstGeom>
          <a:ln w="15875">
            <a:solidFill>
              <a:srgbClr val="939000"/>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D90F8CA-AF53-F047-B601-B6706CD39D10}"/>
              </a:ext>
            </a:extLst>
          </p:cNvPr>
          <p:cNvSpPr txBox="1"/>
          <p:nvPr/>
        </p:nvSpPr>
        <p:spPr>
          <a:xfrm rot="16200000">
            <a:off x="1415193" y="2942589"/>
            <a:ext cx="658686"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939000"/>
                </a:solidFill>
                <a:effectLst/>
                <a:uLnTx/>
                <a:uFillTx/>
                <a:latin typeface="Calibri" panose="020F0502020204030204"/>
                <a:ea typeface="+mn-ea"/>
                <a:cs typeface="+mn-cs"/>
              </a:rPr>
              <a:t>16.2x</a:t>
            </a:r>
            <a:endParaRPr kumimoji="0" lang="en-CH" sz="1600" b="1" i="0" u="none" strike="noStrike" kern="1200" cap="none" spc="0" normalizeH="0" baseline="0" noProof="0" dirty="0">
              <a:ln>
                <a:noFill/>
              </a:ln>
              <a:solidFill>
                <a:srgbClr val="939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D602979-F159-BE41-B65B-9AD63A8B6D95}"/>
              </a:ext>
            </a:extLst>
          </p:cNvPr>
          <p:cNvSpPr txBox="1"/>
          <p:nvPr/>
        </p:nvSpPr>
        <p:spPr>
          <a:xfrm rot="16200000">
            <a:off x="2977479" y="2942589"/>
            <a:ext cx="658686"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939000"/>
                </a:solidFill>
                <a:effectLst/>
                <a:uLnTx/>
                <a:uFillTx/>
                <a:latin typeface="Calibri" panose="020F0502020204030204"/>
                <a:ea typeface="+mn-ea"/>
                <a:cs typeface="+mn-cs"/>
              </a:rPr>
              <a:t>19.9x</a:t>
            </a:r>
            <a:endParaRPr kumimoji="0" lang="en-CH" sz="1600" b="1" i="0" u="none" strike="noStrike" kern="1200" cap="none" spc="0" normalizeH="0" baseline="0" noProof="0" dirty="0">
              <a:ln>
                <a:noFill/>
              </a:ln>
              <a:solidFill>
                <a:srgbClr val="939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0914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D0F72-87D9-544D-A6CE-FE644A9972AC}"/>
              </a:ext>
            </a:extLst>
          </p:cNvPr>
          <p:cNvSpPr>
            <a:spLocks noGrp="1"/>
          </p:cNvSpPr>
          <p:nvPr>
            <p:ph type="title"/>
          </p:nvPr>
        </p:nvSpPr>
        <p:spPr/>
        <p:txBody>
          <a:bodyPr/>
          <a:lstStyle/>
          <a:p>
            <a:r>
              <a:rPr lang="en-CH" dirty="0"/>
              <a:t>System Cost-Efficiency</a:t>
            </a:r>
          </a:p>
        </p:txBody>
      </p:sp>
      <p:sp>
        <p:nvSpPr>
          <p:cNvPr id="20" name="TextBox 19">
            <a:extLst>
              <a:ext uri="{FF2B5EF4-FFF2-40B4-BE49-F238E27FC236}">
                <a16:creationId xmlns:a16="http://schemas.microsoft.com/office/drawing/2014/main" id="{9EBEA72C-C8DB-C84F-B722-3E3421B84BE7}"/>
              </a:ext>
            </a:extLst>
          </p:cNvPr>
          <p:cNvSpPr txBox="1"/>
          <p:nvPr/>
        </p:nvSpPr>
        <p:spPr>
          <a:xfrm rot="16200000">
            <a:off x="-869369" y="3048865"/>
            <a:ext cx="238539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GMean Speedup</a:t>
            </a:r>
          </a:p>
        </p:txBody>
      </p:sp>
      <p:graphicFrame>
        <p:nvGraphicFramePr>
          <p:cNvPr id="23" name="Chart 22">
            <a:extLst>
              <a:ext uri="{FF2B5EF4-FFF2-40B4-BE49-F238E27FC236}">
                <a16:creationId xmlns:a16="http://schemas.microsoft.com/office/drawing/2014/main" id="{9A884CC5-7239-CE40-AC06-B156C4BB5EA6}"/>
              </a:ext>
            </a:extLst>
          </p:cNvPr>
          <p:cNvGraphicFramePr>
            <a:graphicFrameLocks/>
          </p:cNvGraphicFramePr>
          <p:nvPr/>
        </p:nvGraphicFramePr>
        <p:xfrm>
          <a:off x="437321" y="1846540"/>
          <a:ext cx="8556875" cy="3054524"/>
        </p:xfrm>
        <a:graphic>
          <a:graphicData uri="http://schemas.openxmlformats.org/drawingml/2006/chart">
            <c:chart xmlns:c="http://schemas.openxmlformats.org/drawingml/2006/chart" xmlns:r="http://schemas.openxmlformats.org/officeDocument/2006/relationships" r:id="rId3"/>
          </a:graphicData>
        </a:graphic>
      </p:graphicFrame>
      <p:sp>
        <p:nvSpPr>
          <p:cNvPr id="30" name="Content Placeholder 2">
            <a:extLst>
              <a:ext uri="{FF2B5EF4-FFF2-40B4-BE49-F238E27FC236}">
                <a16:creationId xmlns:a16="http://schemas.microsoft.com/office/drawing/2014/main" id="{99BD6D46-47FA-814C-B9C8-7363C421C6B5}"/>
              </a:ext>
            </a:extLst>
          </p:cNvPr>
          <p:cNvSpPr>
            <a:spLocks noGrp="1"/>
          </p:cNvSpPr>
          <p:nvPr>
            <p:ph idx="1"/>
          </p:nvPr>
        </p:nvSpPr>
        <p:spPr>
          <a:xfrm>
            <a:off x="93785" y="909684"/>
            <a:ext cx="9037567" cy="994246"/>
          </a:xfrm>
        </p:spPr>
        <p:txBody>
          <a:bodyPr/>
          <a:lstStyle/>
          <a:p>
            <a:r>
              <a:rPr lang="en-GB" sz="2350" b="1" dirty="0">
                <a:solidFill>
                  <a:srgbClr val="929000"/>
                </a:solidFill>
              </a:rPr>
              <a:t>Cost-optimized system ($): </a:t>
            </a:r>
            <a:r>
              <a:rPr lang="en-GB" sz="2350" dirty="0"/>
              <a:t>With SSD-C and </a:t>
            </a:r>
            <a:r>
              <a:rPr lang="en-GB" sz="2350" dirty="0">
                <a:latin typeface="+mn-lt"/>
              </a:rPr>
              <a:t>64</a:t>
            </a:r>
            <a:r>
              <a:rPr lang="en-GB" sz="2350" dirty="0"/>
              <a:t>-GB DRAM</a:t>
            </a:r>
          </a:p>
          <a:p>
            <a:r>
              <a:rPr lang="en-GB" sz="2350" b="1" dirty="0">
                <a:solidFill>
                  <a:srgbClr val="1B83C5"/>
                </a:solidFill>
              </a:rPr>
              <a:t>Performance-optimized system ($$$): </a:t>
            </a:r>
            <a:r>
              <a:rPr lang="en-GB" sz="2350" dirty="0"/>
              <a:t>With SSD-P and </a:t>
            </a:r>
            <a:r>
              <a:rPr lang="en-GB" sz="2350" dirty="0">
                <a:latin typeface="+mn-lt"/>
              </a:rPr>
              <a:t>1</a:t>
            </a:r>
            <a:r>
              <a:rPr lang="en-GB" sz="2350" dirty="0"/>
              <a:t>-TB DRAM</a:t>
            </a:r>
          </a:p>
          <a:p>
            <a:endParaRPr lang="en-GB" sz="2350" dirty="0"/>
          </a:p>
          <a:p>
            <a:endParaRPr lang="en-CH" sz="2350" dirty="0"/>
          </a:p>
        </p:txBody>
      </p:sp>
      <p:sp>
        <p:nvSpPr>
          <p:cNvPr id="39" name="Rectangle 38">
            <a:extLst>
              <a:ext uri="{FF2B5EF4-FFF2-40B4-BE49-F238E27FC236}">
                <a16:creationId xmlns:a16="http://schemas.microsoft.com/office/drawing/2014/main" id="{1A80C71C-F6D0-474F-B2E6-54CA9D5B5DAD}"/>
              </a:ext>
            </a:extLst>
          </p:cNvPr>
          <p:cNvSpPr/>
          <p:nvPr/>
        </p:nvSpPr>
        <p:spPr>
          <a:xfrm>
            <a:off x="0" y="5128102"/>
            <a:ext cx="9144000" cy="11556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0" rIns="54000" bIns="82800" rtlCol="0" anchor="ctr"/>
          <a:lstStyle/>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35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MegIS outperforms the baselines</a:t>
            </a:r>
          </a:p>
          <a:p>
            <a:pPr marL="0" marR="0" lvl="0" indent="0" algn="ctr" defTabSz="914400" rtl="0" eaLnBrk="1" fontAlgn="auto" latinLnBrk="0" hangingPunct="1">
              <a:lnSpc>
                <a:spcPct val="100000"/>
              </a:lnSpc>
              <a:spcBef>
                <a:spcPts val="0"/>
              </a:spcBef>
              <a:spcAft>
                <a:spcPts val="1000"/>
              </a:spcAft>
              <a:buClrTx/>
              <a:buSzTx/>
              <a:buFontTx/>
              <a:buNone/>
              <a:tabLst/>
              <a:defRPr/>
            </a:pPr>
            <a:r>
              <a:rPr kumimoji="0" lang="en-GB" sz="2350" b="1" i="1"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even</a:t>
            </a:r>
            <a:r>
              <a:rPr kumimoji="0" lang="en-GB" sz="235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 when running on a much less costly system</a:t>
            </a:r>
          </a:p>
        </p:txBody>
      </p:sp>
      <p:sp>
        <p:nvSpPr>
          <p:cNvPr id="41" name="TextBox 40">
            <a:extLst>
              <a:ext uri="{FF2B5EF4-FFF2-40B4-BE49-F238E27FC236}">
                <a16:creationId xmlns:a16="http://schemas.microsoft.com/office/drawing/2014/main" id="{4E8997B5-0F37-6F46-A103-3A90CBB856FA}"/>
              </a:ext>
            </a:extLst>
          </p:cNvPr>
          <p:cNvSpPr txBox="1"/>
          <p:nvPr/>
        </p:nvSpPr>
        <p:spPr>
          <a:xfrm>
            <a:off x="2054089" y="4527596"/>
            <a:ext cx="30480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9000"/>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929000"/>
              </a:solidFill>
              <a:effectLst/>
              <a:uLnTx/>
              <a:uFillTx/>
              <a:latin typeface="Corbel" panose="020B0503020204020204" pitchFamily="34" charset="0"/>
              <a:ea typeface="+mn-ea"/>
              <a:cs typeface="+mn-cs"/>
            </a:endParaRPr>
          </a:p>
        </p:txBody>
      </p:sp>
      <p:sp>
        <p:nvSpPr>
          <p:cNvPr id="42" name="TextBox 41">
            <a:extLst>
              <a:ext uri="{FF2B5EF4-FFF2-40B4-BE49-F238E27FC236}">
                <a16:creationId xmlns:a16="http://schemas.microsoft.com/office/drawing/2014/main" id="{A1872779-FA94-164A-8F20-CAAD95C4EC71}"/>
              </a:ext>
            </a:extLst>
          </p:cNvPr>
          <p:cNvSpPr txBox="1"/>
          <p:nvPr/>
        </p:nvSpPr>
        <p:spPr>
          <a:xfrm>
            <a:off x="3586932" y="4527596"/>
            <a:ext cx="30480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9000"/>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929000"/>
              </a:solidFill>
              <a:effectLst/>
              <a:uLnTx/>
              <a:uFillTx/>
              <a:latin typeface="Corbel" panose="020B0503020204020204" pitchFamily="34" charset="0"/>
              <a:ea typeface="+mn-ea"/>
              <a:cs typeface="+mn-cs"/>
            </a:endParaRPr>
          </a:p>
        </p:txBody>
      </p:sp>
      <p:sp>
        <p:nvSpPr>
          <p:cNvPr id="43" name="TextBox 42">
            <a:extLst>
              <a:ext uri="{FF2B5EF4-FFF2-40B4-BE49-F238E27FC236}">
                <a16:creationId xmlns:a16="http://schemas.microsoft.com/office/drawing/2014/main" id="{1E77705E-1807-4F45-A9FF-B401051F70C9}"/>
              </a:ext>
            </a:extLst>
          </p:cNvPr>
          <p:cNvSpPr txBox="1"/>
          <p:nvPr/>
        </p:nvSpPr>
        <p:spPr>
          <a:xfrm>
            <a:off x="5088836" y="4527596"/>
            <a:ext cx="609599"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B83C5"/>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1B83C5"/>
              </a:solidFill>
              <a:effectLst/>
              <a:uLnTx/>
              <a:uFillTx/>
              <a:latin typeface="Corbel" panose="020B0503020204020204" pitchFamily="34" charset="0"/>
              <a:ea typeface="+mn-ea"/>
              <a:cs typeface="+mn-cs"/>
            </a:endParaRPr>
          </a:p>
        </p:txBody>
      </p:sp>
      <p:sp>
        <p:nvSpPr>
          <p:cNvPr id="44" name="TextBox 43">
            <a:extLst>
              <a:ext uri="{FF2B5EF4-FFF2-40B4-BE49-F238E27FC236}">
                <a16:creationId xmlns:a16="http://schemas.microsoft.com/office/drawing/2014/main" id="{1C944BC5-3350-C14C-8299-2AD3B2789041}"/>
              </a:ext>
            </a:extLst>
          </p:cNvPr>
          <p:cNvSpPr txBox="1"/>
          <p:nvPr/>
        </p:nvSpPr>
        <p:spPr>
          <a:xfrm>
            <a:off x="6599585" y="4527596"/>
            <a:ext cx="609599"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1B83C5"/>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1B83C5"/>
              </a:solidFill>
              <a:effectLst/>
              <a:uLnTx/>
              <a:uFillTx/>
              <a:latin typeface="Corbel" panose="020B0503020204020204" pitchFamily="34" charset="0"/>
              <a:ea typeface="+mn-ea"/>
              <a:cs typeface="+mn-cs"/>
            </a:endParaRPr>
          </a:p>
        </p:txBody>
      </p:sp>
      <p:sp>
        <p:nvSpPr>
          <p:cNvPr id="45" name="TextBox 44">
            <a:extLst>
              <a:ext uri="{FF2B5EF4-FFF2-40B4-BE49-F238E27FC236}">
                <a16:creationId xmlns:a16="http://schemas.microsoft.com/office/drawing/2014/main" id="{68A07CEA-EA66-DC46-B187-53E3AEF4D605}"/>
              </a:ext>
            </a:extLst>
          </p:cNvPr>
          <p:cNvSpPr txBox="1"/>
          <p:nvPr/>
        </p:nvSpPr>
        <p:spPr>
          <a:xfrm>
            <a:off x="8224295" y="4527596"/>
            <a:ext cx="304800" cy="276999"/>
          </a:xfrm>
          <a:prstGeom prst="rect">
            <a:avLst/>
          </a:prstGeom>
          <a:solidFill>
            <a:schemeClr val="bg1"/>
          </a:solid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929000"/>
                </a:solidFill>
                <a:effectLst/>
                <a:uLnTx/>
                <a:uFillTx/>
                <a:latin typeface="Corbel" panose="020B0503020204020204" pitchFamily="34" charset="0"/>
                <a:ea typeface="+mn-ea"/>
                <a:cs typeface="+mn-cs"/>
              </a:rPr>
              <a:t>($)</a:t>
            </a:r>
            <a:endParaRPr kumimoji="0" lang="en-CH" sz="1800" b="0" i="0" u="none" strike="noStrike" kern="1200" cap="none" spc="0" normalizeH="0" baseline="0" noProof="0" dirty="0">
              <a:ln>
                <a:noFill/>
              </a:ln>
              <a:solidFill>
                <a:srgbClr val="929000"/>
              </a:solidFill>
              <a:effectLst/>
              <a:uLnTx/>
              <a:uFillTx/>
              <a:latin typeface="Corbel" panose="020B0503020204020204" pitchFamily="34" charset="0"/>
              <a:ea typeface="+mn-ea"/>
              <a:cs typeface="+mn-cs"/>
            </a:endParaRPr>
          </a:p>
        </p:txBody>
      </p:sp>
      <p:cxnSp>
        <p:nvCxnSpPr>
          <p:cNvPr id="48" name="Straight Connector 47">
            <a:extLst>
              <a:ext uri="{FF2B5EF4-FFF2-40B4-BE49-F238E27FC236}">
                <a16:creationId xmlns:a16="http://schemas.microsoft.com/office/drawing/2014/main" id="{D4614A5E-FB70-594D-AE3C-184287459332}"/>
              </a:ext>
            </a:extLst>
          </p:cNvPr>
          <p:cNvCxnSpPr>
            <a:cxnSpLocks/>
          </p:cNvCxnSpPr>
          <p:nvPr/>
        </p:nvCxnSpPr>
        <p:spPr>
          <a:xfrm>
            <a:off x="1493134" y="2494484"/>
            <a:ext cx="6379944" cy="0"/>
          </a:xfrm>
          <a:prstGeom prst="line">
            <a:avLst/>
          </a:prstGeom>
          <a:ln w="15875">
            <a:solidFill>
              <a:schemeClr val="bg2">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D0B2DB7A-E1A0-3945-93C2-BB0DFB2D1FE6}"/>
              </a:ext>
            </a:extLst>
          </p:cNvPr>
          <p:cNvCxnSpPr>
            <a:cxnSpLocks/>
          </p:cNvCxnSpPr>
          <p:nvPr/>
        </p:nvCxnSpPr>
        <p:spPr>
          <a:xfrm flipV="1">
            <a:off x="6486627" y="2494484"/>
            <a:ext cx="0" cy="1613570"/>
          </a:xfrm>
          <a:prstGeom prst="straightConnector1">
            <a:avLst/>
          </a:prstGeom>
          <a:ln w="15875">
            <a:solidFill>
              <a:srgbClr val="1B83C5"/>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50" name="TextBox 49">
            <a:extLst>
              <a:ext uri="{FF2B5EF4-FFF2-40B4-BE49-F238E27FC236}">
                <a16:creationId xmlns:a16="http://schemas.microsoft.com/office/drawing/2014/main" id="{35ED646B-9F85-1140-9ADF-69B297897882}"/>
              </a:ext>
            </a:extLst>
          </p:cNvPr>
          <p:cNvSpPr txBox="1"/>
          <p:nvPr/>
        </p:nvSpPr>
        <p:spPr>
          <a:xfrm rot="16200000">
            <a:off x="6238359" y="2942589"/>
            <a:ext cx="445454"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1B83C5"/>
                </a:solidFill>
                <a:effectLst/>
                <a:uLnTx/>
                <a:uFillTx/>
                <a:latin typeface="Calibri" panose="020F0502020204030204"/>
                <a:ea typeface="+mn-ea"/>
                <a:cs typeface="+mn-cs"/>
              </a:rPr>
              <a:t>7.2x</a:t>
            </a:r>
            <a:endParaRPr kumimoji="0" lang="en-CH" sz="1600" b="1" i="0" u="none" strike="noStrike" kern="1200" cap="none" spc="0" normalizeH="0" baseline="0" noProof="0" dirty="0">
              <a:ln>
                <a:noFill/>
              </a:ln>
              <a:solidFill>
                <a:srgbClr val="1B83C5"/>
              </a:solidFill>
              <a:effectLst/>
              <a:uLnTx/>
              <a:uFillTx/>
              <a:latin typeface="Calibri" panose="020F0502020204030204"/>
              <a:ea typeface="+mn-ea"/>
              <a:cs typeface="+mn-cs"/>
            </a:endParaRPr>
          </a:p>
        </p:txBody>
      </p:sp>
      <p:cxnSp>
        <p:nvCxnSpPr>
          <p:cNvPr id="53" name="Straight Arrow Connector 52">
            <a:extLst>
              <a:ext uri="{FF2B5EF4-FFF2-40B4-BE49-F238E27FC236}">
                <a16:creationId xmlns:a16="http://schemas.microsoft.com/office/drawing/2014/main" id="{29368485-B518-0545-A10E-AF2641A5E2A6}"/>
              </a:ext>
            </a:extLst>
          </p:cNvPr>
          <p:cNvCxnSpPr>
            <a:cxnSpLocks/>
          </p:cNvCxnSpPr>
          <p:nvPr/>
        </p:nvCxnSpPr>
        <p:spPr>
          <a:xfrm flipV="1">
            <a:off x="4896724" y="2494484"/>
            <a:ext cx="0" cy="1109481"/>
          </a:xfrm>
          <a:prstGeom prst="straightConnector1">
            <a:avLst/>
          </a:prstGeom>
          <a:ln w="15875">
            <a:solidFill>
              <a:srgbClr val="1B83C5"/>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5BFDCAC5-D3C8-C044-9C6D-87118DBBA7A3}"/>
              </a:ext>
            </a:extLst>
          </p:cNvPr>
          <p:cNvSpPr txBox="1"/>
          <p:nvPr/>
        </p:nvSpPr>
        <p:spPr>
          <a:xfrm rot="16200000">
            <a:off x="4673997" y="2942589"/>
            <a:ext cx="445454"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1B83C5"/>
                </a:solidFill>
                <a:effectLst/>
                <a:uLnTx/>
                <a:uFillTx/>
                <a:latin typeface="Calibri" panose="020F0502020204030204"/>
                <a:ea typeface="+mn-ea"/>
                <a:cs typeface="+mn-cs"/>
              </a:rPr>
              <a:t>2.4x</a:t>
            </a:r>
            <a:endParaRPr kumimoji="0" lang="en-CH" sz="1600" b="1" i="0" u="none" strike="noStrike" kern="1200" cap="none" spc="0" normalizeH="0" baseline="0" noProof="0" dirty="0">
              <a:ln>
                <a:noFill/>
              </a:ln>
              <a:solidFill>
                <a:srgbClr val="1B83C5"/>
              </a:solidFill>
              <a:effectLst/>
              <a:uLnTx/>
              <a:uFillTx/>
              <a:latin typeface="Calibri" panose="020F0502020204030204"/>
              <a:ea typeface="+mn-ea"/>
              <a:cs typeface="+mn-cs"/>
            </a:endParaRPr>
          </a:p>
        </p:txBody>
      </p:sp>
      <p:cxnSp>
        <p:nvCxnSpPr>
          <p:cNvPr id="18" name="Straight Arrow Connector 17">
            <a:extLst>
              <a:ext uri="{FF2B5EF4-FFF2-40B4-BE49-F238E27FC236}">
                <a16:creationId xmlns:a16="http://schemas.microsoft.com/office/drawing/2014/main" id="{C2B3FD59-E238-E449-867C-9AAF48DAEDEA}"/>
              </a:ext>
            </a:extLst>
          </p:cNvPr>
          <p:cNvCxnSpPr>
            <a:cxnSpLocks/>
          </p:cNvCxnSpPr>
          <p:nvPr/>
        </p:nvCxnSpPr>
        <p:spPr>
          <a:xfrm flipV="1">
            <a:off x="3316763" y="2494484"/>
            <a:ext cx="0" cy="1794768"/>
          </a:xfrm>
          <a:prstGeom prst="straightConnector1">
            <a:avLst/>
          </a:prstGeom>
          <a:ln w="15875">
            <a:solidFill>
              <a:srgbClr val="939000"/>
            </a:solidFill>
            <a:headEnd type="triangle" w="lg" len="med"/>
            <a:tailEnd type="triangle" w="lg" len="med"/>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97DF941E-E8E4-DA4D-94D7-8B7D2B9D90DE}"/>
              </a:ext>
            </a:extLst>
          </p:cNvPr>
          <p:cNvCxnSpPr>
            <a:cxnSpLocks/>
          </p:cNvCxnSpPr>
          <p:nvPr/>
        </p:nvCxnSpPr>
        <p:spPr>
          <a:xfrm flipV="1">
            <a:off x="1744536" y="2494484"/>
            <a:ext cx="0" cy="1758102"/>
          </a:xfrm>
          <a:prstGeom prst="straightConnector1">
            <a:avLst/>
          </a:prstGeom>
          <a:ln w="15875">
            <a:solidFill>
              <a:srgbClr val="939000"/>
            </a:solidFill>
            <a:headEnd type="triangle" w="lg" len="med"/>
            <a:tailEnd type="triangle" w="lg" len="med"/>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7D90F8CA-AF53-F047-B601-B6706CD39D10}"/>
              </a:ext>
            </a:extLst>
          </p:cNvPr>
          <p:cNvSpPr txBox="1"/>
          <p:nvPr/>
        </p:nvSpPr>
        <p:spPr>
          <a:xfrm rot="16200000">
            <a:off x="1415193" y="2942589"/>
            <a:ext cx="658686"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939000"/>
                </a:solidFill>
                <a:effectLst/>
                <a:uLnTx/>
                <a:uFillTx/>
                <a:latin typeface="Calibri" panose="020F0502020204030204"/>
                <a:ea typeface="+mn-ea"/>
                <a:cs typeface="+mn-cs"/>
              </a:rPr>
              <a:t>16.2x</a:t>
            </a:r>
            <a:endParaRPr kumimoji="0" lang="en-CH" sz="1600" b="1" i="0" u="none" strike="noStrike" kern="1200" cap="none" spc="0" normalizeH="0" baseline="0" noProof="0" dirty="0">
              <a:ln>
                <a:noFill/>
              </a:ln>
              <a:solidFill>
                <a:srgbClr val="93900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D602979-F159-BE41-B65B-9AD63A8B6D95}"/>
              </a:ext>
            </a:extLst>
          </p:cNvPr>
          <p:cNvSpPr txBox="1"/>
          <p:nvPr/>
        </p:nvSpPr>
        <p:spPr>
          <a:xfrm rot="16200000">
            <a:off x="2977479" y="2942589"/>
            <a:ext cx="658686" cy="2769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939000"/>
                </a:solidFill>
                <a:effectLst/>
                <a:uLnTx/>
                <a:uFillTx/>
                <a:latin typeface="Calibri" panose="020F0502020204030204"/>
                <a:ea typeface="+mn-ea"/>
                <a:cs typeface="+mn-cs"/>
              </a:rPr>
              <a:t>19.9x</a:t>
            </a:r>
            <a:endParaRPr kumimoji="0" lang="en-CH" sz="1600" b="1" i="0" u="none" strike="noStrike" kern="1200" cap="none" spc="0" normalizeH="0" baseline="0" noProof="0" dirty="0">
              <a:ln>
                <a:noFill/>
              </a:ln>
              <a:solidFill>
                <a:srgbClr val="939000"/>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BF9E917C-CFBF-4D4A-AFA7-C1362D209E5F}"/>
              </a:ext>
            </a:extLst>
          </p:cNvPr>
          <p:cNvSpPr/>
          <p:nvPr/>
        </p:nvSpPr>
        <p:spPr>
          <a:xfrm>
            <a:off x="0" y="978195"/>
            <a:ext cx="9144000" cy="5388738"/>
          </a:xfrm>
          <a:prstGeom prst="rect">
            <a:avLst/>
          </a:prstGeom>
          <a:solidFill>
            <a:srgbClr val="FFFFFF">
              <a:alpha val="9176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78B93D70-A822-3047-B10C-28AC911718E4}"/>
              </a:ext>
            </a:extLst>
          </p:cNvPr>
          <p:cNvSpPr/>
          <p:nvPr/>
        </p:nvSpPr>
        <p:spPr>
          <a:xfrm>
            <a:off x="194153" y="2448623"/>
            <a:ext cx="8755694" cy="2058983"/>
          </a:xfrm>
          <a:prstGeom prst="rect">
            <a:avLst/>
          </a:prstGeom>
          <a:solidFill>
            <a:schemeClr val="accent6">
              <a:lumMod val="20000"/>
              <a:lumOff val="80000"/>
            </a:schemeClr>
          </a:solidFill>
          <a:ln w="38100">
            <a:solidFill>
              <a:srgbClr val="5482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MegIS improves system </a:t>
            </a:r>
            <a:r>
              <a:rPr kumimoji="0" lang="en-CH"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cost-efficiency</a:t>
            </a:r>
            <a:endParaRPr kumimoji="0" lang="en-CH" sz="28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and makes accurate metagenomics </a:t>
            </a: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more accessible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for </a:t>
            </a:r>
            <a:r>
              <a:rPr kumimoji="0" lang="en-GB" sz="2800" b="1" i="0" u="none" strike="noStrike" kern="1200" cap="none" spc="0" normalizeH="0" baseline="0" noProof="0" dirty="0">
                <a:ln>
                  <a:noFill/>
                </a:ln>
                <a:solidFill>
                  <a:srgbClr val="548235"/>
                </a:solidFill>
                <a:effectLst/>
                <a:uLnTx/>
                <a:uFillTx/>
                <a:latin typeface="Corbel" panose="020B0503020204020204" pitchFamily="34" charset="0"/>
                <a:ea typeface="+mn-ea"/>
                <a:cs typeface="+mn-cs"/>
              </a:rPr>
              <a:t>wider</a:t>
            </a:r>
            <a:r>
              <a:rPr kumimoji="0" lang="en-GB" sz="2800" b="1" i="0" u="none" strike="noStrike" kern="1200" cap="none" spc="0" normalizeH="0" baseline="0" noProof="0" dirty="0">
                <a:ln>
                  <a:noFill/>
                </a:ln>
                <a:solidFill>
                  <a:srgbClr val="70AD47">
                    <a:lumMod val="75000"/>
                  </a:srgbClr>
                </a:solidFill>
                <a:effectLst/>
                <a:uLnTx/>
                <a:uFillTx/>
                <a:latin typeface="Corbel" panose="020B0503020204020204" pitchFamily="34" charset="0"/>
                <a:ea typeface="+mn-ea"/>
                <a:cs typeface="+mn-cs"/>
              </a:rPr>
              <a:t> adoption</a:t>
            </a:r>
          </a:p>
        </p:txBody>
      </p:sp>
    </p:spTree>
    <p:extLst>
      <p:ext uri="{BB962C8B-B14F-4D97-AF65-F5344CB8AC3E}">
        <p14:creationId xmlns:p14="http://schemas.microsoft.com/office/powerpoint/2010/main" val="140505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uiExpand="1" build="p"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E02F5-A700-D040-994F-691F1E0BC0EE}"/>
              </a:ext>
            </a:extLst>
          </p:cNvPr>
          <p:cNvSpPr>
            <a:spLocks noGrp="1"/>
          </p:cNvSpPr>
          <p:nvPr>
            <p:ph type="title"/>
          </p:nvPr>
        </p:nvSpPr>
        <p:spPr/>
        <p:txBody>
          <a:bodyPr/>
          <a:lstStyle/>
          <a:p>
            <a:r>
              <a:rPr lang="en-CH" dirty="0"/>
              <a:t>More in the Paper</a:t>
            </a:r>
          </a:p>
        </p:txBody>
      </p:sp>
      <p:sp>
        <p:nvSpPr>
          <p:cNvPr id="3" name="Content Placeholder 2">
            <a:extLst>
              <a:ext uri="{FF2B5EF4-FFF2-40B4-BE49-F238E27FC236}">
                <a16:creationId xmlns:a16="http://schemas.microsoft.com/office/drawing/2014/main" id="{953FE54C-8BD5-BD44-AD43-C5A540AE27DB}"/>
              </a:ext>
            </a:extLst>
          </p:cNvPr>
          <p:cNvSpPr>
            <a:spLocks noGrp="1"/>
          </p:cNvSpPr>
          <p:nvPr>
            <p:ph idx="1"/>
          </p:nvPr>
        </p:nvSpPr>
        <p:spPr>
          <a:xfrm>
            <a:off x="93785" y="949202"/>
            <a:ext cx="8798061" cy="5677226"/>
          </a:xfrm>
        </p:spPr>
        <p:txBody>
          <a:bodyPr/>
          <a:lstStyle/>
          <a:p>
            <a:pPr>
              <a:lnSpc>
                <a:spcPct val="132000"/>
              </a:lnSpc>
              <a:spcAft>
                <a:spcPts val="1500"/>
              </a:spcAft>
            </a:pPr>
            <a:r>
              <a:rPr lang="en-CH" sz="2400" dirty="0"/>
              <a:t>MegIS’s performance with the </a:t>
            </a:r>
            <a:r>
              <a:rPr lang="en-CH" sz="2400" b="1" dirty="0">
                <a:solidFill>
                  <a:srgbClr val="548235"/>
                </a:solidFill>
              </a:rPr>
              <a:t>cores in the SSD controller</a:t>
            </a:r>
          </a:p>
          <a:p>
            <a:pPr>
              <a:lnSpc>
                <a:spcPct val="132000"/>
              </a:lnSpc>
              <a:spcAft>
                <a:spcPts val="1500"/>
              </a:spcAft>
            </a:pPr>
            <a:r>
              <a:rPr lang="en-CH" sz="2400" dirty="0"/>
              <a:t>MegIS’s performance </a:t>
            </a:r>
            <a:r>
              <a:rPr lang="en-CH" sz="2400" b="1" dirty="0">
                <a:solidFill>
                  <a:srgbClr val="1982C3"/>
                </a:solidFill>
              </a:rPr>
              <a:t>outside SSD</a:t>
            </a:r>
          </a:p>
          <a:p>
            <a:pPr>
              <a:lnSpc>
                <a:spcPct val="132000"/>
              </a:lnSpc>
            </a:pPr>
            <a:r>
              <a:rPr lang="en-CH" sz="2400" b="1" dirty="0">
                <a:solidFill>
                  <a:schemeClr val="accent2"/>
                </a:solidFill>
              </a:rPr>
              <a:t>Sensitivity analysis with varying </a:t>
            </a:r>
          </a:p>
          <a:p>
            <a:pPr lvl="1">
              <a:lnSpc>
                <a:spcPct val="132000"/>
              </a:lnSpc>
            </a:pPr>
            <a:r>
              <a:rPr lang="en-CH" sz="2000" dirty="0"/>
              <a:t>Database sizes</a:t>
            </a:r>
          </a:p>
          <a:p>
            <a:pPr lvl="1">
              <a:lnSpc>
                <a:spcPct val="132000"/>
              </a:lnSpc>
            </a:pPr>
            <a:r>
              <a:rPr lang="en-CH" sz="2000" dirty="0"/>
              <a:t>Memory capacities</a:t>
            </a:r>
          </a:p>
          <a:p>
            <a:pPr lvl="1">
              <a:lnSpc>
                <a:spcPct val="132000"/>
              </a:lnSpc>
            </a:pPr>
            <a:r>
              <a:rPr lang="en-CH" sz="2000" dirty="0"/>
              <a:t>#SSDs</a:t>
            </a:r>
          </a:p>
          <a:p>
            <a:pPr lvl="1">
              <a:lnSpc>
                <a:spcPct val="132000"/>
              </a:lnSpc>
            </a:pPr>
            <a:r>
              <a:rPr lang="en-CH" sz="2000" dirty="0"/>
              <a:t>#Channels</a:t>
            </a:r>
          </a:p>
          <a:p>
            <a:pPr lvl="1">
              <a:lnSpc>
                <a:spcPct val="132000"/>
              </a:lnSpc>
              <a:spcAft>
                <a:spcPts val="1500"/>
              </a:spcAft>
            </a:pPr>
            <a:r>
              <a:rPr lang="en-CH" sz="2000" dirty="0"/>
              <a:t>#Samples</a:t>
            </a:r>
          </a:p>
          <a:p>
            <a:pPr>
              <a:lnSpc>
                <a:spcPct val="132000"/>
              </a:lnSpc>
            </a:pPr>
            <a:r>
              <a:rPr lang="en-GB" sz="2400" dirty="0"/>
              <a:t>MegIS’s performance for </a:t>
            </a:r>
            <a:r>
              <a:rPr lang="en-GB" sz="2400" b="1" dirty="0">
                <a:solidFill>
                  <a:srgbClr val="7030A0"/>
                </a:solidFill>
              </a:rPr>
              <a:t>abundance estimation</a:t>
            </a:r>
            <a:endParaRPr lang="en-CH" sz="2400" b="1" dirty="0">
              <a:solidFill>
                <a:srgbClr val="7030A0"/>
              </a:solidFill>
            </a:endParaRPr>
          </a:p>
        </p:txBody>
      </p:sp>
      <p:sp>
        <p:nvSpPr>
          <p:cNvPr id="4" name="Rectangle 3">
            <a:extLst>
              <a:ext uri="{FF2B5EF4-FFF2-40B4-BE49-F238E27FC236}">
                <a16:creationId xmlns:a16="http://schemas.microsoft.com/office/drawing/2014/main" id="{F53D571B-80CC-B14C-B2F8-9BE69FF1E252}"/>
              </a:ext>
            </a:extLst>
          </p:cNvPr>
          <p:cNvSpPr/>
          <p:nvPr/>
        </p:nvSpPr>
        <p:spPr>
          <a:xfrm>
            <a:off x="93785" y="949202"/>
            <a:ext cx="8895836" cy="5427847"/>
          </a:xfrm>
          <a:prstGeom prst="rect">
            <a:avLst/>
          </a:prstGeom>
          <a:solidFill>
            <a:srgbClr val="FFFFFF">
              <a:alpha val="8745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AEE5D0C2-A56B-C84C-9E77-1E7F211274DB}"/>
              </a:ext>
            </a:extLst>
          </p:cNvPr>
          <p:cNvPicPr>
            <a:picLocks noChangeAspect="1"/>
          </p:cNvPicPr>
          <p:nvPr/>
        </p:nvPicPr>
        <p:blipFill rotWithShape="1">
          <a:blip r:embed="rId3">
            <a:extLst>
              <a:ext uri="{28A0092B-C50C-407E-A947-70E740481C1C}">
                <a14:useLocalDpi xmlns:a14="http://schemas.microsoft.com/office/drawing/2010/main" val="0"/>
              </a:ext>
            </a:extLst>
          </a:blip>
          <a:srcRect t="8544"/>
          <a:stretch/>
        </p:blipFill>
        <p:spPr>
          <a:xfrm>
            <a:off x="173036" y="985851"/>
            <a:ext cx="8797925" cy="2283081"/>
          </a:xfrm>
          <a:prstGeom prst="rect">
            <a:avLst/>
          </a:prstGeom>
          <a:ln w="28575">
            <a:solidFill>
              <a:srgbClr val="06436E"/>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5FF47A77-6E0F-A54B-935F-72A22D2BF1CC}"/>
              </a:ext>
            </a:extLst>
          </p:cNvPr>
          <p:cNvSpPr txBox="1"/>
          <p:nvPr/>
        </p:nvSpPr>
        <p:spPr>
          <a:xfrm>
            <a:off x="2236175" y="6131854"/>
            <a:ext cx="46716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https://arxiv.org/abs/2406.19113</a:t>
            </a:r>
            <a:endPar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39A8B7A-F56E-E54F-9851-24F87EB83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6909" y="3424873"/>
            <a:ext cx="2490178" cy="2490178"/>
          </a:xfrm>
          <a:prstGeom prst="rect">
            <a:avLst/>
          </a:prstGeom>
        </p:spPr>
      </p:pic>
    </p:spTree>
    <p:extLst>
      <p:ext uri="{BB962C8B-B14F-4D97-AF65-F5344CB8AC3E}">
        <p14:creationId xmlns:p14="http://schemas.microsoft.com/office/powerpoint/2010/main" val="6624615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4"/>
          <p:cNvSpPr>
            <a:spLocks noGrp="1" noChangeArrowheads="1"/>
          </p:cNvSpPr>
          <p:nvPr>
            <p:ph type="ctrTitle"/>
          </p:nvPr>
        </p:nvSpPr>
        <p:spPr>
          <a:xfrm>
            <a:off x="396081" y="1772816"/>
            <a:ext cx="8428037" cy="822325"/>
          </a:xfrm>
        </p:spPr>
        <p:txBody>
          <a:bodyPr/>
          <a:lstStyle/>
          <a:p>
            <a:pPr algn="ctr" eaLnBrk="1" hangingPunct="1"/>
            <a:r>
              <a:rPr lang="en-US" sz="5000" dirty="0">
                <a:latin typeface="Garamond" charset="0"/>
              </a:rPr>
              <a:t>More to Come…</a:t>
            </a:r>
          </a:p>
        </p:txBody>
      </p:sp>
      <p:sp>
        <p:nvSpPr>
          <p:cNvPr id="7475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2721770006"/>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A1458-FCA4-304E-E3A9-FB6982399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115F98-553F-3EE3-6813-CE9F33966709}"/>
              </a:ext>
            </a:extLst>
          </p:cNvPr>
          <p:cNvSpPr>
            <a:spLocks noGrp="1"/>
          </p:cNvSpPr>
          <p:nvPr>
            <p:ph type="ctrTitle"/>
          </p:nvPr>
        </p:nvSpPr>
        <p:spPr>
          <a:xfrm>
            <a:off x="467544" y="1268760"/>
            <a:ext cx="7924800" cy="1752600"/>
          </a:xfrm>
        </p:spPr>
        <p:txBody>
          <a:bodyPr/>
          <a:lstStyle/>
          <a:p>
            <a:pPr algn="ctr"/>
            <a:r>
              <a:rPr lang="en-US" sz="6000" dirty="0"/>
              <a:t>Processing in Storage:</a:t>
            </a:r>
            <a:br>
              <a:rPr lang="en-US" sz="6000" dirty="0"/>
            </a:br>
            <a:r>
              <a:rPr lang="en-US" sz="6000" dirty="0"/>
              <a:t>Two Types</a:t>
            </a:r>
            <a:endParaRPr lang="en-US" sz="6000" b="1" dirty="0"/>
          </a:p>
        </p:txBody>
      </p:sp>
      <p:sp>
        <p:nvSpPr>
          <p:cNvPr id="3" name="Subtitle 2">
            <a:extLst>
              <a:ext uri="{FF2B5EF4-FFF2-40B4-BE49-F238E27FC236}">
                <a16:creationId xmlns:a16="http://schemas.microsoft.com/office/drawing/2014/main" id="{5F6F1BC5-0406-30D0-B527-131173FBCD4D}"/>
              </a:ext>
            </a:extLst>
          </p:cNvPr>
          <p:cNvSpPr>
            <a:spLocks noGrp="1"/>
          </p:cNvSpPr>
          <p:nvPr>
            <p:ph type="subTitle" idx="1"/>
          </p:nvPr>
        </p:nvSpPr>
        <p:spPr>
          <a:xfrm>
            <a:off x="685800" y="4484712"/>
            <a:ext cx="7848600" cy="1752600"/>
          </a:xfrm>
        </p:spPr>
        <p:txBody>
          <a:bodyPr/>
          <a:lstStyle/>
          <a:p>
            <a:pPr algn="l"/>
            <a:r>
              <a:rPr lang="en-US" sz="3600" dirty="0">
                <a:solidFill>
                  <a:srgbClr val="FF0000"/>
                </a:solidFill>
              </a:rPr>
              <a:t>1. Processing </a:t>
            </a:r>
            <a:r>
              <a:rPr lang="en-US" sz="3600" b="1" dirty="0">
                <a:solidFill>
                  <a:srgbClr val="FF0000"/>
                </a:solidFill>
              </a:rPr>
              <a:t>near</a:t>
            </a:r>
            <a:r>
              <a:rPr lang="en-US" sz="3600" dirty="0">
                <a:solidFill>
                  <a:srgbClr val="FF0000"/>
                </a:solidFill>
              </a:rPr>
              <a:t> Storage Devices</a:t>
            </a:r>
          </a:p>
          <a:p>
            <a:pPr algn="l"/>
            <a:r>
              <a:rPr lang="en-US" sz="3600" dirty="0">
                <a:solidFill>
                  <a:srgbClr val="0000FF"/>
                </a:solidFill>
              </a:rPr>
              <a:t>2. Processing </a:t>
            </a:r>
            <a:r>
              <a:rPr lang="en-US" sz="3600" b="1" dirty="0">
                <a:solidFill>
                  <a:srgbClr val="0000FF"/>
                </a:solidFill>
              </a:rPr>
              <a:t>using</a:t>
            </a:r>
            <a:r>
              <a:rPr lang="en-US" sz="3600" dirty="0">
                <a:solidFill>
                  <a:srgbClr val="0000FF"/>
                </a:solidFill>
              </a:rPr>
              <a:t> Storage Devices</a:t>
            </a:r>
          </a:p>
        </p:txBody>
      </p:sp>
      <p:sp>
        <p:nvSpPr>
          <p:cNvPr id="4" name="Slide Number Placeholder 3">
            <a:extLst>
              <a:ext uri="{FF2B5EF4-FFF2-40B4-BE49-F238E27FC236}">
                <a16:creationId xmlns:a16="http://schemas.microsoft.com/office/drawing/2014/main" id="{F309DE72-C16C-9AED-9D83-A818623BCD6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6305666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166A-FFB6-62B0-4928-D229F7E3EBB5}"/>
              </a:ext>
            </a:extLst>
          </p:cNvPr>
          <p:cNvSpPr>
            <a:spLocks noGrp="1"/>
          </p:cNvSpPr>
          <p:nvPr>
            <p:ph type="title"/>
          </p:nvPr>
        </p:nvSpPr>
        <p:spPr/>
        <p:txBody>
          <a:bodyPr/>
          <a:lstStyle/>
          <a:p>
            <a:r>
              <a:rPr lang="en-US" dirty="0"/>
              <a:t>In-Flash Bulk Bitwise Execution</a:t>
            </a:r>
          </a:p>
        </p:txBody>
      </p:sp>
      <p:sp>
        <p:nvSpPr>
          <p:cNvPr id="3" name="Content Placeholder 2">
            <a:extLst>
              <a:ext uri="{FF2B5EF4-FFF2-40B4-BE49-F238E27FC236}">
                <a16:creationId xmlns:a16="http://schemas.microsoft.com/office/drawing/2014/main" id="{5AA6DC65-58D9-77EA-5D80-02DB597A0CC1}"/>
              </a:ext>
            </a:extLst>
          </p:cNvPr>
          <p:cNvSpPr>
            <a:spLocks noGrp="1"/>
          </p:cNvSpPr>
          <p:nvPr>
            <p:ph idx="1"/>
          </p:nvPr>
        </p:nvSpPr>
        <p:spPr/>
        <p:txBody>
          <a:bodyPr/>
          <a:lstStyle/>
          <a:p>
            <a:pPr algn="l">
              <a:buFont typeface="Arial" panose="020B0604020202020204" pitchFamily="34" charset="0"/>
              <a:buChar char="•"/>
            </a:pPr>
            <a:r>
              <a:rPr lang="en-US" sz="1700" b="0" i="0" dirty="0" err="1">
                <a:solidFill>
                  <a:srgbClr val="000000"/>
                </a:solidFill>
                <a:effectLst/>
              </a:rPr>
              <a:t>Jisung</a:t>
            </a:r>
            <a:r>
              <a:rPr lang="en-US" sz="1700" b="0" i="0" dirty="0">
                <a:solidFill>
                  <a:srgbClr val="000000"/>
                </a:solidFill>
                <a:effectLst/>
              </a:rPr>
              <a:t> Park, </a:t>
            </a:r>
            <a:r>
              <a:rPr lang="en-US" sz="1700" b="0" i="0" dirty="0" err="1">
                <a:solidFill>
                  <a:srgbClr val="000000"/>
                </a:solidFill>
                <a:effectLst/>
              </a:rPr>
              <a:t>Roknoddin</a:t>
            </a:r>
            <a:r>
              <a:rPr lang="en-US" sz="1700" b="0" i="0" dirty="0">
                <a:solidFill>
                  <a:srgbClr val="000000"/>
                </a:solidFill>
                <a:effectLst/>
              </a:rPr>
              <a:t> Azizi, Geraldo F. Oliveira, Mohammad </a:t>
            </a:r>
            <a:r>
              <a:rPr lang="en-US" sz="1700" b="0" i="0" dirty="0" err="1">
                <a:solidFill>
                  <a:srgbClr val="000000"/>
                </a:solidFill>
                <a:effectLst/>
              </a:rPr>
              <a:t>Sadrosadati</a:t>
            </a:r>
            <a:r>
              <a:rPr lang="en-US" sz="1700" b="0" i="0" dirty="0">
                <a:solidFill>
                  <a:srgbClr val="000000"/>
                </a:solidFill>
                <a:effectLst/>
              </a:rPr>
              <a:t>, Rakesh </a:t>
            </a:r>
            <a:r>
              <a:rPr lang="en-US" sz="1700" b="0" i="0" dirty="0" err="1">
                <a:solidFill>
                  <a:srgbClr val="000000"/>
                </a:solidFill>
                <a:effectLst/>
              </a:rPr>
              <a:t>Nadig</a:t>
            </a:r>
            <a:r>
              <a:rPr lang="en-US" sz="1700" b="0" i="0" dirty="0">
                <a:solidFill>
                  <a:srgbClr val="000000"/>
                </a:solidFill>
                <a:effectLst/>
              </a:rPr>
              <a:t>, David Novo, Juan Gómez-Luna, </a:t>
            </a:r>
            <a:r>
              <a:rPr lang="en-US" sz="1700" b="0" i="0" dirty="0" err="1">
                <a:solidFill>
                  <a:srgbClr val="000000"/>
                </a:solidFill>
                <a:effectLst/>
              </a:rPr>
              <a:t>Myungsuk</a:t>
            </a:r>
            <a:r>
              <a:rPr lang="en-US" sz="1700" b="0" i="0" dirty="0">
                <a:solidFill>
                  <a:srgbClr val="000000"/>
                </a:solidFill>
                <a:effectLst/>
              </a:rPr>
              <a:t> Kim, and Onur Mutlu,</a:t>
            </a:r>
            <a:br>
              <a:rPr lang="en-US" sz="1700" b="0" i="0" dirty="0">
                <a:solidFill>
                  <a:srgbClr val="000000"/>
                </a:solidFill>
                <a:effectLst/>
              </a:rPr>
            </a:br>
            <a:r>
              <a:rPr lang="en-US" sz="1700" b="1" i="0" dirty="0">
                <a:solidFill>
                  <a:srgbClr val="0000FF"/>
                </a:solidFill>
                <a:effectLst/>
                <a:hlinkClick r:id="rId2">
                  <a:extLst>
                    <a:ext uri="{A12FA001-AC4F-418D-AE19-62706E023703}">
                      <ahyp:hlinkClr xmlns:ahyp="http://schemas.microsoft.com/office/drawing/2018/hyperlinkcolor" val="tx"/>
                    </a:ext>
                  </a:extLst>
                </a:hlinkClick>
              </a:rPr>
              <a:t>"Flash-Cosmos: In-Flash Bulk Bitwise Operations Using Inherent Computation Capability of NAND Flash Memory"</a:t>
            </a:r>
            <a:br>
              <a:rPr lang="en-US" sz="1700" b="0" i="0" dirty="0">
                <a:solidFill>
                  <a:srgbClr val="000000"/>
                </a:solidFill>
                <a:effectLst/>
              </a:rPr>
            </a:br>
            <a:r>
              <a:rPr lang="en-US" sz="1700" b="0" i="1" dirty="0">
                <a:solidFill>
                  <a:srgbClr val="000000"/>
                </a:solidFill>
                <a:effectLst/>
              </a:rPr>
              <a:t>Proceedings of the </a:t>
            </a:r>
            <a:r>
              <a:rPr lang="en-US" sz="1700" b="0" i="1" dirty="0">
                <a:solidFill>
                  <a:srgbClr val="000000"/>
                </a:solidFill>
                <a:effectLst/>
                <a:hlinkClick r:id="rId3"/>
              </a:rPr>
              <a:t>55th International Symposium on Microarchitecture</a:t>
            </a:r>
            <a:r>
              <a:rPr lang="en-US" sz="1700" b="0" i="1" dirty="0">
                <a:solidFill>
                  <a:srgbClr val="000000"/>
                </a:solidFill>
                <a:effectLst/>
              </a:rPr>
              <a:t> (</a:t>
            </a:r>
            <a:r>
              <a:rPr lang="en-US" sz="1700" b="1" i="1" dirty="0">
                <a:solidFill>
                  <a:srgbClr val="000000"/>
                </a:solidFill>
                <a:effectLst/>
              </a:rPr>
              <a:t>MICRO</a:t>
            </a:r>
            <a:r>
              <a:rPr lang="en-US" sz="1700" b="0" i="1" dirty="0">
                <a:solidFill>
                  <a:srgbClr val="000000"/>
                </a:solidFill>
                <a:effectLst/>
              </a:rPr>
              <a:t>)</a:t>
            </a:r>
            <a:r>
              <a:rPr lang="en-US" sz="1700" b="0" i="0" dirty="0">
                <a:solidFill>
                  <a:srgbClr val="000000"/>
                </a:solidFill>
                <a:effectLst/>
              </a:rPr>
              <a:t>, Chicago, IL, USA, October 2022.</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4"/>
              </a:rPr>
              <a:t>Slides (pptx)</a:t>
            </a:r>
            <a:r>
              <a:rPr lang="en-US" sz="1700" b="0" i="0" dirty="0">
                <a:solidFill>
                  <a:srgbClr val="000000"/>
                </a:solidFill>
                <a:effectLst/>
              </a:rPr>
              <a:t> </a:t>
            </a:r>
            <a:r>
              <a:rPr lang="en-US" sz="1700" b="0" i="0" dirty="0">
                <a:solidFill>
                  <a:srgbClr val="000000"/>
                </a:solidFill>
                <a:effectLst/>
                <a:hlinkClick r:id="rId5"/>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6"/>
              </a:rPr>
              <a:t>Longer Lecture Slides (pptx)</a:t>
            </a:r>
            <a:r>
              <a:rPr lang="en-US" sz="1700" b="0" i="0" dirty="0">
                <a:solidFill>
                  <a:srgbClr val="000000"/>
                </a:solidFill>
                <a:effectLst/>
              </a:rPr>
              <a:t> </a:t>
            </a:r>
            <a:r>
              <a:rPr lang="en-US" sz="1700" b="0" i="0" dirty="0">
                <a:solidFill>
                  <a:srgbClr val="000000"/>
                </a:solidFill>
                <a:effectLst/>
                <a:hlinkClick r:id="rId7"/>
              </a:rPr>
              <a:t>(pdf)</a:t>
            </a:r>
            <a:r>
              <a:rPr lang="en-US" sz="1700" b="0" i="0" dirty="0">
                <a:solidFill>
                  <a:srgbClr val="000000"/>
                </a:solidFill>
                <a:effectLst/>
              </a:rPr>
              <a:t>]</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8"/>
              </a:rPr>
              <a:t>Lecture Video</a:t>
            </a:r>
            <a:r>
              <a:rPr lang="en-US" sz="1700" b="0" i="0" dirty="0">
                <a:solidFill>
                  <a:srgbClr val="000000"/>
                </a:solidFill>
                <a:effectLst/>
              </a:rPr>
              <a:t> (44 minutes)]</a:t>
            </a:r>
            <a:br>
              <a:rPr lang="en-US" sz="1700" b="0" i="0" dirty="0">
                <a:solidFill>
                  <a:srgbClr val="000000"/>
                </a:solidFill>
                <a:effectLst/>
              </a:rPr>
            </a:br>
            <a:r>
              <a:rPr lang="en-US" sz="1700" b="0" i="0" dirty="0">
                <a:solidFill>
                  <a:srgbClr val="000000"/>
                </a:solidFill>
                <a:effectLst/>
              </a:rPr>
              <a:t>[</a:t>
            </a:r>
            <a:r>
              <a:rPr lang="en-US" sz="1700" b="0" i="0" dirty="0">
                <a:solidFill>
                  <a:srgbClr val="000000"/>
                </a:solidFill>
                <a:effectLst/>
                <a:hlinkClick r:id="rId9"/>
              </a:rPr>
              <a:t>arXiv version</a:t>
            </a:r>
            <a:r>
              <a:rPr lang="en-US" sz="1700" b="0" i="0" dirty="0">
                <a:solidFill>
                  <a:srgbClr val="000000"/>
                </a:solidFill>
                <a:effectLst/>
              </a:rPr>
              <a:t>]</a:t>
            </a:r>
          </a:p>
          <a:p>
            <a:pPr marL="0" indent="0">
              <a:buNone/>
            </a:pPr>
            <a:br>
              <a:rPr lang="en-US" sz="1700" dirty="0"/>
            </a:br>
            <a:endParaRPr lang="en-US" sz="1700" dirty="0">
              <a:solidFill>
                <a:srgbClr val="0432FF"/>
              </a:solidFill>
            </a:endParaRPr>
          </a:p>
        </p:txBody>
      </p:sp>
      <p:sp>
        <p:nvSpPr>
          <p:cNvPr id="4" name="Slide Number Placeholder 3">
            <a:extLst>
              <a:ext uri="{FF2B5EF4-FFF2-40B4-BE49-F238E27FC236}">
                <a16:creationId xmlns:a16="http://schemas.microsoft.com/office/drawing/2014/main" id="{57D0709F-745A-D34B-B5DD-A81248C7CF9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a:extLst>
              <a:ext uri="{FF2B5EF4-FFF2-40B4-BE49-F238E27FC236}">
                <a16:creationId xmlns:a16="http://schemas.microsoft.com/office/drawing/2014/main" id="{D789F804-7B94-836C-56F5-8D0AAB1955A2}"/>
              </a:ext>
            </a:extLst>
          </p:cNvPr>
          <p:cNvPicPr>
            <a:picLocks noChangeAspect="1"/>
          </p:cNvPicPr>
          <p:nvPr/>
        </p:nvPicPr>
        <p:blipFill>
          <a:blip r:embed="rId10"/>
          <a:stretch>
            <a:fillRect/>
          </a:stretch>
        </p:blipFill>
        <p:spPr>
          <a:xfrm>
            <a:off x="28004" y="4077072"/>
            <a:ext cx="9080500" cy="2260325"/>
          </a:xfrm>
          <a:prstGeom prst="rect">
            <a:avLst/>
          </a:prstGeom>
        </p:spPr>
      </p:pic>
      <p:sp>
        <p:nvSpPr>
          <p:cNvPr id="6" name="TextBox 5">
            <a:extLst>
              <a:ext uri="{FF2B5EF4-FFF2-40B4-BE49-F238E27FC236}">
                <a16:creationId xmlns:a16="http://schemas.microsoft.com/office/drawing/2014/main" id="{CA38D597-0C40-6DA3-42C8-096F85D779A3}"/>
              </a:ext>
            </a:extLst>
          </p:cNvPr>
          <p:cNvSpPr txBox="1"/>
          <p:nvPr/>
        </p:nvSpPr>
        <p:spPr>
          <a:xfrm>
            <a:off x="1779861" y="6438543"/>
            <a:ext cx="52437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432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https://arxiv.org/pdf/2209.05566.pdf</a:t>
            </a:r>
            <a:r>
              <a:rPr kumimoji="0" lang="en-US" sz="2000" b="1" i="0" u="none" strike="noStrike" kern="1200" cap="none" spc="0" normalizeH="0" baseline="0" noProof="0" dirty="0">
                <a:ln>
                  <a:noFill/>
                </a:ln>
                <a:solidFill>
                  <a:srgbClr val="0432FF"/>
                </a:solidFill>
                <a:effectLst/>
                <a:uLnTx/>
                <a:uFillTx/>
                <a:latin typeface="Tahoma"/>
                <a:ea typeface="+mn-ea"/>
                <a:cs typeface="+mn-cs"/>
              </a:rPr>
              <a:t> </a:t>
            </a:r>
          </a:p>
        </p:txBody>
      </p:sp>
    </p:spTree>
    <p:extLst>
      <p:ext uri="{BB962C8B-B14F-4D97-AF65-F5344CB8AC3E}">
        <p14:creationId xmlns:p14="http://schemas.microsoft.com/office/powerpoint/2010/main" val="152332974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p Arrow 3">
            <a:extLst>
              <a:ext uri="{FF2B5EF4-FFF2-40B4-BE49-F238E27FC236}">
                <a16:creationId xmlns:a16="http://schemas.microsoft.com/office/drawing/2014/main" id="{2DB40BDA-4C48-A4CF-5814-12C99E37AECD}"/>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6468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9C562D4A-7CEC-B597-214A-E59754F5566A}"/>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8" name="TextBox 17">
            <a:extLst>
              <a:ext uri="{FF2B5EF4-FFF2-40B4-BE49-F238E27FC236}">
                <a16:creationId xmlns:a16="http://schemas.microsoft.com/office/drawing/2014/main" id="{CD289E59-D789-A06E-FB89-B885774AA34B}"/>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9" name="TextBox 18">
            <a:extLst>
              <a:ext uri="{FF2B5EF4-FFF2-40B4-BE49-F238E27FC236}">
                <a16:creationId xmlns:a16="http://schemas.microsoft.com/office/drawing/2014/main" id="{BCBC622A-F106-ED61-53FE-FB7B8ECFDF54}"/>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1474525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p:txBody>
          <a:bodyPr/>
          <a:lstStyle/>
          <a:p>
            <a:r>
              <a:rPr lang="en-CH" dirty="0"/>
              <a:t>In-Storage Processing (ISP)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ADEE236-D062-B476-3092-FC3B1E8F4708}"/>
              </a:ext>
            </a:extLst>
          </p:cNvPr>
          <p:cNvCxnSpPr>
            <a:cxnSpLocks/>
          </p:cNvCxnSpPr>
          <p:nvPr/>
        </p:nvCxnSpPr>
        <p:spPr>
          <a:xfrm flipV="1">
            <a:off x="3987010" y="3582641"/>
            <a:ext cx="272171" cy="923335"/>
          </a:xfrm>
          <a:prstGeom prst="line">
            <a:avLst/>
          </a:prstGeom>
          <a:ln w="38100">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779FBB5-0418-D4B5-4001-456B64AD6420}"/>
              </a:ext>
            </a:extLst>
          </p:cNvPr>
          <p:cNvCxnSpPr>
            <a:cxnSpLocks/>
          </p:cNvCxnSpPr>
          <p:nvPr/>
        </p:nvCxnSpPr>
        <p:spPr>
          <a:xfrm flipV="1">
            <a:off x="3987010" y="3582641"/>
            <a:ext cx="272171" cy="923335"/>
          </a:xfrm>
          <a:prstGeom prst="line">
            <a:avLst/>
          </a:prstGeom>
          <a:ln w="15875">
            <a:solidFill>
              <a:srgbClr val="C00000"/>
            </a:solidFill>
            <a:tailEnd type="oval" w="lg" len="lg"/>
          </a:ln>
        </p:spPr>
        <p:style>
          <a:lnRef idx="1">
            <a:schemeClr val="accent1"/>
          </a:lnRef>
          <a:fillRef idx="0">
            <a:schemeClr val="accent1"/>
          </a:fillRef>
          <a:effectRef idx="0">
            <a:schemeClr val="accent1"/>
          </a:effectRef>
          <a:fontRef idx="minor">
            <a:schemeClr val="tx1"/>
          </a:fontRef>
        </p:style>
      </p:cxn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C9BFBAF3-734B-331F-0FCA-623010E5A094}"/>
              </a:ext>
            </a:extLst>
          </p:cNvPr>
          <p:cNvGrpSpPr/>
          <p:nvPr/>
        </p:nvGrpSpPr>
        <p:grpSpPr>
          <a:xfrm>
            <a:off x="3092406" y="2511715"/>
            <a:ext cx="1799091" cy="992918"/>
            <a:chOff x="3092406" y="2511715"/>
            <a:chExt cx="1799091" cy="992918"/>
          </a:xfrm>
        </p:grpSpPr>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22DC6232-AFEA-61A3-1BE0-D4EC8D6D9A09}"/>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ISP can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mitigate data movement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by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reducing SSD-external data movement</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
        <p:nvSpPr>
          <p:cNvPr id="32" name="TextBox 31">
            <a:extLst>
              <a:ext uri="{FF2B5EF4-FFF2-40B4-BE49-F238E27FC236}">
                <a16:creationId xmlns:a16="http://schemas.microsoft.com/office/drawing/2014/main" id="{0115F2A8-164F-8B2F-AC62-9EB49644E74D}"/>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4" name="TextBox 33">
            <a:extLst>
              <a:ext uri="{FF2B5EF4-FFF2-40B4-BE49-F238E27FC236}">
                <a16:creationId xmlns:a16="http://schemas.microsoft.com/office/drawing/2014/main" id="{E4A4B212-E695-408C-D2A1-A58FBD50D6C0}"/>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5" name="TextBox 34">
            <a:extLst>
              <a:ext uri="{FF2B5EF4-FFF2-40B4-BE49-F238E27FC236}">
                <a16:creationId xmlns:a16="http://schemas.microsoft.com/office/drawing/2014/main" id="{EB9BD858-A6FA-0541-EF0F-2DC566DBFECD}"/>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1492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Uses </a:t>
            </a:r>
            <a:r>
              <a:rPr lang="en-CH" dirty="0">
                <a:solidFill>
                  <a:schemeClr val="accent1"/>
                </a:solidFill>
              </a:rPr>
              <a:t>in-storage compute units </a:t>
            </a:r>
            <a:r>
              <a:rPr lang="en-CH" dirty="0"/>
              <a:t>(embedded cores or FPGA) to send </a:t>
            </a:r>
            <a:r>
              <a:rPr lang="en-CH" dirty="0">
                <a:solidFill>
                  <a:schemeClr val="accent6">
                    <a:lumMod val="75000"/>
                  </a:schemeClr>
                </a:solidFill>
              </a:rPr>
              <a:t>only the computation results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In-Storage Processing (ISP)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F485943C-4FC9-8C1A-A67E-BE953578EC0F}"/>
              </a:ext>
            </a:extLst>
          </p:cNvPr>
          <p:cNvGrpSpPr/>
          <p:nvPr/>
        </p:nvGrpSpPr>
        <p:grpSpPr>
          <a:xfrm>
            <a:off x="6056674" y="2692046"/>
            <a:ext cx="2401337" cy="1803435"/>
            <a:chOff x="6056674" y="2692046"/>
            <a:chExt cx="2401337" cy="1803435"/>
          </a:xfrm>
        </p:grpSpPr>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sp>
        <p:nvSpPr>
          <p:cNvPr id="42" name="Rectangle 41">
            <a:extLst>
              <a:ext uri="{FF2B5EF4-FFF2-40B4-BE49-F238E27FC236}">
                <a16:creationId xmlns:a16="http://schemas.microsoft.com/office/drawing/2014/main" id="{B2B63FA4-F5C8-E0C6-1192-136F46157DB8}"/>
              </a:ext>
            </a:extLst>
          </p:cNvPr>
          <p:cNvSpPr/>
          <p:nvPr/>
        </p:nvSpPr>
        <p:spPr>
          <a:xfrm>
            <a:off x="4572964" y="4257576"/>
            <a:ext cx="179909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24017932-E64E-E2FC-B4E7-4A485CEFF0AD}"/>
              </a:ext>
            </a:extLst>
          </p:cNvPr>
          <p:cNvGrpSpPr/>
          <p:nvPr/>
        </p:nvGrpSpPr>
        <p:grpSpPr>
          <a:xfrm>
            <a:off x="4516078" y="4095443"/>
            <a:ext cx="4508652" cy="1869835"/>
            <a:chOff x="4516078" y="4095443"/>
            <a:chExt cx="4508652" cy="1869835"/>
          </a:xfrm>
        </p:grpSpPr>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grpSp>
      <p:sp>
        <p:nvSpPr>
          <p:cNvPr id="25" name="TextBox 24">
            <a:extLst>
              <a:ext uri="{FF2B5EF4-FFF2-40B4-BE49-F238E27FC236}">
                <a16:creationId xmlns:a16="http://schemas.microsoft.com/office/drawing/2014/main" id="{F5CB4FA4-F7BE-920C-A7CA-A7F2A4745094}"/>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45B72E09-59C7-FE81-1106-FFA667865514}"/>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DBCA95BF-FE9A-A051-8827-3A13D4887C5A}"/>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1" name="Rectangle 30">
            <a:extLst>
              <a:ext uri="{FF2B5EF4-FFF2-40B4-BE49-F238E27FC236}">
                <a16:creationId xmlns:a16="http://schemas.microsoft.com/office/drawing/2014/main" id="{81B18442-FA20-8C35-056F-EC08AEDB1A3B}"/>
              </a:ext>
            </a:extLst>
          </p:cNvPr>
          <p:cNvSpPr/>
          <p:nvPr/>
        </p:nvSpPr>
        <p:spPr>
          <a:xfrm>
            <a:off x="0" y="5241008"/>
            <a:ext cx="9143997" cy="1296013"/>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SSD-internal bandwidth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becomes the </a:t>
            </a:r>
            <a:r>
              <a:rPr kumimoji="0" lang="en-US" sz="2800" b="0" i="0" u="none" strike="noStrike" kern="1200" cap="none" spc="0" normalizeH="0" baseline="0" noProof="0" dirty="0">
                <a:ln>
                  <a:noFill/>
                </a:ln>
                <a:solidFill>
                  <a:srgbClr val="FF0000"/>
                </a:solidFill>
                <a:effectLst/>
                <a:uLnTx/>
                <a:uFillTx/>
                <a:latin typeface="Avenir Next Medium" panose="020B0503020202020204" pitchFamily="34" charset="0"/>
                <a:ea typeface="+mn-ea"/>
                <a:cs typeface="+mn-cs"/>
              </a:rPr>
              <a:t>new bottleneck</a:t>
            </a:r>
            <a:r>
              <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a:t>
            </a:r>
            <a:r>
              <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ISP</a:t>
            </a:r>
            <a:endPar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20532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Computing Systems</a:t>
            </a:r>
          </a:p>
        </p:txBody>
      </p:sp>
      <p:sp>
        <p:nvSpPr>
          <p:cNvPr id="3" name="Content Placeholder 2"/>
          <p:cNvSpPr>
            <a:spLocks noGrp="1"/>
          </p:cNvSpPr>
          <p:nvPr>
            <p:ph idx="1"/>
          </p:nvPr>
        </p:nvSpPr>
        <p:spPr>
          <a:xfrm>
            <a:off x="228600" y="997527"/>
            <a:ext cx="8915400" cy="5193723"/>
          </a:xfrm>
        </p:spPr>
        <p:txBody>
          <a:bodyPr/>
          <a:lstStyle/>
          <a:p>
            <a:r>
              <a:rPr lang="en-US" dirty="0"/>
              <a:t>Processor centric</a:t>
            </a:r>
          </a:p>
          <a:p>
            <a:endParaRPr lang="en-US" dirty="0">
              <a:solidFill>
                <a:srgbClr val="FF0000"/>
              </a:solidFill>
            </a:endParaRPr>
          </a:p>
          <a:p>
            <a:r>
              <a:rPr lang="en-US" dirty="0">
                <a:solidFill>
                  <a:srgbClr val="FF0000"/>
                </a:solidFill>
              </a:rPr>
              <a:t>All data processed in the processor </a:t>
            </a:r>
            <a:r>
              <a:rPr lang="en-US" dirty="0">
                <a:sym typeface="Wingdings"/>
              </a:rPr>
              <a:t> </a:t>
            </a:r>
            <a:r>
              <a:rPr lang="en-US" dirty="0">
                <a:solidFill>
                  <a:srgbClr val="0000FF"/>
                </a:solidFill>
                <a:sym typeface="Wingdings"/>
              </a:rPr>
              <a:t>at great system cost</a:t>
            </a:r>
            <a:endParaRPr lang="en-US" dirty="0">
              <a:solidFill>
                <a:srgbClr val="0000FF"/>
              </a:solidFill>
            </a:endParaRPr>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3583384"/>
            <a:ext cx="6669360" cy="30475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AutoShape 25"/>
          <p:cNvSpPr>
            <a:spLocks noChangeArrowheads="1"/>
          </p:cNvSpPr>
          <p:nvPr/>
        </p:nvSpPr>
        <p:spPr bwMode="auto">
          <a:xfrm>
            <a:off x="1331640" y="3933056"/>
            <a:ext cx="1800200" cy="1224136"/>
          </a:xfrm>
          <a:prstGeom prst="roundRect">
            <a:avLst>
              <a:gd name="adj" fmla="val 16667"/>
            </a:avLst>
          </a:prstGeom>
          <a:noFill/>
          <a:ln w="28575">
            <a:solidFill>
              <a:srgbClr val="0000FF"/>
            </a:solidFill>
            <a:round/>
            <a:headEnd/>
            <a:tailEn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Tree>
    <p:extLst>
      <p:ext uri="{BB962C8B-B14F-4D97-AF65-F5344CB8AC3E}">
        <p14:creationId xmlns:p14="http://schemas.microsoft.com/office/powerpoint/2010/main" val="3440455599"/>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Performs computation </a:t>
            </a:r>
            <a:r>
              <a:rPr lang="en-CH" dirty="0">
                <a:solidFill>
                  <a:schemeClr val="accent1"/>
                </a:solidFill>
              </a:rPr>
              <a:t>inside NAND flash chips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In-Flash Processing (IFP)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C624B386-7FD4-DE29-0FEA-68B938D48520}"/>
              </a:ext>
            </a:extLst>
          </p:cNvPr>
          <p:cNvSpPr/>
          <p:nvPr/>
        </p:nvSpPr>
        <p:spPr>
          <a:xfrm>
            <a:off x="5102081" y="4799456"/>
            <a:ext cx="263404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In-flash 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47CEED6-1C87-EEE2-689F-F462A5785374}"/>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7" name="TextBox 26">
            <a:extLst>
              <a:ext uri="{FF2B5EF4-FFF2-40B4-BE49-F238E27FC236}">
                <a16:creationId xmlns:a16="http://schemas.microsoft.com/office/drawing/2014/main" id="{FA2B8F9F-0298-D20B-FBC3-46B18259C266}"/>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8" name="TextBox 27">
            <a:extLst>
              <a:ext uri="{FF2B5EF4-FFF2-40B4-BE49-F238E27FC236}">
                <a16:creationId xmlns:a16="http://schemas.microsoft.com/office/drawing/2014/main" id="{CA991E51-9484-3531-DB7A-F9126D406CFC}"/>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3741523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9A1AA9-5088-1A8B-AC04-381BB7D439C8}"/>
              </a:ext>
            </a:extLst>
          </p:cNvPr>
          <p:cNvSpPr>
            <a:spLocks noGrp="1"/>
          </p:cNvSpPr>
          <p:nvPr>
            <p:ph idx="1"/>
          </p:nvPr>
        </p:nvSpPr>
        <p:spPr/>
        <p:txBody>
          <a:bodyPr/>
          <a:lstStyle/>
          <a:p>
            <a:r>
              <a:rPr lang="en-CH" dirty="0"/>
              <a:t>Performs computation </a:t>
            </a:r>
            <a:r>
              <a:rPr lang="en-CH" dirty="0">
                <a:solidFill>
                  <a:schemeClr val="accent1"/>
                </a:solidFill>
              </a:rPr>
              <a:t>inside NAND flash chips</a:t>
            </a:r>
          </a:p>
        </p:txBody>
      </p:sp>
      <p:sp>
        <p:nvSpPr>
          <p:cNvPr id="43" name="Up Arrow 42">
            <a:extLst>
              <a:ext uri="{FF2B5EF4-FFF2-40B4-BE49-F238E27FC236}">
                <a16:creationId xmlns:a16="http://schemas.microsoft.com/office/drawing/2014/main" id="{09FA1CB0-89AF-9A29-79D4-7C18794D6357}"/>
              </a:ext>
            </a:extLst>
          </p:cNvPr>
          <p:cNvSpPr/>
          <p:nvPr/>
        </p:nvSpPr>
        <p:spPr>
          <a:xfrm rot="16200000">
            <a:off x="2445419" y="1930992"/>
            <a:ext cx="1336000" cy="3296823"/>
          </a:xfrm>
          <a:prstGeom prst="upArrow">
            <a:avLst>
              <a:gd name="adj1" fmla="val 45308"/>
              <a:gd name="adj2" fmla="val 56824"/>
            </a:avLst>
          </a:prstGeom>
          <a:solidFill>
            <a:srgbClr val="FF0000">
              <a:alpha val="7765"/>
            </a:srgbClr>
          </a:solidFill>
          <a:ln>
            <a:solidFill>
              <a:srgbClr val="FF0000">
                <a:alpha val="38592"/>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 name="Up Arrow 3">
            <a:extLst>
              <a:ext uri="{FF2B5EF4-FFF2-40B4-BE49-F238E27FC236}">
                <a16:creationId xmlns:a16="http://schemas.microsoft.com/office/drawing/2014/main" id="{F2571D24-7855-0249-5026-CB242CA2D442}"/>
              </a:ext>
            </a:extLst>
          </p:cNvPr>
          <p:cNvSpPr/>
          <p:nvPr/>
        </p:nvSpPr>
        <p:spPr>
          <a:xfrm rot="16200000">
            <a:off x="2910011" y="1930992"/>
            <a:ext cx="425690" cy="3296823"/>
          </a:xfrm>
          <a:prstGeom prst="upArrow">
            <a:avLst>
              <a:gd name="adj1" fmla="val 45308"/>
              <a:gd name="adj2" fmla="val 77648"/>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03AD196-9965-ED40-44AB-7D089EF3988D}"/>
              </a:ext>
            </a:extLst>
          </p:cNvPr>
          <p:cNvSpPr>
            <a:spLocks noGrp="1"/>
          </p:cNvSpPr>
          <p:nvPr>
            <p:ph type="title"/>
          </p:nvPr>
        </p:nvSpPr>
        <p:spPr>
          <a:xfrm>
            <a:off x="0" y="0"/>
            <a:ext cx="9144000" cy="800082"/>
          </a:xfrm>
        </p:spPr>
        <p:txBody>
          <a:bodyPr/>
          <a:lstStyle/>
          <a:p>
            <a:r>
              <a:rPr lang="en-CH" dirty="0"/>
              <a:t>In-Flash Processing (IFP)</a:t>
            </a:r>
          </a:p>
        </p:txBody>
      </p:sp>
      <p:cxnSp>
        <p:nvCxnSpPr>
          <p:cNvPr id="11" name="Straight Connector 10">
            <a:extLst>
              <a:ext uri="{FF2B5EF4-FFF2-40B4-BE49-F238E27FC236}">
                <a16:creationId xmlns:a16="http://schemas.microsoft.com/office/drawing/2014/main" id="{5A835E2C-84F8-C880-0884-E99A21B9A673}"/>
              </a:ext>
            </a:extLst>
          </p:cNvPr>
          <p:cNvCxnSpPr>
            <a:cxnSpLocks/>
            <a:stCxn id="5" idx="1"/>
          </p:cNvCxnSpPr>
          <p:nvPr/>
        </p:nvCxnSpPr>
        <p:spPr>
          <a:xfrm flipH="1">
            <a:off x="1519082" y="3583858"/>
            <a:ext cx="919567" cy="1"/>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C2F89F-314E-F6C0-CFB6-F96BAB745A3D}"/>
              </a:ext>
            </a:extLst>
          </p:cNvPr>
          <p:cNvCxnSpPr>
            <a:cxnSpLocks/>
            <a:stCxn id="9" idx="1"/>
            <a:endCxn id="5" idx="3"/>
          </p:cNvCxnSpPr>
          <p:nvPr/>
        </p:nvCxnSpPr>
        <p:spPr>
          <a:xfrm flipH="1">
            <a:off x="3778353" y="3578942"/>
            <a:ext cx="934315" cy="4916"/>
          </a:xfrm>
          <a:prstGeom prst="line">
            <a:avLst/>
          </a:prstGeom>
          <a:ln w="889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A4C50178-7C73-4D14-A15C-113BFE4D9A4E}"/>
              </a:ext>
            </a:extLst>
          </p:cNvPr>
          <p:cNvSpPr/>
          <p:nvPr/>
        </p:nvSpPr>
        <p:spPr>
          <a:xfrm>
            <a:off x="2438649" y="2964195"/>
            <a:ext cx="1339704" cy="1239326"/>
          </a:xfrm>
          <a:prstGeom prst="roundRect">
            <a:avLst>
              <a:gd name="adj" fmla="val 12155"/>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Main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p>
        </p:txBody>
      </p:sp>
      <p:sp>
        <p:nvSpPr>
          <p:cNvPr id="6" name="Round Same-side Corner of Rectangle 5">
            <a:extLst>
              <a:ext uri="{FF2B5EF4-FFF2-40B4-BE49-F238E27FC236}">
                <a16:creationId xmlns:a16="http://schemas.microsoft.com/office/drawing/2014/main" id="{CA18796B-91A5-70CC-3014-DD7614D9487E}"/>
              </a:ext>
            </a:extLst>
          </p:cNvPr>
          <p:cNvSpPr/>
          <p:nvPr/>
        </p:nvSpPr>
        <p:spPr>
          <a:xfrm>
            <a:off x="119269" y="2958326"/>
            <a:ext cx="1385065" cy="829551"/>
          </a:xfrm>
          <a:prstGeom prst="round2SameRect">
            <a:avLst>
              <a:gd name="adj1" fmla="val 12242"/>
              <a:gd name="adj2" fmla="val 0"/>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CPU/GPU</a:t>
            </a:r>
          </a:p>
        </p:txBody>
      </p:sp>
      <p:sp>
        <p:nvSpPr>
          <p:cNvPr id="7" name="Round Same-side Corner of Rectangle 6">
            <a:extLst>
              <a:ext uri="{FF2B5EF4-FFF2-40B4-BE49-F238E27FC236}">
                <a16:creationId xmlns:a16="http://schemas.microsoft.com/office/drawing/2014/main" id="{B4537BF7-976F-8055-E42B-EEA750B6E7D6}"/>
              </a:ext>
            </a:extLst>
          </p:cNvPr>
          <p:cNvSpPr/>
          <p:nvPr/>
        </p:nvSpPr>
        <p:spPr>
          <a:xfrm>
            <a:off x="119269" y="3787877"/>
            <a:ext cx="1385065" cy="477611"/>
          </a:xfrm>
          <a:prstGeom prst="round2SameRect">
            <a:avLst>
              <a:gd name="adj1" fmla="val 0"/>
              <a:gd name="adj2" fmla="val 2227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(SRAM)</a:t>
            </a:r>
          </a:p>
        </p:txBody>
      </p:sp>
      <p:sp>
        <p:nvSpPr>
          <p:cNvPr id="9" name="Rounded Rectangle 8">
            <a:extLst>
              <a:ext uri="{FF2B5EF4-FFF2-40B4-BE49-F238E27FC236}">
                <a16:creationId xmlns:a16="http://schemas.microsoft.com/office/drawing/2014/main" id="{CA92662E-A442-5225-1915-27EC28BC21FD}"/>
              </a:ext>
            </a:extLst>
          </p:cNvPr>
          <p:cNvSpPr/>
          <p:nvPr/>
        </p:nvSpPr>
        <p:spPr>
          <a:xfrm>
            <a:off x="4712668" y="1966452"/>
            <a:ext cx="4312062" cy="3224979"/>
          </a:xfrm>
          <a:prstGeom prst="roundRect">
            <a:avLst>
              <a:gd name="adj" fmla="val 6972"/>
            </a:avLst>
          </a:prstGeom>
          <a:solidFill>
            <a:schemeClr val="accent4">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 Flash-Based SSD)</a:t>
            </a:r>
            <a:endParaRPr kumimoji="0" lang="en-CH" sz="2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23" name="Rectangle 22">
            <a:extLst>
              <a:ext uri="{FF2B5EF4-FFF2-40B4-BE49-F238E27FC236}">
                <a16:creationId xmlns:a16="http://schemas.microsoft.com/office/drawing/2014/main" id="{4CF95686-64AB-4871-C6F0-21BFC0181D13}"/>
              </a:ext>
            </a:extLst>
          </p:cNvPr>
          <p:cNvSpPr/>
          <p:nvPr/>
        </p:nvSpPr>
        <p:spPr>
          <a:xfrm>
            <a:off x="207702" y="1911628"/>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Memory bandwidth: </a:t>
            </a:r>
            <a:b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4472C4">
                    <a:lumMod val="75000"/>
                  </a:srgbClr>
                </a:solidFill>
                <a:effectLst/>
                <a:uLnTx/>
                <a:uFillTx/>
                <a:latin typeface="Cambria" panose="02040503050406030204" pitchFamily="18" charset="0"/>
                <a:ea typeface="+mn-ea"/>
                <a:cs typeface="+mn-cs"/>
              </a:rPr>
              <a:t>~ 40 GB/s</a:t>
            </a:r>
            <a:endParaRPr kumimoji="0" lang="en-CH" sz="2000" b="0" i="1"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514CD809-2FF3-C011-4123-4C563163284E}"/>
              </a:ext>
            </a:extLst>
          </p:cNvPr>
          <p:cNvSpPr/>
          <p:nvPr/>
        </p:nvSpPr>
        <p:spPr>
          <a:xfrm>
            <a:off x="1801301" y="4482402"/>
            <a:ext cx="318719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Storage I/O bandwidth: </a:t>
            </a:r>
            <a:b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br>
            <a:r>
              <a:rPr kumimoji="0" lang="en-US" sz="2000" b="0" i="1"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 8 GB/s</a:t>
            </a:r>
            <a:endParaRPr kumimoji="0" lang="en-CH" sz="2000" b="0"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61B41BF3-FE25-D63D-F2C6-207629F4B5B3}"/>
              </a:ext>
            </a:extLst>
          </p:cNvPr>
          <p:cNvCxnSpPr>
            <a:cxnSpLocks/>
          </p:cNvCxnSpPr>
          <p:nvPr/>
        </p:nvCxnSpPr>
        <p:spPr>
          <a:xfrm>
            <a:off x="1771221" y="2633693"/>
            <a:ext cx="106156" cy="959428"/>
          </a:xfrm>
          <a:prstGeom prst="line">
            <a:avLst/>
          </a:prstGeom>
          <a:ln w="41275">
            <a:solidFill>
              <a:schemeClr val="bg1"/>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D3E140-A76F-2465-51C0-E18B113C7B4A}"/>
              </a:ext>
            </a:extLst>
          </p:cNvPr>
          <p:cNvCxnSpPr>
            <a:cxnSpLocks/>
          </p:cNvCxnSpPr>
          <p:nvPr/>
        </p:nvCxnSpPr>
        <p:spPr>
          <a:xfrm>
            <a:off x="1771221" y="2623861"/>
            <a:ext cx="106156" cy="959428"/>
          </a:xfrm>
          <a:prstGeom prst="line">
            <a:avLst/>
          </a:prstGeom>
          <a:ln w="15875">
            <a:solidFill>
              <a:srgbClr val="2F5597"/>
            </a:solidFill>
            <a:tailEnd type="oval" w="lg" len="lg"/>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01515DB-0CBD-2604-64FB-A3B8CE530C45}"/>
              </a:ext>
            </a:extLst>
          </p:cNvPr>
          <p:cNvSpPr/>
          <p:nvPr/>
        </p:nvSpPr>
        <p:spPr>
          <a:xfrm>
            <a:off x="3092406" y="2511715"/>
            <a:ext cx="1799091"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A9A293A0-642A-1A66-D99C-2D6FF4376B1E}"/>
              </a:ext>
            </a:extLst>
          </p:cNvPr>
          <p:cNvCxnSpPr>
            <a:cxnSpLocks/>
            <a:stCxn id="17" idx="2"/>
          </p:cNvCxnSpPr>
          <p:nvPr/>
        </p:nvCxnSpPr>
        <p:spPr>
          <a:xfrm>
            <a:off x="3991952" y="2911825"/>
            <a:ext cx="56818" cy="592808"/>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2DC6232-AFEA-61A3-1BE0-D4EC8D6D9A09}"/>
              </a:ext>
            </a:extLst>
          </p:cNvPr>
          <p:cNvSpPr/>
          <p:nvPr/>
        </p:nvSpPr>
        <p:spPr>
          <a:xfrm>
            <a:off x="0" y="5652894"/>
            <a:ext cx="9143997" cy="885195"/>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IFP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fundamentally mitigates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data movement</a:t>
            </a:r>
          </a:p>
        </p:txBody>
      </p:sp>
      <p:sp>
        <p:nvSpPr>
          <p:cNvPr id="32" name="Up Arrow 31">
            <a:extLst>
              <a:ext uri="{FF2B5EF4-FFF2-40B4-BE49-F238E27FC236}">
                <a16:creationId xmlns:a16="http://schemas.microsoft.com/office/drawing/2014/main" id="{CA2811B9-D622-8D7A-2291-B250F6C652EF}"/>
              </a:ext>
            </a:extLst>
          </p:cNvPr>
          <p:cNvSpPr/>
          <p:nvPr/>
        </p:nvSpPr>
        <p:spPr>
          <a:xfrm rot="16200000">
            <a:off x="6857302" y="2894772"/>
            <a:ext cx="800081" cy="2401337"/>
          </a:xfrm>
          <a:prstGeom prst="upArrow">
            <a:avLst>
              <a:gd name="adj1" fmla="val 45308"/>
              <a:gd name="adj2" fmla="val 56824"/>
            </a:avLst>
          </a:prstGeom>
          <a:solidFill>
            <a:srgbClr val="FF0000">
              <a:alpha val="22377"/>
            </a:srgbClr>
          </a:solidFill>
          <a:ln>
            <a:solidFill>
              <a:srgbClr val="FF0000">
                <a:alpha val="4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35" name="Up Arrow 34">
            <a:extLst>
              <a:ext uri="{FF2B5EF4-FFF2-40B4-BE49-F238E27FC236}">
                <a16:creationId xmlns:a16="http://schemas.microsoft.com/office/drawing/2014/main" id="{3E47F112-E265-B3FD-E624-F08CC941EE5B}"/>
              </a:ext>
            </a:extLst>
          </p:cNvPr>
          <p:cNvSpPr/>
          <p:nvPr/>
        </p:nvSpPr>
        <p:spPr>
          <a:xfrm rot="16200000">
            <a:off x="6857302" y="1891418"/>
            <a:ext cx="800081" cy="2401337"/>
          </a:xfrm>
          <a:prstGeom prst="upArrow">
            <a:avLst>
              <a:gd name="adj1" fmla="val 45308"/>
              <a:gd name="adj2" fmla="val 56824"/>
            </a:avLst>
          </a:prstGeom>
          <a:solidFill>
            <a:srgbClr val="FF0000">
              <a:alpha val="22377"/>
            </a:srgbClr>
          </a:solidFill>
          <a:ln>
            <a:solidFill>
              <a:srgbClr val="FF0000">
                <a:alpha val="40000"/>
              </a:srgb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B2B63FA4-F5C8-E0C6-1192-136F46157DB8}"/>
              </a:ext>
            </a:extLst>
          </p:cNvPr>
          <p:cNvSpPr/>
          <p:nvPr/>
        </p:nvSpPr>
        <p:spPr>
          <a:xfrm>
            <a:off x="5102081" y="4799456"/>
            <a:ext cx="263404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In-flash processing</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8A6FBA5E-4C03-6C4E-D92B-CFDA9793DD29}"/>
              </a:ext>
            </a:extLst>
          </p:cNvPr>
          <p:cNvGrpSpPr/>
          <p:nvPr/>
        </p:nvGrpSpPr>
        <p:grpSpPr>
          <a:xfrm>
            <a:off x="6056674" y="2927018"/>
            <a:ext cx="2401337" cy="1342667"/>
            <a:chOff x="6056674" y="2927018"/>
            <a:chExt cx="2401337" cy="1342667"/>
          </a:xfrm>
        </p:grpSpPr>
        <p:sp>
          <p:nvSpPr>
            <p:cNvPr id="19" name="Up Arrow 18">
              <a:extLst>
                <a:ext uri="{FF2B5EF4-FFF2-40B4-BE49-F238E27FC236}">
                  <a16:creationId xmlns:a16="http://schemas.microsoft.com/office/drawing/2014/main" id="{A5FC90DB-3700-FC00-B210-E6FAA2E7C925}"/>
                </a:ext>
              </a:extLst>
            </p:cNvPr>
            <p:cNvSpPr/>
            <p:nvPr/>
          </p:nvSpPr>
          <p:spPr>
            <a:xfrm rot="16200000">
              <a:off x="7087686" y="2899360"/>
              <a:ext cx="339313" cy="2401337"/>
            </a:xfrm>
            <a:prstGeom prst="upArrow">
              <a:avLst>
                <a:gd name="adj1" fmla="val 45308"/>
                <a:gd name="adj2" fmla="val 82903"/>
              </a:avLst>
            </a:prstGeom>
            <a:solidFill>
              <a:schemeClr val="accent6">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sp>
          <p:nvSpPr>
            <p:cNvPr id="21" name="Up Arrow 20">
              <a:extLst>
                <a:ext uri="{FF2B5EF4-FFF2-40B4-BE49-F238E27FC236}">
                  <a16:creationId xmlns:a16="http://schemas.microsoft.com/office/drawing/2014/main" id="{413EFA74-4EAE-D251-7CE8-0892B1D7E2FF}"/>
                </a:ext>
              </a:extLst>
            </p:cNvPr>
            <p:cNvSpPr/>
            <p:nvPr/>
          </p:nvSpPr>
          <p:spPr>
            <a:xfrm rot="16200000">
              <a:off x="7087686" y="1896006"/>
              <a:ext cx="339313" cy="2401337"/>
            </a:xfrm>
            <a:prstGeom prst="upArrow">
              <a:avLst>
                <a:gd name="adj1" fmla="val 45308"/>
                <a:gd name="adj2" fmla="val 85801"/>
              </a:avLst>
            </a:prstGeom>
            <a:solidFill>
              <a:schemeClr val="accent6">
                <a:lumMod val="75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solidFill>
                    <a:srgbClr val="FF0000"/>
                  </a:solidFill>
                </a:ln>
                <a:solidFill>
                  <a:prstClr val="white"/>
                </a:solidFill>
                <a:effectLst/>
                <a:uLnTx/>
                <a:uFillTx/>
                <a:latin typeface="Calibri" panose="020F0502020204030204"/>
                <a:ea typeface="+mn-ea"/>
                <a:cs typeface="+mn-cs"/>
              </a:endParaRPr>
            </a:p>
          </p:txBody>
        </p:sp>
      </p:grpSp>
      <p:sp>
        <p:nvSpPr>
          <p:cNvPr id="10" name="Rounded Rectangle 9">
            <a:extLst>
              <a:ext uri="{FF2B5EF4-FFF2-40B4-BE49-F238E27FC236}">
                <a16:creationId xmlns:a16="http://schemas.microsoft.com/office/drawing/2014/main" id="{E39820EE-D708-BB3D-49C6-A3786360188E}"/>
              </a:ext>
            </a:extLst>
          </p:cNvPr>
          <p:cNvSpPr/>
          <p:nvPr/>
        </p:nvSpPr>
        <p:spPr>
          <a:xfrm>
            <a:off x="6495923"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3" name="Rounded Rectangle 12">
            <a:extLst>
              <a:ext uri="{FF2B5EF4-FFF2-40B4-BE49-F238E27FC236}">
                <a16:creationId xmlns:a16="http://schemas.microsoft.com/office/drawing/2014/main" id="{17B2509D-58D6-59FB-2708-57BCCF9D0921}"/>
              </a:ext>
            </a:extLst>
          </p:cNvPr>
          <p:cNvSpPr/>
          <p:nvPr/>
        </p:nvSpPr>
        <p:spPr>
          <a:xfrm>
            <a:off x="7895154" y="3270200"/>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hip#4</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4" name="Rounded Rectangle 13">
            <a:extLst>
              <a:ext uri="{FF2B5EF4-FFF2-40B4-BE49-F238E27FC236}">
                <a16:creationId xmlns:a16="http://schemas.microsoft.com/office/drawing/2014/main" id="{05333AFF-C9E5-CE1A-202F-2CC568845D39}"/>
              </a:ext>
            </a:extLst>
          </p:cNvPr>
          <p:cNvSpPr/>
          <p:nvPr/>
        </p:nvSpPr>
        <p:spPr>
          <a:xfrm>
            <a:off x="6495923"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hip#31</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15" name="Rounded Rectangle 14">
            <a:extLst>
              <a:ext uri="{FF2B5EF4-FFF2-40B4-BE49-F238E27FC236}">
                <a16:creationId xmlns:a16="http://schemas.microsoft.com/office/drawing/2014/main" id="{EBB3E5EE-FF23-D1A0-CDE1-2F3D0710B2CC}"/>
              </a:ext>
            </a:extLst>
          </p:cNvPr>
          <p:cNvSpPr/>
          <p:nvPr/>
        </p:nvSpPr>
        <p:spPr>
          <a:xfrm>
            <a:off x="7895154" y="4271757"/>
            <a:ext cx="1020666" cy="578155"/>
          </a:xfrm>
          <a:prstGeom prst="roundRect">
            <a:avLst>
              <a:gd name="adj" fmla="val 12155"/>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hip#32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6" name="Elbow Connector 140">
            <a:extLst>
              <a:ext uri="{FF2B5EF4-FFF2-40B4-BE49-F238E27FC236}">
                <a16:creationId xmlns:a16="http://schemas.microsoft.com/office/drawing/2014/main" id="{72BA837A-9732-1E0E-0818-0C9781540EB7}"/>
              </a:ext>
            </a:extLst>
          </p:cNvPr>
          <p:cNvCxnSpPr>
            <a:cxnSpLocks/>
            <a:stCxn id="10" idx="0"/>
          </p:cNvCxnSpPr>
          <p:nvPr/>
        </p:nvCxnSpPr>
        <p:spPr>
          <a:xfrm rot="16200000" flipV="1">
            <a:off x="6408345" y="2672289"/>
            <a:ext cx="176314" cy="1019508"/>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140">
            <a:extLst>
              <a:ext uri="{FF2B5EF4-FFF2-40B4-BE49-F238E27FC236}">
                <a16:creationId xmlns:a16="http://schemas.microsoft.com/office/drawing/2014/main" id="{A7F126B2-6C77-EE45-C549-0B93FDA55DFD}"/>
              </a:ext>
            </a:extLst>
          </p:cNvPr>
          <p:cNvCxnSpPr>
            <a:cxnSpLocks/>
            <a:stCxn id="13" idx="0"/>
          </p:cNvCxnSpPr>
          <p:nvPr/>
        </p:nvCxnSpPr>
        <p:spPr>
          <a:xfrm rot="16200000" flipV="1">
            <a:off x="7262174" y="2126887"/>
            <a:ext cx="176314" cy="211031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Elbow Connector 140">
            <a:extLst>
              <a:ext uri="{FF2B5EF4-FFF2-40B4-BE49-F238E27FC236}">
                <a16:creationId xmlns:a16="http://schemas.microsoft.com/office/drawing/2014/main" id="{5DE8F682-707E-CCB1-14C3-5AD86B18B07E}"/>
              </a:ext>
            </a:extLst>
          </p:cNvPr>
          <p:cNvCxnSpPr>
            <a:cxnSpLocks/>
            <a:stCxn id="14" idx="0"/>
          </p:cNvCxnSpPr>
          <p:nvPr/>
        </p:nvCxnSpPr>
        <p:spPr>
          <a:xfrm rot="16200000" flipV="1">
            <a:off x="6408348" y="3673849"/>
            <a:ext cx="176315" cy="1019502"/>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140">
            <a:extLst>
              <a:ext uri="{FF2B5EF4-FFF2-40B4-BE49-F238E27FC236}">
                <a16:creationId xmlns:a16="http://schemas.microsoft.com/office/drawing/2014/main" id="{F81D45E3-521A-0B48-993B-661F2E069DC2}"/>
              </a:ext>
            </a:extLst>
          </p:cNvPr>
          <p:cNvCxnSpPr>
            <a:cxnSpLocks/>
            <a:stCxn id="15" idx="0"/>
          </p:cNvCxnSpPr>
          <p:nvPr/>
        </p:nvCxnSpPr>
        <p:spPr>
          <a:xfrm rot="16200000" flipV="1">
            <a:off x="7262177" y="3128447"/>
            <a:ext cx="176315" cy="2110306"/>
          </a:xfrm>
          <a:prstGeom prst="bentConnector2">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281FF28F-7DEA-92F3-1C5E-31CE7A4488C5}"/>
              </a:ext>
            </a:extLst>
          </p:cNvPr>
          <p:cNvSpPr/>
          <p:nvPr/>
        </p:nvSpPr>
        <p:spPr>
          <a:xfrm>
            <a:off x="4791210" y="3049701"/>
            <a:ext cx="1339704" cy="1239326"/>
          </a:xfrm>
          <a:prstGeom prst="roundRect">
            <a:avLst>
              <a:gd name="adj" fmla="val 1215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In-Storage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Compute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Units</a:t>
            </a:r>
          </a:p>
        </p:txBody>
      </p:sp>
      <p:grpSp>
        <p:nvGrpSpPr>
          <p:cNvPr id="31" name="Group 30">
            <a:extLst>
              <a:ext uri="{FF2B5EF4-FFF2-40B4-BE49-F238E27FC236}">
                <a16:creationId xmlns:a16="http://schemas.microsoft.com/office/drawing/2014/main" id="{9C1B8243-500D-91AF-E5E2-0962F27CC599}"/>
              </a:ext>
            </a:extLst>
          </p:cNvPr>
          <p:cNvGrpSpPr/>
          <p:nvPr/>
        </p:nvGrpSpPr>
        <p:grpSpPr>
          <a:xfrm>
            <a:off x="7210359" y="2643364"/>
            <a:ext cx="1799091" cy="406289"/>
            <a:chOff x="7210359" y="2643364"/>
            <a:chExt cx="1799091" cy="406289"/>
          </a:xfrm>
        </p:grpSpPr>
        <p:sp>
          <p:nvSpPr>
            <p:cNvPr id="25" name="Rectangle 24">
              <a:extLst>
                <a:ext uri="{FF2B5EF4-FFF2-40B4-BE49-F238E27FC236}">
                  <a16:creationId xmlns:a16="http://schemas.microsoft.com/office/drawing/2014/main" id="{8BCC15A2-3AC5-24A5-443C-8C944573C085}"/>
                </a:ext>
              </a:extLst>
            </p:cNvPr>
            <p:cNvSpPr/>
            <p:nvPr/>
          </p:nvSpPr>
          <p:spPr>
            <a:xfrm>
              <a:off x="7210359" y="2643364"/>
              <a:ext cx="1799091" cy="248436"/>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70AD47">
                      <a:lumMod val="75000"/>
                    </a:srgbClr>
                  </a:solidFill>
                  <a:effectLst/>
                  <a:uLnTx/>
                  <a:uFillTx/>
                  <a:latin typeface="Cambria" panose="02040503050406030204" pitchFamily="18" charset="0"/>
                  <a:ea typeface="+mn-ea"/>
                  <a:cs typeface="+mn-cs"/>
                </a:rPr>
                <a:t>Results only</a:t>
              </a:r>
              <a:endParaRPr kumimoji="0" lang="en-CH" sz="20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p:txBody>
        </p:sp>
        <p:cxnSp>
          <p:nvCxnSpPr>
            <p:cNvPr id="27" name="Straight Connector 26">
              <a:extLst>
                <a:ext uri="{FF2B5EF4-FFF2-40B4-BE49-F238E27FC236}">
                  <a16:creationId xmlns:a16="http://schemas.microsoft.com/office/drawing/2014/main" id="{80792604-5FCD-4079-2C5D-E47D5A2D264F}"/>
                </a:ext>
              </a:extLst>
            </p:cNvPr>
            <p:cNvCxnSpPr>
              <a:cxnSpLocks/>
              <a:stCxn id="25" idx="2"/>
            </p:cNvCxnSpPr>
            <p:nvPr/>
          </p:nvCxnSpPr>
          <p:spPr>
            <a:xfrm flipH="1">
              <a:off x="7979602" y="2891800"/>
              <a:ext cx="130303" cy="157853"/>
            </a:xfrm>
            <a:prstGeom prst="line">
              <a:avLst/>
            </a:prstGeom>
            <a:ln w="15875">
              <a:solidFill>
                <a:schemeClr val="accent6">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cxnSp>
        <p:nvCxnSpPr>
          <p:cNvPr id="39" name="Straight Connector 38">
            <a:extLst>
              <a:ext uri="{FF2B5EF4-FFF2-40B4-BE49-F238E27FC236}">
                <a16:creationId xmlns:a16="http://schemas.microsoft.com/office/drawing/2014/main" id="{7391A8EF-64F1-CFA4-4EB3-86C4BED99ECD}"/>
              </a:ext>
            </a:extLst>
          </p:cNvPr>
          <p:cNvCxnSpPr>
            <a:cxnSpLocks/>
          </p:cNvCxnSpPr>
          <p:nvPr/>
        </p:nvCxnSpPr>
        <p:spPr>
          <a:xfrm flipV="1">
            <a:off x="7676806" y="4095443"/>
            <a:ext cx="0" cy="1250939"/>
          </a:xfrm>
          <a:prstGeom prst="line">
            <a:avLst/>
          </a:prstGeom>
          <a:ln w="15875">
            <a:solidFill>
              <a:srgbClr val="7030A0"/>
            </a:solidFill>
            <a:tailEnd type="oval" w="lg" len="lg"/>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11017A25-EEDE-DD89-D20A-95929A71B0FD}"/>
              </a:ext>
            </a:extLst>
          </p:cNvPr>
          <p:cNvSpPr/>
          <p:nvPr/>
        </p:nvSpPr>
        <p:spPr>
          <a:xfrm>
            <a:off x="4516078" y="5257392"/>
            <a:ext cx="4508652"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t>SSD internal I/O bandwidth: ~ 10 GB/s </a:t>
            </a:r>
            <a:br>
              <a:rPr kumimoji="0" lang="en-US" sz="2000" b="0" i="1" u="none" strike="noStrike" kern="1200" cap="none" spc="0" normalizeH="0" baseline="0" noProof="0" dirty="0">
                <a:ln>
                  <a:noFill/>
                </a:ln>
                <a:solidFill>
                  <a:srgbClr val="7030A0"/>
                </a:solidFill>
                <a:effectLst/>
                <a:uLnTx/>
                <a:uFillTx/>
                <a:latin typeface="Cambria" panose="02040503050406030204" pitchFamily="18" charset="0"/>
                <a:ea typeface="+mn-ea"/>
                <a:cs typeface="+mn-cs"/>
              </a:rPr>
            </a:br>
            <a:endParaRPr kumimoji="0" lang="en-CH" sz="2000" b="0" i="1"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B7C2CF89-1AF9-54F0-E7EC-921160027A5C}"/>
              </a:ext>
            </a:extLst>
          </p:cNvPr>
          <p:cNvSpPr txBox="1"/>
          <p:nvPr/>
        </p:nvSpPr>
        <p:spPr>
          <a:xfrm>
            <a:off x="7427513" y="3293761"/>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38" name="TextBox 37">
            <a:extLst>
              <a:ext uri="{FF2B5EF4-FFF2-40B4-BE49-F238E27FC236}">
                <a16:creationId xmlns:a16="http://schemas.microsoft.com/office/drawing/2014/main" id="{45F4F68C-725E-58DE-8E55-0B7D1B3585C3}"/>
              </a:ext>
            </a:extLst>
          </p:cNvPr>
          <p:cNvSpPr txBox="1"/>
          <p:nvPr/>
        </p:nvSpPr>
        <p:spPr>
          <a:xfrm>
            <a:off x="7427513" y="4349436"/>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41" name="TextBox 40">
            <a:extLst>
              <a:ext uri="{FF2B5EF4-FFF2-40B4-BE49-F238E27FC236}">
                <a16:creationId xmlns:a16="http://schemas.microsoft.com/office/drawing/2014/main" id="{47B81D8D-9C98-0A6A-177D-877037C81181}"/>
              </a:ext>
            </a:extLst>
          </p:cNvPr>
          <p:cNvSpPr txBox="1"/>
          <p:nvPr/>
        </p:nvSpPr>
        <p:spPr>
          <a:xfrm rot="5400000">
            <a:off x="7503141" y="3735753"/>
            <a:ext cx="56620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Tree>
    <p:extLst>
      <p:ext uri="{BB962C8B-B14F-4D97-AF65-F5344CB8AC3E}">
        <p14:creationId xmlns:p14="http://schemas.microsoft.com/office/powerpoint/2010/main" val="393603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45A3729-EBE5-1D1C-41F1-581144C41257}"/>
              </a:ext>
            </a:extLst>
          </p:cNvPr>
          <p:cNvSpPr>
            <a:spLocks noGrp="1"/>
          </p:cNvSpPr>
          <p:nvPr>
            <p:ph idx="1"/>
          </p:nvPr>
        </p:nvSpPr>
        <p:spPr/>
        <p:txBody>
          <a:bodyPr/>
          <a:lstStyle/>
          <a:p>
            <a:r>
              <a:rPr lang="en-CH" dirty="0">
                <a:solidFill>
                  <a:srgbClr val="C80060"/>
                </a:solidFill>
                <a:latin typeface="Avenir Next Medium" panose="020B0503020202020204" pitchFamily="34" charset="0"/>
              </a:rPr>
              <a:t>Flash-Cosmos </a:t>
            </a:r>
            <a:r>
              <a:rPr lang="en-CH" dirty="0">
                <a:latin typeface="Avenir Next Medium" panose="020B0503020202020204" pitchFamily="34" charset="0"/>
              </a:rPr>
              <a:t>enables</a:t>
            </a:r>
          </a:p>
          <a:p>
            <a:pPr lvl="1"/>
            <a:r>
              <a:rPr lang="en-CH" dirty="0"/>
              <a:t>Computation on</a:t>
            </a:r>
            <a:r>
              <a:rPr lang="en-CH" dirty="0">
                <a:solidFill>
                  <a:schemeClr val="accent6">
                    <a:lumMod val="75000"/>
                  </a:schemeClr>
                </a:solidFill>
              </a:rPr>
              <a:t> multiple operands with a single sensing operation</a:t>
            </a:r>
          </a:p>
          <a:p>
            <a:pPr lvl="1"/>
            <a:r>
              <a:rPr lang="en-CH" dirty="0">
                <a:solidFill>
                  <a:schemeClr val="accent6">
                    <a:lumMod val="75000"/>
                  </a:schemeClr>
                </a:solidFill>
              </a:rPr>
              <a:t>Accurate</a:t>
            </a:r>
            <a:r>
              <a:rPr lang="en-CH" dirty="0"/>
              <a:t> </a:t>
            </a:r>
            <a:r>
              <a:rPr lang="en-CH" dirty="0">
                <a:solidFill>
                  <a:schemeClr val="accent6">
                    <a:lumMod val="75000"/>
                  </a:schemeClr>
                </a:solidFill>
              </a:rPr>
              <a:t>computation results </a:t>
            </a:r>
            <a:r>
              <a:rPr lang="en-CH" dirty="0"/>
              <a:t>by eliminating raw bit errors in stored data</a:t>
            </a:r>
          </a:p>
        </p:txBody>
      </p:sp>
      <p:sp>
        <p:nvSpPr>
          <p:cNvPr id="2" name="Title 1">
            <a:extLst>
              <a:ext uri="{FF2B5EF4-FFF2-40B4-BE49-F238E27FC236}">
                <a16:creationId xmlns:a16="http://schemas.microsoft.com/office/drawing/2014/main" id="{6E640449-3158-8422-1F82-6D84E53755BF}"/>
              </a:ext>
            </a:extLst>
          </p:cNvPr>
          <p:cNvSpPr>
            <a:spLocks noGrp="1"/>
          </p:cNvSpPr>
          <p:nvPr>
            <p:ph type="title"/>
          </p:nvPr>
        </p:nvSpPr>
        <p:spPr/>
        <p:txBody>
          <a:bodyPr/>
          <a:lstStyle/>
          <a:p>
            <a:r>
              <a:rPr lang="en-CH" dirty="0"/>
              <a:t>Our Proposal: Flash-Cosmos</a:t>
            </a:r>
          </a:p>
        </p:txBody>
      </p:sp>
      <p:sp>
        <p:nvSpPr>
          <p:cNvPr id="4" name="Rounded Rectangle 21">
            <a:extLst>
              <a:ext uri="{FF2B5EF4-FFF2-40B4-BE49-F238E27FC236}">
                <a16:creationId xmlns:a16="http://schemas.microsoft.com/office/drawing/2014/main" id="{C22F2311-C360-DF55-866C-ADE55BFFB12D}"/>
              </a:ext>
            </a:extLst>
          </p:cNvPr>
          <p:cNvSpPr/>
          <p:nvPr/>
        </p:nvSpPr>
        <p:spPr bwMode="auto">
          <a:xfrm>
            <a:off x="2143831" y="2497384"/>
            <a:ext cx="4856339" cy="3490453"/>
          </a:xfrm>
          <a:prstGeom prst="roundRect">
            <a:avLst>
              <a:gd name="adj" fmla="val 6232"/>
            </a:avLst>
          </a:prstGeom>
          <a:solidFill>
            <a:schemeClr val="accent4">
              <a:lumMod val="75000"/>
            </a:schemeClr>
          </a:solidFill>
          <a:ln w="12700" cap="flat" cmpd="sng" algn="ctr">
            <a:solidFill>
              <a:schemeClr val="tx1"/>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NAND Flash </a:t>
            </a:r>
            <a:r>
              <a:rPr kumimoji="0" lang="en-IN"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Chip</a:t>
            </a:r>
            <a:endParaRPr kumimoji="0" lang="en-CH" sz="2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57" name="Group 56">
            <a:extLst>
              <a:ext uri="{FF2B5EF4-FFF2-40B4-BE49-F238E27FC236}">
                <a16:creationId xmlns:a16="http://schemas.microsoft.com/office/drawing/2014/main" id="{A9B7300D-52B7-C6B6-B6DA-A77B318E420C}"/>
              </a:ext>
            </a:extLst>
          </p:cNvPr>
          <p:cNvGrpSpPr/>
          <p:nvPr/>
        </p:nvGrpSpPr>
        <p:grpSpPr>
          <a:xfrm>
            <a:off x="2335161" y="4906287"/>
            <a:ext cx="4473679" cy="648929"/>
            <a:chOff x="2330245" y="4542503"/>
            <a:chExt cx="4473679" cy="648929"/>
          </a:xfrm>
        </p:grpSpPr>
        <p:cxnSp>
          <p:nvCxnSpPr>
            <p:cNvPr id="12" name="Straight Connector 11">
              <a:extLst>
                <a:ext uri="{FF2B5EF4-FFF2-40B4-BE49-F238E27FC236}">
                  <a16:creationId xmlns:a16="http://schemas.microsoft.com/office/drawing/2014/main" id="{ACA20BCC-C084-D37E-6EA9-7E1D656BBBF7}"/>
                </a:ext>
              </a:extLst>
            </p:cNvPr>
            <p:cNvCxnSpPr/>
            <p:nvPr/>
          </p:nvCxnSpPr>
          <p:spPr>
            <a:xfrm>
              <a:off x="233024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0A57F8-9B7B-88ED-7BA1-A56C2189B0CC}"/>
                </a:ext>
              </a:extLst>
            </p:cNvPr>
            <p:cNvCxnSpPr/>
            <p:nvPr/>
          </p:nvCxnSpPr>
          <p:spPr>
            <a:xfrm>
              <a:off x="243428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822C9D2-E1B9-2243-18E6-5AE1FB129DFF}"/>
                </a:ext>
              </a:extLst>
            </p:cNvPr>
            <p:cNvCxnSpPr/>
            <p:nvPr/>
          </p:nvCxnSpPr>
          <p:spPr>
            <a:xfrm>
              <a:off x="253832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8761A1-60FC-F751-FA77-6B4695A3AB55}"/>
                </a:ext>
              </a:extLst>
            </p:cNvPr>
            <p:cNvCxnSpPr/>
            <p:nvPr/>
          </p:nvCxnSpPr>
          <p:spPr>
            <a:xfrm>
              <a:off x="264236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5FB1F0C-C906-4745-DC2B-9A58234A2B1E}"/>
                </a:ext>
              </a:extLst>
            </p:cNvPr>
            <p:cNvCxnSpPr/>
            <p:nvPr/>
          </p:nvCxnSpPr>
          <p:spPr>
            <a:xfrm>
              <a:off x="274640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368FB06-C732-238B-3E5D-9D923C291F12}"/>
                </a:ext>
              </a:extLst>
            </p:cNvPr>
            <p:cNvCxnSpPr/>
            <p:nvPr/>
          </p:nvCxnSpPr>
          <p:spPr>
            <a:xfrm>
              <a:off x="285044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CE3F96-CFE8-ABDA-162C-D976E6610515}"/>
                </a:ext>
              </a:extLst>
            </p:cNvPr>
            <p:cNvCxnSpPr/>
            <p:nvPr/>
          </p:nvCxnSpPr>
          <p:spPr>
            <a:xfrm>
              <a:off x="295447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6419A6F-85AF-2006-4450-63CAB5F9E157}"/>
                </a:ext>
              </a:extLst>
            </p:cNvPr>
            <p:cNvCxnSpPr/>
            <p:nvPr/>
          </p:nvCxnSpPr>
          <p:spPr>
            <a:xfrm>
              <a:off x="305851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02AE2E7-56C5-13C2-0110-428EC9469783}"/>
                </a:ext>
              </a:extLst>
            </p:cNvPr>
            <p:cNvCxnSpPr/>
            <p:nvPr/>
          </p:nvCxnSpPr>
          <p:spPr>
            <a:xfrm>
              <a:off x="316255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BEB1ED9-A9A5-2B45-32FF-1385EF29D99C}"/>
                </a:ext>
              </a:extLst>
            </p:cNvPr>
            <p:cNvCxnSpPr/>
            <p:nvPr/>
          </p:nvCxnSpPr>
          <p:spPr>
            <a:xfrm>
              <a:off x="326659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B32316D-2573-D30F-1A79-4E3AE13D4FC1}"/>
                </a:ext>
              </a:extLst>
            </p:cNvPr>
            <p:cNvCxnSpPr/>
            <p:nvPr/>
          </p:nvCxnSpPr>
          <p:spPr>
            <a:xfrm>
              <a:off x="337063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30649C-8536-3931-4A30-E4D78C450C29}"/>
                </a:ext>
              </a:extLst>
            </p:cNvPr>
            <p:cNvCxnSpPr/>
            <p:nvPr/>
          </p:nvCxnSpPr>
          <p:spPr>
            <a:xfrm>
              <a:off x="347467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5D03189-6DBF-22E6-9E39-84BC4B6FA6B5}"/>
                </a:ext>
              </a:extLst>
            </p:cNvPr>
            <p:cNvCxnSpPr/>
            <p:nvPr/>
          </p:nvCxnSpPr>
          <p:spPr>
            <a:xfrm>
              <a:off x="357871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0B5C2A1-D539-AB84-C0F3-9217A2393C8F}"/>
                </a:ext>
              </a:extLst>
            </p:cNvPr>
            <p:cNvCxnSpPr/>
            <p:nvPr/>
          </p:nvCxnSpPr>
          <p:spPr>
            <a:xfrm>
              <a:off x="368275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47FC779-1E27-EC78-5221-20AAAA9DA2AC}"/>
                </a:ext>
              </a:extLst>
            </p:cNvPr>
            <p:cNvCxnSpPr/>
            <p:nvPr/>
          </p:nvCxnSpPr>
          <p:spPr>
            <a:xfrm>
              <a:off x="378679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474F00A-E553-7ED9-A4BE-09E88DEA7F4A}"/>
                </a:ext>
              </a:extLst>
            </p:cNvPr>
            <p:cNvCxnSpPr/>
            <p:nvPr/>
          </p:nvCxnSpPr>
          <p:spPr>
            <a:xfrm>
              <a:off x="389083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3505C5A-BA21-53E8-5229-25DC8330402C}"/>
                </a:ext>
              </a:extLst>
            </p:cNvPr>
            <p:cNvCxnSpPr/>
            <p:nvPr/>
          </p:nvCxnSpPr>
          <p:spPr>
            <a:xfrm>
              <a:off x="409890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C1D0C23-D4E1-1842-23B7-2801B620DB37}"/>
                </a:ext>
              </a:extLst>
            </p:cNvPr>
            <p:cNvCxnSpPr/>
            <p:nvPr/>
          </p:nvCxnSpPr>
          <p:spPr>
            <a:xfrm>
              <a:off x="399486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3ADFC11-7273-B541-8255-3CC4D72B47E9}"/>
                </a:ext>
              </a:extLst>
            </p:cNvPr>
            <p:cNvCxnSpPr/>
            <p:nvPr/>
          </p:nvCxnSpPr>
          <p:spPr>
            <a:xfrm>
              <a:off x="430698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3948BD3-A4B2-7CEA-653C-7E5E5DE02F32}"/>
                </a:ext>
              </a:extLst>
            </p:cNvPr>
            <p:cNvCxnSpPr/>
            <p:nvPr/>
          </p:nvCxnSpPr>
          <p:spPr>
            <a:xfrm>
              <a:off x="420294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BD3580D-C259-A3EF-E4DB-374D338D6302}"/>
                </a:ext>
              </a:extLst>
            </p:cNvPr>
            <p:cNvCxnSpPr/>
            <p:nvPr/>
          </p:nvCxnSpPr>
          <p:spPr>
            <a:xfrm>
              <a:off x="451506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CE5AE7-A9EF-9EC3-C798-381BC0B3FCEE}"/>
                </a:ext>
              </a:extLst>
            </p:cNvPr>
            <p:cNvCxnSpPr/>
            <p:nvPr/>
          </p:nvCxnSpPr>
          <p:spPr>
            <a:xfrm>
              <a:off x="441102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D56DF29-2E3B-5AEF-C701-4DFCDA37DC6A}"/>
                </a:ext>
              </a:extLst>
            </p:cNvPr>
            <p:cNvCxnSpPr/>
            <p:nvPr/>
          </p:nvCxnSpPr>
          <p:spPr>
            <a:xfrm>
              <a:off x="472314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091534C-5218-878D-03DC-07EE760E0CD6}"/>
                </a:ext>
              </a:extLst>
            </p:cNvPr>
            <p:cNvCxnSpPr/>
            <p:nvPr/>
          </p:nvCxnSpPr>
          <p:spPr>
            <a:xfrm>
              <a:off x="461910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9CF6A2-4F9A-CF5C-B680-18DFD3E759DD}"/>
                </a:ext>
              </a:extLst>
            </p:cNvPr>
            <p:cNvCxnSpPr/>
            <p:nvPr/>
          </p:nvCxnSpPr>
          <p:spPr>
            <a:xfrm>
              <a:off x="493122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1F09D7D7-99DD-C611-A1A6-D4196FC2481E}"/>
                </a:ext>
              </a:extLst>
            </p:cNvPr>
            <p:cNvCxnSpPr/>
            <p:nvPr/>
          </p:nvCxnSpPr>
          <p:spPr>
            <a:xfrm>
              <a:off x="482718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35E775E-805B-5BFA-541F-F5FE95F51200}"/>
                </a:ext>
              </a:extLst>
            </p:cNvPr>
            <p:cNvCxnSpPr/>
            <p:nvPr/>
          </p:nvCxnSpPr>
          <p:spPr>
            <a:xfrm>
              <a:off x="513929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8E2018D-14E9-A673-35E1-B22D7E3397E6}"/>
                </a:ext>
              </a:extLst>
            </p:cNvPr>
            <p:cNvCxnSpPr/>
            <p:nvPr/>
          </p:nvCxnSpPr>
          <p:spPr>
            <a:xfrm>
              <a:off x="503525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889F6D4-1EAD-AD74-2F4E-5878E558D0B4}"/>
                </a:ext>
              </a:extLst>
            </p:cNvPr>
            <p:cNvCxnSpPr/>
            <p:nvPr/>
          </p:nvCxnSpPr>
          <p:spPr>
            <a:xfrm>
              <a:off x="565949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1672246E-3A6E-1E97-F6BE-F0C436E26377}"/>
                </a:ext>
              </a:extLst>
            </p:cNvPr>
            <p:cNvCxnSpPr/>
            <p:nvPr/>
          </p:nvCxnSpPr>
          <p:spPr>
            <a:xfrm>
              <a:off x="545141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063CE21D-CD94-267C-AAA4-9643C505B0D5}"/>
                </a:ext>
              </a:extLst>
            </p:cNvPr>
            <p:cNvCxnSpPr/>
            <p:nvPr/>
          </p:nvCxnSpPr>
          <p:spPr>
            <a:xfrm>
              <a:off x="5763532"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ADE0B07-2A08-B59E-526A-EFE120DFBB83}"/>
                </a:ext>
              </a:extLst>
            </p:cNvPr>
            <p:cNvCxnSpPr/>
            <p:nvPr/>
          </p:nvCxnSpPr>
          <p:spPr>
            <a:xfrm>
              <a:off x="555545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8E41D7F-7ED3-ABE9-D3B0-FFA97E30E38D}"/>
                </a:ext>
              </a:extLst>
            </p:cNvPr>
            <p:cNvCxnSpPr/>
            <p:nvPr/>
          </p:nvCxnSpPr>
          <p:spPr>
            <a:xfrm>
              <a:off x="534737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70646B3-417D-5850-F100-2E938FDED7F3}"/>
                </a:ext>
              </a:extLst>
            </p:cNvPr>
            <p:cNvCxnSpPr/>
            <p:nvPr/>
          </p:nvCxnSpPr>
          <p:spPr>
            <a:xfrm>
              <a:off x="524333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9225504E-1765-AC5A-4C15-F0220E9B5949}"/>
                </a:ext>
              </a:extLst>
            </p:cNvPr>
            <p:cNvCxnSpPr/>
            <p:nvPr/>
          </p:nvCxnSpPr>
          <p:spPr>
            <a:xfrm>
              <a:off x="5971610"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D595BBE-52C7-114B-0680-8DCF66FA9F64}"/>
                </a:ext>
              </a:extLst>
            </p:cNvPr>
            <p:cNvCxnSpPr/>
            <p:nvPr/>
          </p:nvCxnSpPr>
          <p:spPr>
            <a:xfrm>
              <a:off x="5867571"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4E97CCF-FDAB-E439-A31E-9B81FE7A35B2}"/>
                </a:ext>
              </a:extLst>
            </p:cNvPr>
            <p:cNvCxnSpPr/>
            <p:nvPr/>
          </p:nvCxnSpPr>
          <p:spPr>
            <a:xfrm>
              <a:off x="6179688"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1E23DE9-DB21-F02A-4391-AA872D4AFA47}"/>
                </a:ext>
              </a:extLst>
            </p:cNvPr>
            <p:cNvCxnSpPr/>
            <p:nvPr/>
          </p:nvCxnSpPr>
          <p:spPr>
            <a:xfrm>
              <a:off x="6075649"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70D2B4-B4B6-B9CE-AA6D-FECABAD7EFBA}"/>
                </a:ext>
              </a:extLst>
            </p:cNvPr>
            <p:cNvCxnSpPr/>
            <p:nvPr/>
          </p:nvCxnSpPr>
          <p:spPr>
            <a:xfrm>
              <a:off x="6387766"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727024-064C-012C-4366-E2B8BAA02A41}"/>
                </a:ext>
              </a:extLst>
            </p:cNvPr>
            <p:cNvCxnSpPr/>
            <p:nvPr/>
          </p:nvCxnSpPr>
          <p:spPr>
            <a:xfrm>
              <a:off x="6283727"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89D0AA-FDFB-84E2-D310-E07147498961}"/>
                </a:ext>
              </a:extLst>
            </p:cNvPr>
            <p:cNvCxnSpPr/>
            <p:nvPr/>
          </p:nvCxnSpPr>
          <p:spPr>
            <a:xfrm>
              <a:off x="659584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ACE6BDA-E11B-AE70-71CF-3CB2E235C96B}"/>
                </a:ext>
              </a:extLst>
            </p:cNvPr>
            <p:cNvCxnSpPr/>
            <p:nvPr/>
          </p:nvCxnSpPr>
          <p:spPr>
            <a:xfrm>
              <a:off x="6491805"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9C105B1-04D6-1C3A-EC25-9B219862A912}"/>
                </a:ext>
              </a:extLst>
            </p:cNvPr>
            <p:cNvCxnSpPr/>
            <p:nvPr/>
          </p:nvCxnSpPr>
          <p:spPr>
            <a:xfrm>
              <a:off x="6803924"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F20AB7-DD89-7F33-96A7-F48E86EB85AE}"/>
                </a:ext>
              </a:extLst>
            </p:cNvPr>
            <p:cNvCxnSpPr/>
            <p:nvPr/>
          </p:nvCxnSpPr>
          <p:spPr>
            <a:xfrm>
              <a:off x="6699883" y="4542503"/>
              <a:ext cx="0" cy="64892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6C13D89-D453-E9D5-BD7A-3FCA144628DB}"/>
              </a:ext>
            </a:extLst>
          </p:cNvPr>
          <p:cNvSpPr/>
          <p:nvPr/>
        </p:nvSpPr>
        <p:spPr>
          <a:xfrm>
            <a:off x="2310581" y="5352652"/>
            <a:ext cx="4522838" cy="393290"/>
          </a:xfrm>
          <a:prstGeom prst="rect">
            <a:avLst/>
          </a:prstGeom>
          <a:solidFill>
            <a:schemeClr val="accent4">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rPr>
              <a:t>Page Buffer</a:t>
            </a:r>
            <a:endParaRPr kumimoji="0" lang="en-CH" sz="1800" b="1" i="0" u="none" strike="noStrike" kern="1200" cap="none" spc="0" normalizeH="0" baseline="0" noProof="0" dirty="0">
              <a:ln>
                <a:noFill/>
              </a:ln>
              <a:solidFill>
                <a:prstClr val="white">
                  <a:lumMod val="75000"/>
                </a:prstClr>
              </a:solidFill>
              <a:effectLst/>
              <a:uLnTx/>
              <a:uFillTx/>
              <a:latin typeface="Cambria" panose="02040503050406030204" pitchFamily="18" charset="0"/>
              <a:ea typeface="+mn-ea"/>
              <a:cs typeface="+mn-cs"/>
            </a:endParaRPr>
          </a:p>
        </p:txBody>
      </p:sp>
      <p:sp>
        <p:nvSpPr>
          <p:cNvPr id="5" name="Rectangle 4">
            <a:extLst>
              <a:ext uri="{FF2B5EF4-FFF2-40B4-BE49-F238E27FC236}">
                <a16:creationId xmlns:a16="http://schemas.microsoft.com/office/drawing/2014/main" id="{68737E4D-429B-1EB3-CD4F-B6387F51638F}"/>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6" name="Rectangle 5">
            <a:extLst>
              <a:ext uri="{FF2B5EF4-FFF2-40B4-BE49-F238E27FC236}">
                <a16:creationId xmlns:a16="http://schemas.microsoft.com/office/drawing/2014/main" id="{B7FA1E66-0039-CBA9-C0D1-18297866B126}"/>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7" name="Rectangle 6">
            <a:extLst>
              <a:ext uri="{FF2B5EF4-FFF2-40B4-BE49-F238E27FC236}">
                <a16:creationId xmlns:a16="http://schemas.microsoft.com/office/drawing/2014/main" id="{9D52B16B-530C-96CD-CF4D-4DE40FC13919}"/>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8" name="Rectangle 7">
            <a:extLst>
              <a:ext uri="{FF2B5EF4-FFF2-40B4-BE49-F238E27FC236}">
                <a16:creationId xmlns:a16="http://schemas.microsoft.com/office/drawing/2014/main" id="{80387216-0C47-1994-80FF-5F506A405AFE}"/>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9" name="Rectangle 8">
            <a:extLst>
              <a:ext uri="{FF2B5EF4-FFF2-40B4-BE49-F238E27FC236}">
                <a16:creationId xmlns:a16="http://schemas.microsoft.com/office/drawing/2014/main" id="{B36C0270-1A56-DF09-B4E7-E6678B6BDCA0}"/>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9" name="Rectangle 68">
            <a:extLst>
              <a:ext uri="{FF2B5EF4-FFF2-40B4-BE49-F238E27FC236}">
                <a16:creationId xmlns:a16="http://schemas.microsoft.com/office/drawing/2014/main" id="{B1B61893-D8DB-F8C5-EBA6-B7B6481EEF83}"/>
              </a:ext>
            </a:extLst>
          </p:cNvPr>
          <p:cNvSpPr/>
          <p:nvPr/>
        </p:nvSpPr>
        <p:spPr>
          <a:xfrm>
            <a:off x="3850438" y="5067854"/>
            <a:ext cx="1443124" cy="228925"/>
          </a:xfrm>
          <a:prstGeom prst="rect">
            <a:avLst/>
          </a:prstGeom>
          <a:solidFill>
            <a:schemeClr val="accent4">
              <a:lumMod val="75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Bitlines</a:t>
            </a: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(BLs)</a:t>
            </a:r>
            <a:endParaRPr kumimoji="0" lang="en-CH"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258601F8-4B0A-2F24-8816-754BD9A2CE2F}"/>
              </a:ext>
            </a:extLst>
          </p:cNvPr>
          <p:cNvSpPr/>
          <p:nvPr/>
        </p:nvSpPr>
        <p:spPr>
          <a:xfrm>
            <a:off x="2310581" y="461869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US"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32</a:t>
            </a:r>
            <a:endPar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2" name="Rectangle 71">
            <a:extLst>
              <a:ext uri="{FF2B5EF4-FFF2-40B4-BE49-F238E27FC236}">
                <a16:creationId xmlns:a16="http://schemas.microsoft.com/office/drawing/2014/main" id="{E497B4F6-EC51-27B4-4848-73B2FC925CEB}"/>
              </a:ext>
            </a:extLst>
          </p:cNvPr>
          <p:cNvSpPr/>
          <p:nvPr/>
        </p:nvSpPr>
        <p:spPr>
          <a:xfrm>
            <a:off x="2310581" y="422540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en-CH"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1" name="Rectangle 70">
            <a:extLst>
              <a:ext uri="{FF2B5EF4-FFF2-40B4-BE49-F238E27FC236}">
                <a16:creationId xmlns:a16="http://schemas.microsoft.com/office/drawing/2014/main" id="{19D843B3-AF95-FB59-041B-53FADE583B98}"/>
              </a:ext>
            </a:extLst>
          </p:cNvPr>
          <p:cNvSpPr/>
          <p:nvPr/>
        </p:nvSpPr>
        <p:spPr>
          <a:xfrm>
            <a:off x="2310581" y="383211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3</a:t>
            </a:r>
          </a:p>
        </p:txBody>
      </p:sp>
      <p:sp>
        <p:nvSpPr>
          <p:cNvPr id="70" name="Rectangle 69">
            <a:extLst>
              <a:ext uri="{FF2B5EF4-FFF2-40B4-BE49-F238E27FC236}">
                <a16:creationId xmlns:a16="http://schemas.microsoft.com/office/drawing/2014/main" id="{97C5A341-9B98-BC48-AD7C-F64E78EFD323}"/>
              </a:ext>
            </a:extLst>
          </p:cNvPr>
          <p:cNvSpPr/>
          <p:nvPr/>
        </p:nvSpPr>
        <p:spPr>
          <a:xfrm>
            <a:off x="2310581" y="3438822"/>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2</a:t>
            </a: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p>
        </p:txBody>
      </p:sp>
      <p:sp>
        <p:nvSpPr>
          <p:cNvPr id="63" name="Rectangle 62">
            <a:extLst>
              <a:ext uri="{FF2B5EF4-FFF2-40B4-BE49-F238E27FC236}">
                <a16:creationId xmlns:a16="http://schemas.microsoft.com/office/drawing/2014/main" id="{4356CBA4-35D3-7137-F208-E6412EBE02F9}"/>
              </a:ext>
            </a:extLst>
          </p:cNvPr>
          <p:cNvSpPr/>
          <p:nvPr/>
        </p:nvSpPr>
        <p:spPr>
          <a:xfrm>
            <a:off x="2310581" y="3047991"/>
            <a:ext cx="4522838" cy="393290"/>
          </a:xfrm>
          <a:prstGeom prst="rect">
            <a:avLst/>
          </a:prstGeom>
          <a:solidFill>
            <a:schemeClr val="accent6">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Operand O</a:t>
            </a:r>
            <a:r>
              <a:rPr kumimoji="0" lang="en-CH" sz="1800" b="1" i="0" u="none" strike="noStrike" kern="1200" cap="none" spc="0" normalizeH="0" baseline="-25000" noProof="0" dirty="0">
                <a:ln>
                  <a:noFill/>
                </a:ln>
                <a:solidFill>
                  <a:prstClr val="black"/>
                </a:solidFill>
                <a:effectLst/>
                <a:uLnTx/>
                <a:uFillTx/>
                <a:latin typeface="Cambria" panose="02040503050406030204" pitchFamily="18" charset="0"/>
                <a:ea typeface="+mn-ea"/>
                <a:cs typeface="+mn-cs"/>
              </a:rPr>
              <a:t>1</a:t>
            </a:r>
          </a:p>
        </p:txBody>
      </p:sp>
      <p:sp>
        <p:nvSpPr>
          <p:cNvPr id="59" name="Rectangle 58">
            <a:extLst>
              <a:ext uri="{FF2B5EF4-FFF2-40B4-BE49-F238E27FC236}">
                <a16:creationId xmlns:a16="http://schemas.microsoft.com/office/drawing/2014/main" id="{7B5F15C2-A480-FC6A-D4B9-3187D2AA7AE4}"/>
              </a:ext>
            </a:extLst>
          </p:cNvPr>
          <p:cNvSpPr/>
          <p:nvPr/>
        </p:nvSpPr>
        <p:spPr>
          <a:xfrm>
            <a:off x="2310581" y="5352652"/>
            <a:ext cx="4522838" cy="393290"/>
          </a:xfrm>
          <a:prstGeom prst="rect">
            <a:avLst/>
          </a:prstGeom>
          <a:solidFill>
            <a:srgbClr val="7AC853"/>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8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1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2</a:t>
            </a:r>
            <a:r>
              <a:rPr kumimoji="0" lang="ko-KR" altLang="en-US"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a:t>
            </a:r>
            <a:r>
              <a:rPr kumimoji="0" lang="ko-KR" altLang="en-US"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 </a:t>
            </a:r>
            <a:r>
              <a:rPr kumimoji="0" lang="en-US" altLang="ko-KR" sz="1800" b="1" i="0" u="none" strike="noStrike" kern="1200" cap="none" spc="0" normalizeH="0" baseline="0" noProof="0" dirty="0">
                <a:ln>
                  <a:noFill/>
                </a:ln>
                <a:solidFill>
                  <a:srgbClr val="C00000"/>
                </a:solidFill>
                <a:effectLst/>
                <a:uLnTx/>
                <a:uFillTx/>
                <a:latin typeface="Cambria" panose="02040503050406030204" pitchFamily="18" charset="0"/>
                <a:ea typeface="맑은 고딕" panose="020B0503020000020004" pitchFamily="34" charset="-127"/>
                <a:cs typeface="+mn-cs"/>
              </a:rPr>
              <a:t>&amp; … &amp; O</a:t>
            </a:r>
            <a:r>
              <a:rPr kumimoji="0" lang="en-US" altLang="ko-KR" sz="1800" b="1" i="0" u="none" strike="noStrike" kern="1200" cap="none" spc="0" normalizeH="0" baseline="-25000" noProof="0" dirty="0">
                <a:ln>
                  <a:noFill/>
                </a:ln>
                <a:solidFill>
                  <a:srgbClr val="C00000"/>
                </a:solidFill>
                <a:effectLst/>
                <a:uLnTx/>
                <a:uFillTx/>
                <a:latin typeface="Cambria" panose="02040503050406030204" pitchFamily="18" charset="0"/>
                <a:ea typeface="맑은 고딕" panose="020B0503020000020004" pitchFamily="34" charset="-127"/>
                <a:cs typeface="+mn-cs"/>
              </a:rPr>
              <a:t>32</a:t>
            </a:r>
            <a:endParaRPr kumimoji="0" lang="en-CH" sz="1800" b="1" i="0" u="none" strike="noStrike" kern="1200" cap="none" spc="0" normalizeH="0" baseline="-25000" noProof="0" dirty="0">
              <a:ln>
                <a:noFill/>
              </a:ln>
              <a:solidFill>
                <a:srgbClr val="C00000"/>
              </a:solidFill>
              <a:effectLst/>
              <a:uLnTx/>
              <a:uFillTx/>
              <a:latin typeface="Cambria" panose="02040503050406030204" pitchFamily="18" charset="0"/>
              <a:ea typeface="+mn-ea"/>
              <a:cs typeface="+mn-cs"/>
            </a:endParaRPr>
          </a:p>
        </p:txBody>
      </p:sp>
      <p:grpSp>
        <p:nvGrpSpPr>
          <p:cNvPr id="75" name="Group 74">
            <a:extLst>
              <a:ext uri="{FF2B5EF4-FFF2-40B4-BE49-F238E27FC236}">
                <a16:creationId xmlns:a16="http://schemas.microsoft.com/office/drawing/2014/main" id="{22D4C7AF-CDAD-3A4A-1949-598E0959D86E}"/>
              </a:ext>
            </a:extLst>
          </p:cNvPr>
          <p:cNvGrpSpPr/>
          <p:nvPr/>
        </p:nvGrpSpPr>
        <p:grpSpPr>
          <a:xfrm>
            <a:off x="4550802" y="3236360"/>
            <a:ext cx="2267744" cy="2368015"/>
            <a:chOff x="4550802" y="3236360"/>
            <a:chExt cx="2267744" cy="2368015"/>
          </a:xfrm>
        </p:grpSpPr>
        <p:sp>
          <p:nvSpPr>
            <p:cNvPr id="60" name="Up Arrow 59">
              <a:extLst>
                <a:ext uri="{FF2B5EF4-FFF2-40B4-BE49-F238E27FC236}">
                  <a16:creationId xmlns:a16="http://schemas.microsoft.com/office/drawing/2014/main" id="{5E2913C0-F852-0F91-1C24-0C464D8C6968}"/>
                </a:ext>
              </a:extLst>
            </p:cNvPr>
            <p:cNvSpPr/>
            <p:nvPr/>
          </p:nvSpPr>
          <p:spPr>
            <a:xfrm rot="10800000">
              <a:off x="6395993" y="3236360"/>
              <a:ext cx="312117" cy="2368015"/>
            </a:xfrm>
            <a:prstGeom prst="up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35B050B-2617-C48C-868A-6EEADE2DE882}"/>
                </a:ext>
              </a:extLst>
            </p:cNvPr>
            <p:cNvSpPr/>
            <p:nvPr/>
          </p:nvSpPr>
          <p:spPr>
            <a:xfrm>
              <a:off x="4550802" y="4260044"/>
              <a:ext cx="2267744" cy="189195"/>
            </a:xfrm>
            <a:prstGeom prst="rect">
              <a:avLst/>
            </a:prstGeom>
            <a:solidFill>
              <a:schemeClr val="accent6">
                <a:lumMod val="20000"/>
                <a:lumOff val="80000"/>
              </a:schemeClr>
            </a:solidFill>
          </p:spPr>
          <p:txBody>
            <a:bodyPr wrap="square" lIns="0" tIns="0" rIns="0" bIns="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4472C4"/>
                  </a:solidFill>
                  <a:effectLst/>
                  <a:uLnTx/>
                  <a:uFillTx/>
                  <a:latin typeface="Cambria" panose="02040503050406030204" pitchFamily="18" charset="0"/>
                  <a:ea typeface="+mn-ea"/>
                  <a:cs typeface="+mn-cs"/>
                </a:rPr>
                <a:t>Simultaneous sensing</a:t>
              </a:r>
              <a:endParaRPr kumimoji="0" lang="en-CH" sz="1800" b="1" i="1" u="none" strike="noStrike" kern="1200" cap="none" spc="0" normalizeH="0" baseline="0" noProof="0" dirty="0">
                <a:ln>
                  <a:noFill/>
                </a:ln>
                <a:solidFill>
                  <a:srgbClr val="4472C4"/>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005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42" presetClass="path" presetSubtype="0" accel="50000" decel="50000" fill="hold" grpId="0" nodeType="withEffect">
                                  <p:stCondLst>
                                    <p:cond delay="0"/>
                                  </p:stCondLst>
                                  <p:childTnLst>
                                    <p:animMotion origin="layout" path="M 0 1.85185E-6 L 0 0.3368 " pathEditMode="relative" rAng="0" ptsTypes="AA">
                                      <p:cBhvr>
                                        <p:cTn id="8" dur="500" fill="hold"/>
                                        <p:tgtEl>
                                          <p:spTgt spid="63"/>
                                        </p:tgtEl>
                                        <p:attrNameLst>
                                          <p:attrName>ppt_x</p:attrName>
                                          <p:attrName>ppt_y</p:attrName>
                                        </p:attrNameLst>
                                      </p:cBhvr>
                                      <p:rCtr x="0" y="16829"/>
                                    </p:animMotion>
                                  </p:childTnLst>
                                </p:cTn>
                              </p:par>
                              <p:par>
                                <p:cTn id="9" presetID="42" presetClass="path" presetSubtype="0" accel="50000" decel="50000" fill="hold" grpId="0" nodeType="withEffect">
                                  <p:stCondLst>
                                    <p:cond delay="0"/>
                                  </p:stCondLst>
                                  <p:childTnLst>
                                    <p:animMotion origin="layout" path="M 0 -2.59259E-6 L 0 0.27986 " pathEditMode="relative" rAng="0" ptsTypes="AA">
                                      <p:cBhvr>
                                        <p:cTn id="10" dur="500" fill="hold"/>
                                        <p:tgtEl>
                                          <p:spTgt spid="70"/>
                                        </p:tgtEl>
                                        <p:attrNameLst>
                                          <p:attrName>ppt_x</p:attrName>
                                          <p:attrName>ppt_y</p:attrName>
                                        </p:attrNameLst>
                                      </p:cBhvr>
                                      <p:rCtr x="0" y="13981"/>
                                    </p:animMotion>
                                  </p:childTnLst>
                                </p:cTn>
                              </p:par>
                              <p:par>
                                <p:cTn id="11" presetID="42" presetClass="path" presetSubtype="0" accel="50000" decel="50000" fill="hold" grpId="0" nodeType="withEffect">
                                  <p:stCondLst>
                                    <p:cond delay="0"/>
                                  </p:stCondLst>
                                  <p:childTnLst>
                                    <p:animMotion origin="layout" path="M 0 0 L 0 0.22245 " pathEditMode="relative" rAng="0" ptsTypes="AA">
                                      <p:cBhvr>
                                        <p:cTn id="12" dur="500" fill="hold"/>
                                        <p:tgtEl>
                                          <p:spTgt spid="71"/>
                                        </p:tgtEl>
                                        <p:attrNameLst>
                                          <p:attrName>ppt_x</p:attrName>
                                          <p:attrName>ppt_y</p:attrName>
                                        </p:attrNameLst>
                                      </p:cBhvr>
                                      <p:rCtr x="0" y="11111"/>
                                    </p:animMotion>
                                  </p:childTnLst>
                                </p:cTn>
                              </p:par>
                              <p:par>
                                <p:cTn id="13" presetID="42" presetClass="path" presetSubtype="0" accel="50000" decel="50000" fill="hold" grpId="0" nodeType="withEffect">
                                  <p:stCondLst>
                                    <p:cond delay="0"/>
                                  </p:stCondLst>
                                  <p:childTnLst>
                                    <p:animMotion origin="layout" path="M 0 4.07407E-6 L 0 0.16527 " pathEditMode="relative" rAng="0" ptsTypes="AA">
                                      <p:cBhvr>
                                        <p:cTn id="14" dur="500" fill="hold"/>
                                        <p:tgtEl>
                                          <p:spTgt spid="72"/>
                                        </p:tgtEl>
                                        <p:attrNameLst>
                                          <p:attrName>ppt_x</p:attrName>
                                          <p:attrName>ppt_y</p:attrName>
                                        </p:attrNameLst>
                                      </p:cBhvr>
                                      <p:rCtr x="0" y="8264"/>
                                    </p:animMotion>
                                  </p:childTnLst>
                                </p:cTn>
                              </p:par>
                              <p:par>
                                <p:cTn id="15" presetID="42" presetClass="path" presetSubtype="0" accel="50000" decel="50000" fill="hold" grpId="0" nodeType="withEffect">
                                  <p:stCondLst>
                                    <p:cond delay="0"/>
                                  </p:stCondLst>
                                  <p:childTnLst>
                                    <p:animMotion origin="layout" path="M 0 -3.33333E-6 L 0 0.10787 " pathEditMode="relative" rAng="0" ptsTypes="AA">
                                      <p:cBhvr>
                                        <p:cTn id="16" dur="500" fill="hold"/>
                                        <p:tgtEl>
                                          <p:spTgt spid="73"/>
                                        </p:tgtEl>
                                        <p:attrNameLst>
                                          <p:attrName>ppt_x</p:attrName>
                                          <p:attrName>ppt_y</p:attrName>
                                        </p:attrNameLst>
                                      </p:cBhvr>
                                      <p:rCtr x="0" y="5394"/>
                                    </p:animMotion>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2" grpId="0" animBg="1"/>
      <p:bldP spid="71" grpId="0" animBg="1"/>
      <p:bldP spid="70" grpId="0" animBg="1"/>
      <p:bldP spid="63" grpId="0" animBg="1"/>
      <p:bldP spid="59"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AE480-ADF7-EF26-0630-79653E661A8D}"/>
              </a:ext>
            </a:extLst>
          </p:cNvPr>
          <p:cNvSpPr>
            <a:spLocks noGrp="1"/>
          </p:cNvSpPr>
          <p:nvPr>
            <p:ph type="title"/>
          </p:nvPr>
        </p:nvSpPr>
        <p:spPr/>
        <p:txBody>
          <a:bodyPr/>
          <a:lstStyle/>
          <a:p>
            <a:r>
              <a:rPr lang="en-CH"/>
              <a:t>Key Ideas</a:t>
            </a:r>
            <a:r>
              <a:rPr lang="en-US" dirty="0"/>
              <a:t> of Flash-Cosmos</a:t>
            </a:r>
            <a:endParaRPr lang="en-CH" dirty="0"/>
          </a:p>
        </p:txBody>
      </p:sp>
      <p:grpSp>
        <p:nvGrpSpPr>
          <p:cNvPr id="6" name="Group 5">
            <a:extLst>
              <a:ext uri="{FF2B5EF4-FFF2-40B4-BE49-F238E27FC236}">
                <a16:creationId xmlns:a16="http://schemas.microsoft.com/office/drawing/2014/main" id="{D124F802-0E0F-7080-E8DD-825F3ADD41F0}"/>
              </a:ext>
            </a:extLst>
          </p:cNvPr>
          <p:cNvGrpSpPr/>
          <p:nvPr/>
        </p:nvGrpSpPr>
        <p:grpSpPr>
          <a:xfrm>
            <a:off x="63811" y="1635898"/>
            <a:ext cx="8930486" cy="1784038"/>
            <a:chOff x="63811" y="1797362"/>
            <a:chExt cx="8930486" cy="1784038"/>
          </a:xfrm>
        </p:grpSpPr>
        <p:sp>
          <p:nvSpPr>
            <p:cNvPr id="7" name="Rectangle 6">
              <a:extLst>
                <a:ext uri="{FF2B5EF4-FFF2-40B4-BE49-F238E27FC236}">
                  <a16:creationId xmlns:a16="http://schemas.microsoft.com/office/drawing/2014/main" id="{A12ED352-8C73-3794-B8A3-BE1D9ABEC48D}"/>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Multi-</a:t>
              </a:r>
              <a:r>
                <a:rPr kumimoji="0" lang="en-US" sz="2800" b="1"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Wordline</a:t>
              </a: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 Sensing (MWS)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enable in-flash bulk bitwise operations</a:t>
              </a:r>
              <a:b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via a single sensing operation</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8" name="Graphic 7" descr="Lights On with solid fill">
              <a:extLst>
                <a:ext uri="{FF2B5EF4-FFF2-40B4-BE49-F238E27FC236}">
                  <a16:creationId xmlns:a16="http://schemas.microsoft.com/office/drawing/2014/main" id="{1FD2DB85-FCA8-D987-B6A5-26E1379B09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grpSp>
        <p:nvGrpSpPr>
          <p:cNvPr id="9" name="Group 8">
            <a:extLst>
              <a:ext uri="{FF2B5EF4-FFF2-40B4-BE49-F238E27FC236}">
                <a16:creationId xmlns:a16="http://schemas.microsoft.com/office/drawing/2014/main" id="{0BB6615B-3CB7-55F6-F686-8AC47F1F4A14}"/>
              </a:ext>
            </a:extLst>
          </p:cNvPr>
          <p:cNvGrpSpPr/>
          <p:nvPr/>
        </p:nvGrpSpPr>
        <p:grpSpPr>
          <a:xfrm>
            <a:off x="63811" y="4017854"/>
            <a:ext cx="8930486" cy="1784038"/>
            <a:chOff x="63811" y="1797362"/>
            <a:chExt cx="8930486" cy="1784038"/>
          </a:xfrm>
        </p:grpSpPr>
        <p:sp>
          <p:nvSpPr>
            <p:cNvPr id="10" name="Rectangle 9">
              <a:extLst>
                <a:ext uri="{FF2B5EF4-FFF2-40B4-BE49-F238E27FC236}">
                  <a16:creationId xmlns:a16="http://schemas.microsoft.com/office/drawing/2014/main" id="{911B0403-2F1A-EAAA-3652-9A39F7150A05}"/>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Enhanced SLC-Mode Programming (ESP)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eliminate raw bit errors in stored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(and thus in computation results)</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11" name="Graphic 10" descr="Lights On with solid fill">
              <a:extLst>
                <a:ext uri="{FF2B5EF4-FFF2-40B4-BE49-F238E27FC236}">
                  <a16:creationId xmlns:a16="http://schemas.microsoft.com/office/drawing/2014/main" id="{07C13865-8523-A1F2-D3FC-78831E005F1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spTree>
    <p:extLst>
      <p:ext uri="{BB962C8B-B14F-4D97-AF65-F5344CB8AC3E}">
        <p14:creationId xmlns:p14="http://schemas.microsoft.com/office/powerpoint/2010/main" val="396491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75847"/>
            <a:ext cx="3340542" cy="3345805"/>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97A92EA0-1E94-B607-05D6-1DF92EEA66FA}"/>
              </a:ext>
            </a:extLst>
          </p:cNvPr>
          <p:cNvGrpSpPr/>
          <p:nvPr/>
        </p:nvGrpSpPr>
        <p:grpSpPr>
          <a:xfrm>
            <a:off x="4640972" y="2450831"/>
            <a:ext cx="3350590" cy="3570818"/>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82388"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accent4"/>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91" name="TextBox 90">
            <a:extLst>
              <a:ext uri="{FF2B5EF4-FFF2-40B4-BE49-F238E27FC236}">
                <a16:creationId xmlns:a16="http://schemas.microsoft.com/office/drawing/2014/main" id="{4C7F4C6D-6442-6A74-4E35-C5472A477842}"/>
              </a:ext>
            </a:extLst>
          </p:cNvPr>
          <p:cNvSpPr txBox="1"/>
          <p:nvPr/>
        </p:nvSpPr>
        <p:spPr>
          <a:xfrm>
            <a:off x="8131704" y="6108110"/>
            <a:ext cx="786919" cy="3158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Tree>
    <p:extLst>
      <p:ext uri="{BB962C8B-B14F-4D97-AF65-F5344CB8AC3E}">
        <p14:creationId xmlns:p14="http://schemas.microsoft.com/office/powerpoint/2010/main" val="39259428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70383"/>
            <a:ext cx="3340542" cy="3356577"/>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154" name="Group 153">
            <a:extLst>
              <a:ext uri="{FF2B5EF4-FFF2-40B4-BE49-F238E27FC236}">
                <a16:creationId xmlns:a16="http://schemas.microsoft.com/office/drawing/2014/main" id="{9A726258-BC82-F84E-51B0-AF50413061E1}"/>
              </a:ext>
            </a:extLst>
          </p:cNvPr>
          <p:cNvGrpSpPr/>
          <p:nvPr/>
        </p:nvGrpSpPr>
        <p:grpSpPr>
          <a:xfrm>
            <a:off x="4640972" y="2450831"/>
            <a:ext cx="3350590" cy="3576127"/>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82388"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91" name="TextBox 90">
            <a:extLst>
              <a:ext uri="{FF2B5EF4-FFF2-40B4-BE49-F238E27FC236}">
                <a16:creationId xmlns:a16="http://schemas.microsoft.com/office/drawing/2014/main" id="{4C7F4C6D-6442-6A74-4E35-C5472A477842}"/>
              </a:ext>
            </a:extLst>
          </p:cNvPr>
          <p:cNvSpPr txBox="1"/>
          <p:nvPr/>
        </p:nvSpPr>
        <p:spPr>
          <a:xfrm>
            <a:off x="8131704" y="6108110"/>
            <a:ext cx="786919" cy="3158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255"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256"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5" name="TextBox 154">
            <a:extLst>
              <a:ext uri="{FF2B5EF4-FFF2-40B4-BE49-F238E27FC236}">
                <a16:creationId xmlns:a16="http://schemas.microsoft.com/office/drawing/2014/main" id="{12B72724-4EA2-9A0D-C907-57A087EA1953}"/>
              </a:ext>
            </a:extLst>
          </p:cNvPr>
          <p:cNvSpPr txBox="1"/>
          <p:nvPr/>
        </p:nvSpPr>
        <p:spPr>
          <a:xfrm>
            <a:off x="-134226" y="4845554"/>
            <a:ext cx="3287156"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Non-Target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resistors</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endPar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56" name="Left Brace 155">
            <a:extLst>
              <a:ext uri="{FF2B5EF4-FFF2-40B4-BE49-F238E27FC236}">
                <a16:creationId xmlns:a16="http://schemas.microsoft.com/office/drawing/2014/main" id="{09D5E1C1-2363-FE8D-13A1-B404927BAE95}"/>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5704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7" name="TextBox 16">
            <a:extLst>
              <a:ext uri="{FF2B5EF4-FFF2-40B4-BE49-F238E27FC236}">
                <a16:creationId xmlns:a16="http://schemas.microsoft.com/office/drawing/2014/main" id="{7B618AE8-3120-BE5C-51F0-38D686073E21}"/>
              </a:ext>
            </a:extLst>
          </p:cNvPr>
          <p:cNvSpPr txBox="1"/>
          <p:nvPr/>
        </p:nvSpPr>
        <p:spPr>
          <a:xfrm>
            <a:off x="-134226" y="4845554"/>
            <a:ext cx="3287156"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Non-Target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resistors</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endPar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8" name="Left Brace 17">
            <a:extLst>
              <a:ext uri="{FF2B5EF4-FFF2-40B4-BE49-F238E27FC236}">
                <a16:creationId xmlns:a16="http://schemas.microsoft.com/office/drawing/2014/main" id="{72C04B55-942E-9A2F-E40F-BE9D3B67F4EC}"/>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346"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347"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2761010"/>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resistors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or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switches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4"/>
            <a:ext cx="323170" cy="1236090"/>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8" name="Group 237">
            <a:extLst>
              <a:ext uri="{FF2B5EF4-FFF2-40B4-BE49-F238E27FC236}">
                <a16:creationId xmlns:a16="http://schemas.microsoft.com/office/drawing/2014/main" id="{8DD0ACD5-FAEE-15EC-7EB4-D75AA2DB9EE7}"/>
              </a:ext>
            </a:extLst>
          </p:cNvPr>
          <p:cNvGrpSpPr/>
          <p:nvPr/>
        </p:nvGrpSpPr>
        <p:grpSpPr>
          <a:xfrm>
            <a:off x="3646974" y="6038364"/>
            <a:ext cx="4751874" cy="369332"/>
            <a:chOff x="3646974" y="6038364"/>
            <a:chExt cx="4751874" cy="369332"/>
          </a:xfrm>
        </p:grpSpPr>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spTree>
    <p:extLst>
      <p:ext uri="{BB962C8B-B14F-4D97-AF65-F5344CB8AC3E}">
        <p14:creationId xmlns:p14="http://schemas.microsoft.com/office/powerpoint/2010/main" val="62018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right)">
                                      <p:cBhvr>
                                        <p:cTn id="7" dur="500"/>
                                        <p:tgtEl>
                                          <p:spTgt spid="2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wipe(right)">
                                      <p:cBhvr>
                                        <p:cTn id="10" dur="500"/>
                                        <p:tgtEl>
                                          <p:spTgt spid="2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wipe(right)">
                                      <p:cBhvr>
                                        <p:cTn id="13" dur="500"/>
                                        <p:tgtEl>
                                          <p:spTgt spid="23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wipe(right)">
                                      <p:cBhvr>
                                        <p:cTn id="16" dur="500"/>
                                        <p:tgtEl>
                                          <p:spTgt spid="23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animBg="1"/>
      <p:bldP spid="231" grpId="0" animBg="1"/>
      <p:bldP spid="232"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7" name="TextBox 16">
            <a:extLst>
              <a:ext uri="{FF2B5EF4-FFF2-40B4-BE49-F238E27FC236}">
                <a16:creationId xmlns:a16="http://schemas.microsoft.com/office/drawing/2014/main" id="{7B618AE8-3120-BE5C-51F0-38D686073E21}"/>
              </a:ext>
            </a:extLst>
          </p:cNvPr>
          <p:cNvSpPr txBox="1"/>
          <p:nvPr/>
        </p:nvSpPr>
        <p:spPr>
          <a:xfrm>
            <a:off x="-134226" y="4845554"/>
            <a:ext cx="3287156"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Non-Target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4472C4"/>
                </a:solidFill>
                <a:effectLst/>
                <a:uLnTx/>
                <a:uFillTx/>
                <a:latin typeface="Cambria" panose="02040503050406030204" pitchFamily="18" charset="0"/>
                <a:ea typeface="맑은 고딕" panose="020B0503020000020004" pitchFamily="34" charset="-127"/>
                <a:cs typeface="+mn-cs"/>
              </a:rPr>
              <a:t>resistance</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endPar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8" name="Left Brace 17">
            <a:extLst>
              <a:ext uri="{FF2B5EF4-FFF2-40B4-BE49-F238E27FC236}">
                <a16:creationId xmlns:a16="http://schemas.microsoft.com/office/drawing/2014/main" id="{72C04B55-942E-9A2F-E40F-BE9D3B67F4EC}"/>
              </a:ext>
            </a:extLst>
          </p:cNvPr>
          <p:cNvSpPr/>
          <p:nvPr/>
        </p:nvSpPr>
        <p:spPr>
          <a:xfrm>
            <a:off x="2634768" y="4285622"/>
            <a:ext cx="323170" cy="1952826"/>
          </a:xfrm>
          <a:prstGeom prst="leftBrace">
            <a:avLst>
              <a:gd name="adj1" fmla="val 52841"/>
              <a:gd name="adj2" fmla="val 5404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35" name="그룹 835">
            <a:extLst>
              <a:ext uri="{FF2B5EF4-FFF2-40B4-BE49-F238E27FC236}">
                <a16:creationId xmlns:a16="http://schemas.microsoft.com/office/drawing/2014/main" id="{7CD180E3-1B8A-2589-41F8-B68919444A43}"/>
              </a:ext>
            </a:extLst>
          </p:cNvPr>
          <p:cNvGrpSpPr/>
          <p:nvPr/>
        </p:nvGrpSpPr>
        <p:grpSpPr>
          <a:xfrm rot="16200000">
            <a:off x="3779953" y="5048019"/>
            <a:ext cx="564373" cy="268733"/>
            <a:chOff x="5890169" y="4312037"/>
            <a:chExt cx="1895988" cy="1103725"/>
          </a:xfrm>
        </p:grpSpPr>
        <p:grpSp>
          <p:nvGrpSpPr>
            <p:cNvPr id="36" name="그룹 822">
              <a:extLst>
                <a:ext uri="{FF2B5EF4-FFF2-40B4-BE49-F238E27FC236}">
                  <a16:creationId xmlns:a16="http://schemas.microsoft.com/office/drawing/2014/main" id="{ECC4442C-7A16-F22B-5F96-E22E6C3C84E1}"/>
                </a:ext>
              </a:extLst>
            </p:cNvPr>
            <p:cNvGrpSpPr/>
            <p:nvPr/>
          </p:nvGrpSpPr>
          <p:grpSpPr>
            <a:xfrm>
              <a:off x="6122466" y="4312037"/>
              <a:ext cx="1432853" cy="1103725"/>
              <a:chOff x="5991225" y="4310063"/>
              <a:chExt cx="496427" cy="273840"/>
            </a:xfrm>
          </p:grpSpPr>
          <p:cxnSp>
            <p:nvCxnSpPr>
              <p:cNvPr id="57" name="직선 연결선 771">
                <a:extLst>
                  <a:ext uri="{FF2B5EF4-FFF2-40B4-BE49-F238E27FC236}">
                    <a16:creationId xmlns:a16="http://schemas.microsoft.com/office/drawing/2014/main" id="{A53F2A44-7026-FE2F-3FF3-3CC3D2325DE2}"/>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64" name="직선 연결선 789">
                <a:extLst>
                  <a:ext uri="{FF2B5EF4-FFF2-40B4-BE49-F238E27FC236}">
                    <a16:creationId xmlns:a16="http://schemas.microsoft.com/office/drawing/2014/main" id="{2AE31390-2794-688D-9A0F-1DB6DBC73A3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1" name="직선 연결선 792">
                <a:extLst>
                  <a:ext uri="{FF2B5EF4-FFF2-40B4-BE49-F238E27FC236}">
                    <a16:creationId xmlns:a16="http://schemas.microsoft.com/office/drawing/2014/main" id="{FDF32413-3BEF-3188-142B-CF53C29444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4" name="직선 연결선 807">
                <a:extLst>
                  <a:ext uri="{FF2B5EF4-FFF2-40B4-BE49-F238E27FC236}">
                    <a16:creationId xmlns:a16="http://schemas.microsoft.com/office/drawing/2014/main" id="{88CAEFD1-A5ED-EBF6-0D0A-77C294109AD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5" name="직선 연결선 810">
                <a:extLst>
                  <a:ext uri="{FF2B5EF4-FFF2-40B4-BE49-F238E27FC236}">
                    <a16:creationId xmlns:a16="http://schemas.microsoft.com/office/drawing/2014/main" id="{DBE19B15-E823-C09E-BC88-AA008D1FFB7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6" name="직선 연결선 815">
                <a:extLst>
                  <a:ext uri="{FF2B5EF4-FFF2-40B4-BE49-F238E27FC236}">
                    <a16:creationId xmlns:a16="http://schemas.microsoft.com/office/drawing/2014/main" id="{2242AAB2-F40B-3985-5BD2-13778A298CF4}"/>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77" name="직선 연결선 819">
                <a:extLst>
                  <a:ext uri="{FF2B5EF4-FFF2-40B4-BE49-F238E27FC236}">
                    <a16:creationId xmlns:a16="http://schemas.microsoft.com/office/drawing/2014/main" id="{4391A75B-5D25-CD4E-74F8-3C9CBCAFFDAA}"/>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37" name="직선 연결선 826">
              <a:extLst>
                <a:ext uri="{FF2B5EF4-FFF2-40B4-BE49-F238E27FC236}">
                  <a16:creationId xmlns:a16="http://schemas.microsoft.com/office/drawing/2014/main" id="{2B2D7900-E1A2-883A-0BB4-34D054CC18B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50" name="직선 연결선 832">
              <a:extLst>
                <a:ext uri="{FF2B5EF4-FFF2-40B4-BE49-F238E27FC236}">
                  <a16:creationId xmlns:a16="http://schemas.microsoft.com/office/drawing/2014/main" id="{FBD45BBD-1B4F-9A3F-17BF-8FA803E2923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78" name="그룹 835">
            <a:extLst>
              <a:ext uri="{FF2B5EF4-FFF2-40B4-BE49-F238E27FC236}">
                <a16:creationId xmlns:a16="http://schemas.microsoft.com/office/drawing/2014/main" id="{0914AE55-6A16-184B-F9E1-00C62179503E}"/>
              </a:ext>
            </a:extLst>
          </p:cNvPr>
          <p:cNvGrpSpPr/>
          <p:nvPr/>
        </p:nvGrpSpPr>
        <p:grpSpPr>
          <a:xfrm rot="16200000">
            <a:off x="4893346" y="4380986"/>
            <a:ext cx="564373" cy="268733"/>
            <a:chOff x="5890169" y="4312037"/>
            <a:chExt cx="1895988" cy="1103725"/>
          </a:xfrm>
        </p:grpSpPr>
        <p:grpSp>
          <p:nvGrpSpPr>
            <p:cNvPr id="79" name="그룹 822">
              <a:extLst>
                <a:ext uri="{FF2B5EF4-FFF2-40B4-BE49-F238E27FC236}">
                  <a16:creationId xmlns:a16="http://schemas.microsoft.com/office/drawing/2014/main" id="{E2DC8BEF-290E-CEEA-C2D4-6C4336B50ED6}"/>
                </a:ext>
              </a:extLst>
            </p:cNvPr>
            <p:cNvGrpSpPr/>
            <p:nvPr/>
          </p:nvGrpSpPr>
          <p:grpSpPr>
            <a:xfrm>
              <a:off x="6122466" y="4312037"/>
              <a:ext cx="1432853" cy="1103725"/>
              <a:chOff x="5991225" y="4310063"/>
              <a:chExt cx="496427" cy="273840"/>
            </a:xfrm>
          </p:grpSpPr>
          <p:cxnSp>
            <p:nvCxnSpPr>
              <p:cNvPr id="90" name="직선 연결선 771">
                <a:extLst>
                  <a:ext uri="{FF2B5EF4-FFF2-40B4-BE49-F238E27FC236}">
                    <a16:creationId xmlns:a16="http://schemas.microsoft.com/office/drawing/2014/main" id="{16E57166-AE89-4621-7DD7-B67FBC8A2026}"/>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2" name="직선 연결선 789">
                <a:extLst>
                  <a:ext uri="{FF2B5EF4-FFF2-40B4-BE49-F238E27FC236}">
                    <a16:creationId xmlns:a16="http://schemas.microsoft.com/office/drawing/2014/main" id="{FE5C0B6B-3072-703C-8991-444DDF9996BB}"/>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3" name="직선 연결선 792">
                <a:extLst>
                  <a:ext uri="{FF2B5EF4-FFF2-40B4-BE49-F238E27FC236}">
                    <a16:creationId xmlns:a16="http://schemas.microsoft.com/office/drawing/2014/main" id="{78048EB1-3EAA-7630-473E-291B6FF00E3C}"/>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5" name="직선 연결선 807">
                <a:extLst>
                  <a:ext uri="{FF2B5EF4-FFF2-40B4-BE49-F238E27FC236}">
                    <a16:creationId xmlns:a16="http://schemas.microsoft.com/office/drawing/2014/main" id="{6F49C143-2C79-13DA-AAB5-11CE58C9821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6" name="직선 연결선 810">
                <a:extLst>
                  <a:ext uri="{FF2B5EF4-FFF2-40B4-BE49-F238E27FC236}">
                    <a16:creationId xmlns:a16="http://schemas.microsoft.com/office/drawing/2014/main" id="{802A7C39-85F4-D325-B12A-4BE62C89DD80}"/>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7" name="직선 연결선 815">
                <a:extLst>
                  <a:ext uri="{FF2B5EF4-FFF2-40B4-BE49-F238E27FC236}">
                    <a16:creationId xmlns:a16="http://schemas.microsoft.com/office/drawing/2014/main" id="{2A1F44B3-4AFF-4D90-C44E-D7D9022456FF}"/>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19">
                <a:extLst>
                  <a:ext uri="{FF2B5EF4-FFF2-40B4-BE49-F238E27FC236}">
                    <a16:creationId xmlns:a16="http://schemas.microsoft.com/office/drawing/2014/main" id="{6469F8BA-F6B0-B8A7-249C-40310C66ABD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80" name="직선 연결선 826">
              <a:extLst>
                <a:ext uri="{FF2B5EF4-FFF2-40B4-BE49-F238E27FC236}">
                  <a16:creationId xmlns:a16="http://schemas.microsoft.com/office/drawing/2014/main" id="{0D720D70-1F6D-925F-2365-3788DDD4FE2D}"/>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85" name="직선 연결선 832">
              <a:extLst>
                <a:ext uri="{FF2B5EF4-FFF2-40B4-BE49-F238E27FC236}">
                  <a16:creationId xmlns:a16="http://schemas.microsoft.com/office/drawing/2014/main" id="{A3387672-D771-3F20-D3DD-F9F7ABB3071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99" name="그룹 835">
            <a:extLst>
              <a:ext uri="{FF2B5EF4-FFF2-40B4-BE49-F238E27FC236}">
                <a16:creationId xmlns:a16="http://schemas.microsoft.com/office/drawing/2014/main" id="{9A133207-E4C7-6643-D320-25871148867F}"/>
              </a:ext>
            </a:extLst>
          </p:cNvPr>
          <p:cNvGrpSpPr/>
          <p:nvPr/>
        </p:nvGrpSpPr>
        <p:grpSpPr>
          <a:xfrm rot="16200000">
            <a:off x="4893347" y="5048019"/>
            <a:ext cx="564373" cy="268733"/>
            <a:chOff x="5890169" y="4312037"/>
            <a:chExt cx="1895988" cy="1103725"/>
          </a:xfrm>
        </p:grpSpPr>
        <p:grpSp>
          <p:nvGrpSpPr>
            <p:cNvPr id="100" name="그룹 822">
              <a:extLst>
                <a:ext uri="{FF2B5EF4-FFF2-40B4-BE49-F238E27FC236}">
                  <a16:creationId xmlns:a16="http://schemas.microsoft.com/office/drawing/2014/main" id="{1C5B3C2D-7E65-A963-E5C5-B893F8827900}"/>
                </a:ext>
              </a:extLst>
            </p:cNvPr>
            <p:cNvGrpSpPr/>
            <p:nvPr/>
          </p:nvGrpSpPr>
          <p:grpSpPr>
            <a:xfrm>
              <a:off x="6122466" y="4312037"/>
              <a:ext cx="1432853" cy="1103725"/>
              <a:chOff x="5991225" y="4310063"/>
              <a:chExt cx="496427" cy="273840"/>
            </a:xfrm>
          </p:grpSpPr>
          <p:cxnSp>
            <p:nvCxnSpPr>
              <p:cNvPr id="103" name="직선 연결선 771">
                <a:extLst>
                  <a:ext uri="{FF2B5EF4-FFF2-40B4-BE49-F238E27FC236}">
                    <a16:creationId xmlns:a16="http://schemas.microsoft.com/office/drawing/2014/main" id="{CBD2C901-D21E-F47D-A0A2-F4888200240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789">
                <a:extLst>
                  <a:ext uri="{FF2B5EF4-FFF2-40B4-BE49-F238E27FC236}">
                    <a16:creationId xmlns:a16="http://schemas.microsoft.com/office/drawing/2014/main" id="{AD0CEED6-C7A8-F06F-FE12-A15023E8DB47}"/>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792">
                <a:extLst>
                  <a:ext uri="{FF2B5EF4-FFF2-40B4-BE49-F238E27FC236}">
                    <a16:creationId xmlns:a16="http://schemas.microsoft.com/office/drawing/2014/main" id="{CABFE938-E117-4702-26E5-4BF99656DDA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6" name="직선 연결선 807">
                <a:extLst>
                  <a:ext uri="{FF2B5EF4-FFF2-40B4-BE49-F238E27FC236}">
                    <a16:creationId xmlns:a16="http://schemas.microsoft.com/office/drawing/2014/main" id="{739466D6-9E1F-7A04-12C4-4D68DF63D69B}"/>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7" name="직선 연결선 810">
                <a:extLst>
                  <a:ext uri="{FF2B5EF4-FFF2-40B4-BE49-F238E27FC236}">
                    <a16:creationId xmlns:a16="http://schemas.microsoft.com/office/drawing/2014/main" id="{CA30AA69-6A41-6BAA-1844-B59C13F8CF1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8" name="직선 연결선 815">
                <a:extLst>
                  <a:ext uri="{FF2B5EF4-FFF2-40B4-BE49-F238E27FC236}">
                    <a16:creationId xmlns:a16="http://schemas.microsoft.com/office/drawing/2014/main" id="{8971B133-FC4E-AE01-89B9-1E0431218C36}"/>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9" name="직선 연결선 819">
                <a:extLst>
                  <a:ext uri="{FF2B5EF4-FFF2-40B4-BE49-F238E27FC236}">
                    <a16:creationId xmlns:a16="http://schemas.microsoft.com/office/drawing/2014/main" id="{0902EBD0-C451-30AA-CFF5-3EE723ADFC8F}"/>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01" name="직선 연결선 826">
              <a:extLst>
                <a:ext uri="{FF2B5EF4-FFF2-40B4-BE49-F238E27FC236}">
                  <a16:creationId xmlns:a16="http://schemas.microsoft.com/office/drawing/2014/main" id="{7FAFEAF5-F50F-A4D0-7A21-F1FEF11F03FB}"/>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32">
              <a:extLst>
                <a:ext uri="{FF2B5EF4-FFF2-40B4-BE49-F238E27FC236}">
                  <a16:creationId xmlns:a16="http://schemas.microsoft.com/office/drawing/2014/main" id="{C9D80FC4-F80E-4BE0-0CF7-9D16ACB510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chemeClr val="accent1"/>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2761010"/>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4"/>
            <a:ext cx="323170" cy="1236090"/>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2" name="Rectangle 241">
            <a:extLst>
              <a:ext uri="{FF2B5EF4-FFF2-40B4-BE49-F238E27FC236}">
                <a16:creationId xmlns:a16="http://schemas.microsoft.com/office/drawing/2014/main" id="{8019AF5A-CD39-AFA4-240E-C9ABD2080CB4}"/>
              </a:ext>
            </a:extLst>
          </p:cNvPr>
          <p:cNvSpPr/>
          <p:nvPr/>
        </p:nvSpPr>
        <p:spPr>
          <a:xfrm>
            <a:off x="119270" y="2134603"/>
            <a:ext cx="7003660"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ectangle 242">
            <a:extLst>
              <a:ext uri="{FF2B5EF4-FFF2-40B4-BE49-F238E27FC236}">
                <a16:creationId xmlns:a16="http://schemas.microsoft.com/office/drawing/2014/main" id="{CC091AF9-00C4-CB85-D88C-D0D0B96D11D7}"/>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8" name="Rounded Rectangular Callout 237">
            <a:extLst>
              <a:ext uri="{FF2B5EF4-FFF2-40B4-BE49-F238E27FC236}">
                <a16:creationId xmlns:a16="http://schemas.microsoft.com/office/drawing/2014/main" id="{F365C3AD-B8B3-E9C4-696D-1DFC4CA01EFE}"/>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5992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Cells</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resistors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switches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C2C51DF6-C26D-31D4-8228-ECF1FDC046C3}"/>
              </a:ext>
            </a:extLst>
          </p:cNvPr>
          <p:cNvGrpSpPr/>
          <p:nvPr/>
        </p:nvGrpSpPr>
        <p:grpSpPr>
          <a:xfrm>
            <a:off x="3646974" y="6038364"/>
            <a:ext cx="4751874" cy="369332"/>
            <a:chOff x="3646974" y="6038364"/>
            <a:chExt cx="4751874" cy="369332"/>
          </a:xfrm>
        </p:grpSpPr>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3" name="그룹 761">
            <a:extLst>
              <a:ext uri="{FF2B5EF4-FFF2-40B4-BE49-F238E27FC236}">
                <a16:creationId xmlns:a16="http://schemas.microsoft.com/office/drawing/2014/main" id="{6B9864D9-DA64-9337-C4F0-40A4EDF1C55D}"/>
              </a:ext>
            </a:extLst>
          </p:cNvPr>
          <p:cNvGrpSpPr/>
          <p:nvPr/>
        </p:nvGrpSpPr>
        <p:grpSpPr>
          <a:xfrm rot="5400000">
            <a:off x="7111108" y="5130604"/>
            <a:ext cx="598569" cy="124310"/>
            <a:chOff x="5608137" y="3394157"/>
            <a:chExt cx="338599" cy="70817"/>
          </a:xfrm>
        </p:grpSpPr>
        <p:grpSp>
          <p:nvGrpSpPr>
            <p:cNvPr id="264" name="그룹 753">
              <a:extLst>
                <a:ext uri="{FF2B5EF4-FFF2-40B4-BE49-F238E27FC236}">
                  <a16:creationId xmlns:a16="http://schemas.microsoft.com/office/drawing/2014/main" id="{1FFB55B6-DD97-C38D-728B-3B2EF7FF3E37}"/>
                </a:ext>
              </a:extLst>
            </p:cNvPr>
            <p:cNvGrpSpPr/>
            <p:nvPr/>
          </p:nvGrpSpPr>
          <p:grpSpPr>
            <a:xfrm rot="5400000">
              <a:off x="5739521" y="3307128"/>
              <a:ext cx="70817" cy="244875"/>
              <a:chOff x="5131625" y="2342062"/>
              <a:chExt cx="70817" cy="244875"/>
            </a:xfrm>
          </p:grpSpPr>
          <p:sp>
            <p:nvSpPr>
              <p:cNvPr id="267" name="타원 750">
                <a:extLst>
                  <a:ext uri="{FF2B5EF4-FFF2-40B4-BE49-F238E27FC236}">
                    <a16:creationId xmlns:a16="http://schemas.microsoft.com/office/drawing/2014/main" id="{3614A03A-029E-2E6F-7934-2019D7DC512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8" name="타원 751">
                <a:extLst>
                  <a:ext uri="{FF2B5EF4-FFF2-40B4-BE49-F238E27FC236}">
                    <a16:creationId xmlns:a16="http://schemas.microsoft.com/office/drawing/2014/main" id="{3799B03C-B004-AE13-EE82-BDEB1CE64164}"/>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9" name="직선 연결선 752">
                <a:extLst>
                  <a:ext uri="{FF2B5EF4-FFF2-40B4-BE49-F238E27FC236}">
                    <a16:creationId xmlns:a16="http://schemas.microsoft.com/office/drawing/2014/main" id="{FA3053F5-71A0-685A-9590-213AF99A4CC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65" name="직선 연결선 754">
              <a:extLst>
                <a:ext uri="{FF2B5EF4-FFF2-40B4-BE49-F238E27FC236}">
                  <a16:creationId xmlns:a16="http://schemas.microsoft.com/office/drawing/2014/main" id="{CD906916-7D42-5892-5296-6FF6599F9E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66" name="직선 연결선 756">
              <a:extLst>
                <a:ext uri="{FF2B5EF4-FFF2-40B4-BE49-F238E27FC236}">
                  <a16:creationId xmlns:a16="http://schemas.microsoft.com/office/drawing/2014/main" id="{AADF468B-BDF6-518B-94D8-5D2220F4383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9806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wipe(right)">
                                      <p:cBhvr>
                                        <p:cTn id="7" dur="500"/>
                                        <p:tgtEl>
                                          <p:spTgt spid="229"/>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wipe(right)">
                                      <p:cBhvr>
                                        <p:cTn id="10" dur="500"/>
                                        <p:tgtEl>
                                          <p:spTgt spid="230"/>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31"/>
                                        </p:tgtEl>
                                        <p:attrNameLst>
                                          <p:attrName>style.visibility</p:attrName>
                                        </p:attrNameLst>
                                      </p:cBhvr>
                                      <p:to>
                                        <p:strVal val="visible"/>
                                      </p:to>
                                    </p:set>
                                    <p:animEffect transition="in" filter="wipe(right)">
                                      <p:cBhvr>
                                        <p:cTn id="13" dur="500"/>
                                        <p:tgtEl>
                                          <p:spTgt spid="231"/>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32"/>
                                        </p:tgtEl>
                                        <p:attrNameLst>
                                          <p:attrName>style.visibility</p:attrName>
                                        </p:attrNameLst>
                                      </p:cBhvr>
                                      <p:to>
                                        <p:strVal val="visible"/>
                                      </p:to>
                                    </p:set>
                                    <p:animEffect transition="in" filter="wipe(right)">
                                      <p:cBhvr>
                                        <p:cTn id="16" dur="500"/>
                                        <p:tgtEl>
                                          <p:spTgt spid="23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 grpId="0" animBg="1"/>
      <p:bldP spid="230" grpId="0" animBg="1"/>
      <p:bldP spid="231" grpId="0" animBg="1"/>
      <p:bldP spid="23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41" name="Rectangle 240">
            <a:extLst>
              <a:ext uri="{FF2B5EF4-FFF2-40B4-BE49-F238E27FC236}">
                <a16:creationId xmlns:a16="http://schemas.microsoft.com/office/drawing/2014/main" id="{2454DBFB-3AA6-64AB-CFD0-D2FE15BBF744}"/>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50" name="그룹 761">
            <a:extLst>
              <a:ext uri="{FF2B5EF4-FFF2-40B4-BE49-F238E27FC236}">
                <a16:creationId xmlns:a16="http://schemas.microsoft.com/office/drawing/2014/main" id="{FF45039B-4092-C370-2968-D2C5F5B28840}"/>
              </a:ext>
            </a:extLst>
          </p:cNvPr>
          <p:cNvGrpSpPr/>
          <p:nvPr/>
        </p:nvGrpSpPr>
        <p:grpSpPr>
          <a:xfrm rot="5400000">
            <a:off x="7111108" y="5130604"/>
            <a:ext cx="598569" cy="124310"/>
            <a:chOff x="5608137" y="3394157"/>
            <a:chExt cx="338599" cy="70817"/>
          </a:xfrm>
        </p:grpSpPr>
        <p:grpSp>
          <p:nvGrpSpPr>
            <p:cNvPr id="57" name="그룹 753">
              <a:extLst>
                <a:ext uri="{FF2B5EF4-FFF2-40B4-BE49-F238E27FC236}">
                  <a16:creationId xmlns:a16="http://schemas.microsoft.com/office/drawing/2014/main" id="{C762D2EF-749C-FCBC-6FFF-E61924220047}"/>
                </a:ext>
              </a:extLst>
            </p:cNvPr>
            <p:cNvGrpSpPr/>
            <p:nvPr/>
          </p:nvGrpSpPr>
          <p:grpSpPr>
            <a:xfrm rot="5400000">
              <a:off x="5739521" y="3307128"/>
              <a:ext cx="70817" cy="244875"/>
              <a:chOff x="5131625" y="2342062"/>
              <a:chExt cx="70817" cy="244875"/>
            </a:xfrm>
          </p:grpSpPr>
          <p:sp>
            <p:nvSpPr>
              <p:cNvPr id="74" name="타원 750">
                <a:extLst>
                  <a:ext uri="{FF2B5EF4-FFF2-40B4-BE49-F238E27FC236}">
                    <a16:creationId xmlns:a16="http://schemas.microsoft.com/office/drawing/2014/main" id="{5306ECC7-7011-F0BC-C46B-C1D73B24985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75" name="타원 751">
                <a:extLst>
                  <a:ext uri="{FF2B5EF4-FFF2-40B4-BE49-F238E27FC236}">
                    <a16:creationId xmlns:a16="http://schemas.microsoft.com/office/drawing/2014/main" id="{22059ECE-59AF-5ABC-230B-B38AE6548A3D}"/>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76" name="직선 연결선 752">
                <a:extLst>
                  <a:ext uri="{FF2B5EF4-FFF2-40B4-BE49-F238E27FC236}">
                    <a16:creationId xmlns:a16="http://schemas.microsoft.com/office/drawing/2014/main" id="{CED94ADD-D7CF-9833-34E6-8316A555FC5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64" name="직선 연결선 754">
              <a:extLst>
                <a:ext uri="{FF2B5EF4-FFF2-40B4-BE49-F238E27FC236}">
                  <a16:creationId xmlns:a16="http://schemas.microsoft.com/office/drawing/2014/main" id="{FA6A2BE9-8513-9BF5-CAE4-C9F7E245E86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1" name="직선 연결선 756">
              <a:extLst>
                <a:ext uri="{FF2B5EF4-FFF2-40B4-BE49-F238E27FC236}">
                  <a16:creationId xmlns:a16="http://schemas.microsoft.com/office/drawing/2014/main" id="{83F27804-7B96-E3FE-3238-418C048C2617}"/>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79" name="U-turn Arrow 78">
            <a:extLst>
              <a:ext uri="{FF2B5EF4-FFF2-40B4-BE49-F238E27FC236}">
                <a16:creationId xmlns:a16="http://schemas.microsoft.com/office/drawing/2014/main" id="{9A4FA08D-D8A2-E791-3750-3981B2B11EB3}"/>
              </a:ext>
            </a:extLst>
          </p:cNvPr>
          <p:cNvSpPr/>
          <p:nvPr/>
        </p:nvSpPr>
        <p:spPr>
          <a:xfrm flipH="1">
            <a:off x="7585002" y="2731244"/>
            <a:ext cx="581169" cy="3291883"/>
          </a:xfrm>
          <a:prstGeom prst="uturnArrow">
            <a:avLst>
              <a:gd name="adj1" fmla="val 12998"/>
              <a:gd name="adj2" fmla="val 12998"/>
              <a:gd name="adj3" fmla="val 32437"/>
              <a:gd name="adj4" fmla="val 19747"/>
              <a:gd name="adj5" fmla="val 71417"/>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Rectangle 79">
            <a:extLst>
              <a:ext uri="{FF2B5EF4-FFF2-40B4-BE49-F238E27FC236}">
                <a16:creationId xmlns:a16="http://schemas.microsoft.com/office/drawing/2014/main" id="{74367471-C42F-0FE0-B34D-C4FE524001FE}"/>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Rectangle 84">
            <a:extLst>
              <a:ext uri="{FF2B5EF4-FFF2-40B4-BE49-F238E27FC236}">
                <a16:creationId xmlns:a16="http://schemas.microsoft.com/office/drawing/2014/main" id="{E4D18EB6-50E9-676B-780E-DA33BD9E0CC4}"/>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1</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 name="Rectangle 34">
            <a:extLst>
              <a:ext uri="{FF2B5EF4-FFF2-40B4-BE49-F238E27FC236}">
                <a16:creationId xmlns:a16="http://schemas.microsoft.com/office/drawing/2014/main" id="{E967A7FC-F6E9-7251-2034-3D77D077A567}"/>
              </a:ext>
            </a:extLst>
          </p:cNvPr>
          <p:cNvSpPr/>
          <p:nvPr/>
        </p:nvSpPr>
        <p:spPr>
          <a:xfrm>
            <a:off x="7122930" y="1974213"/>
            <a:ext cx="1190941" cy="454234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538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Perils of Processor-Centric Design</a:t>
            </a:r>
          </a:p>
        </p:txBody>
      </p:sp>
      <p:sp>
        <p:nvSpPr>
          <p:cNvPr id="3" name="Content Placeholder 2"/>
          <p:cNvSpPr>
            <a:spLocks noGrp="1"/>
          </p:cNvSpPr>
          <p:nvPr>
            <p:ph idx="1"/>
          </p:nvPr>
        </p:nvSpPr>
        <p:spPr>
          <a:xfrm>
            <a:off x="228600" y="899573"/>
            <a:ext cx="8610600" cy="5193723"/>
          </a:xfrm>
        </p:spPr>
        <p:txBody>
          <a:bodyPr/>
          <a:lstStyle/>
          <a:p>
            <a:endParaRPr lang="en-US"/>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6" name="Picture 5" descr="many-core3.eps"/>
          <p:cNvPicPr>
            <a:picLocks noChangeAspect="1"/>
          </p:cNvPicPr>
          <p:nvPr/>
        </p:nvPicPr>
        <p:blipFill>
          <a:blip r:embed="rId2"/>
          <a:srcRect/>
          <a:stretch>
            <a:fillRect/>
          </a:stretch>
        </p:blipFill>
        <p:spPr bwMode="auto">
          <a:xfrm>
            <a:off x="0" y="954782"/>
            <a:ext cx="6146800" cy="4953000"/>
          </a:xfrm>
          <a:prstGeom prst="rect">
            <a:avLst/>
          </a:prstGeom>
          <a:noFill/>
          <a:ln w="9525">
            <a:noFill/>
            <a:miter lim="800000"/>
            <a:headEnd/>
            <a:tailEnd/>
          </a:ln>
        </p:spPr>
      </p:pic>
      <p:pic>
        <p:nvPicPr>
          <p:cNvPr id="7" name="Picture 23" descr="http://i.ehow.com/images/a04/ac/qb/format-hard-drive-xp-800X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433856">
            <a:off x="6691556" y="2327775"/>
            <a:ext cx="2124075" cy="212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21"/>
          <p:cNvSpPr>
            <a:spLocks noChangeShapeType="1"/>
          </p:cNvSpPr>
          <p:nvPr/>
        </p:nvSpPr>
        <p:spPr bwMode="auto">
          <a:xfrm>
            <a:off x="6080368" y="3372350"/>
            <a:ext cx="1044575" cy="0"/>
          </a:xfrm>
          <a:prstGeom prst="line">
            <a:avLst/>
          </a:prstGeom>
          <a:noFill/>
          <a:ln w="38100">
            <a:solidFill>
              <a:srgbClr val="993300"/>
            </a:solidFill>
            <a:round/>
            <a:headEnd type="triangle" w="med" len="med"/>
            <a:tailEnd type="triangle" w="med" len="med"/>
          </a:ln>
          <a:effectLst/>
        </p:spPr>
        <p:txBody>
          <a:bodyPr wrap="none" lIns="64008" tIns="32004" rIns="64008" bIns="3200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Arial" pitchFamily="-107" charset="0"/>
              <a:ea typeface="Arial" pitchFamily="-107" charset="0"/>
              <a:cs typeface="Arial" pitchFamily="-107" charset="0"/>
            </a:endParaRPr>
          </a:p>
        </p:txBody>
      </p:sp>
      <p:sp>
        <p:nvSpPr>
          <p:cNvPr id="5" name="TextBox 4"/>
          <p:cNvSpPr txBox="1"/>
          <p:nvPr/>
        </p:nvSpPr>
        <p:spPr>
          <a:xfrm>
            <a:off x="611560" y="6021288"/>
            <a:ext cx="781195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Tahoma"/>
                <a:ea typeface="+mn-ea"/>
                <a:cs typeface="+mn-cs"/>
              </a:rPr>
              <a:t>Most of the system is dedicated to storing and moving data </a:t>
            </a:r>
          </a:p>
        </p:txBody>
      </p:sp>
      <p:sp>
        <p:nvSpPr>
          <p:cNvPr id="9" name="TextBox 8">
            <a:extLst>
              <a:ext uri="{FF2B5EF4-FFF2-40B4-BE49-F238E27FC236}">
                <a16:creationId xmlns:a16="http://schemas.microsoft.com/office/drawing/2014/main" id="{C15D4B64-D30F-324B-9083-BD2752766A75}"/>
              </a:ext>
            </a:extLst>
          </p:cNvPr>
          <p:cNvSpPr txBox="1"/>
          <p:nvPr/>
        </p:nvSpPr>
        <p:spPr>
          <a:xfrm>
            <a:off x="827584" y="6457890"/>
            <a:ext cx="711124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FF"/>
                </a:solidFill>
                <a:effectLst/>
                <a:uLnTx/>
                <a:uFillTx/>
                <a:latin typeface="Tahoma"/>
                <a:ea typeface="+mn-ea"/>
                <a:cs typeface="+mn-cs"/>
              </a:rPr>
              <a:t>Yet, system is still bottlenecked by memory &amp; storage</a:t>
            </a:r>
          </a:p>
        </p:txBody>
      </p:sp>
    </p:spTree>
    <p:extLst>
      <p:ext uri="{BB962C8B-B14F-4D97-AF65-F5344CB8AC3E}">
        <p14:creationId xmlns:p14="http://schemas.microsoft.com/office/powerpoint/2010/main" val="12053911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AND</a:t>
            </a: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a:lstStyle/>
          <a:p>
            <a:r>
              <a:rPr lang="en-CH" dirty="0">
                <a:solidFill>
                  <a:srgbClr val="C80060"/>
                </a:solidFill>
                <a:latin typeface="Avenir Next Medium" panose="020B0503020202020204" pitchFamily="34" charset="0"/>
              </a:rPr>
              <a:t>Intra-Block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the same block </a:t>
            </a:r>
            <a:br>
              <a:rPr lang="en-CH" dirty="0">
                <a:solidFill>
                  <a:schemeClr val="accent1"/>
                </a:solidFill>
              </a:rPr>
            </a:br>
            <a:r>
              <a:rPr lang="en-CH" dirty="0">
                <a:solidFill>
                  <a:schemeClr val="accent1"/>
                </a:solidFill>
              </a:rPr>
              <a:t>   </a:t>
            </a:r>
            <a:r>
              <a:rPr lang="en-CH" dirty="0">
                <a:sym typeface="Wingdings" pitchFamily="2" charset="2"/>
              </a:rPr>
              <a:t></a:t>
            </a:r>
            <a:r>
              <a:rPr lang="en-CH" dirty="0"/>
              <a:t> </a:t>
            </a:r>
            <a:r>
              <a:rPr lang="en-CH" dirty="0">
                <a:solidFill>
                  <a:srgbClr val="C80060"/>
                </a:solidFill>
              </a:rPr>
              <a:t>Bitwise AND</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3883465"/>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6"/>
            <a:ext cx="3340542" cy="3358061"/>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0" name="Group 29">
            <a:extLst>
              <a:ext uri="{FF2B5EF4-FFF2-40B4-BE49-F238E27FC236}">
                <a16:creationId xmlns:a16="http://schemas.microsoft.com/office/drawing/2014/main" id="{336AC0E1-C3A2-6F50-4F1C-1838AAAA526A}"/>
              </a:ext>
            </a:extLst>
          </p:cNvPr>
          <p:cNvGrpSpPr/>
          <p:nvPr/>
        </p:nvGrpSpPr>
        <p:grpSpPr>
          <a:xfrm>
            <a:off x="3382115" y="3191198"/>
            <a:ext cx="5014215" cy="1988051"/>
            <a:chOff x="1422400" y="2671909"/>
            <a:chExt cx="6166530" cy="1988051"/>
          </a:xfrm>
        </p:grpSpPr>
        <p:grpSp>
          <p:nvGrpSpPr>
            <p:cNvPr id="31" name="Group 30">
              <a:extLst>
                <a:ext uri="{FF2B5EF4-FFF2-40B4-BE49-F238E27FC236}">
                  <a16:creationId xmlns:a16="http://schemas.microsoft.com/office/drawing/2014/main" id="{A54D0EED-F7AE-3399-A35F-5DD2E5791B55}"/>
                </a:ext>
              </a:extLst>
            </p:cNvPr>
            <p:cNvGrpSpPr/>
            <p:nvPr/>
          </p:nvGrpSpPr>
          <p:grpSpPr>
            <a:xfrm>
              <a:off x="1422400" y="2671909"/>
              <a:ext cx="6166530"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1422400" y="3334592"/>
              <a:ext cx="6166530"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3" name="Group 32">
              <a:extLst>
                <a:ext uri="{FF2B5EF4-FFF2-40B4-BE49-F238E27FC236}">
                  <a16:creationId xmlns:a16="http://schemas.microsoft.com/office/drawing/2014/main" id="{293B1098-869E-2FDF-5816-DC9857BD52A9}"/>
                </a:ext>
              </a:extLst>
            </p:cNvPr>
            <p:cNvGrpSpPr/>
            <p:nvPr/>
          </p:nvGrpSpPr>
          <p:grpSpPr>
            <a:xfrm>
              <a:off x="1422400" y="3997275"/>
              <a:ext cx="6166530" cy="2"/>
              <a:chOff x="1231585" y="2671909"/>
              <a:chExt cx="6166530" cy="2"/>
            </a:xfrm>
          </p:grpSpPr>
          <p:cxnSp>
            <p:nvCxnSpPr>
              <p:cNvPr id="40" name="Straight Connector 39">
                <a:extLst>
                  <a:ext uri="{FF2B5EF4-FFF2-40B4-BE49-F238E27FC236}">
                    <a16:creationId xmlns:a16="http://schemas.microsoft.com/office/drawing/2014/main" id="{1941D14D-8737-D6E2-998D-FF3894B4B0A9}"/>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25CD21B-B3C7-26DA-0143-9D68215D5CF8}"/>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9C808435-2C78-1605-4BE9-904EF4B89982}"/>
                </a:ext>
              </a:extLst>
            </p:cNvPr>
            <p:cNvGrpSpPr/>
            <p:nvPr/>
          </p:nvGrpSpPr>
          <p:grpSpPr>
            <a:xfrm>
              <a:off x="1422400" y="4659958"/>
              <a:ext cx="6166530" cy="2"/>
              <a:chOff x="1231585" y="2671909"/>
              <a:chExt cx="6166530" cy="2"/>
            </a:xfrm>
          </p:grpSpPr>
          <p:cxnSp>
            <p:nvCxnSpPr>
              <p:cNvPr id="38" name="Straight Connector 37">
                <a:extLst>
                  <a:ext uri="{FF2B5EF4-FFF2-40B4-BE49-F238E27FC236}">
                    <a16:creationId xmlns:a16="http://schemas.microsoft.com/office/drawing/2014/main" id="{D01BF65E-5226-DA67-1929-EB5926854DEB}"/>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04113FB-9206-A9CB-0E30-C87332D2BA84}"/>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6" name="타원 299">
            <a:extLst>
              <a:ext uri="{FF2B5EF4-FFF2-40B4-BE49-F238E27FC236}">
                <a16:creationId xmlns:a16="http://schemas.microsoft.com/office/drawing/2014/main" id="{715BDDB0-F2BA-732C-8F89-B946C45E3F0E}"/>
              </a:ext>
            </a:extLst>
          </p:cNvPr>
          <p:cNvSpPr/>
          <p:nvPr/>
        </p:nvSpPr>
        <p:spPr>
          <a:xfrm>
            <a:off x="3782388"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7" name="타원 299">
            <a:extLst>
              <a:ext uri="{FF2B5EF4-FFF2-40B4-BE49-F238E27FC236}">
                <a16:creationId xmlns:a16="http://schemas.microsoft.com/office/drawing/2014/main" id="{E0B2046C-3EF6-C78D-56E7-5C2ACB38D989}"/>
              </a:ext>
            </a:extLst>
          </p:cNvPr>
          <p:cNvSpPr/>
          <p:nvPr/>
        </p:nvSpPr>
        <p:spPr>
          <a:xfrm>
            <a:off x="3779881"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8" name="타원 299">
            <a:extLst>
              <a:ext uri="{FF2B5EF4-FFF2-40B4-BE49-F238E27FC236}">
                <a16:creationId xmlns:a16="http://schemas.microsoft.com/office/drawing/2014/main" id="{0B980A76-EE1D-5F5C-E71F-7BFDED3F98DA}"/>
              </a:ext>
            </a:extLst>
          </p:cNvPr>
          <p:cNvSpPr/>
          <p:nvPr/>
        </p:nvSpPr>
        <p:spPr>
          <a:xfrm>
            <a:off x="3782388"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49" name="타원 299">
            <a:extLst>
              <a:ext uri="{FF2B5EF4-FFF2-40B4-BE49-F238E27FC236}">
                <a16:creationId xmlns:a16="http://schemas.microsoft.com/office/drawing/2014/main" id="{C1C8EAC4-1576-753D-C5CB-D8C7AA77B320}"/>
              </a:ext>
            </a:extLst>
          </p:cNvPr>
          <p:cNvSpPr/>
          <p:nvPr/>
        </p:nvSpPr>
        <p:spPr>
          <a:xfrm>
            <a:off x="3782388"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91215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5" name="타원 299">
            <a:extLst>
              <a:ext uri="{FF2B5EF4-FFF2-40B4-BE49-F238E27FC236}">
                <a16:creationId xmlns:a16="http://schemas.microsoft.com/office/drawing/2014/main" id="{1ACB0B0D-6981-5F77-4D3B-07E9CC7EE671}"/>
              </a:ext>
            </a:extLst>
          </p:cNvPr>
          <p:cNvSpPr/>
          <p:nvPr/>
        </p:nvSpPr>
        <p:spPr>
          <a:xfrm>
            <a:off x="4895902" y="4237516"/>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6" name="타원 299">
            <a:extLst>
              <a:ext uri="{FF2B5EF4-FFF2-40B4-BE49-F238E27FC236}">
                <a16:creationId xmlns:a16="http://schemas.microsoft.com/office/drawing/2014/main" id="{6C5532B3-F992-714D-60DD-C3540C713DA3}"/>
              </a:ext>
            </a:extLst>
          </p:cNvPr>
          <p:cNvSpPr/>
          <p:nvPr/>
        </p:nvSpPr>
        <p:spPr>
          <a:xfrm>
            <a:off x="4895902" y="4900199"/>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357483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2" name="타원 299">
            <a:extLst>
              <a:ext uri="{FF2B5EF4-FFF2-40B4-BE49-F238E27FC236}">
                <a16:creationId xmlns:a16="http://schemas.microsoft.com/office/drawing/2014/main" id="{47FEC1FE-15F2-4E31-D1F3-E364557B0147}"/>
              </a:ext>
            </a:extLst>
          </p:cNvPr>
          <p:cNvSpPr/>
          <p:nvPr/>
        </p:nvSpPr>
        <p:spPr>
          <a:xfrm>
            <a:off x="6009416"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3" name="타원 299">
            <a:extLst>
              <a:ext uri="{FF2B5EF4-FFF2-40B4-BE49-F238E27FC236}">
                <a16:creationId xmlns:a16="http://schemas.microsoft.com/office/drawing/2014/main" id="{7EB7C072-87F8-81BF-C789-F32F4C7AC2CD}"/>
              </a:ext>
            </a:extLst>
          </p:cNvPr>
          <p:cNvSpPr/>
          <p:nvPr/>
        </p:nvSpPr>
        <p:spPr>
          <a:xfrm>
            <a:off x="6009416"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91215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357483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9" name="타원 299">
            <a:extLst>
              <a:ext uri="{FF2B5EF4-FFF2-40B4-BE49-F238E27FC236}">
                <a16:creationId xmlns:a16="http://schemas.microsoft.com/office/drawing/2014/main" id="{E073C5B8-D66D-3E43-4822-96F19B62CF0B}"/>
              </a:ext>
            </a:extLst>
          </p:cNvPr>
          <p:cNvSpPr/>
          <p:nvPr/>
        </p:nvSpPr>
        <p:spPr>
          <a:xfrm>
            <a:off x="7122930" y="4237516"/>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70" name="타원 299">
            <a:extLst>
              <a:ext uri="{FF2B5EF4-FFF2-40B4-BE49-F238E27FC236}">
                <a16:creationId xmlns:a16="http://schemas.microsoft.com/office/drawing/2014/main" id="{7E5A5ED7-7A3A-F8A9-24B8-E055FA77F34B}"/>
              </a:ext>
            </a:extLst>
          </p:cNvPr>
          <p:cNvSpPr/>
          <p:nvPr/>
        </p:nvSpPr>
        <p:spPr>
          <a:xfrm>
            <a:off x="7122930" y="4900199"/>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5526034"/>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96328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362804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3" name="TextBox 82">
            <a:extLst>
              <a:ext uri="{FF2B5EF4-FFF2-40B4-BE49-F238E27FC236}">
                <a16:creationId xmlns:a16="http://schemas.microsoft.com/office/drawing/2014/main" id="{2B2C8682-FC56-2430-DC5D-B0F23C0B00C2}"/>
              </a:ext>
            </a:extLst>
          </p:cNvPr>
          <p:cNvSpPr txBox="1"/>
          <p:nvPr/>
        </p:nvSpPr>
        <p:spPr>
          <a:xfrm>
            <a:off x="8390475" y="4285622"/>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4" name="TextBox 83">
            <a:extLst>
              <a:ext uri="{FF2B5EF4-FFF2-40B4-BE49-F238E27FC236}">
                <a16:creationId xmlns:a16="http://schemas.microsoft.com/office/drawing/2014/main" id="{23209F8F-7BE5-823E-2923-C6A823294893}"/>
              </a:ext>
            </a:extLst>
          </p:cNvPr>
          <p:cNvSpPr txBox="1"/>
          <p:nvPr/>
        </p:nvSpPr>
        <p:spPr>
          <a:xfrm>
            <a:off x="8390475" y="4953181"/>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2865978" y="3037311"/>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2865978" y="3703356"/>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8" name="TextBox 87">
            <a:extLst>
              <a:ext uri="{FF2B5EF4-FFF2-40B4-BE49-F238E27FC236}">
                <a16:creationId xmlns:a16="http://schemas.microsoft.com/office/drawing/2014/main" id="{C4D539F8-7EB9-F43B-FD6B-D9A8E853BDB7}"/>
              </a:ext>
            </a:extLst>
          </p:cNvPr>
          <p:cNvSpPr txBox="1"/>
          <p:nvPr/>
        </p:nvSpPr>
        <p:spPr>
          <a:xfrm>
            <a:off x="2865978" y="4369400"/>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9" name="TextBox 88">
            <a:extLst>
              <a:ext uri="{FF2B5EF4-FFF2-40B4-BE49-F238E27FC236}">
                <a16:creationId xmlns:a16="http://schemas.microsoft.com/office/drawing/2014/main" id="{783E6D58-916A-4BAC-0242-1DEE8F5BEE4C}"/>
              </a:ext>
            </a:extLst>
          </p:cNvPr>
          <p:cNvSpPr txBox="1"/>
          <p:nvPr/>
        </p:nvSpPr>
        <p:spPr>
          <a:xfrm>
            <a:off x="2865978" y="5024155"/>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9" name="그룹 835">
            <a:extLst>
              <a:ext uri="{FF2B5EF4-FFF2-40B4-BE49-F238E27FC236}">
                <a16:creationId xmlns:a16="http://schemas.microsoft.com/office/drawing/2014/main" id="{AD89CEF5-B0EC-73D6-A0A7-BB22FE2FB463}"/>
              </a:ext>
            </a:extLst>
          </p:cNvPr>
          <p:cNvGrpSpPr/>
          <p:nvPr/>
        </p:nvGrpSpPr>
        <p:grpSpPr>
          <a:xfrm rot="16200000">
            <a:off x="3779952" y="4380986"/>
            <a:ext cx="564373" cy="268733"/>
            <a:chOff x="5890169" y="4312037"/>
            <a:chExt cx="1895988" cy="1103725"/>
          </a:xfrm>
        </p:grpSpPr>
        <p:grpSp>
          <p:nvGrpSpPr>
            <p:cNvPr id="20" name="그룹 822">
              <a:extLst>
                <a:ext uri="{FF2B5EF4-FFF2-40B4-BE49-F238E27FC236}">
                  <a16:creationId xmlns:a16="http://schemas.microsoft.com/office/drawing/2014/main" id="{8E829146-C669-4C56-078B-405A6EECD7CB}"/>
                </a:ext>
              </a:extLst>
            </p:cNvPr>
            <p:cNvGrpSpPr/>
            <p:nvPr/>
          </p:nvGrpSpPr>
          <p:grpSpPr>
            <a:xfrm>
              <a:off x="6122466" y="4312037"/>
              <a:ext cx="1432853" cy="1103725"/>
              <a:chOff x="5991225" y="4310063"/>
              <a:chExt cx="496427" cy="273840"/>
            </a:xfrm>
          </p:grpSpPr>
          <p:cxnSp>
            <p:nvCxnSpPr>
              <p:cNvPr id="23" name="직선 연결선 771">
                <a:extLst>
                  <a:ext uri="{FF2B5EF4-FFF2-40B4-BE49-F238E27FC236}">
                    <a16:creationId xmlns:a16="http://schemas.microsoft.com/office/drawing/2014/main" id="{5A754324-AE2C-861B-87EE-B7341B2D69A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789">
                <a:extLst>
                  <a:ext uri="{FF2B5EF4-FFF2-40B4-BE49-F238E27FC236}">
                    <a16:creationId xmlns:a16="http://schemas.microsoft.com/office/drawing/2014/main" id="{29502131-6DA6-6D0F-BB3C-2C49B903148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792">
                <a:extLst>
                  <a:ext uri="{FF2B5EF4-FFF2-40B4-BE49-F238E27FC236}">
                    <a16:creationId xmlns:a16="http://schemas.microsoft.com/office/drawing/2014/main" id="{ACDC2459-638E-0A3B-360B-5BFE47AB70A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07">
                <a:extLst>
                  <a:ext uri="{FF2B5EF4-FFF2-40B4-BE49-F238E27FC236}">
                    <a16:creationId xmlns:a16="http://schemas.microsoft.com/office/drawing/2014/main" id="{EEB135D1-3BFF-F885-50DB-B2502FD7AC9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0">
                <a:extLst>
                  <a:ext uri="{FF2B5EF4-FFF2-40B4-BE49-F238E27FC236}">
                    <a16:creationId xmlns:a16="http://schemas.microsoft.com/office/drawing/2014/main" id="{CD669DE3-B894-2A74-EB19-8078BD2344E4}"/>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8" name="직선 연결선 815">
                <a:extLst>
                  <a:ext uri="{FF2B5EF4-FFF2-40B4-BE49-F238E27FC236}">
                    <a16:creationId xmlns:a16="http://schemas.microsoft.com/office/drawing/2014/main" id="{2D215FBC-CE0B-A1BE-903A-E38D8100FED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9" name="직선 연결선 819">
                <a:extLst>
                  <a:ext uri="{FF2B5EF4-FFF2-40B4-BE49-F238E27FC236}">
                    <a16:creationId xmlns:a16="http://schemas.microsoft.com/office/drawing/2014/main" id="{96367DBE-11AE-9E1C-72C3-123C8D6971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21" name="직선 연결선 826">
              <a:extLst>
                <a:ext uri="{FF2B5EF4-FFF2-40B4-BE49-F238E27FC236}">
                  <a16:creationId xmlns:a16="http://schemas.microsoft.com/office/drawing/2014/main" id="{F1C84639-4B7C-1BB1-6650-CA2F9603DCCE}"/>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832">
              <a:extLst>
                <a:ext uri="{FF2B5EF4-FFF2-40B4-BE49-F238E27FC236}">
                  <a16:creationId xmlns:a16="http://schemas.microsoft.com/office/drawing/2014/main" id="{1CE68011-83FA-59C5-0ACF-F8115C2C71E1}"/>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0" name="그룹 835">
            <a:extLst>
              <a:ext uri="{FF2B5EF4-FFF2-40B4-BE49-F238E27FC236}">
                <a16:creationId xmlns:a16="http://schemas.microsoft.com/office/drawing/2014/main" id="{E2DE9843-11A1-B72C-36ED-1FE88793A7D7}"/>
              </a:ext>
            </a:extLst>
          </p:cNvPr>
          <p:cNvGrpSpPr/>
          <p:nvPr/>
        </p:nvGrpSpPr>
        <p:grpSpPr>
          <a:xfrm rot="16200000">
            <a:off x="6006980" y="4380986"/>
            <a:ext cx="564373" cy="268733"/>
            <a:chOff x="5890169" y="4312037"/>
            <a:chExt cx="1895988" cy="1103725"/>
          </a:xfrm>
        </p:grpSpPr>
        <p:grpSp>
          <p:nvGrpSpPr>
            <p:cNvPr id="111" name="그룹 822">
              <a:extLst>
                <a:ext uri="{FF2B5EF4-FFF2-40B4-BE49-F238E27FC236}">
                  <a16:creationId xmlns:a16="http://schemas.microsoft.com/office/drawing/2014/main" id="{67B0FD71-9C96-60F5-8877-30B2470DD586}"/>
                </a:ext>
              </a:extLst>
            </p:cNvPr>
            <p:cNvGrpSpPr/>
            <p:nvPr/>
          </p:nvGrpSpPr>
          <p:grpSpPr>
            <a:xfrm>
              <a:off x="6122466" y="4312037"/>
              <a:ext cx="1432853" cy="1103725"/>
              <a:chOff x="5991225" y="4310063"/>
              <a:chExt cx="496427" cy="273840"/>
            </a:xfrm>
          </p:grpSpPr>
          <p:cxnSp>
            <p:nvCxnSpPr>
              <p:cNvPr id="114" name="직선 연결선 771">
                <a:extLst>
                  <a:ext uri="{FF2B5EF4-FFF2-40B4-BE49-F238E27FC236}">
                    <a16:creationId xmlns:a16="http://schemas.microsoft.com/office/drawing/2014/main" id="{D3964D48-33AF-B1DE-9969-8CF3B731D6E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789">
                <a:extLst>
                  <a:ext uri="{FF2B5EF4-FFF2-40B4-BE49-F238E27FC236}">
                    <a16:creationId xmlns:a16="http://schemas.microsoft.com/office/drawing/2014/main" id="{FC9F90BD-B033-E238-9758-FD94E737AC60}"/>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792">
                <a:extLst>
                  <a:ext uri="{FF2B5EF4-FFF2-40B4-BE49-F238E27FC236}">
                    <a16:creationId xmlns:a16="http://schemas.microsoft.com/office/drawing/2014/main" id="{5BECE959-9F5F-BAFD-B6B4-98FE3A52356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07">
                <a:extLst>
                  <a:ext uri="{FF2B5EF4-FFF2-40B4-BE49-F238E27FC236}">
                    <a16:creationId xmlns:a16="http://schemas.microsoft.com/office/drawing/2014/main" id="{B18BE5E0-8EEB-4D43-3500-AA6D9DC1DFC3}"/>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8" name="직선 연결선 810">
                <a:extLst>
                  <a:ext uri="{FF2B5EF4-FFF2-40B4-BE49-F238E27FC236}">
                    <a16:creationId xmlns:a16="http://schemas.microsoft.com/office/drawing/2014/main" id="{3B7AB53D-1EB8-BA98-4484-EC8A178F21F8}"/>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9" name="직선 연결선 815">
                <a:extLst>
                  <a:ext uri="{FF2B5EF4-FFF2-40B4-BE49-F238E27FC236}">
                    <a16:creationId xmlns:a16="http://schemas.microsoft.com/office/drawing/2014/main" id="{37191955-2546-6884-E212-7393210FA55A}"/>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0" name="직선 연결선 819">
                <a:extLst>
                  <a:ext uri="{FF2B5EF4-FFF2-40B4-BE49-F238E27FC236}">
                    <a16:creationId xmlns:a16="http://schemas.microsoft.com/office/drawing/2014/main" id="{AF405206-B039-831F-3002-3E802BFEF75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12" name="직선 연결선 826">
              <a:extLst>
                <a:ext uri="{FF2B5EF4-FFF2-40B4-BE49-F238E27FC236}">
                  <a16:creationId xmlns:a16="http://schemas.microsoft.com/office/drawing/2014/main" id="{D7552775-FA91-2568-52A4-3D092D2E18F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832">
              <a:extLst>
                <a:ext uri="{FF2B5EF4-FFF2-40B4-BE49-F238E27FC236}">
                  <a16:creationId xmlns:a16="http://schemas.microsoft.com/office/drawing/2014/main" id="{5D9C5420-0640-8924-8017-7D7C9430631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21" name="그룹 835">
            <a:extLst>
              <a:ext uri="{FF2B5EF4-FFF2-40B4-BE49-F238E27FC236}">
                <a16:creationId xmlns:a16="http://schemas.microsoft.com/office/drawing/2014/main" id="{46F06E68-A4D3-1E29-B631-77531C389F37}"/>
              </a:ext>
            </a:extLst>
          </p:cNvPr>
          <p:cNvGrpSpPr/>
          <p:nvPr/>
        </p:nvGrpSpPr>
        <p:grpSpPr>
          <a:xfrm rot="16200000">
            <a:off x="6006981" y="5048019"/>
            <a:ext cx="564373" cy="268733"/>
            <a:chOff x="5890169" y="4312037"/>
            <a:chExt cx="1895988" cy="1103725"/>
          </a:xfrm>
        </p:grpSpPr>
        <p:grpSp>
          <p:nvGrpSpPr>
            <p:cNvPr id="122" name="그룹 822">
              <a:extLst>
                <a:ext uri="{FF2B5EF4-FFF2-40B4-BE49-F238E27FC236}">
                  <a16:creationId xmlns:a16="http://schemas.microsoft.com/office/drawing/2014/main" id="{4E1C80F3-56B0-E94D-2AF2-B4296032C0D7}"/>
                </a:ext>
              </a:extLst>
            </p:cNvPr>
            <p:cNvGrpSpPr/>
            <p:nvPr/>
          </p:nvGrpSpPr>
          <p:grpSpPr>
            <a:xfrm>
              <a:off x="6122466" y="4312037"/>
              <a:ext cx="1432853" cy="1103725"/>
              <a:chOff x="5991225" y="4310063"/>
              <a:chExt cx="496427" cy="273840"/>
            </a:xfrm>
          </p:grpSpPr>
          <p:cxnSp>
            <p:nvCxnSpPr>
              <p:cNvPr id="125" name="직선 연결선 771">
                <a:extLst>
                  <a:ext uri="{FF2B5EF4-FFF2-40B4-BE49-F238E27FC236}">
                    <a16:creationId xmlns:a16="http://schemas.microsoft.com/office/drawing/2014/main" id="{56472CE2-E17B-E0AD-132B-B81078087073}"/>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6" name="직선 연결선 789">
                <a:extLst>
                  <a:ext uri="{FF2B5EF4-FFF2-40B4-BE49-F238E27FC236}">
                    <a16:creationId xmlns:a16="http://schemas.microsoft.com/office/drawing/2014/main" id="{5D061D8C-AFBA-BE3D-7F94-8AFA7F763244}"/>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7" name="직선 연결선 792">
                <a:extLst>
                  <a:ext uri="{FF2B5EF4-FFF2-40B4-BE49-F238E27FC236}">
                    <a16:creationId xmlns:a16="http://schemas.microsoft.com/office/drawing/2014/main" id="{33846EE5-4EE4-CC6D-F181-8ACB111A208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8" name="직선 연결선 807">
                <a:extLst>
                  <a:ext uri="{FF2B5EF4-FFF2-40B4-BE49-F238E27FC236}">
                    <a16:creationId xmlns:a16="http://schemas.microsoft.com/office/drawing/2014/main" id="{79026406-EEB7-C1B6-3937-3592D464334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9" name="직선 연결선 810">
                <a:extLst>
                  <a:ext uri="{FF2B5EF4-FFF2-40B4-BE49-F238E27FC236}">
                    <a16:creationId xmlns:a16="http://schemas.microsoft.com/office/drawing/2014/main" id="{81395FAA-5370-B2C9-3F9C-FC72D2D8585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0" name="직선 연결선 815">
                <a:extLst>
                  <a:ext uri="{FF2B5EF4-FFF2-40B4-BE49-F238E27FC236}">
                    <a16:creationId xmlns:a16="http://schemas.microsoft.com/office/drawing/2014/main" id="{3806A183-4C5D-6E8D-97F1-ADCD0637E45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1" name="직선 연결선 819">
                <a:extLst>
                  <a:ext uri="{FF2B5EF4-FFF2-40B4-BE49-F238E27FC236}">
                    <a16:creationId xmlns:a16="http://schemas.microsoft.com/office/drawing/2014/main" id="{932D1442-8E11-B6B1-230B-32D3C8615C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23" name="직선 연결선 826">
              <a:extLst>
                <a:ext uri="{FF2B5EF4-FFF2-40B4-BE49-F238E27FC236}">
                  <a16:creationId xmlns:a16="http://schemas.microsoft.com/office/drawing/2014/main" id="{BE4AC356-3A57-A5D9-5E8C-14A0181F9A16}"/>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24" name="직선 연결선 832">
              <a:extLst>
                <a:ext uri="{FF2B5EF4-FFF2-40B4-BE49-F238E27FC236}">
                  <a16:creationId xmlns:a16="http://schemas.microsoft.com/office/drawing/2014/main" id="{21F6AFD1-4707-F432-BE32-FEBDEB6FE4C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32" name="그룹 835">
            <a:extLst>
              <a:ext uri="{FF2B5EF4-FFF2-40B4-BE49-F238E27FC236}">
                <a16:creationId xmlns:a16="http://schemas.microsoft.com/office/drawing/2014/main" id="{1BF5A43A-17DF-637B-FADC-39781538C6C0}"/>
              </a:ext>
            </a:extLst>
          </p:cNvPr>
          <p:cNvGrpSpPr/>
          <p:nvPr/>
        </p:nvGrpSpPr>
        <p:grpSpPr>
          <a:xfrm rot="16200000">
            <a:off x="7120494" y="4380986"/>
            <a:ext cx="564373" cy="268733"/>
            <a:chOff x="5890169" y="4312037"/>
            <a:chExt cx="1895988" cy="1103725"/>
          </a:xfrm>
        </p:grpSpPr>
        <p:grpSp>
          <p:nvGrpSpPr>
            <p:cNvPr id="133" name="그룹 822">
              <a:extLst>
                <a:ext uri="{FF2B5EF4-FFF2-40B4-BE49-F238E27FC236}">
                  <a16:creationId xmlns:a16="http://schemas.microsoft.com/office/drawing/2014/main" id="{79274270-930E-A63A-45A1-75B1D628A402}"/>
                </a:ext>
              </a:extLst>
            </p:cNvPr>
            <p:cNvGrpSpPr/>
            <p:nvPr/>
          </p:nvGrpSpPr>
          <p:grpSpPr>
            <a:xfrm>
              <a:off x="6122466" y="4312037"/>
              <a:ext cx="1432853" cy="1103725"/>
              <a:chOff x="5991225" y="4310063"/>
              <a:chExt cx="496427" cy="273840"/>
            </a:xfrm>
          </p:grpSpPr>
          <p:cxnSp>
            <p:nvCxnSpPr>
              <p:cNvPr id="136" name="직선 연결선 771">
                <a:extLst>
                  <a:ext uri="{FF2B5EF4-FFF2-40B4-BE49-F238E27FC236}">
                    <a16:creationId xmlns:a16="http://schemas.microsoft.com/office/drawing/2014/main" id="{34672CA8-1EEF-0C00-B9CC-A68DEFB104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7" name="직선 연결선 789">
                <a:extLst>
                  <a:ext uri="{FF2B5EF4-FFF2-40B4-BE49-F238E27FC236}">
                    <a16:creationId xmlns:a16="http://schemas.microsoft.com/office/drawing/2014/main" id="{EA15D5AC-7B24-9276-B617-D68B7791F7E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8" name="직선 연결선 792">
                <a:extLst>
                  <a:ext uri="{FF2B5EF4-FFF2-40B4-BE49-F238E27FC236}">
                    <a16:creationId xmlns:a16="http://schemas.microsoft.com/office/drawing/2014/main" id="{6DD1EEA3-9B7A-3CD2-6E46-E654B119D8F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9" name="직선 연결선 807">
                <a:extLst>
                  <a:ext uri="{FF2B5EF4-FFF2-40B4-BE49-F238E27FC236}">
                    <a16:creationId xmlns:a16="http://schemas.microsoft.com/office/drawing/2014/main" id="{E227C1E6-1AC3-71A4-761A-FD06198F1E5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0" name="직선 연결선 810">
                <a:extLst>
                  <a:ext uri="{FF2B5EF4-FFF2-40B4-BE49-F238E27FC236}">
                    <a16:creationId xmlns:a16="http://schemas.microsoft.com/office/drawing/2014/main" id="{DF1D6C90-E511-BC55-B217-2EEC4CD2B36A}"/>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1" name="직선 연결선 815">
                <a:extLst>
                  <a:ext uri="{FF2B5EF4-FFF2-40B4-BE49-F238E27FC236}">
                    <a16:creationId xmlns:a16="http://schemas.microsoft.com/office/drawing/2014/main" id="{E6874B1F-59D1-7760-57EC-DD8F21C0D4C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2" name="직선 연결선 819">
                <a:extLst>
                  <a:ext uri="{FF2B5EF4-FFF2-40B4-BE49-F238E27FC236}">
                    <a16:creationId xmlns:a16="http://schemas.microsoft.com/office/drawing/2014/main" id="{01161A12-F6E3-55A0-5A12-F19083E37C4E}"/>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34" name="직선 연결선 826">
              <a:extLst>
                <a:ext uri="{FF2B5EF4-FFF2-40B4-BE49-F238E27FC236}">
                  <a16:creationId xmlns:a16="http://schemas.microsoft.com/office/drawing/2014/main" id="{85CDB2E5-4914-8F24-B835-5E9F3EAD22F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35" name="직선 연결선 832">
              <a:extLst>
                <a:ext uri="{FF2B5EF4-FFF2-40B4-BE49-F238E27FC236}">
                  <a16:creationId xmlns:a16="http://schemas.microsoft.com/office/drawing/2014/main" id="{3032E4D8-1818-D24A-7685-0F925B877462}"/>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43" name="그룹 835">
            <a:extLst>
              <a:ext uri="{FF2B5EF4-FFF2-40B4-BE49-F238E27FC236}">
                <a16:creationId xmlns:a16="http://schemas.microsoft.com/office/drawing/2014/main" id="{1B63DB89-B2C0-F8FF-C54A-3B445F5441D8}"/>
              </a:ext>
            </a:extLst>
          </p:cNvPr>
          <p:cNvGrpSpPr/>
          <p:nvPr/>
        </p:nvGrpSpPr>
        <p:grpSpPr>
          <a:xfrm rot="16200000">
            <a:off x="7120495" y="5048019"/>
            <a:ext cx="564373" cy="268733"/>
            <a:chOff x="5890169" y="4312037"/>
            <a:chExt cx="1895988" cy="1103725"/>
          </a:xfrm>
        </p:grpSpPr>
        <p:grpSp>
          <p:nvGrpSpPr>
            <p:cNvPr id="144" name="그룹 822">
              <a:extLst>
                <a:ext uri="{FF2B5EF4-FFF2-40B4-BE49-F238E27FC236}">
                  <a16:creationId xmlns:a16="http://schemas.microsoft.com/office/drawing/2014/main" id="{82C314C4-E967-C2CE-1A40-96DD0609CA44}"/>
                </a:ext>
              </a:extLst>
            </p:cNvPr>
            <p:cNvGrpSpPr/>
            <p:nvPr/>
          </p:nvGrpSpPr>
          <p:grpSpPr>
            <a:xfrm>
              <a:off x="6122466" y="4312037"/>
              <a:ext cx="1432853" cy="1103725"/>
              <a:chOff x="5991225" y="4310063"/>
              <a:chExt cx="496427" cy="273840"/>
            </a:xfrm>
          </p:grpSpPr>
          <p:cxnSp>
            <p:nvCxnSpPr>
              <p:cNvPr id="147" name="직선 연결선 771">
                <a:extLst>
                  <a:ext uri="{FF2B5EF4-FFF2-40B4-BE49-F238E27FC236}">
                    <a16:creationId xmlns:a16="http://schemas.microsoft.com/office/drawing/2014/main" id="{8BC0464A-3224-FE23-A865-C9B716335027}"/>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8" name="직선 연결선 789">
                <a:extLst>
                  <a:ext uri="{FF2B5EF4-FFF2-40B4-BE49-F238E27FC236}">
                    <a16:creationId xmlns:a16="http://schemas.microsoft.com/office/drawing/2014/main" id="{F53CDD37-E834-BE1F-6B91-E6B19AF3B09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9" name="직선 연결선 792">
                <a:extLst>
                  <a:ext uri="{FF2B5EF4-FFF2-40B4-BE49-F238E27FC236}">
                    <a16:creationId xmlns:a16="http://schemas.microsoft.com/office/drawing/2014/main" id="{9F8C6A34-D777-39A7-B81A-68F94AC7AFBA}"/>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0" name="직선 연결선 807">
                <a:extLst>
                  <a:ext uri="{FF2B5EF4-FFF2-40B4-BE49-F238E27FC236}">
                    <a16:creationId xmlns:a16="http://schemas.microsoft.com/office/drawing/2014/main" id="{4BCDB7BD-877C-EDB7-4B96-32548C16A309}"/>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1" name="직선 연결선 810">
                <a:extLst>
                  <a:ext uri="{FF2B5EF4-FFF2-40B4-BE49-F238E27FC236}">
                    <a16:creationId xmlns:a16="http://schemas.microsoft.com/office/drawing/2014/main" id="{8365F89A-001A-6260-DEFC-CB8788DD27AD}"/>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2" name="직선 연결선 815">
                <a:extLst>
                  <a:ext uri="{FF2B5EF4-FFF2-40B4-BE49-F238E27FC236}">
                    <a16:creationId xmlns:a16="http://schemas.microsoft.com/office/drawing/2014/main" id="{BF87F730-2A0B-50D4-6EF8-3BE57FEECDC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3" name="직선 연결선 819">
                <a:extLst>
                  <a:ext uri="{FF2B5EF4-FFF2-40B4-BE49-F238E27FC236}">
                    <a16:creationId xmlns:a16="http://schemas.microsoft.com/office/drawing/2014/main" id="{2DF7A94E-F48A-16A3-4703-4BC229F2CBE4}"/>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45" name="직선 연결선 826">
              <a:extLst>
                <a:ext uri="{FF2B5EF4-FFF2-40B4-BE49-F238E27FC236}">
                  <a16:creationId xmlns:a16="http://schemas.microsoft.com/office/drawing/2014/main" id="{EBD2A457-ABA1-4356-D024-3E0793D8377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46" name="직선 연결선 832">
              <a:extLst>
                <a:ext uri="{FF2B5EF4-FFF2-40B4-BE49-F238E27FC236}">
                  <a16:creationId xmlns:a16="http://schemas.microsoft.com/office/drawing/2014/main" id="{2BA59ECA-CAAE-307D-DB67-89EEB7ABFE33}"/>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154" name="TextBox 153">
            <a:extLst>
              <a:ext uri="{FF2B5EF4-FFF2-40B4-BE49-F238E27FC236}">
                <a16:creationId xmlns:a16="http://schemas.microsoft.com/office/drawing/2014/main" id="{899C8904-684B-3AE0-22A4-4F64BA9C08C6}"/>
              </a:ext>
            </a:extLst>
          </p:cNvPr>
          <p:cNvSpPr txBox="1"/>
          <p:nvPr/>
        </p:nvSpPr>
        <p:spPr>
          <a:xfrm>
            <a:off x="-85888" y="3317632"/>
            <a:ext cx="3190481" cy="1231106"/>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Target Cell</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Operate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as a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resistance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(1)</a:t>
            </a:r>
            <a:b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b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or</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an </a:t>
            </a:r>
            <a:r>
              <a:rPr kumimoji="0" lang="en-US" altLang="ko-KR" sz="2000" b="1" i="1"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open switch </a:t>
            </a:r>
            <a:r>
              <a:rPr kumimoji="0" lang="en-US" altLang="ko-KR" sz="2000" b="1" i="0" u="none" strike="noStrike" kern="1200" cap="none" spc="0" normalizeH="0" baseline="0" noProof="0" dirty="0">
                <a:ln>
                  <a:noFill/>
                </a:ln>
                <a:solidFill>
                  <a:srgbClr val="C80060"/>
                </a:solidFill>
                <a:effectLst/>
                <a:uLnTx/>
                <a:uFillTx/>
                <a:latin typeface="Cambria" panose="02040503050406030204" pitchFamily="18" charset="0"/>
                <a:ea typeface="맑은 고딕" panose="020B0503020000020004" pitchFamily="34" charset="-127"/>
                <a:cs typeface="+mn-cs"/>
              </a:rPr>
              <a:t>(0)</a:t>
            </a:r>
          </a:p>
        </p:txBody>
      </p:sp>
      <p:sp>
        <p:nvSpPr>
          <p:cNvPr id="155" name="Left Brace 154">
            <a:extLst>
              <a:ext uri="{FF2B5EF4-FFF2-40B4-BE49-F238E27FC236}">
                <a16:creationId xmlns:a16="http://schemas.microsoft.com/office/drawing/2014/main" id="{33AA3690-BC45-5E74-93ED-ACE1BA77DB4C}"/>
              </a:ext>
            </a:extLst>
          </p:cNvPr>
          <p:cNvSpPr/>
          <p:nvPr/>
        </p:nvSpPr>
        <p:spPr>
          <a:xfrm>
            <a:off x="2634768" y="2887743"/>
            <a:ext cx="323170" cy="2917545"/>
          </a:xfrm>
          <a:prstGeom prst="leftBrace">
            <a:avLst>
              <a:gd name="adj1" fmla="val 52841"/>
              <a:gd name="adj2" fmla="val 31444"/>
            </a:avLst>
          </a:prstGeom>
          <a:ln w="19050">
            <a:solidFill>
              <a:srgbClr val="C8006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56" name="그룹 835">
            <a:extLst>
              <a:ext uri="{FF2B5EF4-FFF2-40B4-BE49-F238E27FC236}">
                <a16:creationId xmlns:a16="http://schemas.microsoft.com/office/drawing/2014/main" id="{B63CB6F7-84D5-09AD-996F-9FBB94EEC874}"/>
              </a:ext>
            </a:extLst>
          </p:cNvPr>
          <p:cNvGrpSpPr/>
          <p:nvPr/>
        </p:nvGrpSpPr>
        <p:grpSpPr>
          <a:xfrm rot="16200000">
            <a:off x="4893346" y="3720630"/>
            <a:ext cx="564373" cy="268733"/>
            <a:chOff x="5890169" y="4312037"/>
            <a:chExt cx="1895988" cy="1103725"/>
          </a:xfrm>
        </p:grpSpPr>
        <p:grpSp>
          <p:nvGrpSpPr>
            <p:cNvPr id="157" name="그룹 822">
              <a:extLst>
                <a:ext uri="{FF2B5EF4-FFF2-40B4-BE49-F238E27FC236}">
                  <a16:creationId xmlns:a16="http://schemas.microsoft.com/office/drawing/2014/main" id="{57B5F6AF-9264-3133-9F75-3778674D3752}"/>
                </a:ext>
              </a:extLst>
            </p:cNvPr>
            <p:cNvGrpSpPr/>
            <p:nvPr/>
          </p:nvGrpSpPr>
          <p:grpSpPr>
            <a:xfrm>
              <a:off x="6122466" y="4312037"/>
              <a:ext cx="1432853" cy="1103725"/>
              <a:chOff x="5991225" y="4310063"/>
              <a:chExt cx="496427" cy="273840"/>
            </a:xfrm>
          </p:grpSpPr>
          <p:cxnSp>
            <p:nvCxnSpPr>
              <p:cNvPr id="160" name="직선 연결선 771">
                <a:extLst>
                  <a:ext uri="{FF2B5EF4-FFF2-40B4-BE49-F238E27FC236}">
                    <a16:creationId xmlns:a16="http://schemas.microsoft.com/office/drawing/2014/main" id="{4786857B-F26A-2243-D22E-018997E1C8E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1" name="직선 연결선 789">
                <a:extLst>
                  <a:ext uri="{FF2B5EF4-FFF2-40B4-BE49-F238E27FC236}">
                    <a16:creationId xmlns:a16="http://schemas.microsoft.com/office/drawing/2014/main" id="{904F2D5C-4791-75D2-5301-7F2E084D7FC8}"/>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2" name="직선 연결선 792">
                <a:extLst>
                  <a:ext uri="{FF2B5EF4-FFF2-40B4-BE49-F238E27FC236}">
                    <a16:creationId xmlns:a16="http://schemas.microsoft.com/office/drawing/2014/main" id="{AE7EC974-371B-1F86-D025-35CBE8CCD0B9}"/>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3" name="직선 연결선 807">
                <a:extLst>
                  <a:ext uri="{FF2B5EF4-FFF2-40B4-BE49-F238E27FC236}">
                    <a16:creationId xmlns:a16="http://schemas.microsoft.com/office/drawing/2014/main" id="{BC212E2C-7AEC-8978-9178-F81D43E17D26}"/>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4" name="직선 연결선 810">
                <a:extLst>
                  <a:ext uri="{FF2B5EF4-FFF2-40B4-BE49-F238E27FC236}">
                    <a16:creationId xmlns:a16="http://schemas.microsoft.com/office/drawing/2014/main" id="{B2025A5D-D679-CF90-3DF1-69924ACC8CE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5" name="직선 연결선 815">
                <a:extLst>
                  <a:ext uri="{FF2B5EF4-FFF2-40B4-BE49-F238E27FC236}">
                    <a16:creationId xmlns:a16="http://schemas.microsoft.com/office/drawing/2014/main" id="{2C5B9AF3-91BB-0A0F-AE8B-4F6C98328981}"/>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66" name="직선 연결선 819">
                <a:extLst>
                  <a:ext uri="{FF2B5EF4-FFF2-40B4-BE49-F238E27FC236}">
                    <a16:creationId xmlns:a16="http://schemas.microsoft.com/office/drawing/2014/main" id="{97D2F2BC-7B2E-B435-002B-A2D0B234864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58" name="직선 연결선 826">
              <a:extLst>
                <a:ext uri="{FF2B5EF4-FFF2-40B4-BE49-F238E27FC236}">
                  <a16:creationId xmlns:a16="http://schemas.microsoft.com/office/drawing/2014/main" id="{B64CC501-4BA8-9496-C1E7-CBE4D285198B}"/>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59" name="직선 연결선 832">
              <a:extLst>
                <a:ext uri="{FF2B5EF4-FFF2-40B4-BE49-F238E27FC236}">
                  <a16:creationId xmlns:a16="http://schemas.microsoft.com/office/drawing/2014/main" id="{93AA5A4B-32FB-82AC-B658-0EC80949E757}"/>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67" name="그룹 835">
            <a:extLst>
              <a:ext uri="{FF2B5EF4-FFF2-40B4-BE49-F238E27FC236}">
                <a16:creationId xmlns:a16="http://schemas.microsoft.com/office/drawing/2014/main" id="{CBA410D2-F61C-1BB0-809E-3DFEF737C6F0}"/>
              </a:ext>
            </a:extLst>
          </p:cNvPr>
          <p:cNvGrpSpPr/>
          <p:nvPr/>
        </p:nvGrpSpPr>
        <p:grpSpPr>
          <a:xfrm rot="16200000">
            <a:off x="6006980" y="3060186"/>
            <a:ext cx="564373" cy="268733"/>
            <a:chOff x="5890169" y="4312037"/>
            <a:chExt cx="1895988" cy="1103725"/>
          </a:xfrm>
        </p:grpSpPr>
        <p:grpSp>
          <p:nvGrpSpPr>
            <p:cNvPr id="168" name="그룹 822">
              <a:extLst>
                <a:ext uri="{FF2B5EF4-FFF2-40B4-BE49-F238E27FC236}">
                  <a16:creationId xmlns:a16="http://schemas.microsoft.com/office/drawing/2014/main" id="{EE5C1BD7-D2B8-C593-5684-E33024672C2B}"/>
                </a:ext>
              </a:extLst>
            </p:cNvPr>
            <p:cNvGrpSpPr/>
            <p:nvPr/>
          </p:nvGrpSpPr>
          <p:grpSpPr>
            <a:xfrm>
              <a:off x="6122466" y="4312037"/>
              <a:ext cx="1432853" cy="1103725"/>
              <a:chOff x="5991225" y="4310063"/>
              <a:chExt cx="496427" cy="273840"/>
            </a:xfrm>
          </p:grpSpPr>
          <p:cxnSp>
            <p:nvCxnSpPr>
              <p:cNvPr id="171" name="직선 연결선 771">
                <a:extLst>
                  <a:ext uri="{FF2B5EF4-FFF2-40B4-BE49-F238E27FC236}">
                    <a16:creationId xmlns:a16="http://schemas.microsoft.com/office/drawing/2014/main" id="{9D1BCDE7-1DD9-C412-BD72-F48E0165A96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2" name="직선 연결선 789">
                <a:extLst>
                  <a:ext uri="{FF2B5EF4-FFF2-40B4-BE49-F238E27FC236}">
                    <a16:creationId xmlns:a16="http://schemas.microsoft.com/office/drawing/2014/main" id="{B7D0D51C-51F8-09AC-FB9C-AF9BA631421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3" name="직선 연결선 792">
                <a:extLst>
                  <a:ext uri="{FF2B5EF4-FFF2-40B4-BE49-F238E27FC236}">
                    <a16:creationId xmlns:a16="http://schemas.microsoft.com/office/drawing/2014/main" id="{E9789E80-8914-CB8F-0F5A-B5B8A2B7915F}"/>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4" name="직선 연결선 807">
                <a:extLst>
                  <a:ext uri="{FF2B5EF4-FFF2-40B4-BE49-F238E27FC236}">
                    <a16:creationId xmlns:a16="http://schemas.microsoft.com/office/drawing/2014/main" id="{A3C24941-2F56-7235-691C-82F85C342B27}"/>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5" name="직선 연결선 810">
                <a:extLst>
                  <a:ext uri="{FF2B5EF4-FFF2-40B4-BE49-F238E27FC236}">
                    <a16:creationId xmlns:a16="http://schemas.microsoft.com/office/drawing/2014/main" id="{811F6DE6-13F6-8A97-57C9-9D487156F72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6" name="직선 연결선 815">
                <a:extLst>
                  <a:ext uri="{FF2B5EF4-FFF2-40B4-BE49-F238E27FC236}">
                    <a16:creationId xmlns:a16="http://schemas.microsoft.com/office/drawing/2014/main" id="{094FE345-6948-4FCF-4EDB-64F5A4B36B4F}"/>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7" name="직선 연결선 819">
                <a:extLst>
                  <a:ext uri="{FF2B5EF4-FFF2-40B4-BE49-F238E27FC236}">
                    <a16:creationId xmlns:a16="http://schemas.microsoft.com/office/drawing/2014/main" id="{560425F4-11BA-7FE4-584E-ADDC4F93CDC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69" name="직선 연결선 826">
              <a:extLst>
                <a:ext uri="{FF2B5EF4-FFF2-40B4-BE49-F238E27FC236}">
                  <a16:creationId xmlns:a16="http://schemas.microsoft.com/office/drawing/2014/main" id="{3F2D677A-3109-2CE2-2243-B98E6C00ADF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70" name="직선 연결선 832">
              <a:extLst>
                <a:ext uri="{FF2B5EF4-FFF2-40B4-BE49-F238E27FC236}">
                  <a16:creationId xmlns:a16="http://schemas.microsoft.com/office/drawing/2014/main" id="{CB38072E-5F48-9231-1213-695F698A093D}"/>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78" name="그룹 835">
            <a:extLst>
              <a:ext uri="{FF2B5EF4-FFF2-40B4-BE49-F238E27FC236}">
                <a16:creationId xmlns:a16="http://schemas.microsoft.com/office/drawing/2014/main" id="{86A5B3C9-0EE9-2C01-407C-2AE2889687F5}"/>
              </a:ext>
            </a:extLst>
          </p:cNvPr>
          <p:cNvGrpSpPr/>
          <p:nvPr/>
        </p:nvGrpSpPr>
        <p:grpSpPr>
          <a:xfrm rot="16200000">
            <a:off x="7120494" y="3047310"/>
            <a:ext cx="564373" cy="268733"/>
            <a:chOff x="5890169" y="4312037"/>
            <a:chExt cx="1895988" cy="1103725"/>
          </a:xfrm>
        </p:grpSpPr>
        <p:grpSp>
          <p:nvGrpSpPr>
            <p:cNvPr id="179" name="그룹 822">
              <a:extLst>
                <a:ext uri="{FF2B5EF4-FFF2-40B4-BE49-F238E27FC236}">
                  <a16:creationId xmlns:a16="http://schemas.microsoft.com/office/drawing/2014/main" id="{1FFBE70D-3875-2509-A49E-D48E1213AFFA}"/>
                </a:ext>
              </a:extLst>
            </p:cNvPr>
            <p:cNvGrpSpPr/>
            <p:nvPr/>
          </p:nvGrpSpPr>
          <p:grpSpPr>
            <a:xfrm>
              <a:off x="6122466" y="4312037"/>
              <a:ext cx="1432853" cy="1103725"/>
              <a:chOff x="5991225" y="4310063"/>
              <a:chExt cx="496427" cy="273840"/>
            </a:xfrm>
          </p:grpSpPr>
          <p:cxnSp>
            <p:nvCxnSpPr>
              <p:cNvPr id="182" name="직선 연결선 771">
                <a:extLst>
                  <a:ext uri="{FF2B5EF4-FFF2-40B4-BE49-F238E27FC236}">
                    <a16:creationId xmlns:a16="http://schemas.microsoft.com/office/drawing/2014/main" id="{77909EF5-2276-582E-037A-5F31B18C3FC9}"/>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3" name="직선 연결선 789">
                <a:extLst>
                  <a:ext uri="{FF2B5EF4-FFF2-40B4-BE49-F238E27FC236}">
                    <a16:creationId xmlns:a16="http://schemas.microsoft.com/office/drawing/2014/main" id="{83E4595D-3FEE-8433-87FB-529A7A7AAB75}"/>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4" name="직선 연결선 792">
                <a:extLst>
                  <a:ext uri="{FF2B5EF4-FFF2-40B4-BE49-F238E27FC236}">
                    <a16:creationId xmlns:a16="http://schemas.microsoft.com/office/drawing/2014/main" id="{712B062D-F37A-3428-150D-CA38B04579F8}"/>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5" name="직선 연결선 807">
                <a:extLst>
                  <a:ext uri="{FF2B5EF4-FFF2-40B4-BE49-F238E27FC236}">
                    <a16:creationId xmlns:a16="http://schemas.microsoft.com/office/drawing/2014/main" id="{5852D7AA-95EE-CB62-C41F-2340BF71B4D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6" name="직선 연결선 810">
                <a:extLst>
                  <a:ext uri="{FF2B5EF4-FFF2-40B4-BE49-F238E27FC236}">
                    <a16:creationId xmlns:a16="http://schemas.microsoft.com/office/drawing/2014/main" id="{36902E79-E858-773C-A571-DFEE41D9CA6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7" name="직선 연결선 815">
                <a:extLst>
                  <a:ext uri="{FF2B5EF4-FFF2-40B4-BE49-F238E27FC236}">
                    <a16:creationId xmlns:a16="http://schemas.microsoft.com/office/drawing/2014/main" id="{8811803A-A435-0430-6E45-6640D4235A6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8" name="직선 연결선 819">
                <a:extLst>
                  <a:ext uri="{FF2B5EF4-FFF2-40B4-BE49-F238E27FC236}">
                    <a16:creationId xmlns:a16="http://schemas.microsoft.com/office/drawing/2014/main" id="{51C62045-6984-D8C1-C3F6-9B55A8C158E6}"/>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80" name="직선 연결선 826">
              <a:extLst>
                <a:ext uri="{FF2B5EF4-FFF2-40B4-BE49-F238E27FC236}">
                  <a16:creationId xmlns:a16="http://schemas.microsoft.com/office/drawing/2014/main" id="{9C58DD7B-F716-7577-8D1D-AF378BD3E75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81" name="직선 연결선 832">
              <a:extLst>
                <a:ext uri="{FF2B5EF4-FFF2-40B4-BE49-F238E27FC236}">
                  <a16:creationId xmlns:a16="http://schemas.microsoft.com/office/drawing/2014/main" id="{95BD4133-B6F6-E84F-8347-AEB260DFF954}"/>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89" name="그룹 835">
            <a:extLst>
              <a:ext uri="{FF2B5EF4-FFF2-40B4-BE49-F238E27FC236}">
                <a16:creationId xmlns:a16="http://schemas.microsoft.com/office/drawing/2014/main" id="{78E25BF5-362F-8941-9132-C143583DC978}"/>
              </a:ext>
            </a:extLst>
          </p:cNvPr>
          <p:cNvGrpSpPr/>
          <p:nvPr/>
        </p:nvGrpSpPr>
        <p:grpSpPr>
          <a:xfrm rot="16200000">
            <a:off x="7120495" y="3714343"/>
            <a:ext cx="564373" cy="268733"/>
            <a:chOff x="5890169" y="4312037"/>
            <a:chExt cx="1895988" cy="1103725"/>
          </a:xfrm>
        </p:grpSpPr>
        <p:grpSp>
          <p:nvGrpSpPr>
            <p:cNvPr id="190" name="그룹 822">
              <a:extLst>
                <a:ext uri="{FF2B5EF4-FFF2-40B4-BE49-F238E27FC236}">
                  <a16:creationId xmlns:a16="http://schemas.microsoft.com/office/drawing/2014/main" id="{01316078-B488-C955-C836-BA0C050F0F38}"/>
                </a:ext>
              </a:extLst>
            </p:cNvPr>
            <p:cNvGrpSpPr/>
            <p:nvPr/>
          </p:nvGrpSpPr>
          <p:grpSpPr>
            <a:xfrm>
              <a:off x="6122466" y="4312037"/>
              <a:ext cx="1432853" cy="1103725"/>
              <a:chOff x="5991225" y="4310063"/>
              <a:chExt cx="496427" cy="273840"/>
            </a:xfrm>
          </p:grpSpPr>
          <p:cxnSp>
            <p:nvCxnSpPr>
              <p:cNvPr id="193" name="직선 연결선 771">
                <a:extLst>
                  <a:ext uri="{FF2B5EF4-FFF2-40B4-BE49-F238E27FC236}">
                    <a16:creationId xmlns:a16="http://schemas.microsoft.com/office/drawing/2014/main" id="{974BBEA6-2817-DC08-FA2E-9B3F6DF44CE6}"/>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4" name="직선 연결선 789">
                <a:extLst>
                  <a:ext uri="{FF2B5EF4-FFF2-40B4-BE49-F238E27FC236}">
                    <a16:creationId xmlns:a16="http://schemas.microsoft.com/office/drawing/2014/main" id="{FE87092F-0F16-4009-B389-DAB064B09AAD}"/>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5" name="직선 연결선 792">
                <a:extLst>
                  <a:ext uri="{FF2B5EF4-FFF2-40B4-BE49-F238E27FC236}">
                    <a16:creationId xmlns:a16="http://schemas.microsoft.com/office/drawing/2014/main" id="{DF3DA6CB-9B87-BFC4-09C8-9670F5AF704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6" name="직선 연결선 807">
                <a:extLst>
                  <a:ext uri="{FF2B5EF4-FFF2-40B4-BE49-F238E27FC236}">
                    <a16:creationId xmlns:a16="http://schemas.microsoft.com/office/drawing/2014/main" id="{E7117FFE-2B88-6213-C998-99AA5F86837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7" name="직선 연결선 810">
                <a:extLst>
                  <a:ext uri="{FF2B5EF4-FFF2-40B4-BE49-F238E27FC236}">
                    <a16:creationId xmlns:a16="http://schemas.microsoft.com/office/drawing/2014/main" id="{BE1F6235-35DD-B0DA-7BC7-395D15EE0223}"/>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8" name="직선 연결선 815">
                <a:extLst>
                  <a:ext uri="{FF2B5EF4-FFF2-40B4-BE49-F238E27FC236}">
                    <a16:creationId xmlns:a16="http://schemas.microsoft.com/office/drawing/2014/main" id="{A16A3A3D-FA01-78BF-6BC7-BFBCC2D31658}"/>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9" name="직선 연결선 819">
                <a:extLst>
                  <a:ext uri="{FF2B5EF4-FFF2-40B4-BE49-F238E27FC236}">
                    <a16:creationId xmlns:a16="http://schemas.microsoft.com/office/drawing/2014/main" id="{5CEF3E41-E07B-7FEF-FFDD-0E8F7535426A}"/>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1" name="직선 연결선 826">
              <a:extLst>
                <a:ext uri="{FF2B5EF4-FFF2-40B4-BE49-F238E27FC236}">
                  <a16:creationId xmlns:a16="http://schemas.microsoft.com/office/drawing/2014/main" id="{E60640E5-F34A-30DB-09B5-34873CC316EF}"/>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92" name="직선 연결선 832">
              <a:extLst>
                <a:ext uri="{FF2B5EF4-FFF2-40B4-BE49-F238E27FC236}">
                  <a16:creationId xmlns:a16="http://schemas.microsoft.com/office/drawing/2014/main" id="{B6F2D151-119C-0B2C-9B1D-5125A5D0FD9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00" name="그룹 761">
            <a:extLst>
              <a:ext uri="{FF2B5EF4-FFF2-40B4-BE49-F238E27FC236}">
                <a16:creationId xmlns:a16="http://schemas.microsoft.com/office/drawing/2014/main" id="{18D770F5-D757-3D9C-C214-20A9E4A8EE8A}"/>
              </a:ext>
            </a:extLst>
          </p:cNvPr>
          <p:cNvGrpSpPr/>
          <p:nvPr/>
        </p:nvGrpSpPr>
        <p:grpSpPr>
          <a:xfrm rot="5400000">
            <a:off x="3769659" y="3135148"/>
            <a:ext cx="598569" cy="124310"/>
            <a:chOff x="5608137" y="3394157"/>
            <a:chExt cx="338599" cy="70817"/>
          </a:xfrm>
        </p:grpSpPr>
        <p:grpSp>
          <p:nvGrpSpPr>
            <p:cNvPr id="201" name="그룹 753">
              <a:extLst>
                <a:ext uri="{FF2B5EF4-FFF2-40B4-BE49-F238E27FC236}">
                  <a16:creationId xmlns:a16="http://schemas.microsoft.com/office/drawing/2014/main" id="{90A2B2DB-1E4C-7977-4597-0D7299C11030}"/>
                </a:ext>
              </a:extLst>
            </p:cNvPr>
            <p:cNvGrpSpPr/>
            <p:nvPr/>
          </p:nvGrpSpPr>
          <p:grpSpPr>
            <a:xfrm rot="5400000">
              <a:off x="5739521" y="3307128"/>
              <a:ext cx="70817" cy="244875"/>
              <a:chOff x="5131625" y="2342062"/>
              <a:chExt cx="70817" cy="244875"/>
            </a:xfrm>
          </p:grpSpPr>
          <p:sp>
            <p:nvSpPr>
              <p:cNvPr id="204" name="타원 750">
                <a:extLst>
                  <a:ext uri="{FF2B5EF4-FFF2-40B4-BE49-F238E27FC236}">
                    <a16:creationId xmlns:a16="http://schemas.microsoft.com/office/drawing/2014/main" id="{BC5C5548-95B8-3DAC-8AA5-D0E9428FDBF7}"/>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05" name="타원 751">
                <a:extLst>
                  <a:ext uri="{FF2B5EF4-FFF2-40B4-BE49-F238E27FC236}">
                    <a16:creationId xmlns:a16="http://schemas.microsoft.com/office/drawing/2014/main" id="{B33E984F-BB1E-DF1A-18D4-EE14097E1D3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06" name="직선 연결선 752">
                <a:extLst>
                  <a:ext uri="{FF2B5EF4-FFF2-40B4-BE49-F238E27FC236}">
                    <a16:creationId xmlns:a16="http://schemas.microsoft.com/office/drawing/2014/main" id="{ADB9E827-D2B6-181F-BB06-BA8A6A42AA0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2" name="직선 연결선 754">
              <a:extLst>
                <a:ext uri="{FF2B5EF4-FFF2-40B4-BE49-F238E27FC236}">
                  <a16:creationId xmlns:a16="http://schemas.microsoft.com/office/drawing/2014/main" id="{EE5475B1-7F34-769D-6446-B12C5E2930C2}"/>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03" name="직선 연결선 756">
              <a:extLst>
                <a:ext uri="{FF2B5EF4-FFF2-40B4-BE49-F238E27FC236}">
                  <a16:creationId xmlns:a16="http://schemas.microsoft.com/office/drawing/2014/main" id="{379BC714-F0D0-F5B7-14DC-C65EA439A9D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07" name="그룹 761">
            <a:extLst>
              <a:ext uri="{FF2B5EF4-FFF2-40B4-BE49-F238E27FC236}">
                <a16:creationId xmlns:a16="http://schemas.microsoft.com/office/drawing/2014/main" id="{A6D867BF-D978-2699-BE35-22DF40034E85}"/>
              </a:ext>
            </a:extLst>
          </p:cNvPr>
          <p:cNvGrpSpPr/>
          <p:nvPr/>
        </p:nvGrpSpPr>
        <p:grpSpPr>
          <a:xfrm rot="5400000">
            <a:off x="4883794" y="3135149"/>
            <a:ext cx="598569" cy="124310"/>
            <a:chOff x="5608137" y="3394157"/>
            <a:chExt cx="338599" cy="70817"/>
          </a:xfrm>
        </p:grpSpPr>
        <p:grpSp>
          <p:nvGrpSpPr>
            <p:cNvPr id="208" name="그룹 753">
              <a:extLst>
                <a:ext uri="{FF2B5EF4-FFF2-40B4-BE49-F238E27FC236}">
                  <a16:creationId xmlns:a16="http://schemas.microsoft.com/office/drawing/2014/main" id="{57A3CD82-0C8A-3D0E-42CF-529911786D09}"/>
                </a:ext>
              </a:extLst>
            </p:cNvPr>
            <p:cNvGrpSpPr/>
            <p:nvPr/>
          </p:nvGrpSpPr>
          <p:grpSpPr>
            <a:xfrm rot="5400000">
              <a:off x="5739521" y="3307128"/>
              <a:ext cx="70817" cy="244875"/>
              <a:chOff x="5131625" y="2342062"/>
              <a:chExt cx="70817" cy="244875"/>
            </a:xfrm>
          </p:grpSpPr>
          <p:sp>
            <p:nvSpPr>
              <p:cNvPr id="211" name="타원 750">
                <a:extLst>
                  <a:ext uri="{FF2B5EF4-FFF2-40B4-BE49-F238E27FC236}">
                    <a16:creationId xmlns:a16="http://schemas.microsoft.com/office/drawing/2014/main" id="{48D4A186-6BF1-FE23-69AE-264C8999FC8B}"/>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2" name="타원 751">
                <a:extLst>
                  <a:ext uri="{FF2B5EF4-FFF2-40B4-BE49-F238E27FC236}">
                    <a16:creationId xmlns:a16="http://schemas.microsoft.com/office/drawing/2014/main" id="{2291DAB4-615E-E255-86FD-EB7F0FBD506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13" name="직선 연결선 752">
                <a:extLst>
                  <a:ext uri="{FF2B5EF4-FFF2-40B4-BE49-F238E27FC236}">
                    <a16:creationId xmlns:a16="http://schemas.microsoft.com/office/drawing/2014/main" id="{E8C20479-5D80-FE09-50D8-E7B5BC39905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09" name="직선 연결선 754">
              <a:extLst>
                <a:ext uri="{FF2B5EF4-FFF2-40B4-BE49-F238E27FC236}">
                  <a16:creationId xmlns:a16="http://schemas.microsoft.com/office/drawing/2014/main" id="{792501B7-9EF0-51B9-5105-30264380534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0" name="직선 연결선 756">
              <a:extLst>
                <a:ext uri="{FF2B5EF4-FFF2-40B4-BE49-F238E27FC236}">
                  <a16:creationId xmlns:a16="http://schemas.microsoft.com/office/drawing/2014/main" id="{8B0F049A-F74E-D1AE-6075-C05EED7521E6}"/>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14" name="그룹 761">
            <a:extLst>
              <a:ext uri="{FF2B5EF4-FFF2-40B4-BE49-F238E27FC236}">
                <a16:creationId xmlns:a16="http://schemas.microsoft.com/office/drawing/2014/main" id="{258CE8CF-F56F-B238-5183-C18645980375}"/>
              </a:ext>
            </a:extLst>
          </p:cNvPr>
          <p:cNvGrpSpPr/>
          <p:nvPr/>
        </p:nvGrpSpPr>
        <p:grpSpPr>
          <a:xfrm rot="5400000">
            <a:off x="3768991" y="3807190"/>
            <a:ext cx="598569" cy="124310"/>
            <a:chOff x="5608137" y="3394157"/>
            <a:chExt cx="338599" cy="70817"/>
          </a:xfrm>
        </p:grpSpPr>
        <p:grpSp>
          <p:nvGrpSpPr>
            <p:cNvPr id="215" name="그룹 753">
              <a:extLst>
                <a:ext uri="{FF2B5EF4-FFF2-40B4-BE49-F238E27FC236}">
                  <a16:creationId xmlns:a16="http://schemas.microsoft.com/office/drawing/2014/main" id="{D9516219-F387-1265-1334-04E4FC156071}"/>
                </a:ext>
              </a:extLst>
            </p:cNvPr>
            <p:cNvGrpSpPr/>
            <p:nvPr/>
          </p:nvGrpSpPr>
          <p:grpSpPr>
            <a:xfrm rot="5400000">
              <a:off x="5739521" y="3307128"/>
              <a:ext cx="70817" cy="244875"/>
              <a:chOff x="5131625" y="2342062"/>
              <a:chExt cx="70817" cy="244875"/>
            </a:xfrm>
          </p:grpSpPr>
          <p:sp>
            <p:nvSpPr>
              <p:cNvPr id="218" name="타원 750">
                <a:extLst>
                  <a:ext uri="{FF2B5EF4-FFF2-40B4-BE49-F238E27FC236}">
                    <a16:creationId xmlns:a16="http://schemas.microsoft.com/office/drawing/2014/main" id="{C8A5AB2F-6E06-EE38-99DD-42B051A9828A}"/>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19" name="타원 751">
                <a:extLst>
                  <a:ext uri="{FF2B5EF4-FFF2-40B4-BE49-F238E27FC236}">
                    <a16:creationId xmlns:a16="http://schemas.microsoft.com/office/drawing/2014/main" id="{44CF0E02-1351-84B1-6D85-0A0C62F8364C}"/>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0" name="직선 연결선 752">
                <a:extLst>
                  <a:ext uri="{FF2B5EF4-FFF2-40B4-BE49-F238E27FC236}">
                    <a16:creationId xmlns:a16="http://schemas.microsoft.com/office/drawing/2014/main" id="{96DC48BE-6EF1-67B3-9DB1-9D82DCA7BCE3}"/>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16" name="직선 연결선 754">
              <a:extLst>
                <a:ext uri="{FF2B5EF4-FFF2-40B4-BE49-F238E27FC236}">
                  <a16:creationId xmlns:a16="http://schemas.microsoft.com/office/drawing/2014/main" id="{F0DC33C5-6F50-4302-0E25-C43A22B21AF5}"/>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17" name="직선 연결선 756">
              <a:extLst>
                <a:ext uri="{FF2B5EF4-FFF2-40B4-BE49-F238E27FC236}">
                  <a16:creationId xmlns:a16="http://schemas.microsoft.com/office/drawing/2014/main" id="{AD8D3342-D7B2-CFB3-1C1A-997878F4A1C9}"/>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21" name="그룹 761">
            <a:extLst>
              <a:ext uri="{FF2B5EF4-FFF2-40B4-BE49-F238E27FC236}">
                <a16:creationId xmlns:a16="http://schemas.microsoft.com/office/drawing/2014/main" id="{5203FB5B-A04D-5867-ABDE-7CD88036E35F}"/>
              </a:ext>
            </a:extLst>
          </p:cNvPr>
          <p:cNvGrpSpPr/>
          <p:nvPr/>
        </p:nvGrpSpPr>
        <p:grpSpPr>
          <a:xfrm rot="5400000">
            <a:off x="5999216" y="3807191"/>
            <a:ext cx="598569" cy="124310"/>
            <a:chOff x="5608137" y="3394157"/>
            <a:chExt cx="338599" cy="70817"/>
          </a:xfrm>
        </p:grpSpPr>
        <p:grpSp>
          <p:nvGrpSpPr>
            <p:cNvPr id="222" name="그룹 753">
              <a:extLst>
                <a:ext uri="{FF2B5EF4-FFF2-40B4-BE49-F238E27FC236}">
                  <a16:creationId xmlns:a16="http://schemas.microsoft.com/office/drawing/2014/main" id="{678EF10A-4C41-D593-C7AA-03D32A6EC9CD}"/>
                </a:ext>
              </a:extLst>
            </p:cNvPr>
            <p:cNvGrpSpPr/>
            <p:nvPr/>
          </p:nvGrpSpPr>
          <p:grpSpPr>
            <a:xfrm rot="5400000">
              <a:off x="5739521" y="3307128"/>
              <a:ext cx="70817" cy="244875"/>
              <a:chOff x="5131625" y="2342062"/>
              <a:chExt cx="70817" cy="244875"/>
            </a:xfrm>
          </p:grpSpPr>
          <p:sp>
            <p:nvSpPr>
              <p:cNvPr id="225" name="타원 750">
                <a:extLst>
                  <a:ext uri="{FF2B5EF4-FFF2-40B4-BE49-F238E27FC236}">
                    <a16:creationId xmlns:a16="http://schemas.microsoft.com/office/drawing/2014/main" id="{2794C0AD-3AD6-2925-BF49-E74A254CEE0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26" name="타원 751">
                <a:extLst>
                  <a:ext uri="{FF2B5EF4-FFF2-40B4-BE49-F238E27FC236}">
                    <a16:creationId xmlns:a16="http://schemas.microsoft.com/office/drawing/2014/main" id="{30BC8BF7-C9FE-049C-910A-D79D8E60B4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27" name="직선 연결선 752">
                <a:extLst>
                  <a:ext uri="{FF2B5EF4-FFF2-40B4-BE49-F238E27FC236}">
                    <a16:creationId xmlns:a16="http://schemas.microsoft.com/office/drawing/2014/main" id="{1266C351-FE41-1815-DA5A-023943B34B3B}"/>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23" name="직선 연결선 754">
              <a:extLst>
                <a:ext uri="{FF2B5EF4-FFF2-40B4-BE49-F238E27FC236}">
                  <a16:creationId xmlns:a16="http://schemas.microsoft.com/office/drawing/2014/main" id="{918C21DC-5ADB-DB4F-CB46-319EE0F297B0}"/>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24" name="직선 연결선 756">
              <a:extLst>
                <a:ext uri="{FF2B5EF4-FFF2-40B4-BE49-F238E27FC236}">
                  <a16:creationId xmlns:a16="http://schemas.microsoft.com/office/drawing/2014/main" id="{00B632ED-FD30-239F-271F-21BD7E4DEA5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29" name="U-turn Arrow 228">
            <a:extLst>
              <a:ext uri="{FF2B5EF4-FFF2-40B4-BE49-F238E27FC236}">
                <a16:creationId xmlns:a16="http://schemas.microsoft.com/office/drawing/2014/main" id="{1657667F-B785-7EF9-B90A-07E534278E54}"/>
              </a:ext>
            </a:extLst>
          </p:cNvPr>
          <p:cNvSpPr/>
          <p:nvPr/>
        </p:nvSpPr>
        <p:spPr>
          <a:xfrm flipH="1">
            <a:off x="423246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U-turn Arrow 229">
            <a:extLst>
              <a:ext uri="{FF2B5EF4-FFF2-40B4-BE49-F238E27FC236}">
                <a16:creationId xmlns:a16="http://schemas.microsoft.com/office/drawing/2014/main" id="{FF1A4E91-B79D-5246-2829-B6A4B0712AFF}"/>
              </a:ext>
            </a:extLst>
          </p:cNvPr>
          <p:cNvSpPr/>
          <p:nvPr/>
        </p:nvSpPr>
        <p:spPr>
          <a:xfrm flipH="1">
            <a:off x="5340558" y="2731244"/>
            <a:ext cx="581169" cy="3291883"/>
          </a:xfrm>
          <a:prstGeom prst="uturnArrow">
            <a:avLst>
              <a:gd name="adj1" fmla="val 12998"/>
              <a:gd name="adj2" fmla="val 12998"/>
              <a:gd name="adj3" fmla="val 32437"/>
              <a:gd name="adj4" fmla="val 19747"/>
              <a:gd name="adj5" fmla="val 107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U-turn Arrow 230">
            <a:extLst>
              <a:ext uri="{FF2B5EF4-FFF2-40B4-BE49-F238E27FC236}">
                <a16:creationId xmlns:a16="http://schemas.microsoft.com/office/drawing/2014/main" id="{4F0A2D90-7844-785B-D551-2CE514DD129F}"/>
              </a:ext>
            </a:extLst>
          </p:cNvPr>
          <p:cNvSpPr/>
          <p:nvPr/>
        </p:nvSpPr>
        <p:spPr>
          <a:xfrm flipH="1">
            <a:off x="6462841" y="2731244"/>
            <a:ext cx="581169" cy="3291883"/>
          </a:xfrm>
          <a:prstGeom prst="uturnArrow">
            <a:avLst>
              <a:gd name="adj1" fmla="val 12998"/>
              <a:gd name="adj2" fmla="val 12998"/>
              <a:gd name="adj3" fmla="val 32437"/>
              <a:gd name="adj4" fmla="val 19747"/>
              <a:gd name="adj5" fmla="val 3181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U-turn Arrow 231">
            <a:extLst>
              <a:ext uri="{FF2B5EF4-FFF2-40B4-BE49-F238E27FC236}">
                <a16:creationId xmlns:a16="http://schemas.microsoft.com/office/drawing/2014/main" id="{44602A49-C235-2C99-5DF5-64CC400080C6}"/>
              </a:ext>
            </a:extLst>
          </p:cNvPr>
          <p:cNvSpPr/>
          <p:nvPr/>
        </p:nvSpPr>
        <p:spPr>
          <a:xfrm flipH="1">
            <a:off x="7585002" y="2731244"/>
            <a:ext cx="581169" cy="3291883"/>
          </a:xfrm>
          <a:prstGeom prst="uturnArrow">
            <a:avLst>
              <a:gd name="adj1" fmla="val 12998"/>
              <a:gd name="adj2" fmla="val 12998"/>
              <a:gd name="adj3" fmla="val 32437"/>
              <a:gd name="adj4" fmla="val 19747"/>
              <a:gd name="adj5" fmla="val 10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TextBox 232">
            <a:extLst>
              <a:ext uri="{FF2B5EF4-FFF2-40B4-BE49-F238E27FC236}">
                <a16:creationId xmlns:a16="http://schemas.microsoft.com/office/drawing/2014/main" id="{94498AE8-BA94-395A-67B6-72EC683DA133}"/>
              </a:ext>
            </a:extLst>
          </p:cNvPr>
          <p:cNvSpPr txBox="1"/>
          <p:nvPr/>
        </p:nvSpPr>
        <p:spPr>
          <a:xfrm>
            <a:off x="4520830"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4" name="TextBox 233">
            <a:extLst>
              <a:ext uri="{FF2B5EF4-FFF2-40B4-BE49-F238E27FC236}">
                <a16:creationId xmlns:a16="http://schemas.microsoft.com/office/drawing/2014/main" id="{F6F62E51-B39D-E8A3-9001-75F45E31FA43}"/>
              </a:ext>
            </a:extLst>
          </p:cNvPr>
          <p:cNvSpPr txBox="1"/>
          <p:nvPr/>
        </p:nvSpPr>
        <p:spPr>
          <a:xfrm>
            <a:off x="5634344"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5" name="TextBox 234">
            <a:extLst>
              <a:ext uri="{FF2B5EF4-FFF2-40B4-BE49-F238E27FC236}">
                <a16:creationId xmlns:a16="http://schemas.microsoft.com/office/drawing/2014/main" id="{71B98305-506B-B480-351F-A8A1C4FC1A42}"/>
              </a:ext>
            </a:extLst>
          </p:cNvPr>
          <p:cNvSpPr txBox="1"/>
          <p:nvPr/>
        </p:nvSpPr>
        <p:spPr>
          <a:xfrm>
            <a:off x="6747858"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6" name="TextBox 235">
            <a:extLst>
              <a:ext uri="{FF2B5EF4-FFF2-40B4-BE49-F238E27FC236}">
                <a16:creationId xmlns:a16="http://schemas.microsoft.com/office/drawing/2014/main" id="{4B06029E-A4E0-F713-BC91-E6B68412676F}"/>
              </a:ext>
            </a:extLst>
          </p:cNvPr>
          <p:cNvSpPr txBox="1"/>
          <p:nvPr/>
        </p:nvSpPr>
        <p:spPr>
          <a:xfrm>
            <a:off x="7861372" y="6038364"/>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37" name="TextBox 236">
            <a:extLst>
              <a:ext uri="{FF2B5EF4-FFF2-40B4-BE49-F238E27FC236}">
                <a16:creationId xmlns:a16="http://schemas.microsoft.com/office/drawing/2014/main" id="{255C2659-1AEA-8A62-13B4-D9C81B1CA1FF}"/>
              </a:ext>
            </a:extLst>
          </p:cNvPr>
          <p:cNvSpPr txBox="1"/>
          <p:nvPr/>
        </p:nvSpPr>
        <p:spPr>
          <a:xfrm>
            <a:off x="3646974" y="6038364"/>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91" name="그룹 761">
            <a:extLst>
              <a:ext uri="{FF2B5EF4-FFF2-40B4-BE49-F238E27FC236}">
                <a16:creationId xmlns:a16="http://schemas.microsoft.com/office/drawing/2014/main" id="{FE4F6BF3-811F-A927-1E95-DEA2A82C46C4}"/>
              </a:ext>
            </a:extLst>
          </p:cNvPr>
          <p:cNvGrpSpPr/>
          <p:nvPr/>
        </p:nvGrpSpPr>
        <p:grpSpPr>
          <a:xfrm rot="5400000">
            <a:off x="3768991" y="5138845"/>
            <a:ext cx="598569" cy="124310"/>
            <a:chOff x="5608137" y="3394157"/>
            <a:chExt cx="338599" cy="70817"/>
          </a:xfrm>
        </p:grpSpPr>
        <p:grpSp>
          <p:nvGrpSpPr>
            <p:cNvPr id="242" name="그룹 753">
              <a:extLst>
                <a:ext uri="{FF2B5EF4-FFF2-40B4-BE49-F238E27FC236}">
                  <a16:creationId xmlns:a16="http://schemas.microsoft.com/office/drawing/2014/main" id="{A53118A7-3944-3CD4-F7C5-C0F04BDC619C}"/>
                </a:ext>
              </a:extLst>
            </p:cNvPr>
            <p:cNvGrpSpPr/>
            <p:nvPr/>
          </p:nvGrpSpPr>
          <p:grpSpPr>
            <a:xfrm rot="5400000">
              <a:off x="5739521" y="3307128"/>
              <a:ext cx="70817" cy="244875"/>
              <a:chOff x="5131625" y="2342062"/>
              <a:chExt cx="70817" cy="244875"/>
            </a:xfrm>
          </p:grpSpPr>
          <p:sp>
            <p:nvSpPr>
              <p:cNvPr id="245" name="타원 750">
                <a:extLst>
                  <a:ext uri="{FF2B5EF4-FFF2-40B4-BE49-F238E27FC236}">
                    <a16:creationId xmlns:a16="http://schemas.microsoft.com/office/drawing/2014/main" id="{18D2DDE8-3251-0C54-D329-5AF5C69E865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46" name="타원 751">
                <a:extLst>
                  <a:ext uri="{FF2B5EF4-FFF2-40B4-BE49-F238E27FC236}">
                    <a16:creationId xmlns:a16="http://schemas.microsoft.com/office/drawing/2014/main" id="{A6C463E7-C23D-0E88-E2BF-5D72486375F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47" name="직선 연결선 752">
                <a:extLst>
                  <a:ext uri="{FF2B5EF4-FFF2-40B4-BE49-F238E27FC236}">
                    <a16:creationId xmlns:a16="http://schemas.microsoft.com/office/drawing/2014/main" id="{D3D5AD90-3B7A-BC71-96A0-97D6397E2642}"/>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43" name="직선 연결선 754">
              <a:extLst>
                <a:ext uri="{FF2B5EF4-FFF2-40B4-BE49-F238E27FC236}">
                  <a16:creationId xmlns:a16="http://schemas.microsoft.com/office/drawing/2014/main" id="{BF44AA50-BD10-2E6F-A33B-2E328FBF3C4A}"/>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44" name="직선 연결선 756">
              <a:extLst>
                <a:ext uri="{FF2B5EF4-FFF2-40B4-BE49-F238E27FC236}">
                  <a16:creationId xmlns:a16="http://schemas.microsoft.com/office/drawing/2014/main" id="{9043E919-4F2D-6654-D978-1A74E58B0C1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48" name="그룹 761">
            <a:extLst>
              <a:ext uri="{FF2B5EF4-FFF2-40B4-BE49-F238E27FC236}">
                <a16:creationId xmlns:a16="http://schemas.microsoft.com/office/drawing/2014/main" id="{74D9E10D-7284-C150-9764-8ACBDD3D1D72}"/>
              </a:ext>
            </a:extLst>
          </p:cNvPr>
          <p:cNvGrpSpPr/>
          <p:nvPr/>
        </p:nvGrpSpPr>
        <p:grpSpPr>
          <a:xfrm rot="5400000">
            <a:off x="4883794" y="4465349"/>
            <a:ext cx="598569" cy="124310"/>
            <a:chOff x="5608137" y="3394157"/>
            <a:chExt cx="338599" cy="70817"/>
          </a:xfrm>
        </p:grpSpPr>
        <p:grpSp>
          <p:nvGrpSpPr>
            <p:cNvPr id="249" name="그룹 753">
              <a:extLst>
                <a:ext uri="{FF2B5EF4-FFF2-40B4-BE49-F238E27FC236}">
                  <a16:creationId xmlns:a16="http://schemas.microsoft.com/office/drawing/2014/main" id="{991E18B8-1F15-25C3-F11E-39CB4FD43D8A}"/>
                </a:ext>
              </a:extLst>
            </p:cNvPr>
            <p:cNvGrpSpPr/>
            <p:nvPr/>
          </p:nvGrpSpPr>
          <p:grpSpPr>
            <a:xfrm rot="5400000">
              <a:off x="5739521" y="3307128"/>
              <a:ext cx="70817" cy="244875"/>
              <a:chOff x="5131625" y="2342062"/>
              <a:chExt cx="70817" cy="244875"/>
            </a:xfrm>
          </p:grpSpPr>
          <p:sp>
            <p:nvSpPr>
              <p:cNvPr id="252" name="타원 750">
                <a:extLst>
                  <a:ext uri="{FF2B5EF4-FFF2-40B4-BE49-F238E27FC236}">
                    <a16:creationId xmlns:a16="http://schemas.microsoft.com/office/drawing/2014/main" id="{031023EB-FE9C-08A3-03B6-A34D0AC16B90}"/>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53" name="타원 751">
                <a:extLst>
                  <a:ext uri="{FF2B5EF4-FFF2-40B4-BE49-F238E27FC236}">
                    <a16:creationId xmlns:a16="http://schemas.microsoft.com/office/drawing/2014/main" id="{5B1F2433-3B01-4A51-591F-3839591F6BF3}"/>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54" name="직선 연결선 752">
                <a:extLst>
                  <a:ext uri="{FF2B5EF4-FFF2-40B4-BE49-F238E27FC236}">
                    <a16:creationId xmlns:a16="http://schemas.microsoft.com/office/drawing/2014/main" id="{FD73BCEC-5701-9F30-2279-859743390E3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0" name="직선 연결선 754">
              <a:extLst>
                <a:ext uri="{FF2B5EF4-FFF2-40B4-BE49-F238E27FC236}">
                  <a16:creationId xmlns:a16="http://schemas.microsoft.com/office/drawing/2014/main" id="{A1421D16-52F2-39F4-591C-929BAF9177AC}"/>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1" name="직선 연결선 756">
              <a:extLst>
                <a:ext uri="{FF2B5EF4-FFF2-40B4-BE49-F238E27FC236}">
                  <a16:creationId xmlns:a16="http://schemas.microsoft.com/office/drawing/2014/main" id="{F93D405C-5825-F715-FC3B-12A1884E187C}"/>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55" name="그룹 761">
            <a:extLst>
              <a:ext uri="{FF2B5EF4-FFF2-40B4-BE49-F238E27FC236}">
                <a16:creationId xmlns:a16="http://schemas.microsoft.com/office/drawing/2014/main" id="{0D3D32C1-C0F3-8B5D-7368-0496E7610288}"/>
              </a:ext>
            </a:extLst>
          </p:cNvPr>
          <p:cNvGrpSpPr/>
          <p:nvPr/>
        </p:nvGrpSpPr>
        <p:grpSpPr>
          <a:xfrm rot="5400000">
            <a:off x="4883794" y="5130603"/>
            <a:ext cx="598569" cy="124310"/>
            <a:chOff x="5608137" y="3394157"/>
            <a:chExt cx="338599" cy="70817"/>
          </a:xfrm>
        </p:grpSpPr>
        <p:grpSp>
          <p:nvGrpSpPr>
            <p:cNvPr id="256" name="그룹 753">
              <a:extLst>
                <a:ext uri="{FF2B5EF4-FFF2-40B4-BE49-F238E27FC236}">
                  <a16:creationId xmlns:a16="http://schemas.microsoft.com/office/drawing/2014/main" id="{C9527C58-D692-91C7-6878-6A5A5E4E9B6E}"/>
                </a:ext>
              </a:extLst>
            </p:cNvPr>
            <p:cNvGrpSpPr/>
            <p:nvPr/>
          </p:nvGrpSpPr>
          <p:grpSpPr>
            <a:xfrm rot="5400000">
              <a:off x="5739521" y="3307128"/>
              <a:ext cx="70817" cy="244875"/>
              <a:chOff x="5131625" y="2342062"/>
              <a:chExt cx="70817" cy="244875"/>
            </a:xfrm>
          </p:grpSpPr>
          <p:sp>
            <p:nvSpPr>
              <p:cNvPr id="259" name="타원 750">
                <a:extLst>
                  <a:ext uri="{FF2B5EF4-FFF2-40B4-BE49-F238E27FC236}">
                    <a16:creationId xmlns:a16="http://schemas.microsoft.com/office/drawing/2014/main" id="{08EE84D8-3CFD-B7F8-61AF-C7E943B5EEFD}"/>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60" name="타원 751">
                <a:extLst>
                  <a:ext uri="{FF2B5EF4-FFF2-40B4-BE49-F238E27FC236}">
                    <a16:creationId xmlns:a16="http://schemas.microsoft.com/office/drawing/2014/main" id="{24F6DF9C-C519-79C3-6A39-2BEBAEF06CA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61" name="직선 연결선 752">
                <a:extLst>
                  <a:ext uri="{FF2B5EF4-FFF2-40B4-BE49-F238E27FC236}">
                    <a16:creationId xmlns:a16="http://schemas.microsoft.com/office/drawing/2014/main" id="{41C008E3-EAFE-E489-4A86-A311DE55C66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57" name="직선 연결선 754">
              <a:extLst>
                <a:ext uri="{FF2B5EF4-FFF2-40B4-BE49-F238E27FC236}">
                  <a16:creationId xmlns:a16="http://schemas.microsoft.com/office/drawing/2014/main" id="{A0959AEE-3C7E-2E8D-5860-3859CE2CC8E1}"/>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58" name="직선 연결선 756">
              <a:extLst>
                <a:ext uri="{FF2B5EF4-FFF2-40B4-BE49-F238E27FC236}">
                  <a16:creationId xmlns:a16="http://schemas.microsoft.com/office/drawing/2014/main" id="{EB05D0DE-2665-DF56-9E87-E7A18BDF2F2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11151250-6EEB-3ADE-F1D9-73E4650F5047}"/>
              </a:ext>
            </a:extLst>
          </p:cNvPr>
          <p:cNvSpPr/>
          <p:nvPr/>
        </p:nvSpPr>
        <p:spPr>
          <a:xfrm>
            <a:off x="119269" y="1024702"/>
            <a:ext cx="8945689" cy="5516575"/>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ounded Rectangular Callout 35">
            <a:extLst>
              <a:ext uri="{FF2B5EF4-FFF2-40B4-BE49-F238E27FC236}">
                <a16:creationId xmlns:a16="http://schemas.microsoft.com/office/drawing/2014/main" id="{412D94AD-4315-69E5-23F1-AF29DE58C32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‘1’ only when all the target cells store ‘1’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AND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18" name="Rectangle 17">
            <a:extLst>
              <a:ext uri="{FF2B5EF4-FFF2-40B4-BE49-F238E27FC236}">
                <a16:creationId xmlns:a16="http://schemas.microsoft.com/office/drawing/2014/main" id="{05EDB84A-73E0-CCF4-16A2-DCF76D21D6C2}"/>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(Intra-Block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AND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the same block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3943115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572296"/>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8" name="Group 77">
            <a:extLst>
              <a:ext uri="{FF2B5EF4-FFF2-40B4-BE49-F238E27FC236}">
                <a16:creationId xmlns:a16="http://schemas.microsoft.com/office/drawing/2014/main" id="{04B9B2D4-ABEB-5C2D-C5A7-1AF73E46B3E5}"/>
              </a:ext>
            </a:extLst>
          </p:cNvPr>
          <p:cNvGrpSpPr/>
          <p:nvPr/>
        </p:nvGrpSpPr>
        <p:grpSpPr>
          <a:xfrm>
            <a:off x="4051865" y="396324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34425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065202"/>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065202"/>
            <a:ext cx="559503" cy="558100"/>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065202"/>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065202"/>
            <a:ext cx="559503" cy="558100"/>
          </a:xfrm>
          <a:prstGeom prst="ellipse">
            <a:avLst/>
          </a:prstGeom>
          <a:solidFill>
            <a:schemeClr val="accent4">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1840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19372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Tree>
    <p:extLst>
      <p:ext uri="{BB962C8B-B14F-4D97-AF65-F5344CB8AC3E}">
        <p14:creationId xmlns:p14="http://schemas.microsoft.com/office/powerpoint/2010/main" val="13102898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0"/>
            <a:ext cx="3350590" cy="3721939"/>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U-turn Arrow 199">
            <a:extLst>
              <a:ext uri="{FF2B5EF4-FFF2-40B4-BE49-F238E27FC236}">
                <a16:creationId xmlns:a16="http://schemas.microsoft.com/office/drawing/2014/main" id="{EDE5A66D-DDAD-DB13-A095-D9407F61827C}"/>
              </a:ext>
            </a:extLst>
          </p:cNvPr>
          <p:cNvSpPr/>
          <p:nvPr/>
        </p:nvSpPr>
        <p:spPr>
          <a:xfrm flipH="1">
            <a:off x="4232464" y="4033959"/>
            <a:ext cx="581169" cy="2149589"/>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6" y="4034843"/>
            <a:ext cx="581169" cy="2148705"/>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4" y="4033959"/>
            <a:ext cx="581169" cy="2149589"/>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U-turn Arrow 203">
            <a:extLst>
              <a:ext uri="{FF2B5EF4-FFF2-40B4-BE49-F238E27FC236}">
                <a16:creationId xmlns:a16="http://schemas.microsoft.com/office/drawing/2014/main" id="{408E9155-395E-5792-2E69-9ED75F141585}"/>
              </a:ext>
            </a:extLst>
          </p:cNvPr>
          <p:cNvSpPr/>
          <p:nvPr/>
        </p:nvSpPr>
        <p:spPr>
          <a:xfrm flipH="1">
            <a:off x="6462839" y="2731243"/>
            <a:ext cx="581169" cy="3441523"/>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44388320-A808-B32C-F06F-90610089A65B}"/>
              </a:ext>
            </a:extLst>
          </p:cNvPr>
          <p:cNvGrpSpPr/>
          <p:nvPr/>
        </p:nvGrpSpPr>
        <p:grpSpPr>
          <a:xfrm>
            <a:off x="3646974" y="6239030"/>
            <a:ext cx="4751874" cy="369332"/>
            <a:chOff x="3646974" y="6239030"/>
            <a:chExt cx="4751874" cy="369332"/>
          </a:xfrm>
        </p:grpSpPr>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spTree>
    <p:extLst>
      <p:ext uri="{BB962C8B-B14F-4D97-AF65-F5344CB8AC3E}">
        <p14:creationId xmlns:p14="http://schemas.microsoft.com/office/powerpoint/2010/main" val="77064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00"/>
                                        </p:tgtEl>
                                        <p:attrNameLst>
                                          <p:attrName>style.visibility</p:attrName>
                                        </p:attrNameLst>
                                      </p:cBhvr>
                                      <p:to>
                                        <p:strVal val="visible"/>
                                      </p:to>
                                    </p:set>
                                    <p:animEffect transition="in" filter="wipe(right)">
                                      <p:cBhvr>
                                        <p:cTn id="7" dur="500"/>
                                        <p:tgtEl>
                                          <p:spTgt spid="20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7"/>
                                        </p:tgtEl>
                                        <p:attrNameLst>
                                          <p:attrName>style.visibility</p:attrName>
                                        </p:attrNameLst>
                                      </p:cBhvr>
                                      <p:to>
                                        <p:strVal val="visible"/>
                                      </p:to>
                                    </p:set>
                                    <p:animEffect transition="in" filter="wipe(right)">
                                      <p:cBhvr>
                                        <p:cTn id="10" dur="500"/>
                                        <p:tgtEl>
                                          <p:spTgt spid="19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99"/>
                                        </p:tgtEl>
                                        <p:attrNameLst>
                                          <p:attrName>style.visibility</p:attrName>
                                        </p:attrNameLst>
                                      </p:cBhvr>
                                      <p:to>
                                        <p:strVal val="visible"/>
                                      </p:to>
                                    </p:set>
                                    <p:animEffect transition="in" filter="wipe(right)">
                                      <p:cBhvr>
                                        <p:cTn id="13" dur="500"/>
                                        <p:tgtEl>
                                          <p:spTgt spid="199"/>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03"/>
                                        </p:tgtEl>
                                        <p:attrNameLst>
                                          <p:attrName>style.visibility</p:attrName>
                                        </p:attrNameLst>
                                      </p:cBhvr>
                                      <p:to>
                                        <p:strVal val="visible"/>
                                      </p:to>
                                    </p:set>
                                    <p:animEffect transition="in" filter="wipe(right)">
                                      <p:cBhvr>
                                        <p:cTn id="16" dur="500"/>
                                        <p:tgtEl>
                                          <p:spTgt spid="203"/>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04"/>
                                        </p:tgtEl>
                                        <p:attrNameLst>
                                          <p:attrName>style.visibility</p:attrName>
                                        </p:attrNameLst>
                                      </p:cBhvr>
                                      <p:to>
                                        <p:strVal val="visible"/>
                                      </p:to>
                                    </p:set>
                                    <p:animEffect transition="in" filter="wipe(right)">
                                      <p:cBhvr>
                                        <p:cTn id="19" dur="500"/>
                                        <p:tgtEl>
                                          <p:spTgt spid="204"/>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1"/>
                                        </p:tgtEl>
                                        <p:attrNameLst>
                                          <p:attrName>style.visibility</p:attrName>
                                        </p:attrNameLst>
                                      </p:cBhvr>
                                      <p:to>
                                        <p:strVal val="visible"/>
                                      </p:to>
                                    </p:set>
                                    <p:animEffect transition="in" filter="wipe(right)">
                                      <p:cBhvr>
                                        <p:cTn id="22" dur="500"/>
                                        <p:tgtEl>
                                          <p:spTgt spid="20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wipe(right)">
                                      <p:cBhvr>
                                        <p:cTn id="25" dur="500"/>
                                        <p:tgtEl>
                                          <p:spTgt spid="198"/>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2"/>
                                        </p:tgtEl>
                                        <p:attrNameLst>
                                          <p:attrName>style.visibility</p:attrName>
                                        </p:attrNameLst>
                                      </p:cBhvr>
                                      <p:to>
                                        <p:strVal val="visible"/>
                                      </p:to>
                                    </p:set>
                                    <p:animEffect transition="in" filter="wipe(right)">
                                      <p:cBhvr>
                                        <p:cTn id="28" dur="500"/>
                                        <p:tgtEl>
                                          <p:spTgt spid="202"/>
                                        </p:tgtEl>
                                      </p:cBhvr>
                                    </p:animEffect>
                                  </p:childTnLst>
                                </p:cTn>
                              </p:par>
                            </p:childTnLst>
                          </p:cTn>
                        </p:par>
                        <p:par>
                          <p:cTn id="29" fill="hold">
                            <p:stCondLst>
                              <p:cond delay="500"/>
                            </p:stCondLst>
                            <p:childTnLst>
                              <p:par>
                                <p:cTn id="30" presetID="1" presetClass="entr" presetSubtype="0" fill="hold" nodeType="afterEffect">
                                  <p:stCondLst>
                                    <p:cond delay="0"/>
                                  </p:stCondLst>
                                  <p:childTnLst>
                                    <p:set>
                                      <p:cBhvr>
                                        <p:cTn id="31"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animBg="1"/>
      <p:bldP spid="200" grpId="0" animBg="1"/>
      <p:bldP spid="201" grpId="0" animBg="1"/>
      <p:bldP spid="202" grpId="0" animBg="1"/>
      <p:bldP spid="203" grpId="0" animBg="1"/>
      <p:bldP spid="20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0"/>
            <a:ext cx="3350590" cy="3721939"/>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96152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U-turn Arrow 199">
            <a:extLst>
              <a:ext uri="{FF2B5EF4-FFF2-40B4-BE49-F238E27FC236}">
                <a16:creationId xmlns:a16="http://schemas.microsoft.com/office/drawing/2014/main" id="{EDE5A66D-DDAD-DB13-A095-D9407F61827C}"/>
              </a:ext>
            </a:extLst>
          </p:cNvPr>
          <p:cNvSpPr/>
          <p:nvPr/>
        </p:nvSpPr>
        <p:spPr>
          <a:xfrm flipH="1">
            <a:off x="4232464" y="4033959"/>
            <a:ext cx="581169" cy="2149589"/>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6" y="4034843"/>
            <a:ext cx="581169" cy="2148705"/>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4" y="4033959"/>
            <a:ext cx="581169" cy="2149589"/>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U-turn Arrow 203">
            <a:extLst>
              <a:ext uri="{FF2B5EF4-FFF2-40B4-BE49-F238E27FC236}">
                <a16:creationId xmlns:a16="http://schemas.microsoft.com/office/drawing/2014/main" id="{408E9155-395E-5792-2E69-9ED75F141585}"/>
              </a:ext>
            </a:extLst>
          </p:cNvPr>
          <p:cNvSpPr/>
          <p:nvPr/>
        </p:nvSpPr>
        <p:spPr>
          <a:xfrm flipH="1">
            <a:off x="6462839" y="2731243"/>
            <a:ext cx="581169" cy="3441523"/>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0</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196" name="Rectangle 195">
            <a:extLst>
              <a:ext uri="{FF2B5EF4-FFF2-40B4-BE49-F238E27FC236}">
                <a16:creationId xmlns:a16="http://schemas.microsoft.com/office/drawing/2014/main" id="{EC653F93-2B17-147D-A742-F69F0BD2B921}"/>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A5B43075-0402-8440-0E4B-90399C0CEA1C}"/>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1" name="Rectangle 210">
            <a:extLst>
              <a:ext uri="{FF2B5EF4-FFF2-40B4-BE49-F238E27FC236}">
                <a16:creationId xmlns:a16="http://schemas.microsoft.com/office/drawing/2014/main" id="{4BAC58DE-BEFD-86AA-9215-FEC4AB516A6A}"/>
              </a:ext>
            </a:extLst>
          </p:cNvPr>
          <p:cNvSpPr/>
          <p:nvPr/>
        </p:nvSpPr>
        <p:spPr>
          <a:xfrm>
            <a:off x="7122930" y="1987464"/>
            <a:ext cx="1190941" cy="4586165"/>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2" name="Rounded Rectangular Callout 211">
            <a:extLst>
              <a:ext uri="{FF2B5EF4-FFF2-40B4-BE49-F238E27FC236}">
                <a16:creationId xmlns:a16="http://schemas.microsoft.com/office/drawing/2014/main" id="{B2FA120D-ED33-9E9D-77A3-F35E7849F0FA}"/>
              </a:ext>
            </a:extLst>
          </p:cNvPr>
          <p:cNvSpPr/>
          <p:nvPr/>
        </p:nvSpPr>
        <p:spPr bwMode="auto">
          <a:xfrm>
            <a:off x="79041" y="3164550"/>
            <a:ext cx="6783821" cy="980015"/>
          </a:xfrm>
          <a:prstGeom prst="wedgeRoundRectCallout">
            <a:avLst>
              <a:gd name="adj1" fmla="val 54483"/>
              <a:gd name="adj2" fmla="val -49911"/>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OR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0210450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1" name="Group 210">
            <a:extLst>
              <a:ext uri="{FF2B5EF4-FFF2-40B4-BE49-F238E27FC236}">
                <a16:creationId xmlns:a16="http://schemas.microsoft.com/office/drawing/2014/main" id="{26B2C235-FE7A-476E-6859-BB08AB033A5D}"/>
              </a:ext>
            </a:extLst>
          </p:cNvPr>
          <p:cNvGrpSpPr/>
          <p:nvPr/>
        </p:nvGrpSpPr>
        <p:grpSpPr>
          <a:xfrm>
            <a:off x="3646974" y="6239030"/>
            <a:ext cx="4751874" cy="369332"/>
            <a:chOff x="3646974" y="6239030"/>
            <a:chExt cx="4751874" cy="369332"/>
          </a:xfrm>
        </p:grpSpPr>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z</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j</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1873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97"/>
                                        </p:tgtEl>
                                        <p:attrNameLst>
                                          <p:attrName>style.visibility</p:attrName>
                                        </p:attrNameLst>
                                      </p:cBhvr>
                                      <p:to>
                                        <p:strVal val="visible"/>
                                      </p:to>
                                    </p:set>
                                    <p:animEffect transition="in" filter="wipe(right)">
                                      <p:cBhvr>
                                        <p:cTn id="7" dur="500"/>
                                        <p:tgtEl>
                                          <p:spTgt spid="19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04"/>
                                        </p:tgtEl>
                                        <p:attrNameLst>
                                          <p:attrName>style.visibility</p:attrName>
                                        </p:attrNameLst>
                                      </p:cBhvr>
                                      <p:to>
                                        <p:strVal val="visible"/>
                                      </p:to>
                                    </p:set>
                                    <p:animEffect transition="in" filter="wipe(right)">
                                      <p:cBhvr>
                                        <p:cTn id="10" dur="500"/>
                                        <p:tgtEl>
                                          <p:spTgt spid="204"/>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198"/>
                                        </p:tgtEl>
                                        <p:attrNameLst>
                                          <p:attrName>style.visibility</p:attrName>
                                        </p:attrNameLst>
                                      </p:cBhvr>
                                      <p:to>
                                        <p:strVal val="visible"/>
                                      </p:to>
                                    </p:set>
                                    <p:animEffect transition="in" filter="wipe(right)">
                                      <p:cBhvr>
                                        <p:cTn id="13" dur="500"/>
                                        <p:tgtEl>
                                          <p:spTgt spid="198"/>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199"/>
                                        </p:tgtEl>
                                        <p:attrNameLst>
                                          <p:attrName>style.visibility</p:attrName>
                                        </p:attrNameLst>
                                      </p:cBhvr>
                                      <p:to>
                                        <p:strVal val="visible"/>
                                      </p:to>
                                    </p:set>
                                    <p:animEffect transition="in" filter="wipe(right)">
                                      <p:cBhvr>
                                        <p:cTn id="16" dur="500"/>
                                        <p:tgtEl>
                                          <p:spTgt spid="19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00"/>
                                        </p:tgtEl>
                                        <p:attrNameLst>
                                          <p:attrName>style.visibility</p:attrName>
                                        </p:attrNameLst>
                                      </p:cBhvr>
                                      <p:to>
                                        <p:strVal val="visible"/>
                                      </p:to>
                                    </p:set>
                                    <p:animEffect transition="in" filter="wipe(right)">
                                      <p:cBhvr>
                                        <p:cTn id="19" dur="500"/>
                                        <p:tgtEl>
                                          <p:spTgt spid="200"/>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201"/>
                                        </p:tgtEl>
                                        <p:attrNameLst>
                                          <p:attrName>style.visibility</p:attrName>
                                        </p:attrNameLst>
                                      </p:cBhvr>
                                      <p:to>
                                        <p:strVal val="visible"/>
                                      </p:to>
                                    </p:set>
                                    <p:animEffect transition="in" filter="wipe(right)">
                                      <p:cBhvr>
                                        <p:cTn id="22" dur="500"/>
                                        <p:tgtEl>
                                          <p:spTgt spid="201"/>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202"/>
                                        </p:tgtEl>
                                        <p:attrNameLst>
                                          <p:attrName>style.visibility</p:attrName>
                                        </p:attrNameLst>
                                      </p:cBhvr>
                                      <p:to>
                                        <p:strVal val="visible"/>
                                      </p:to>
                                    </p:set>
                                    <p:animEffect transition="in" filter="wipe(right)">
                                      <p:cBhvr>
                                        <p:cTn id="25" dur="500"/>
                                        <p:tgtEl>
                                          <p:spTgt spid="202"/>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203"/>
                                        </p:tgtEl>
                                        <p:attrNameLst>
                                          <p:attrName>style.visibility</p:attrName>
                                        </p:attrNameLst>
                                      </p:cBhvr>
                                      <p:to>
                                        <p:strVal val="visible"/>
                                      </p:to>
                                    </p:set>
                                    <p:animEffect transition="in" filter="wipe(right)">
                                      <p:cBhvr>
                                        <p:cTn id="28" dur="500"/>
                                        <p:tgtEl>
                                          <p:spTgt spid="203"/>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331"/>
                                        </p:tgtEl>
                                        <p:attrNameLst>
                                          <p:attrName>style.visibility</p:attrName>
                                        </p:attrNameLst>
                                      </p:cBhvr>
                                      <p:to>
                                        <p:strVal val="visible"/>
                                      </p:to>
                                    </p:set>
                                    <p:animEffect transition="in" filter="wipe(right)">
                                      <p:cBhvr>
                                        <p:cTn id="31" dur="500"/>
                                        <p:tgtEl>
                                          <p:spTgt spid="331"/>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330"/>
                                        </p:tgtEl>
                                        <p:attrNameLst>
                                          <p:attrName>style.visibility</p:attrName>
                                        </p:attrNameLst>
                                      </p:cBhvr>
                                      <p:to>
                                        <p:strVal val="visible"/>
                                      </p:to>
                                    </p:set>
                                    <p:animEffect transition="in" filter="wipe(right)">
                                      <p:cBhvr>
                                        <p:cTn id="34" dur="500"/>
                                        <p:tgtEl>
                                          <p:spTgt spid="330"/>
                                        </p:tgtEl>
                                      </p:cBhvr>
                                    </p:animEffect>
                                  </p:childTnLst>
                                </p:cTn>
                              </p:par>
                              <p:par>
                                <p:cTn id="35" presetID="22" presetClass="entr" presetSubtype="2" fill="hold" grpId="0" nodeType="withEffect">
                                  <p:stCondLst>
                                    <p:cond delay="0"/>
                                  </p:stCondLst>
                                  <p:childTnLst>
                                    <p:set>
                                      <p:cBhvr>
                                        <p:cTn id="36" dur="1" fill="hold">
                                          <p:stCondLst>
                                            <p:cond delay="0"/>
                                          </p:stCondLst>
                                        </p:cTn>
                                        <p:tgtEl>
                                          <p:spTgt spid="332"/>
                                        </p:tgtEl>
                                        <p:attrNameLst>
                                          <p:attrName>style.visibility</p:attrName>
                                        </p:attrNameLst>
                                      </p:cBhvr>
                                      <p:to>
                                        <p:strVal val="visible"/>
                                      </p:to>
                                    </p:set>
                                    <p:animEffect transition="in" filter="wipe(right)">
                                      <p:cBhvr>
                                        <p:cTn id="37" dur="500"/>
                                        <p:tgtEl>
                                          <p:spTgt spid="332"/>
                                        </p:tgtEl>
                                      </p:cBhvr>
                                    </p:animEffect>
                                  </p:childTnLst>
                                </p:cTn>
                              </p:par>
                              <p:par>
                                <p:cTn id="38" presetID="22" presetClass="entr" presetSubtype="2" fill="hold" grpId="0" nodeType="withEffect">
                                  <p:stCondLst>
                                    <p:cond delay="0"/>
                                  </p:stCondLst>
                                  <p:childTnLst>
                                    <p:set>
                                      <p:cBhvr>
                                        <p:cTn id="39" dur="1" fill="hold">
                                          <p:stCondLst>
                                            <p:cond delay="0"/>
                                          </p:stCondLst>
                                        </p:cTn>
                                        <p:tgtEl>
                                          <p:spTgt spid="333"/>
                                        </p:tgtEl>
                                        <p:attrNameLst>
                                          <p:attrName>style.visibility</p:attrName>
                                        </p:attrNameLst>
                                      </p:cBhvr>
                                      <p:to>
                                        <p:strVal val="visible"/>
                                      </p:to>
                                    </p:set>
                                    <p:animEffect transition="in" filter="wipe(right)">
                                      <p:cBhvr>
                                        <p:cTn id="40" dur="500"/>
                                        <p:tgtEl>
                                          <p:spTgt spid="333"/>
                                        </p:tgtEl>
                                      </p:cBhvr>
                                    </p:animEffect>
                                  </p:childTnLst>
                                </p:cTn>
                              </p:par>
                            </p:childTnLst>
                          </p:cTn>
                        </p:par>
                        <p:par>
                          <p:cTn id="41" fill="hold">
                            <p:stCondLst>
                              <p:cond delay="500"/>
                            </p:stCondLst>
                            <p:childTnLst>
                              <p:par>
                                <p:cTn id="42" presetID="1" presetClass="entr" presetSubtype="0" fill="hold" nodeType="afterEffect">
                                  <p:stCondLst>
                                    <p:cond delay="0"/>
                                  </p:stCondLst>
                                  <p:childTnLst>
                                    <p:set>
                                      <p:cBhvr>
                                        <p:cTn id="43" dur="1" fill="hold">
                                          <p:stCondLst>
                                            <p:cond delay="0"/>
                                          </p:stCondLst>
                                        </p:cTn>
                                        <p:tgtEl>
                                          <p:spTgt spid="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 grpId="0" animBg="1"/>
      <p:bldP spid="198" grpId="0" animBg="1"/>
      <p:bldP spid="199" grpId="0" animBg="1"/>
      <p:bldP spid="201" grpId="0" animBg="1"/>
      <p:bldP spid="200" grpId="0" animBg="1"/>
      <p:bldP spid="202" grpId="0" animBg="1"/>
      <p:bldP spid="203" grpId="0" animBg="1"/>
      <p:bldP spid="330" grpId="0" animBg="1"/>
      <p:bldP spid="331" grpId="0" animBg="1"/>
      <p:bldP spid="332" grpId="0" animBg="1"/>
      <p:bldP spid="333" grpId="0" animBg="1"/>
      <p:bldP spid="204"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z</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j</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Rectangle 351">
            <a:extLst>
              <a:ext uri="{FF2B5EF4-FFF2-40B4-BE49-F238E27FC236}">
                <a16:creationId xmlns:a16="http://schemas.microsoft.com/office/drawing/2014/main" id="{AB109BEF-48B0-8EB1-A210-E40E134F8961}"/>
              </a:ext>
            </a:extLst>
          </p:cNvPr>
          <p:cNvSpPr/>
          <p:nvPr/>
        </p:nvSpPr>
        <p:spPr>
          <a:xfrm>
            <a:off x="8290641" y="2134603"/>
            <a:ext cx="786007" cy="4381958"/>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3" name="Rectangle 352">
            <a:extLst>
              <a:ext uri="{FF2B5EF4-FFF2-40B4-BE49-F238E27FC236}">
                <a16:creationId xmlns:a16="http://schemas.microsoft.com/office/drawing/2014/main" id="{3B29001F-F445-DB4D-C9CC-5F11A90FE92C}"/>
              </a:ext>
            </a:extLst>
          </p:cNvPr>
          <p:cNvSpPr/>
          <p:nvPr/>
        </p:nvSpPr>
        <p:spPr>
          <a:xfrm>
            <a:off x="119270" y="1974213"/>
            <a:ext cx="7003660" cy="4586166"/>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Rounded Rectangular Callout 353">
            <a:extLst>
              <a:ext uri="{FF2B5EF4-FFF2-40B4-BE49-F238E27FC236}">
                <a16:creationId xmlns:a16="http://schemas.microsoft.com/office/drawing/2014/main" id="{385365DC-36C5-373E-D9BA-549ABE6DC92E}"/>
              </a:ext>
            </a:extLst>
          </p:cNvPr>
          <p:cNvSpPr/>
          <p:nvPr/>
        </p:nvSpPr>
        <p:spPr bwMode="auto">
          <a:xfrm>
            <a:off x="91875" y="2713495"/>
            <a:ext cx="6783821" cy="980015"/>
          </a:xfrm>
          <a:prstGeom prst="wedgeRoundRectCallout">
            <a:avLst>
              <a:gd name="adj1" fmla="val 54874"/>
              <a:gd name="adj2" fmla="val -9344"/>
              <a:gd name="adj3" fmla="val 16667"/>
            </a:avLst>
          </a:prstGeom>
          <a:solidFill>
            <a:srgbClr val="FBF7F5"/>
          </a:solidFill>
          <a:ln w="19050" cap="flat" cmpd="sng" algn="ctr">
            <a:solidFill>
              <a:srgbClr val="67655C"/>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 </a:t>
            </a:r>
            <a:r>
              <a:rPr kumimoji="0" lang="en-US" sz="2000" b="0" i="0" u="none" strike="noStrike" kern="1200" cap="none" spc="0" normalizeH="0" baseline="0" noProof="0" dirty="0" err="1">
                <a:ln>
                  <a:noFill/>
                </a:ln>
                <a:solidFill>
                  <a:prstClr val="black"/>
                </a:solidFill>
                <a:effectLst/>
                <a:uLnTx/>
                <a:uFillTx/>
                <a:latin typeface="Avenir Next" panose="020B0503020202020204" pitchFamily="34" charset="0"/>
                <a:ea typeface="ＭＳ Ｐゴシック" panose="020B0600070205080204" pitchFamily="34" charset="-128"/>
                <a:cs typeface="+mn-cs"/>
              </a:rPr>
              <a:t>bitline</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reads as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 only when all the target cells store ‘</a:t>
            </a:r>
            <a:r>
              <a:rPr kumimoji="0" lang="en-US" sz="2000" b="1" i="0" u="none" strike="noStrike" kern="1200" cap="none" spc="0" normalizeH="0" baseline="0" noProof="0" dirty="0">
                <a:ln>
                  <a:noFill/>
                </a:ln>
                <a:solidFill>
                  <a:srgbClr val="FF0000"/>
                </a:solidFill>
                <a:effectLst/>
                <a:uLnTx/>
                <a:uFillTx/>
                <a:latin typeface="Avenir Next" panose="020B0503020202020204" pitchFamily="34" charset="0"/>
                <a:ea typeface="ＭＳ Ｐゴシック" panose="020B0600070205080204" pitchFamily="34" charset="-128"/>
                <a:cs typeface="+mn-cs"/>
              </a:rPr>
              <a:t>0</a:t>
            </a:r>
            <a:r>
              <a:rPr kumimoji="0" lang="en-US" sz="2000" b="0" i="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sym typeface="Wingdings" pitchFamily="2" charset="2"/>
              </a:rPr>
              <a:t> Equivalent to the bitwise OR of all the target cells </a:t>
            </a:r>
            <a:endParaRPr kumimoji="0" lang="en-US" sz="2000" b="0" i="0" u="none" strike="noStrike" kern="1200" cap="none" spc="0" normalizeH="0" baseline="0" noProof="0" dirty="0">
              <a:ln>
                <a:noFill/>
              </a:ln>
              <a:solidFill>
                <a:srgbClr val="C80060"/>
              </a:solidFill>
              <a:effectLst/>
              <a:uLnTx/>
              <a:uFillTx/>
              <a:latin typeface="Avenir Next" panose="020B0503020202020204" pitchFamily="34" charset="0"/>
              <a:ea typeface="ＭＳ Ｐゴシック" panose="020B0600070205080204" pitchFamily="34" charset="-128"/>
              <a:cs typeface="+mn-cs"/>
            </a:endParaRPr>
          </a:p>
        </p:txBody>
      </p:sp>
      <p:sp>
        <p:nvSpPr>
          <p:cNvPr id="355" name="Rectangle 354">
            <a:extLst>
              <a:ext uri="{FF2B5EF4-FFF2-40B4-BE49-F238E27FC236}">
                <a16:creationId xmlns:a16="http://schemas.microsoft.com/office/drawing/2014/main" id="{15A6905E-73C9-560C-0EFD-931F694B90CA}"/>
              </a:ext>
            </a:extLst>
          </p:cNvPr>
          <p:cNvSpPr/>
          <p:nvPr/>
        </p:nvSpPr>
        <p:spPr>
          <a:xfrm>
            <a:off x="7122930" y="1974213"/>
            <a:ext cx="1190941" cy="458515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21435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Rounded Rectangle 268">
            <a:extLst>
              <a:ext uri="{FF2B5EF4-FFF2-40B4-BE49-F238E27FC236}">
                <a16:creationId xmlns:a16="http://schemas.microsoft.com/office/drawing/2014/main" id="{8D74A2D1-E8F2-B83A-099C-E17053503545}"/>
              </a:ext>
            </a:extLst>
          </p:cNvPr>
          <p:cNvSpPr/>
          <p:nvPr/>
        </p:nvSpPr>
        <p:spPr>
          <a:xfrm>
            <a:off x="3601538" y="5179893"/>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8AC34B6-A065-B6FF-74E0-DC058B30B187}"/>
              </a:ext>
            </a:extLst>
          </p:cNvPr>
          <p:cNvSpPr>
            <a:spLocks noGrp="1"/>
          </p:cNvSpPr>
          <p:nvPr>
            <p:ph idx="1"/>
          </p:nvPr>
        </p:nvSpPr>
        <p:spPr/>
        <p:txBody>
          <a:bodyPr rIns="0"/>
          <a:lstStyle/>
          <a:p>
            <a:r>
              <a:rPr lang="en-CH" dirty="0">
                <a:solidFill>
                  <a:srgbClr val="C80060"/>
                </a:solidFill>
                <a:latin typeface="Avenir Next Medium" panose="020B0503020202020204" pitchFamily="34" charset="0"/>
              </a:rPr>
              <a:t>Inter-Block MWS</a:t>
            </a:r>
            <a:r>
              <a:rPr lang="en-CH" dirty="0"/>
              <a:t>: </a:t>
            </a:r>
            <a:br>
              <a:rPr lang="en-CH" dirty="0"/>
            </a:br>
            <a:r>
              <a:rPr lang="en-CH" dirty="0">
                <a:solidFill>
                  <a:schemeClr val="accent1"/>
                </a:solidFill>
              </a:rPr>
              <a:t>Simultaneously activates </a:t>
            </a:r>
            <a:r>
              <a:rPr lang="en-CH" dirty="0"/>
              <a:t>multiple WLs </a:t>
            </a:r>
            <a:r>
              <a:rPr lang="en-CH" dirty="0">
                <a:solidFill>
                  <a:schemeClr val="accent1"/>
                </a:solidFill>
              </a:rPr>
              <a:t>in different blocks</a:t>
            </a:r>
            <a:r>
              <a:rPr lang="en-CH" dirty="0"/>
              <a:t> </a:t>
            </a:r>
            <a:br>
              <a:rPr lang="en-CH" dirty="0"/>
            </a:br>
            <a:r>
              <a:rPr lang="en-CH" dirty="0"/>
              <a:t>   </a:t>
            </a:r>
            <a:r>
              <a:rPr lang="en-CH" dirty="0">
                <a:sym typeface="Wingdings" pitchFamily="2" charset="2"/>
              </a:rPr>
              <a:t> </a:t>
            </a:r>
            <a:r>
              <a:rPr lang="en-CH" dirty="0">
                <a:solidFill>
                  <a:srgbClr val="C80060"/>
                </a:solidFill>
              </a:rPr>
              <a:t>Bitwise OR</a:t>
            </a:r>
            <a:r>
              <a:rPr lang="en-CH" dirty="0"/>
              <a:t> of the stored data in the WLs</a:t>
            </a:r>
          </a:p>
        </p:txBody>
      </p:sp>
      <p:sp>
        <p:nvSpPr>
          <p:cNvPr id="4" name="Rounded Rectangle 3">
            <a:extLst>
              <a:ext uri="{FF2B5EF4-FFF2-40B4-BE49-F238E27FC236}">
                <a16:creationId xmlns:a16="http://schemas.microsoft.com/office/drawing/2014/main" id="{11C067F7-3081-7E63-D615-E9D8EF990751}"/>
              </a:ext>
            </a:extLst>
          </p:cNvPr>
          <p:cNvSpPr/>
          <p:nvPr/>
        </p:nvSpPr>
        <p:spPr>
          <a:xfrm>
            <a:off x="3601538" y="2591531"/>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8" name="Rounded Rectangle 107">
            <a:extLst>
              <a:ext uri="{FF2B5EF4-FFF2-40B4-BE49-F238E27FC236}">
                <a16:creationId xmlns:a16="http://schemas.microsoft.com/office/drawing/2014/main" id="{C31E7358-9A52-90D6-B59B-1FFFCC15D269}"/>
              </a:ext>
            </a:extLst>
          </p:cNvPr>
          <p:cNvSpPr/>
          <p:nvPr/>
        </p:nvSpPr>
        <p:spPr>
          <a:xfrm>
            <a:off x="3601538" y="3882702"/>
            <a:ext cx="5423192" cy="1015921"/>
          </a:xfrm>
          <a:prstGeom prst="roundRect">
            <a:avLst>
              <a:gd name="adj" fmla="val 5753"/>
            </a:avLst>
          </a:prstGeom>
          <a:solidFill>
            <a:schemeClr val="accent4">
              <a:lumMod val="20000"/>
              <a:lumOff val="80000"/>
            </a:schemeClr>
          </a:solidFill>
          <a:ln w="19050">
            <a:solidFill>
              <a:srgbClr val="66665C"/>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Multi-Wordline Sensing (MWS): Bitwise OR</a:t>
            </a:r>
          </a:p>
        </p:txBody>
      </p:sp>
      <p:sp>
        <p:nvSpPr>
          <p:cNvPr id="7" name="TextBox 6">
            <a:extLst>
              <a:ext uri="{FF2B5EF4-FFF2-40B4-BE49-F238E27FC236}">
                <a16:creationId xmlns:a16="http://schemas.microsoft.com/office/drawing/2014/main" id="{A67764A8-123E-6C01-A1D2-116D983664B2}"/>
              </a:ext>
            </a:extLst>
          </p:cNvPr>
          <p:cNvSpPr txBox="1"/>
          <p:nvPr/>
        </p:nvSpPr>
        <p:spPr>
          <a:xfrm>
            <a:off x="4382281"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0" name="TextBox 9">
            <a:extLst>
              <a:ext uri="{FF2B5EF4-FFF2-40B4-BE49-F238E27FC236}">
                <a16:creationId xmlns:a16="http://schemas.microsoft.com/office/drawing/2014/main" id="{CA5244A9-E68A-41E4-8DF6-45A4B86348F3}"/>
              </a:ext>
            </a:extLst>
          </p:cNvPr>
          <p:cNvSpPr txBox="1"/>
          <p:nvPr/>
        </p:nvSpPr>
        <p:spPr>
          <a:xfrm>
            <a:off x="5495795"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2</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13" name="TextBox 12">
            <a:extLst>
              <a:ext uri="{FF2B5EF4-FFF2-40B4-BE49-F238E27FC236}">
                <a16:creationId xmlns:a16="http://schemas.microsoft.com/office/drawing/2014/main" id="{ADDC653E-1795-2625-78AF-339E29441E70}"/>
              </a:ext>
            </a:extLst>
          </p:cNvPr>
          <p:cNvSpPr txBox="1"/>
          <p:nvPr/>
        </p:nvSpPr>
        <p:spPr>
          <a:xfrm>
            <a:off x="6609309"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3</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28" name="Group 227">
            <a:extLst>
              <a:ext uri="{FF2B5EF4-FFF2-40B4-BE49-F238E27FC236}">
                <a16:creationId xmlns:a16="http://schemas.microsoft.com/office/drawing/2014/main" id="{4657F400-371E-5409-CC86-6FC3A1E88181}"/>
              </a:ext>
            </a:extLst>
          </p:cNvPr>
          <p:cNvGrpSpPr/>
          <p:nvPr/>
        </p:nvGrpSpPr>
        <p:grpSpPr>
          <a:xfrm>
            <a:off x="4640972" y="2450831"/>
            <a:ext cx="3350590" cy="3784740"/>
            <a:chOff x="4640972" y="2450831"/>
            <a:chExt cx="3350590" cy="3787616"/>
          </a:xfrm>
        </p:grpSpPr>
        <p:cxnSp>
          <p:nvCxnSpPr>
            <p:cNvPr id="6" name="Straight Connector 5">
              <a:extLst>
                <a:ext uri="{FF2B5EF4-FFF2-40B4-BE49-F238E27FC236}">
                  <a16:creationId xmlns:a16="http://schemas.microsoft.com/office/drawing/2014/main" id="{2935EEDC-89B8-9ED3-B423-D7DF542942C9}"/>
                </a:ext>
              </a:extLst>
            </p:cNvPr>
            <p:cNvCxnSpPr>
              <a:cxnSpLocks/>
            </p:cNvCxnSpPr>
            <p:nvPr/>
          </p:nvCxnSpPr>
          <p:spPr>
            <a:xfrm flipH="1" flipV="1">
              <a:off x="4640972"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056D578-0A4B-7211-034B-FD6511E08245}"/>
                </a:ext>
              </a:extLst>
            </p:cNvPr>
            <p:cNvCxnSpPr>
              <a:cxnSpLocks/>
            </p:cNvCxnSpPr>
            <p:nvPr/>
          </p:nvCxnSpPr>
          <p:spPr>
            <a:xfrm flipH="1" flipV="1">
              <a:off x="5754486"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2033EF9-2C97-592D-48AA-AE971DE6EB0D}"/>
                </a:ext>
              </a:extLst>
            </p:cNvPr>
            <p:cNvCxnSpPr>
              <a:cxnSpLocks/>
            </p:cNvCxnSpPr>
            <p:nvPr/>
          </p:nvCxnSpPr>
          <p:spPr>
            <a:xfrm flipH="1" flipV="1">
              <a:off x="6868000"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424C035-0F47-6EC6-E06C-ED53AA7B33F8}"/>
                </a:ext>
              </a:extLst>
            </p:cNvPr>
            <p:cNvCxnSpPr>
              <a:cxnSpLocks/>
            </p:cNvCxnSpPr>
            <p:nvPr/>
          </p:nvCxnSpPr>
          <p:spPr>
            <a:xfrm flipH="1" flipV="1">
              <a:off x="7981514" y="2450831"/>
              <a:ext cx="10048" cy="378761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Box 15">
            <a:extLst>
              <a:ext uri="{FF2B5EF4-FFF2-40B4-BE49-F238E27FC236}">
                <a16:creationId xmlns:a16="http://schemas.microsoft.com/office/drawing/2014/main" id="{45B5574F-2F86-6966-45D3-3D81C85AFE41}"/>
              </a:ext>
            </a:extLst>
          </p:cNvPr>
          <p:cNvSpPr txBox="1"/>
          <p:nvPr/>
        </p:nvSpPr>
        <p:spPr>
          <a:xfrm>
            <a:off x="7722823" y="2093038"/>
            <a:ext cx="537476"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BL</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4</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2" name="TextBox 51">
            <a:extLst>
              <a:ext uri="{FF2B5EF4-FFF2-40B4-BE49-F238E27FC236}">
                <a16:creationId xmlns:a16="http://schemas.microsoft.com/office/drawing/2014/main" id="{96BAC636-1B54-A666-FF1D-DA75CF085968}"/>
              </a:ext>
            </a:extLst>
          </p:cNvPr>
          <p:cNvSpPr txBox="1"/>
          <p:nvPr/>
        </p:nvSpPr>
        <p:spPr>
          <a:xfrm rot="16200000">
            <a:off x="3861980"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9" name="TextBox 58">
            <a:extLst>
              <a:ext uri="{FF2B5EF4-FFF2-40B4-BE49-F238E27FC236}">
                <a16:creationId xmlns:a16="http://schemas.microsoft.com/office/drawing/2014/main" id="{8530CA94-6A0E-7382-E851-900D8DFAE0FF}"/>
              </a:ext>
            </a:extLst>
          </p:cNvPr>
          <p:cNvSpPr txBox="1"/>
          <p:nvPr/>
        </p:nvSpPr>
        <p:spPr>
          <a:xfrm rot="16200000">
            <a:off x="4975494"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6" name="TextBox 65">
            <a:extLst>
              <a:ext uri="{FF2B5EF4-FFF2-40B4-BE49-F238E27FC236}">
                <a16:creationId xmlns:a16="http://schemas.microsoft.com/office/drawing/2014/main" id="{90C4726F-6C4E-F3D3-FAC6-649A27B0D4D3}"/>
              </a:ext>
            </a:extLst>
          </p:cNvPr>
          <p:cNvSpPr txBox="1"/>
          <p:nvPr/>
        </p:nvSpPr>
        <p:spPr>
          <a:xfrm rot="16200000">
            <a:off x="6089008"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77" name="Group 76">
            <a:extLst>
              <a:ext uri="{FF2B5EF4-FFF2-40B4-BE49-F238E27FC236}">
                <a16:creationId xmlns:a16="http://schemas.microsoft.com/office/drawing/2014/main" id="{63892C96-3420-FC41-AC8C-83B854C98E3B}"/>
              </a:ext>
            </a:extLst>
          </p:cNvPr>
          <p:cNvGrpSpPr/>
          <p:nvPr/>
        </p:nvGrpSpPr>
        <p:grpSpPr>
          <a:xfrm>
            <a:off x="4051865" y="2665067"/>
            <a:ext cx="3939696" cy="891472"/>
            <a:chOff x="4051865" y="2665067"/>
            <a:chExt cx="3939696" cy="891472"/>
          </a:xfrm>
        </p:grpSpPr>
        <p:grpSp>
          <p:nvGrpSpPr>
            <p:cNvPr id="94" name="Group 93">
              <a:extLst>
                <a:ext uri="{FF2B5EF4-FFF2-40B4-BE49-F238E27FC236}">
                  <a16:creationId xmlns:a16="http://schemas.microsoft.com/office/drawing/2014/main" id="{E4826338-1836-E9D3-34FB-562D0F2D1798}"/>
                </a:ext>
              </a:extLst>
            </p:cNvPr>
            <p:cNvGrpSpPr/>
            <p:nvPr/>
          </p:nvGrpSpPr>
          <p:grpSpPr>
            <a:xfrm>
              <a:off x="4062140" y="2665067"/>
              <a:ext cx="3340542" cy="891472"/>
              <a:chOff x="1860807" y="2641375"/>
              <a:chExt cx="3340542" cy="3601380"/>
            </a:xfrm>
          </p:grpSpPr>
          <p:cxnSp>
            <p:nvCxnSpPr>
              <p:cNvPr id="5" name="Straight Connector 4">
                <a:extLst>
                  <a:ext uri="{FF2B5EF4-FFF2-40B4-BE49-F238E27FC236}">
                    <a16:creationId xmlns:a16="http://schemas.microsoft.com/office/drawing/2014/main" id="{B724D90A-0311-AEA2-1170-457439DAD59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B35EC1-7B4A-6D79-0B81-642967EA2EE0}"/>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D777A01-4123-7FB2-8115-CE4ACED06054}"/>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FB8FA4F-1E88-07F2-27EF-7581CB101D8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51" name="Straight Connector 50">
              <a:extLst>
                <a:ext uri="{FF2B5EF4-FFF2-40B4-BE49-F238E27FC236}">
                  <a16:creationId xmlns:a16="http://schemas.microsoft.com/office/drawing/2014/main" id="{C7D44F0C-55EE-A889-FC24-4F5131802FC5}"/>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A6211B1-3B9B-7D4D-BA8E-658D0E677C1F}"/>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384D35D-8642-38DF-AE7D-B0EB0133E909}"/>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48F37F31-5E47-88B9-E41D-C837F83299FC}"/>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a:extLst>
              <a:ext uri="{FF2B5EF4-FFF2-40B4-BE49-F238E27FC236}">
                <a16:creationId xmlns:a16="http://schemas.microsoft.com/office/drawing/2014/main" id="{27E96495-E534-414E-6D43-367DF6631655}"/>
              </a:ext>
            </a:extLst>
          </p:cNvPr>
          <p:cNvSpPr txBox="1"/>
          <p:nvPr/>
        </p:nvSpPr>
        <p:spPr>
          <a:xfrm rot="16200000">
            <a:off x="7202522" y="3612702"/>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31" name="Group 30">
            <a:extLst>
              <a:ext uri="{FF2B5EF4-FFF2-40B4-BE49-F238E27FC236}">
                <a16:creationId xmlns:a16="http://schemas.microsoft.com/office/drawing/2014/main" id="{A54D0EED-F7AE-3399-A35F-5DD2E5791B55}"/>
              </a:ext>
            </a:extLst>
          </p:cNvPr>
          <p:cNvGrpSpPr/>
          <p:nvPr/>
        </p:nvGrpSpPr>
        <p:grpSpPr>
          <a:xfrm>
            <a:off x="3382115" y="3058678"/>
            <a:ext cx="5014215" cy="2"/>
            <a:chOff x="1231585" y="2671909"/>
            <a:chExt cx="6166530" cy="2"/>
          </a:xfrm>
        </p:grpSpPr>
        <p:cxnSp>
          <p:nvCxnSpPr>
            <p:cNvPr id="44" name="Straight Connector 43">
              <a:extLst>
                <a:ext uri="{FF2B5EF4-FFF2-40B4-BE49-F238E27FC236}">
                  <a16:creationId xmlns:a16="http://schemas.microsoft.com/office/drawing/2014/main" id="{B48B26F0-2159-FDD5-0EA3-2B0DA8F74560}"/>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B8B2E45-E111-E123-066A-8979B261CDA9}"/>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타원 299">
            <a:extLst>
              <a:ext uri="{FF2B5EF4-FFF2-40B4-BE49-F238E27FC236}">
                <a16:creationId xmlns:a16="http://schemas.microsoft.com/office/drawing/2014/main" id="{715BDDB0-F2BA-732C-8F89-B946C45E3F0E}"/>
              </a:ext>
            </a:extLst>
          </p:cNvPr>
          <p:cNvSpPr/>
          <p:nvPr/>
        </p:nvSpPr>
        <p:spPr>
          <a:xfrm>
            <a:off x="3782388"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3" name="타원 299">
            <a:extLst>
              <a:ext uri="{FF2B5EF4-FFF2-40B4-BE49-F238E27FC236}">
                <a16:creationId xmlns:a16="http://schemas.microsoft.com/office/drawing/2014/main" id="{43C80D90-ECE2-699F-89BF-CBEAA6664497}"/>
              </a:ext>
            </a:extLst>
          </p:cNvPr>
          <p:cNvSpPr/>
          <p:nvPr/>
        </p:nvSpPr>
        <p:spPr>
          <a:xfrm>
            <a:off x="4895902"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0" name="타원 299">
            <a:extLst>
              <a:ext uri="{FF2B5EF4-FFF2-40B4-BE49-F238E27FC236}">
                <a16:creationId xmlns:a16="http://schemas.microsoft.com/office/drawing/2014/main" id="{8DAA0D57-315E-4B01-F737-E0EA0B484ACA}"/>
              </a:ext>
            </a:extLst>
          </p:cNvPr>
          <p:cNvSpPr/>
          <p:nvPr/>
        </p:nvSpPr>
        <p:spPr>
          <a:xfrm>
            <a:off x="6009416" y="2779630"/>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7" name="타원 299">
            <a:extLst>
              <a:ext uri="{FF2B5EF4-FFF2-40B4-BE49-F238E27FC236}">
                <a16:creationId xmlns:a16="http://schemas.microsoft.com/office/drawing/2014/main" id="{5DCDD808-EF63-6E7D-1FD6-0B8152CCD0A0}"/>
              </a:ext>
            </a:extLst>
          </p:cNvPr>
          <p:cNvSpPr/>
          <p:nvPr/>
        </p:nvSpPr>
        <p:spPr>
          <a:xfrm>
            <a:off x="7122930" y="2779630"/>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1" name="TextBox 80">
            <a:extLst>
              <a:ext uri="{FF2B5EF4-FFF2-40B4-BE49-F238E27FC236}">
                <a16:creationId xmlns:a16="http://schemas.microsoft.com/office/drawing/2014/main" id="{25BF7839-AB4B-61C7-F19C-79EC41534851}"/>
              </a:ext>
            </a:extLst>
          </p:cNvPr>
          <p:cNvSpPr txBox="1"/>
          <p:nvPr/>
        </p:nvSpPr>
        <p:spPr>
          <a:xfrm>
            <a:off x="8390475" y="28307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6" name="TextBox 85">
            <a:extLst>
              <a:ext uri="{FF2B5EF4-FFF2-40B4-BE49-F238E27FC236}">
                <a16:creationId xmlns:a16="http://schemas.microsoft.com/office/drawing/2014/main" id="{0B9B15BE-925E-9BBD-CDB5-FA271BBA59BC}"/>
              </a:ext>
            </a:extLst>
          </p:cNvPr>
          <p:cNvSpPr txBox="1"/>
          <p:nvPr/>
        </p:nvSpPr>
        <p:spPr>
          <a:xfrm>
            <a:off x="1741317" y="2904791"/>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x</a:t>
            </a:r>
            <a:r>
              <a:rPr kumimoji="0" lang="en-US" altLang="ko-KR" sz="2000" b="1" i="1"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in Block</a:t>
            </a:r>
            <a:r>
              <a:rPr kumimoji="0" lang="en-US" altLang="ko-KR"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rPr>
              <a:t>1</a:t>
            </a:r>
            <a:endParaRPr kumimoji="0" lang="ko-KR" altLang="en-US" sz="2000" b="1" i="0"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39" name="TextBox 38">
            <a:extLst>
              <a:ext uri="{FF2B5EF4-FFF2-40B4-BE49-F238E27FC236}">
                <a16:creationId xmlns:a16="http://schemas.microsoft.com/office/drawing/2014/main" id="{52309550-34CC-9B82-DD8B-8935C865D78B}"/>
              </a:ext>
            </a:extLst>
          </p:cNvPr>
          <p:cNvSpPr txBox="1"/>
          <p:nvPr/>
        </p:nvSpPr>
        <p:spPr>
          <a:xfrm rot="16200000">
            <a:off x="3861980"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49" name="TextBox 48">
            <a:extLst>
              <a:ext uri="{FF2B5EF4-FFF2-40B4-BE49-F238E27FC236}">
                <a16:creationId xmlns:a16="http://schemas.microsoft.com/office/drawing/2014/main" id="{E167FCCF-4A80-8545-6E30-66612FF54E00}"/>
              </a:ext>
            </a:extLst>
          </p:cNvPr>
          <p:cNvSpPr txBox="1"/>
          <p:nvPr/>
        </p:nvSpPr>
        <p:spPr>
          <a:xfrm rot="16200000">
            <a:off x="4975494"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56" name="TextBox 55">
            <a:extLst>
              <a:ext uri="{FF2B5EF4-FFF2-40B4-BE49-F238E27FC236}">
                <a16:creationId xmlns:a16="http://schemas.microsoft.com/office/drawing/2014/main" id="{7C5EBD8A-44A8-4741-0DEA-D143CD6497AF}"/>
              </a:ext>
            </a:extLst>
          </p:cNvPr>
          <p:cNvSpPr txBox="1"/>
          <p:nvPr/>
        </p:nvSpPr>
        <p:spPr>
          <a:xfrm rot="16200000">
            <a:off x="6089008"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63" name="TextBox 62">
            <a:extLst>
              <a:ext uri="{FF2B5EF4-FFF2-40B4-BE49-F238E27FC236}">
                <a16:creationId xmlns:a16="http://schemas.microsoft.com/office/drawing/2014/main" id="{36FE8E3E-07ED-08B6-AD4B-4C2135F40366}"/>
              </a:ext>
            </a:extLst>
          </p:cNvPr>
          <p:cNvSpPr txBox="1"/>
          <p:nvPr/>
        </p:nvSpPr>
        <p:spPr>
          <a:xfrm rot="16200000">
            <a:off x="7202522" y="4895261"/>
            <a:ext cx="250737" cy="307777"/>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17" name="그룹 835">
            <a:extLst>
              <a:ext uri="{FF2B5EF4-FFF2-40B4-BE49-F238E27FC236}">
                <a16:creationId xmlns:a16="http://schemas.microsoft.com/office/drawing/2014/main" id="{F4592954-95A2-D955-67CB-506964105B46}"/>
              </a:ext>
            </a:extLst>
          </p:cNvPr>
          <p:cNvGrpSpPr/>
          <p:nvPr/>
        </p:nvGrpSpPr>
        <p:grpSpPr>
          <a:xfrm rot="16200000">
            <a:off x="6006980" y="2927666"/>
            <a:ext cx="564373" cy="268733"/>
            <a:chOff x="5890169" y="4312037"/>
            <a:chExt cx="1895988" cy="1103725"/>
          </a:xfrm>
        </p:grpSpPr>
        <p:grpSp>
          <p:nvGrpSpPr>
            <p:cNvPr id="18" name="그룹 822">
              <a:extLst>
                <a:ext uri="{FF2B5EF4-FFF2-40B4-BE49-F238E27FC236}">
                  <a16:creationId xmlns:a16="http://schemas.microsoft.com/office/drawing/2014/main" id="{E27744CE-287F-B85F-7E62-EDFA1ECDD7B0}"/>
                </a:ext>
              </a:extLst>
            </p:cNvPr>
            <p:cNvGrpSpPr/>
            <p:nvPr/>
          </p:nvGrpSpPr>
          <p:grpSpPr>
            <a:xfrm>
              <a:off x="6122466" y="4312037"/>
              <a:ext cx="1432853" cy="1103725"/>
              <a:chOff x="5991225" y="4310063"/>
              <a:chExt cx="496427" cy="273840"/>
            </a:xfrm>
          </p:grpSpPr>
          <p:cxnSp>
            <p:nvCxnSpPr>
              <p:cNvPr id="21" name="직선 연결선 771">
                <a:extLst>
                  <a:ext uri="{FF2B5EF4-FFF2-40B4-BE49-F238E27FC236}">
                    <a16:creationId xmlns:a16="http://schemas.microsoft.com/office/drawing/2014/main" id="{3AEFD8DC-D54C-031F-D33B-612437570868}"/>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2" name="직선 연결선 789">
                <a:extLst>
                  <a:ext uri="{FF2B5EF4-FFF2-40B4-BE49-F238E27FC236}">
                    <a16:creationId xmlns:a16="http://schemas.microsoft.com/office/drawing/2014/main" id="{4F541810-443F-725F-870C-A54E8CAFCE9F}"/>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3" name="직선 연결선 792">
                <a:extLst>
                  <a:ext uri="{FF2B5EF4-FFF2-40B4-BE49-F238E27FC236}">
                    <a16:creationId xmlns:a16="http://schemas.microsoft.com/office/drawing/2014/main" id="{850CB885-7446-F480-14C4-AFA93F7D8F2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4" name="직선 연결선 807">
                <a:extLst>
                  <a:ext uri="{FF2B5EF4-FFF2-40B4-BE49-F238E27FC236}">
                    <a16:creationId xmlns:a16="http://schemas.microsoft.com/office/drawing/2014/main" id="{61AAEFC2-A853-D6E9-B671-3F54296E528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5" name="직선 연결선 810">
                <a:extLst>
                  <a:ext uri="{FF2B5EF4-FFF2-40B4-BE49-F238E27FC236}">
                    <a16:creationId xmlns:a16="http://schemas.microsoft.com/office/drawing/2014/main" id="{52E2E9E6-C93A-F9FE-E004-7613C11889F2}"/>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6" name="직선 연결선 815">
                <a:extLst>
                  <a:ext uri="{FF2B5EF4-FFF2-40B4-BE49-F238E27FC236}">
                    <a16:creationId xmlns:a16="http://schemas.microsoft.com/office/drawing/2014/main" id="{64AE6ADF-8BE5-7945-A16B-3D053D30D43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7" name="직선 연결선 819">
                <a:extLst>
                  <a:ext uri="{FF2B5EF4-FFF2-40B4-BE49-F238E27FC236}">
                    <a16:creationId xmlns:a16="http://schemas.microsoft.com/office/drawing/2014/main" id="{E1A58F2E-D63F-D9BE-D3B0-9EB49B51931D}"/>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9" name="직선 연결선 826">
              <a:extLst>
                <a:ext uri="{FF2B5EF4-FFF2-40B4-BE49-F238E27FC236}">
                  <a16:creationId xmlns:a16="http://schemas.microsoft.com/office/drawing/2014/main" id="{365B0C8C-6B5D-A4D9-DF1E-F615DE4BE9A3}"/>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20" name="직선 연결선 832">
              <a:extLst>
                <a:ext uri="{FF2B5EF4-FFF2-40B4-BE49-F238E27FC236}">
                  <a16:creationId xmlns:a16="http://schemas.microsoft.com/office/drawing/2014/main" id="{E1AACF72-0654-1E10-774B-7A6A45AB482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 name="그룹 835">
            <a:extLst>
              <a:ext uri="{FF2B5EF4-FFF2-40B4-BE49-F238E27FC236}">
                <a16:creationId xmlns:a16="http://schemas.microsoft.com/office/drawing/2014/main" id="{4CC88B9A-6B37-AE39-C096-59836ECDB962}"/>
              </a:ext>
            </a:extLst>
          </p:cNvPr>
          <p:cNvGrpSpPr/>
          <p:nvPr/>
        </p:nvGrpSpPr>
        <p:grpSpPr>
          <a:xfrm rot="16200000">
            <a:off x="3777480" y="2914790"/>
            <a:ext cx="564373" cy="268733"/>
            <a:chOff x="5890169" y="4312037"/>
            <a:chExt cx="1895988" cy="1103725"/>
          </a:xfrm>
        </p:grpSpPr>
        <p:grpSp>
          <p:nvGrpSpPr>
            <p:cNvPr id="29" name="그룹 822">
              <a:extLst>
                <a:ext uri="{FF2B5EF4-FFF2-40B4-BE49-F238E27FC236}">
                  <a16:creationId xmlns:a16="http://schemas.microsoft.com/office/drawing/2014/main" id="{92E61A13-89CA-87F3-12BC-5FE1BDCF6F9C}"/>
                </a:ext>
              </a:extLst>
            </p:cNvPr>
            <p:cNvGrpSpPr/>
            <p:nvPr/>
          </p:nvGrpSpPr>
          <p:grpSpPr>
            <a:xfrm>
              <a:off x="6122466" y="4312037"/>
              <a:ext cx="1432853" cy="1103725"/>
              <a:chOff x="5991225" y="4310063"/>
              <a:chExt cx="496427" cy="273840"/>
            </a:xfrm>
          </p:grpSpPr>
          <p:cxnSp>
            <p:nvCxnSpPr>
              <p:cNvPr id="34" name="직선 연결선 771">
                <a:extLst>
                  <a:ext uri="{FF2B5EF4-FFF2-40B4-BE49-F238E27FC236}">
                    <a16:creationId xmlns:a16="http://schemas.microsoft.com/office/drawing/2014/main" id="{39238D1D-674E-3D1A-C094-DE1AEE28E211}"/>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 name="직선 연결선 789">
                <a:extLst>
                  <a:ext uri="{FF2B5EF4-FFF2-40B4-BE49-F238E27FC236}">
                    <a16:creationId xmlns:a16="http://schemas.microsoft.com/office/drawing/2014/main" id="{02294F00-FC11-5767-E169-65D493CC846A}"/>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6" name="직선 연결선 792">
                <a:extLst>
                  <a:ext uri="{FF2B5EF4-FFF2-40B4-BE49-F238E27FC236}">
                    <a16:creationId xmlns:a16="http://schemas.microsoft.com/office/drawing/2014/main" id="{20B270D4-EE2C-BB78-2B64-D9854726DBAD}"/>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7" name="직선 연결선 807">
                <a:extLst>
                  <a:ext uri="{FF2B5EF4-FFF2-40B4-BE49-F238E27FC236}">
                    <a16:creationId xmlns:a16="http://schemas.microsoft.com/office/drawing/2014/main" id="{17DDF9F2-4A35-A2F1-6AF8-EF0A416110C5}"/>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8" name="직선 연결선 810">
                <a:extLst>
                  <a:ext uri="{FF2B5EF4-FFF2-40B4-BE49-F238E27FC236}">
                    <a16:creationId xmlns:a16="http://schemas.microsoft.com/office/drawing/2014/main" id="{98CE89E7-AE0D-1A20-9C05-89012A3D7456}"/>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0" name="직선 연결선 815">
                <a:extLst>
                  <a:ext uri="{FF2B5EF4-FFF2-40B4-BE49-F238E27FC236}">
                    <a16:creationId xmlns:a16="http://schemas.microsoft.com/office/drawing/2014/main" id="{9B9EE417-16E6-20A9-E69F-05591F601967}"/>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41" name="직선 연결선 819">
                <a:extLst>
                  <a:ext uri="{FF2B5EF4-FFF2-40B4-BE49-F238E27FC236}">
                    <a16:creationId xmlns:a16="http://schemas.microsoft.com/office/drawing/2014/main" id="{E10F86AA-06AA-3A26-CD6E-EAD383301283}"/>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 name="직선 연결선 826">
              <a:extLst>
                <a:ext uri="{FF2B5EF4-FFF2-40B4-BE49-F238E27FC236}">
                  <a16:creationId xmlns:a16="http://schemas.microsoft.com/office/drawing/2014/main" id="{A96E5E9F-AD70-D36C-6742-F7A396334BF1}"/>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3" name="직선 연결선 832">
              <a:extLst>
                <a:ext uri="{FF2B5EF4-FFF2-40B4-BE49-F238E27FC236}">
                  <a16:creationId xmlns:a16="http://schemas.microsoft.com/office/drawing/2014/main" id="{25A68749-9A67-856C-2FA3-C759C9FFC05F}"/>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48" name="그룹 761">
            <a:extLst>
              <a:ext uri="{FF2B5EF4-FFF2-40B4-BE49-F238E27FC236}">
                <a16:creationId xmlns:a16="http://schemas.microsoft.com/office/drawing/2014/main" id="{41BD8605-7C23-B670-AE31-2B79F53108FB}"/>
              </a:ext>
            </a:extLst>
          </p:cNvPr>
          <p:cNvGrpSpPr/>
          <p:nvPr/>
        </p:nvGrpSpPr>
        <p:grpSpPr>
          <a:xfrm rot="5400000">
            <a:off x="7110960" y="3004082"/>
            <a:ext cx="598569" cy="124310"/>
            <a:chOff x="5608137" y="3394157"/>
            <a:chExt cx="338599" cy="70817"/>
          </a:xfrm>
        </p:grpSpPr>
        <p:grpSp>
          <p:nvGrpSpPr>
            <p:cNvPr id="50" name="그룹 753">
              <a:extLst>
                <a:ext uri="{FF2B5EF4-FFF2-40B4-BE49-F238E27FC236}">
                  <a16:creationId xmlns:a16="http://schemas.microsoft.com/office/drawing/2014/main" id="{7C87917E-CDEE-C330-4ACA-E23CCBA25D8C}"/>
                </a:ext>
              </a:extLst>
            </p:cNvPr>
            <p:cNvGrpSpPr/>
            <p:nvPr/>
          </p:nvGrpSpPr>
          <p:grpSpPr>
            <a:xfrm rot="5400000">
              <a:off x="5739521" y="3307128"/>
              <a:ext cx="70817" cy="244875"/>
              <a:chOff x="5131625" y="2342062"/>
              <a:chExt cx="70817" cy="244875"/>
            </a:xfrm>
          </p:grpSpPr>
          <p:sp>
            <p:nvSpPr>
              <p:cNvPr id="62" name="타원 750">
                <a:extLst>
                  <a:ext uri="{FF2B5EF4-FFF2-40B4-BE49-F238E27FC236}">
                    <a16:creationId xmlns:a16="http://schemas.microsoft.com/office/drawing/2014/main" id="{F17B54A9-59BF-A60C-14F7-6C2566E90528}"/>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64" name="타원 751">
                <a:extLst>
                  <a:ext uri="{FF2B5EF4-FFF2-40B4-BE49-F238E27FC236}">
                    <a16:creationId xmlns:a16="http://schemas.microsoft.com/office/drawing/2014/main" id="{19385AE6-D03E-8A0F-27D4-B3B34B90D251}"/>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69" name="직선 연결선 752">
                <a:extLst>
                  <a:ext uri="{FF2B5EF4-FFF2-40B4-BE49-F238E27FC236}">
                    <a16:creationId xmlns:a16="http://schemas.microsoft.com/office/drawing/2014/main" id="{57D6D501-9266-3647-6814-D228A412E74C}"/>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55" name="직선 연결선 754">
              <a:extLst>
                <a:ext uri="{FF2B5EF4-FFF2-40B4-BE49-F238E27FC236}">
                  <a16:creationId xmlns:a16="http://schemas.microsoft.com/office/drawing/2014/main" id="{5747B110-F377-A51D-3F97-7BEE4DCEEFC7}"/>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57" name="직선 연결선 756">
              <a:extLst>
                <a:ext uri="{FF2B5EF4-FFF2-40B4-BE49-F238E27FC236}">
                  <a16:creationId xmlns:a16="http://schemas.microsoft.com/office/drawing/2014/main" id="{7FA09959-3157-8A14-F25C-C2DC1E9A7982}"/>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70" name="그룹 761">
            <a:extLst>
              <a:ext uri="{FF2B5EF4-FFF2-40B4-BE49-F238E27FC236}">
                <a16:creationId xmlns:a16="http://schemas.microsoft.com/office/drawing/2014/main" id="{5F19FC32-21CD-2034-971A-3A673347DB12}"/>
              </a:ext>
            </a:extLst>
          </p:cNvPr>
          <p:cNvGrpSpPr/>
          <p:nvPr/>
        </p:nvGrpSpPr>
        <p:grpSpPr>
          <a:xfrm rot="5400000">
            <a:off x="4883794" y="3002629"/>
            <a:ext cx="598569" cy="124310"/>
            <a:chOff x="5608137" y="3394157"/>
            <a:chExt cx="338599" cy="70817"/>
          </a:xfrm>
        </p:grpSpPr>
        <p:grpSp>
          <p:nvGrpSpPr>
            <p:cNvPr id="71" name="그룹 753">
              <a:extLst>
                <a:ext uri="{FF2B5EF4-FFF2-40B4-BE49-F238E27FC236}">
                  <a16:creationId xmlns:a16="http://schemas.microsoft.com/office/drawing/2014/main" id="{932CB08F-D02D-14DD-3E0D-469A9E85331D}"/>
                </a:ext>
              </a:extLst>
            </p:cNvPr>
            <p:cNvGrpSpPr/>
            <p:nvPr/>
          </p:nvGrpSpPr>
          <p:grpSpPr>
            <a:xfrm rot="5400000">
              <a:off x="5739521" y="3307128"/>
              <a:ext cx="70817" cy="244875"/>
              <a:chOff x="5131625" y="2342062"/>
              <a:chExt cx="70817" cy="244875"/>
            </a:xfrm>
          </p:grpSpPr>
          <p:sp>
            <p:nvSpPr>
              <p:cNvPr id="76" name="타원 750">
                <a:extLst>
                  <a:ext uri="{FF2B5EF4-FFF2-40B4-BE49-F238E27FC236}">
                    <a16:creationId xmlns:a16="http://schemas.microsoft.com/office/drawing/2014/main" id="{42829C8A-8E6A-F237-3366-48825F1B64EE}"/>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83" name="타원 751">
                <a:extLst>
                  <a:ext uri="{FF2B5EF4-FFF2-40B4-BE49-F238E27FC236}">
                    <a16:creationId xmlns:a16="http://schemas.microsoft.com/office/drawing/2014/main" id="{864E2282-5F82-D149-B1A3-7B2D4955002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84" name="직선 연결선 752">
                <a:extLst>
                  <a:ext uri="{FF2B5EF4-FFF2-40B4-BE49-F238E27FC236}">
                    <a16:creationId xmlns:a16="http://schemas.microsoft.com/office/drawing/2014/main" id="{E8B0C024-7E99-634A-34C4-B43B2660E415}"/>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74" name="직선 연결선 754">
              <a:extLst>
                <a:ext uri="{FF2B5EF4-FFF2-40B4-BE49-F238E27FC236}">
                  <a16:creationId xmlns:a16="http://schemas.microsoft.com/office/drawing/2014/main" id="{174BBF73-0827-4151-3660-FD373547DDC3}"/>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75" name="직선 연결선 756">
              <a:extLst>
                <a:ext uri="{FF2B5EF4-FFF2-40B4-BE49-F238E27FC236}">
                  <a16:creationId xmlns:a16="http://schemas.microsoft.com/office/drawing/2014/main" id="{675F3222-B4B6-E8C3-F28A-5F9637FD1724}"/>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268" name="Group 267">
            <a:extLst>
              <a:ext uri="{FF2B5EF4-FFF2-40B4-BE49-F238E27FC236}">
                <a16:creationId xmlns:a16="http://schemas.microsoft.com/office/drawing/2014/main" id="{BC364487-C169-A6EF-9D95-166E456B480A}"/>
              </a:ext>
            </a:extLst>
          </p:cNvPr>
          <p:cNvGrpSpPr/>
          <p:nvPr/>
        </p:nvGrpSpPr>
        <p:grpSpPr>
          <a:xfrm>
            <a:off x="1741317" y="3963243"/>
            <a:ext cx="6899895" cy="891472"/>
            <a:chOff x="1741317" y="4029503"/>
            <a:chExt cx="6899895" cy="891472"/>
          </a:xfrm>
        </p:grpSpPr>
        <p:grpSp>
          <p:nvGrpSpPr>
            <p:cNvPr id="78" name="Group 77">
              <a:extLst>
                <a:ext uri="{FF2B5EF4-FFF2-40B4-BE49-F238E27FC236}">
                  <a16:creationId xmlns:a16="http://schemas.microsoft.com/office/drawing/2014/main" id="{04B9B2D4-ABEB-5C2D-C5A7-1AF73E46B3E5}"/>
                </a:ext>
              </a:extLst>
            </p:cNvPr>
            <p:cNvGrpSpPr/>
            <p:nvPr/>
          </p:nvGrpSpPr>
          <p:grpSpPr>
            <a:xfrm>
              <a:off x="4051865" y="4029503"/>
              <a:ext cx="3939696" cy="891472"/>
              <a:chOff x="4051865" y="2665067"/>
              <a:chExt cx="3939696" cy="891472"/>
            </a:xfrm>
          </p:grpSpPr>
          <p:grpSp>
            <p:nvGrpSpPr>
              <p:cNvPr id="79" name="Group 78">
                <a:extLst>
                  <a:ext uri="{FF2B5EF4-FFF2-40B4-BE49-F238E27FC236}">
                    <a16:creationId xmlns:a16="http://schemas.microsoft.com/office/drawing/2014/main" id="{FAF7E077-839B-1724-3C21-3D39E2D0647B}"/>
                  </a:ext>
                </a:extLst>
              </p:cNvPr>
              <p:cNvGrpSpPr/>
              <p:nvPr/>
            </p:nvGrpSpPr>
            <p:grpSpPr>
              <a:xfrm>
                <a:off x="4062140" y="2665067"/>
                <a:ext cx="3340542" cy="891472"/>
                <a:chOff x="1860807" y="2641375"/>
                <a:chExt cx="3340542" cy="3601380"/>
              </a:xfrm>
            </p:grpSpPr>
            <p:cxnSp>
              <p:nvCxnSpPr>
                <p:cNvPr id="93" name="Straight Connector 92">
                  <a:extLst>
                    <a:ext uri="{FF2B5EF4-FFF2-40B4-BE49-F238E27FC236}">
                      <a16:creationId xmlns:a16="http://schemas.microsoft.com/office/drawing/2014/main" id="{67EC11CB-AA70-A5BD-AACB-2D3E2704B941}"/>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43F075-715B-D82B-82F4-168D190DD123}"/>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89A41AF5-64EE-26C7-285B-831775224335}"/>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1542741D-0874-7B04-8DCD-C192E5EFDF63}"/>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80" name="Straight Connector 79">
                <a:extLst>
                  <a:ext uri="{FF2B5EF4-FFF2-40B4-BE49-F238E27FC236}">
                    <a16:creationId xmlns:a16="http://schemas.microsoft.com/office/drawing/2014/main" id="{9551AE13-33BA-911F-3E7D-69BB80A0DFDC}"/>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1413122-D6B4-7163-1B07-239DE88E8821}"/>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6CD131FC-2BDF-7CE2-15DD-C33DE157FF5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687B5B92-07AF-0E3D-45A7-C1E16CB2AFA0}"/>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E7E8F8F6-AE41-A5F8-6DFB-28F664C389B3}"/>
                </a:ext>
              </a:extLst>
            </p:cNvPr>
            <p:cNvGrpSpPr/>
            <p:nvPr/>
          </p:nvGrpSpPr>
          <p:grpSpPr>
            <a:xfrm>
              <a:off x="3382115" y="4410510"/>
              <a:ext cx="5014215" cy="2"/>
              <a:chOff x="1231585" y="2671909"/>
              <a:chExt cx="6166530" cy="2"/>
            </a:xfrm>
          </p:grpSpPr>
          <p:cxnSp>
            <p:nvCxnSpPr>
              <p:cNvPr id="42" name="Straight Connector 41">
                <a:extLst>
                  <a:ext uri="{FF2B5EF4-FFF2-40B4-BE49-F238E27FC236}">
                    <a16:creationId xmlns:a16="http://schemas.microsoft.com/office/drawing/2014/main" id="{A18E8F28-586E-629F-D0AC-D48A7BF0DD17}"/>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E9D1C5D1-439B-5774-546B-BAFB14D9F7BD}"/>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7" name="타원 299">
              <a:extLst>
                <a:ext uri="{FF2B5EF4-FFF2-40B4-BE49-F238E27FC236}">
                  <a16:creationId xmlns:a16="http://schemas.microsoft.com/office/drawing/2014/main" id="{E0B2046C-3EF6-C78D-56E7-5C2ACB38D989}"/>
                </a:ext>
              </a:extLst>
            </p:cNvPr>
            <p:cNvSpPr/>
            <p:nvPr/>
          </p:nvSpPr>
          <p:spPr>
            <a:xfrm>
              <a:off x="3779881"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54" name="타원 299">
              <a:extLst>
                <a:ext uri="{FF2B5EF4-FFF2-40B4-BE49-F238E27FC236}">
                  <a16:creationId xmlns:a16="http://schemas.microsoft.com/office/drawing/2014/main" id="{73E74280-27CE-6572-4FEB-58734542FCE7}"/>
                </a:ext>
              </a:extLst>
            </p:cNvPr>
            <p:cNvSpPr/>
            <p:nvPr/>
          </p:nvSpPr>
          <p:spPr>
            <a:xfrm>
              <a:off x="4895902" y="4131462"/>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1" name="타원 299">
              <a:extLst>
                <a:ext uri="{FF2B5EF4-FFF2-40B4-BE49-F238E27FC236}">
                  <a16:creationId xmlns:a16="http://schemas.microsoft.com/office/drawing/2014/main" id="{55EFD424-7926-20BE-2333-F59DD6E76AC4}"/>
                </a:ext>
              </a:extLst>
            </p:cNvPr>
            <p:cNvSpPr/>
            <p:nvPr/>
          </p:nvSpPr>
          <p:spPr>
            <a:xfrm>
              <a:off x="6009416"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68" name="타원 299">
              <a:extLst>
                <a:ext uri="{FF2B5EF4-FFF2-40B4-BE49-F238E27FC236}">
                  <a16:creationId xmlns:a16="http://schemas.microsoft.com/office/drawing/2014/main" id="{05748883-7A30-80D7-4E2E-28B708AB7E0E}"/>
                </a:ext>
              </a:extLst>
            </p:cNvPr>
            <p:cNvSpPr/>
            <p:nvPr/>
          </p:nvSpPr>
          <p:spPr>
            <a:xfrm>
              <a:off x="7122930" y="4131462"/>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82" name="TextBox 81">
              <a:extLst>
                <a:ext uri="{FF2B5EF4-FFF2-40B4-BE49-F238E27FC236}">
                  <a16:creationId xmlns:a16="http://schemas.microsoft.com/office/drawing/2014/main" id="{38398D08-426B-0BC4-E511-2772596F1BB2}"/>
                </a:ext>
              </a:extLst>
            </p:cNvPr>
            <p:cNvSpPr txBox="1"/>
            <p:nvPr/>
          </p:nvSpPr>
          <p:spPr>
            <a:xfrm>
              <a:off x="8390475" y="4184669"/>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87" name="TextBox 86">
              <a:extLst>
                <a:ext uri="{FF2B5EF4-FFF2-40B4-BE49-F238E27FC236}">
                  <a16:creationId xmlns:a16="http://schemas.microsoft.com/office/drawing/2014/main" id="{C5A2BA21-A52C-F3CA-FD5B-9BA839B5A872}"/>
                </a:ext>
              </a:extLst>
            </p:cNvPr>
            <p:cNvSpPr txBox="1"/>
            <p:nvPr/>
          </p:nvSpPr>
          <p:spPr>
            <a:xfrm>
              <a:off x="1741317" y="4259985"/>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y</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i</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88" name="그룹 835">
              <a:extLst>
                <a:ext uri="{FF2B5EF4-FFF2-40B4-BE49-F238E27FC236}">
                  <a16:creationId xmlns:a16="http://schemas.microsoft.com/office/drawing/2014/main" id="{01238782-3AB6-DEA0-010C-3C301EBBDDF8}"/>
                </a:ext>
              </a:extLst>
            </p:cNvPr>
            <p:cNvGrpSpPr/>
            <p:nvPr/>
          </p:nvGrpSpPr>
          <p:grpSpPr>
            <a:xfrm rot="16200000">
              <a:off x="4893346" y="4279282"/>
              <a:ext cx="564373" cy="268733"/>
              <a:chOff x="5890169" y="4312037"/>
              <a:chExt cx="1895988" cy="1103725"/>
            </a:xfrm>
          </p:grpSpPr>
          <p:grpSp>
            <p:nvGrpSpPr>
              <p:cNvPr id="89" name="그룹 822">
                <a:extLst>
                  <a:ext uri="{FF2B5EF4-FFF2-40B4-BE49-F238E27FC236}">
                    <a16:creationId xmlns:a16="http://schemas.microsoft.com/office/drawing/2014/main" id="{94E900B2-A871-D257-B4C2-5FB478E0A810}"/>
                  </a:ext>
                </a:extLst>
              </p:cNvPr>
              <p:cNvGrpSpPr/>
              <p:nvPr/>
            </p:nvGrpSpPr>
            <p:grpSpPr>
              <a:xfrm>
                <a:off x="6122466" y="4312037"/>
                <a:ext cx="1432853" cy="1103725"/>
                <a:chOff x="5991225" y="4310063"/>
                <a:chExt cx="496427" cy="273840"/>
              </a:xfrm>
            </p:grpSpPr>
            <p:cxnSp>
              <p:nvCxnSpPr>
                <p:cNvPr id="99" name="직선 연결선 771">
                  <a:extLst>
                    <a:ext uri="{FF2B5EF4-FFF2-40B4-BE49-F238E27FC236}">
                      <a16:creationId xmlns:a16="http://schemas.microsoft.com/office/drawing/2014/main" id="{0737D491-8242-7C66-59CC-F2A0C01405AE}"/>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0" name="직선 연결선 789">
                  <a:extLst>
                    <a:ext uri="{FF2B5EF4-FFF2-40B4-BE49-F238E27FC236}">
                      <a16:creationId xmlns:a16="http://schemas.microsoft.com/office/drawing/2014/main" id="{47A797E4-4BEE-0E02-0649-45744F60DCB9}"/>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1" name="직선 연결선 792">
                  <a:extLst>
                    <a:ext uri="{FF2B5EF4-FFF2-40B4-BE49-F238E27FC236}">
                      <a16:creationId xmlns:a16="http://schemas.microsoft.com/office/drawing/2014/main" id="{BE054153-F970-32E6-CA6D-93F4670FE8D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2" name="직선 연결선 807">
                  <a:extLst>
                    <a:ext uri="{FF2B5EF4-FFF2-40B4-BE49-F238E27FC236}">
                      <a16:creationId xmlns:a16="http://schemas.microsoft.com/office/drawing/2014/main" id="{B4C05946-C751-D9E6-864A-2D75C963D778}"/>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3" name="직선 연결선 810">
                  <a:extLst>
                    <a:ext uri="{FF2B5EF4-FFF2-40B4-BE49-F238E27FC236}">
                      <a16:creationId xmlns:a16="http://schemas.microsoft.com/office/drawing/2014/main" id="{E7051B36-073C-207A-D1DE-53BEEBCB4577}"/>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4" name="직선 연결선 815">
                  <a:extLst>
                    <a:ext uri="{FF2B5EF4-FFF2-40B4-BE49-F238E27FC236}">
                      <a16:creationId xmlns:a16="http://schemas.microsoft.com/office/drawing/2014/main" id="{F1EBA9E3-54F4-D749-2D77-92F534155945}"/>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05" name="직선 연결선 819">
                  <a:extLst>
                    <a:ext uri="{FF2B5EF4-FFF2-40B4-BE49-F238E27FC236}">
                      <a16:creationId xmlns:a16="http://schemas.microsoft.com/office/drawing/2014/main" id="{2383A830-BDBF-1220-7933-2E25BF3D526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91" name="직선 연결선 826">
                <a:extLst>
                  <a:ext uri="{FF2B5EF4-FFF2-40B4-BE49-F238E27FC236}">
                    <a16:creationId xmlns:a16="http://schemas.microsoft.com/office/drawing/2014/main" id="{8FF9264E-331E-7459-E413-371E9F82A75A}"/>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98" name="직선 연결선 832">
                <a:extLst>
                  <a:ext uri="{FF2B5EF4-FFF2-40B4-BE49-F238E27FC236}">
                    <a16:creationId xmlns:a16="http://schemas.microsoft.com/office/drawing/2014/main" id="{A17CD94B-1D8D-3B9B-05BE-86240A7E97B0}"/>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06" name="그룹 835">
              <a:extLst>
                <a:ext uri="{FF2B5EF4-FFF2-40B4-BE49-F238E27FC236}">
                  <a16:creationId xmlns:a16="http://schemas.microsoft.com/office/drawing/2014/main" id="{A1D8D0C4-9715-7304-A0E4-1D825C1827E1}"/>
                </a:ext>
              </a:extLst>
            </p:cNvPr>
            <p:cNvGrpSpPr/>
            <p:nvPr/>
          </p:nvGrpSpPr>
          <p:grpSpPr>
            <a:xfrm rot="16200000">
              <a:off x="3777481" y="4272995"/>
              <a:ext cx="564373" cy="268733"/>
              <a:chOff x="5890169" y="4312037"/>
              <a:chExt cx="1895988" cy="1103725"/>
            </a:xfrm>
          </p:grpSpPr>
          <p:grpSp>
            <p:nvGrpSpPr>
              <p:cNvPr id="107" name="그룹 822">
                <a:extLst>
                  <a:ext uri="{FF2B5EF4-FFF2-40B4-BE49-F238E27FC236}">
                    <a16:creationId xmlns:a16="http://schemas.microsoft.com/office/drawing/2014/main" id="{0155E475-E55E-9644-491C-EEAAD51C95EB}"/>
                  </a:ext>
                </a:extLst>
              </p:cNvPr>
              <p:cNvGrpSpPr/>
              <p:nvPr/>
            </p:nvGrpSpPr>
            <p:grpSpPr>
              <a:xfrm>
                <a:off x="6122466" y="4312037"/>
                <a:ext cx="1432853" cy="1103725"/>
                <a:chOff x="5991225" y="4310063"/>
                <a:chExt cx="496427" cy="273840"/>
              </a:xfrm>
            </p:grpSpPr>
            <p:cxnSp>
              <p:nvCxnSpPr>
                <p:cNvPr id="111" name="직선 연결선 771">
                  <a:extLst>
                    <a:ext uri="{FF2B5EF4-FFF2-40B4-BE49-F238E27FC236}">
                      <a16:creationId xmlns:a16="http://schemas.microsoft.com/office/drawing/2014/main" id="{FDF2A019-C439-0631-EDA7-609615D1DD90}"/>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2" name="직선 연결선 789">
                  <a:extLst>
                    <a:ext uri="{FF2B5EF4-FFF2-40B4-BE49-F238E27FC236}">
                      <a16:creationId xmlns:a16="http://schemas.microsoft.com/office/drawing/2014/main" id="{0321D661-B695-BE69-6E04-153AB5687A3E}"/>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3" name="직선 연결선 792">
                  <a:extLst>
                    <a:ext uri="{FF2B5EF4-FFF2-40B4-BE49-F238E27FC236}">
                      <a16:creationId xmlns:a16="http://schemas.microsoft.com/office/drawing/2014/main" id="{23C40DF8-15C7-7235-2B72-5EDDC398C3E0}"/>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4" name="직선 연결선 807">
                  <a:extLst>
                    <a:ext uri="{FF2B5EF4-FFF2-40B4-BE49-F238E27FC236}">
                      <a16:creationId xmlns:a16="http://schemas.microsoft.com/office/drawing/2014/main" id="{0833CA9E-9704-9D79-9A5F-47BB4474EAC4}"/>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5" name="직선 연결선 810">
                  <a:extLst>
                    <a:ext uri="{FF2B5EF4-FFF2-40B4-BE49-F238E27FC236}">
                      <a16:creationId xmlns:a16="http://schemas.microsoft.com/office/drawing/2014/main" id="{5E31A637-9C3B-7157-856E-00B7362DC8EB}"/>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6" name="직선 연결선 815">
                  <a:extLst>
                    <a:ext uri="{FF2B5EF4-FFF2-40B4-BE49-F238E27FC236}">
                      <a16:creationId xmlns:a16="http://schemas.microsoft.com/office/drawing/2014/main" id="{21CFFB4A-D377-0379-AB8B-7C7A5E1610ED}"/>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7" name="직선 연결선 819">
                  <a:extLst>
                    <a:ext uri="{FF2B5EF4-FFF2-40B4-BE49-F238E27FC236}">
                      <a16:creationId xmlns:a16="http://schemas.microsoft.com/office/drawing/2014/main" id="{88FFB392-30F6-43E7-327E-F988B6207589}"/>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109" name="직선 연결선 826">
                <a:extLst>
                  <a:ext uri="{FF2B5EF4-FFF2-40B4-BE49-F238E27FC236}">
                    <a16:creationId xmlns:a16="http://schemas.microsoft.com/office/drawing/2014/main" id="{56F6DE23-A376-6C75-281D-E32AFC069559}"/>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110" name="직선 연결선 832">
                <a:extLst>
                  <a:ext uri="{FF2B5EF4-FFF2-40B4-BE49-F238E27FC236}">
                    <a16:creationId xmlns:a16="http://schemas.microsoft.com/office/drawing/2014/main" id="{0757E143-D042-1470-EE99-6C21374D245C}"/>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118" name="그룹 761">
              <a:extLst>
                <a:ext uri="{FF2B5EF4-FFF2-40B4-BE49-F238E27FC236}">
                  <a16:creationId xmlns:a16="http://schemas.microsoft.com/office/drawing/2014/main" id="{BB324C96-8145-6B51-8F6C-91CCA408385F}"/>
                </a:ext>
              </a:extLst>
            </p:cNvPr>
            <p:cNvGrpSpPr/>
            <p:nvPr/>
          </p:nvGrpSpPr>
          <p:grpSpPr>
            <a:xfrm rot="5400000">
              <a:off x="7110292" y="4367296"/>
              <a:ext cx="598569" cy="124310"/>
              <a:chOff x="5608137" y="3394157"/>
              <a:chExt cx="338599" cy="70817"/>
            </a:xfrm>
          </p:grpSpPr>
          <p:grpSp>
            <p:nvGrpSpPr>
              <p:cNvPr id="119" name="그룹 753">
                <a:extLst>
                  <a:ext uri="{FF2B5EF4-FFF2-40B4-BE49-F238E27FC236}">
                    <a16:creationId xmlns:a16="http://schemas.microsoft.com/office/drawing/2014/main" id="{B35830EF-4AF7-6530-509F-0BF4CA811BE2}"/>
                  </a:ext>
                </a:extLst>
              </p:cNvPr>
              <p:cNvGrpSpPr/>
              <p:nvPr/>
            </p:nvGrpSpPr>
            <p:grpSpPr>
              <a:xfrm rot="5400000">
                <a:off x="5739521" y="3307128"/>
                <a:ext cx="70817" cy="244875"/>
                <a:chOff x="5131625" y="2342062"/>
                <a:chExt cx="70817" cy="244875"/>
              </a:xfrm>
            </p:grpSpPr>
            <p:sp>
              <p:nvSpPr>
                <p:cNvPr id="122" name="타원 750">
                  <a:extLst>
                    <a:ext uri="{FF2B5EF4-FFF2-40B4-BE49-F238E27FC236}">
                      <a16:creationId xmlns:a16="http://schemas.microsoft.com/office/drawing/2014/main" id="{1FE66C4C-9C07-3D7D-C5F7-802532F0731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23" name="타원 751">
                  <a:extLst>
                    <a:ext uri="{FF2B5EF4-FFF2-40B4-BE49-F238E27FC236}">
                      <a16:creationId xmlns:a16="http://schemas.microsoft.com/office/drawing/2014/main" id="{A9E2B66B-CE89-DA51-07FE-3818BB49D3EB}"/>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24" name="직선 연결선 752">
                  <a:extLst>
                    <a:ext uri="{FF2B5EF4-FFF2-40B4-BE49-F238E27FC236}">
                      <a16:creationId xmlns:a16="http://schemas.microsoft.com/office/drawing/2014/main" id="{DCC30555-2D6D-5A31-54A1-C097827935EA}"/>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0" name="직선 연결선 754">
                <a:extLst>
                  <a:ext uri="{FF2B5EF4-FFF2-40B4-BE49-F238E27FC236}">
                    <a16:creationId xmlns:a16="http://schemas.microsoft.com/office/drawing/2014/main" id="{F82C8BA7-E86E-1490-0E20-A923CEA3792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21" name="직선 연결선 756">
                <a:extLst>
                  <a:ext uri="{FF2B5EF4-FFF2-40B4-BE49-F238E27FC236}">
                    <a16:creationId xmlns:a16="http://schemas.microsoft.com/office/drawing/2014/main" id="{CE2F3EA7-4C52-7253-9B05-9DA82DE1098E}"/>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125" name="그룹 761">
              <a:extLst>
                <a:ext uri="{FF2B5EF4-FFF2-40B4-BE49-F238E27FC236}">
                  <a16:creationId xmlns:a16="http://schemas.microsoft.com/office/drawing/2014/main" id="{C8201985-67E3-17CD-5934-E2B149498522}"/>
                </a:ext>
              </a:extLst>
            </p:cNvPr>
            <p:cNvGrpSpPr/>
            <p:nvPr/>
          </p:nvGrpSpPr>
          <p:grpSpPr>
            <a:xfrm rot="5400000">
              <a:off x="5999216" y="4365843"/>
              <a:ext cx="598569" cy="124310"/>
              <a:chOff x="5608137" y="3394157"/>
              <a:chExt cx="338599" cy="70817"/>
            </a:xfrm>
          </p:grpSpPr>
          <p:grpSp>
            <p:nvGrpSpPr>
              <p:cNvPr id="126" name="그룹 753">
                <a:extLst>
                  <a:ext uri="{FF2B5EF4-FFF2-40B4-BE49-F238E27FC236}">
                    <a16:creationId xmlns:a16="http://schemas.microsoft.com/office/drawing/2014/main" id="{61058D92-5C40-68AA-7E8F-B575BF54151F}"/>
                  </a:ext>
                </a:extLst>
              </p:cNvPr>
              <p:cNvGrpSpPr/>
              <p:nvPr/>
            </p:nvGrpSpPr>
            <p:grpSpPr>
              <a:xfrm rot="5400000">
                <a:off x="5739521" y="3307128"/>
                <a:ext cx="70817" cy="244875"/>
                <a:chOff x="5131625" y="2342062"/>
                <a:chExt cx="70817" cy="244875"/>
              </a:xfrm>
            </p:grpSpPr>
            <p:sp>
              <p:nvSpPr>
                <p:cNvPr id="193" name="타원 750">
                  <a:extLst>
                    <a:ext uri="{FF2B5EF4-FFF2-40B4-BE49-F238E27FC236}">
                      <a16:creationId xmlns:a16="http://schemas.microsoft.com/office/drawing/2014/main" id="{77F96BA9-562E-7936-F078-F6B0C6FF8F56}"/>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194" name="타원 751">
                  <a:extLst>
                    <a:ext uri="{FF2B5EF4-FFF2-40B4-BE49-F238E27FC236}">
                      <a16:creationId xmlns:a16="http://schemas.microsoft.com/office/drawing/2014/main" id="{3A058049-539D-6A84-8B21-C20C2CC8598E}"/>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195" name="직선 연결선 752">
                  <a:extLst>
                    <a:ext uri="{FF2B5EF4-FFF2-40B4-BE49-F238E27FC236}">
                      <a16:creationId xmlns:a16="http://schemas.microsoft.com/office/drawing/2014/main" id="{1BD6D6DC-F781-608A-58AE-F93CF61F4238}"/>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127" name="직선 연결선 754">
                <a:extLst>
                  <a:ext uri="{FF2B5EF4-FFF2-40B4-BE49-F238E27FC236}">
                    <a16:creationId xmlns:a16="http://schemas.microsoft.com/office/drawing/2014/main" id="{28FEF4C0-356D-0FF6-E99F-47ED48B9727B}"/>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192" name="직선 연결선 756">
                <a:extLst>
                  <a:ext uri="{FF2B5EF4-FFF2-40B4-BE49-F238E27FC236}">
                    <a16:creationId xmlns:a16="http://schemas.microsoft.com/office/drawing/2014/main" id="{2552384F-AA6C-B549-F3C8-59EFD8AD21DA}"/>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sp>
        <p:nvSpPr>
          <p:cNvPr id="197" name="U-turn Arrow 196">
            <a:extLst>
              <a:ext uri="{FF2B5EF4-FFF2-40B4-BE49-F238E27FC236}">
                <a16:creationId xmlns:a16="http://schemas.microsoft.com/office/drawing/2014/main" id="{FFEBC41C-1494-DB3F-3962-BC28F46F3D95}"/>
              </a:ext>
            </a:extLst>
          </p:cNvPr>
          <p:cNvSpPr/>
          <p:nvPr/>
        </p:nvSpPr>
        <p:spPr>
          <a:xfrm flipH="1">
            <a:off x="4232468" y="2731244"/>
            <a:ext cx="581169" cy="3291883"/>
          </a:xfrm>
          <a:prstGeom prst="uturnArrow">
            <a:avLst>
              <a:gd name="adj1" fmla="val 12998"/>
              <a:gd name="adj2" fmla="val 12998"/>
              <a:gd name="adj3" fmla="val 32437"/>
              <a:gd name="adj4" fmla="val 19747"/>
              <a:gd name="adj5" fmla="val 2647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U-turn Arrow 197">
            <a:extLst>
              <a:ext uri="{FF2B5EF4-FFF2-40B4-BE49-F238E27FC236}">
                <a16:creationId xmlns:a16="http://schemas.microsoft.com/office/drawing/2014/main" id="{2A1E625B-CC79-E23B-B7E4-B5A4360CFDBB}"/>
              </a:ext>
            </a:extLst>
          </p:cNvPr>
          <p:cNvSpPr/>
          <p:nvPr/>
        </p:nvSpPr>
        <p:spPr>
          <a:xfrm flipH="1">
            <a:off x="7585002" y="2731244"/>
            <a:ext cx="581169" cy="3291883"/>
          </a:xfrm>
          <a:prstGeom prst="uturnArrow">
            <a:avLst>
              <a:gd name="adj1" fmla="val 12998"/>
              <a:gd name="adj2" fmla="val 12998"/>
              <a:gd name="adj3" fmla="val 32437"/>
              <a:gd name="adj4" fmla="val 19747"/>
              <a:gd name="adj5" fmla="val 9421"/>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U-turn Arrow 198">
            <a:extLst>
              <a:ext uri="{FF2B5EF4-FFF2-40B4-BE49-F238E27FC236}">
                <a16:creationId xmlns:a16="http://schemas.microsoft.com/office/drawing/2014/main" id="{1DB69DFC-9932-B697-5138-44D9875B1925}"/>
              </a:ext>
            </a:extLst>
          </p:cNvPr>
          <p:cNvSpPr/>
          <p:nvPr/>
        </p:nvSpPr>
        <p:spPr>
          <a:xfrm flipH="1">
            <a:off x="5340558" y="2730360"/>
            <a:ext cx="581169" cy="3291883"/>
          </a:xfrm>
          <a:prstGeom prst="uturnArrow">
            <a:avLst>
              <a:gd name="adj1" fmla="val 12998"/>
              <a:gd name="adj2" fmla="val 12998"/>
              <a:gd name="adj3" fmla="val 32437"/>
              <a:gd name="adj4" fmla="val 19747"/>
              <a:gd name="adj5" fmla="val 1077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U-turn Arrow 200">
            <a:extLst>
              <a:ext uri="{FF2B5EF4-FFF2-40B4-BE49-F238E27FC236}">
                <a16:creationId xmlns:a16="http://schemas.microsoft.com/office/drawing/2014/main" id="{0D2C47F3-5FC7-C0A3-5A09-037897F10E12}"/>
              </a:ext>
            </a:extLst>
          </p:cNvPr>
          <p:cNvSpPr/>
          <p:nvPr/>
        </p:nvSpPr>
        <p:spPr>
          <a:xfrm flipH="1">
            <a:off x="6462839" y="4034844"/>
            <a:ext cx="581169" cy="1922024"/>
          </a:xfrm>
          <a:prstGeom prst="uturnArrow">
            <a:avLst>
              <a:gd name="adj1" fmla="val 12998"/>
              <a:gd name="adj2" fmla="val 12998"/>
              <a:gd name="adj3" fmla="val 32437"/>
              <a:gd name="adj4" fmla="val 19747"/>
              <a:gd name="adj5" fmla="val 18399"/>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TextBox 204">
            <a:extLst>
              <a:ext uri="{FF2B5EF4-FFF2-40B4-BE49-F238E27FC236}">
                <a16:creationId xmlns:a16="http://schemas.microsoft.com/office/drawing/2014/main" id="{01CF2D58-C2BD-B98E-E75C-4616E922EFE4}"/>
              </a:ext>
            </a:extLst>
          </p:cNvPr>
          <p:cNvSpPr txBox="1"/>
          <p:nvPr/>
        </p:nvSpPr>
        <p:spPr>
          <a:xfrm>
            <a:off x="4520830"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6" name="TextBox 205">
            <a:extLst>
              <a:ext uri="{FF2B5EF4-FFF2-40B4-BE49-F238E27FC236}">
                <a16:creationId xmlns:a16="http://schemas.microsoft.com/office/drawing/2014/main" id="{07EA1743-3CDF-A414-D5F1-B65D113A9442}"/>
              </a:ext>
            </a:extLst>
          </p:cNvPr>
          <p:cNvSpPr txBox="1"/>
          <p:nvPr/>
        </p:nvSpPr>
        <p:spPr>
          <a:xfrm>
            <a:off x="5634344"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7" name="TextBox 206">
            <a:extLst>
              <a:ext uri="{FF2B5EF4-FFF2-40B4-BE49-F238E27FC236}">
                <a16:creationId xmlns:a16="http://schemas.microsoft.com/office/drawing/2014/main" id="{00573B24-1499-5432-265A-94570B9D0F9B}"/>
              </a:ext>
            </a:extLst>
          </p:cNvPr>
          <p:cNvSpPr txBox="1"/>
          <p:nvPr/>
        </p:nvSpPr>
        <p:spPr>
          <a:xfrm>
            <a:off x="6747858"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8" name="TextBox 207">
            <a:extLst>
              <a:ext uri="{FF2B5EF4-FFF2-40B4-BE49-F238E27FC236}">
                <a16:creationId xmlns:a16="http://schemas.microsoft.com/office/drawing/2014/main" id="{CF7D9D2C-DA47-F17A-669B-2ADAACEFC598}"/>
              </a:ext>
            </a:extLst>
          </p:cNvPr>
          <p:cNvSpPr txBox="1"/>
          <p:nvPr/>
        </p:nvSpPr>
        <p:spPr>
          <a:xfrm>
            <a:off x="7861372" y="6239030"/>
            <a:ext cx="537476"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1</a:t>
            </a:r>
            <a:endParaRPr kumimoji="0" lang="ko-KR" altLang="en-US" sz="2400" b="1" i="0" u="none" strike="noStrike" kern="1200" cap="none" spc="0" normalizeH="0" baseline="-2500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sp>
        <p:nvSpPr>
          <p:cNvPr id="209" name="TextBox 208">
            <a:extLst>
              <a:ext uri="{FF2B5EF4-FFF2-40B4-BE49-F238E27FC236}">
                <a16:creationId xmlns:a16="http://schemas.microsoft.com/office/drawing/2014/main" id="{72059A4A-4675-0AF1-5D07-E4B1D16A19E3}"/>
              </a:ext>
            </a:extLst>
          </p:cNvPr>
          <p:cNvSpPr txBox="1"/>
          <p:nvPr/>
        </p:nvSpPr>
        <p:spPr>
          <a:xfrm>
            <a:off x="3646974" y="6239030"/>
            <a:ext cx="1047389" cy="369332"/>
          </a:xfrm>
          <a:prstGeom prst="rect">
            <a:avLst/>
          </a:prstGeom>
          <a:noFill/>
          <a:ln>
            <a:noFill/>
          </a:ln>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rPr>
              <a:t>Result:</a:t>
            </a:r>
            <a:endParaRPr kumimoji="0" lang="ko-KR" altLang="en-US" sz="2400" b="1" i="0" u="none" strike="noStrike" kern="1200" cap="none" spc="0" normalizeH="0" baseline="0" noProof="0" dirty="0">
              <a:ln>
                <a:noFill/>
              </a:ln>
              <a:solidFill>
                <a:srgbClr val="FF0000"/>
              </a:solidFill>
              <a:effectLst/>
              <a:uLnTx/>
              <a:uFillTx/>
              <a:latin typeface="Cambria" panose="02040503050406030204" pitchFamily="18" charset="0"/>
              <a:ea typeface="맑은 고딕" panose="020B0503020000020004" pitchFamily="34" charset="-127"/>
              <a:cs typeface="+mn-cs"/>
            </a:endParaRPr>
          </a:p>
        </p:txBody>
      </p:sp>
      <p:grpSp>
        <p:nvGrpSpPr>
          <p:cNvPr id="275" name="Group 274">
            <a:extLst>
              <a:ext uri="{FF2B5EF4-FFF2-40B4-BE49-F238E27FC236}">
                <a16:creationId xmlns:a16="http://schemas.microsoft.com/office/drawing/2014/main" id="{90688DD9-34FB-284C-8B20-330C86238E93}"/>
              </a:ext>
            </a:extLst>
          </p:cNvPr>
          <p:cNvGrpSpPr/>
          <p:nvPr/>
        </p:nvGrpSpPr>
        <p:grpSpPr>
          <a:xfrm>
            <a:off x="4051865" y="5260434"/>
            <a:ext cx="3939696" cy="891472"/>
            <a:chOff x="4051865" y="2665067"/>
            <a:chExt cx="3939696" cy="891472"/>
          </a:xfrm>
        </p:grpSpPr>
        <p:grpSp>
          <p:nvGrpSpPr>
            <p:cNvPr id="321" name="Group 320">
              <a:extLst>
                <a:ext uri="{FF2B5EF4-FFF2-40B4-BE49-F238E27FC236}">
                  <a16:creationId xmlns:a16="http://schemas.microsoft.com/office/drawing/2014/main" id="{93D907CB-54DB-04B1-E95C-C383CC08CF29}"/>
                </a:ext>
              </a:extLst>
            </p:cNvPr>
            <p:cNvGrpSpPr/>
            <p:nvPr/>
          </p:nvGrpSpPr>
          <p:grpSpPr>
            <a:xfrm>
              <a:off x="4062140" y="2665067"/>
              <a:ext cx="3340542" cy="891472"/>
              <a:chOff x="1860807" y="2641375"/>
              <a:chExt cx="3340542" cy="3601380"/>
            </a:xfrm>
          </p:grpSpPr>
          <p:cxnSp>
            <p:nvCxnSpPr>
              <p:cNvPr id="326" name="Straight Connector 325">
                <a:extLst>
                  <a:ext uri="{FF2B5EF4-FFF2-40B4-BE49-F238E27FC236}">
                    <a16:creationId xmlns:a16="http://schemas.microsoft.com/office/drawing/2014/main" id="{814F1E1F-F916-8741-913A-D82FE7CAA19D}"/>
                  </a:ext>
                </a:extLst>
              </p:cNvPr>
              <p:cNvCxnSpPr>
                <a:cxnSpLocks/>
              </p:cNvCxnSpPr>
              <p:nvPr/>
            </p:nvCxnSpPr>
            <p:spPr>
              <a:xfrm>
                <a:off x="1860807"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7" name="Straight Connector 326">
                <a:extLst>
                  <a:ext uri="{FF2B5EF4-FFF2-40B4-BE49-F238E27FC236}">
                    <a16:creationId xmlns:a16="http://schemas.microsoft.com/office/drawing/2014/main" id="{8EAA4627-4C25-1F01-25A5-5C97AF595799}"/>
                  </a:ext>
                </a:extLst>
              </p:cNvPr>
              <p:cNvCxnSpPr>
                <a:cxnSpLocks/>
              </p:cNvCxnSpPr>
              <p:nvPr/>
            </p:nvCxnSpPr>
            <p:spPr>
              <a:xfrm>
                <a:off x="2974321"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8" name="Straight Connector 327">
                <a:extLst>
                  <a:ext uri="{FF2B5EF4-FFF2-40B4-BE49-F238E27FC236}">
                    <a16:creationId xmlns:a16="http://schemas.microsoft.com/office/drawing/2014/main" id="{436BF4DE-ED94-67A4-35C6-3AADCA0DAB50}"/>
                  </a:ext>
                </a:extLst>
              </p:cNvPr>
              <p:cNvCxnSpPr>
                <a:cxnSpLocks/>
              </p:cNvCxnSpPr>
              <p:nvPr/>
            </p:nvCxnSpPr>
            <p:spPr>
              <a:xfrm>
                <a:off x="4087835"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cxnSp>
            <p:nvCxnSpPr>
              <p:cNvPr id="329" name="Straight Connector 328">
                <a:extLst>
                  <a:ext uri="{FF2B5EF4-FFF2-40B4-BE49-F238E27FC236}">
                    <a16:creationId xmlns:a16="http://schemas.microsoft.com/office/drawing/2014/main" id="{E14AE279-19E7-82E2-5B91-9B7E8166C24F}"/>
                  </a:ext>
                </a:extLst>
              </p:cNvPr>
              <p:cNvCxnSpPr>
                <a:cxnSpLocks/>
              </p:cNvCxnSpPr>
              <p:nvPr/>
            </p:nvCxnSpPr>
            <p:spPr>
              <a:xfrm>
                <a:off x="5201349" y="2641375"/>
                <a:ext cx="0" cy="3601380"/>
              </a:xfrm>
              <a:prstGeom prst="line">
                <a:avLst/>
              </a:prstGeom>
              <a:ln w="28575">
                <a:solidFill>
                  <a:schemeClr val="tx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grpSp>
        <p:cxnSp>
          <p:nvCxnSpPr>
            <p:cNvPr id="322" name="Straight Connector 321">
              <a:extLst>
                <a:ext uri="{FF2B5EF4-FFF2-40B4-BE49-F238E27FC236}">
                  <a16:creationId xmlns:a16="http://schemas.microsoft.com/office/drawing/2014/main" id="{93FFF7A7-7E42-455B-509E-E939DB346B31}"/>
                </a:ext>
              </a:extLst>
            </p:cNvPr>
            <p:cNvCxnSpPr/>
            <p:nvPr/>
          </p:nvCxnSpPr>
          <p:spPr>
            <a:xfrm>
              <a:off x="4051865"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a:extLst>
                <a:ext uri="{FF2B5EF4-FFF2-40B4-BE49-F238E27FC236}">
                  <a16:creationId xmlns:a16="http://schemas.microsoft.com/office/drawing/2014/main" id="{05D1440C-105E-F18C-4FC4-2B06635D0F0B}"/>
                </a:ext>
              </a:extLst>
            </p:cNvPr>
            <p:cNvCxnSpPr/>
            <p:nvPr/>
          </p:nvCxnSpPr>
          <p:spPr>
            <a:xfrm>
              <a:off x="5165379"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a:extLst>
                <a:ext uri="{FF2B5EF4-FFF2-40B4-BE49-F238E27FC236}">
                  <a16:creationId xmlns:a16="http://schemas.microsoft.com/office/drawing/2014/main" id="{FE33E594-EBCE-347F-F30D-4BFB3B87A8D3}"/>
                </a:ext>
              </a:extLst>
            </p:cNvPr>
            <p:cNvCxnSpPr/>
            <p:nvPr/>
          </p:nvCxnSpPr>
          <p:spPr>
            <a:xfrm>
              <a:off x="6278893"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a:extLst>
                <a:ext uri="{FF2B5EF4-FFF2-40B4-BE49-F238E27FC236}">
                  <a16:creationId xmlns:a16="http://schemas.microsoft.com/office/drawing/2014/main" id="{287B9797-17D1-95FD-ADD5-4E54461FAF04}"/>
                </a:ext>
              </a:extLst>
            </p:cNvPr>
            <p:cNvCxnSpPr/>
            <p:nvPr/>
          </p:nvCxnSpPr>
          <p:spPr>
            <a:xfrm>
              <a:off x="7392407" y="2675847"/>
              <a:ext cx="599154"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76" name="Group 275">
            <a:extLst>
              <a:ext uri="{FF2B5EF4-FFF2-40B4-BE49-F238E27FC236}">
                <a16:creationId xmlns:a16="http://schemas.microsoft.com/office/drawing/2014/main" id="{36F37AE2-ABFF-E542-C1EE-A278C2741C4F}"/>
              </a:ext>
            </a:extLst>
          </p:cNvPr>
          <p:cNvGrpSpPr/>
          <p:nvPr/>
        </p:nvGrpSpPr>
        <p:grpSpPr>
          <a:xfrm>
            <a:off x="3382115" y="5641441"/>
            <a:ext cx="5014215" cy="2"/>
            <a:chOff x="1231585" y="2671909"/>
            <a:chExt cx="6166530" cy="2"/>
          </a:xfrm>
        </p:grpSpPr>
        <p:cxnSp>
          <p:nvCxnSpPr>
            <p:cNvPr id="319" name="Straight Connector 318">
              <a:extLst>
                <a:ext uri="{FF2B5EF4-FFF2-40B4-BE49-F238E27FC236}">
                  <a16:creationId xmlns:a16="http://schemas.microsoft.com/office/drawing/2014/main" id="{3C7DB334-3C59-5EA2-669D-0AEB47AE3786}"/>
                </a:ext>
              </a:extLst>
            </p:cNvPr>
            <p:cNvCxnSpPr>
              <a:cxnSpLocks/>
            </p:cNvCxnSpPr>
            <p:nvPr/>
          </p:nvCxnSpPr>
          <p:spPr>
            <a:xfrm>
              <a:off x="1602803" y="2671909"/>
              <a:ext cx="5795312" cy="0"/>
            </a:xfrm>
            <a:prstGeom prst="line">
              <a:avLst/>
            </a:prstGeom>
            <a:ln w="101600">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320" name="Straight Connector 319">
              <a:extLst>
                <a:ext uri="{FF2B5EF4-FFF2-40B4-BE49-F238E27FC236}">
                  <a16:creationId xmlns:a16="http://schemas.microsoft.com/office/drawing/2014/main" id="{3FB6DB20-4070-C0BF-A582-E0F08DCD5B67}"/>
                </a:ext>
              </a:extLst>
            </p:cNvPr>
            <p:cNvCxnSpPr>
              <a:cxnSpLocks/>
            </p:cNvCxnSpPr>
            <p:nvPr/>
          </p:nvCxnSpPr>
          <p:spPr>
            <a:xfrm>
              <a:off x="1231585" y="2671911"/>
              <a:ext cx="616653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77" name="타원 299">
            <a:extLst>
              <a:ext uri="{FF2B5EF4-FFF2-40B4-BE49-F238E27FC236}">
                <a16:creationId xmlns:a16="http://schemas.microsoft.com/office/drawing/2014/main" id="{1C56E967-A2F2-CC2C-657B-D724C8BBD1FF}"/>
              </a:ext>
            </a:extLst>
          </p:cNvPr>
          <p:cNvSpPr/>
          <p:nvPr/>
        </p:nvSpPr>
        <p:spPr>
          <a:xfrm>
            <a:off x="3779881"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8" name="타원 299">
            <a:extLst>
              <a:ext uri="{FF2B5EF4-FFF2-40B4-BE49-F238E27FC236}">
                <a16:creationId xmlns:a16="http://schemas.microsoft.com/office/drawing/2014/main" id="{935F8014-2C68-1A9E-F9F5-470C54ED0788}"/>
              </a:ext>
            </a:extLst>
          </p:cNvPr>
          <p:cNvSpPr/>
          <p:nvPr/>
        </p:nvSpPr>
        <p:spPr>
          <a:xfrm>
            <a:off x="4895902"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79" name="타원 299">
            <a:extLst>
              <a:ext uri="{FF2B5EF4-FFF2-40B4-BE49-F238E27FC236}">
                <a16:creationId xmlns:a16="http://schemas.microsoft.com/office/drawing/2014/main" id="{DCF0959E-9193-512A-BEB4-57720065BF5E}"/>
              </a:ext>
            </a:extLst>
          </p:cNvPr>
          <p:cNvSpPr/>
          <p:nvPr/>
        </p:nvSpPr>
        <p:spPr>
          <a:xfrm>
            <a:off x="6009416" y="5362393"/>
            <a:ext cx="559503" cy="558100"/>
          </a:xfrm>
          <a:prstGeom prst="ellipse">
            <a:avLst/>
          </a:prstGeom>
          <a:solidFill>
            <a:srgbClr val="FFF6DC"/>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0</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0" name="타원 299">
            <a:extLst>
              <a:ext uri="{FF2B5EF4-FFF2-40B4-BE49-F238E27FC236}">
                <a16:creationId xmlns:a16="http://schemas.microsoft.com/office/drawing/2014/main" id="{8D10C29D-86BF-73D8-252E-0A86EF4D798B}"/>
              </a:ext>
            </a:extLst>
          </p:cNvPr>
          <p:cNvSpPr/>
          <p:nvPr/>
        </p:nvSpPr>
        <p:spPr>
          <a:xfrm>
            <a:off x="7122930" y="5362393"/>
            <a:ext cx="559503" cy="558100"/>
          </a:xfrm>
          <a:prstGeom prst="ellipse">
            <a:avLst/>
          </a:prstGeom>
          <a:solidFill>
            <a:schemeClr val="bg1"/>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rPr>
              <a:t>1</a:t>
            </a:r>
            <a:endParaRPr kumimoji="0" lang="ko-KR" altLang="en-US" sz="2800" b="1" i="0" u="none" strike="noStrike" kern="1200" cap="none" spc="0" normalizeH="0" baseline="0" noProof="0" dirty="0">
              <a:ln>
                <a:noFill/>
              </a:ln>
              <a:solidFill>
                <a:prstClr val="white">
                  <a:lumMod val="85000"/>
                </a:prstClr>
              </a:solidFill>
              <a:effectLst/>
              <a:uLnTx/>
              <a:uFillTx/>
              <a:latin typeface="Cambria" panose="02040503050406030204" pitchFamily="18" charset="0"/>
              <a:ea typeface="맑은 고딕" panose="020B0503020000020004" pitchFamily="34" charset="-127"/>
              <a:cs typeface="+mn-cs"/>
            </a:endParaRPr>
          </a:p>
        </p:txBody>
      </p:sp>
      <p:sp>
        <p:nvSpPr>
          <p:cNvPr id="281" name="TextBox 280">
            <a:extLst>
              <a:ext uri="{FF2B5EF4-FFF2-40B4-BE49-F238E27FC236}">
                <a16:creationId xmlns:a16="http://schemas.microsoft.com/office/drawing/2014/main" id="{5C9E1346-74A9-9CC7-3705-C2A7F8CE5061}"/>
              </a:ext>
            </a:extLst>
          </p:cNvPr>
          <p:cNvSpPr txBox="1"/>
          <p:nvPr/>
        </p:nvSpPr>
        <p:spPr>
          <a:xfrm>
            <a:off x="8390475" y="5415600"/>
            <a:ext cx="250737" cy="307777"/>
          </a:xfrm>
          <a:prstGeom prst="rect">
            <a:avLst/>
          </a:prstGeom>
          <a:solidFill>
            <a:schemeClr val="accent4">
              <a:lumMod val="20000"/>
              <a:lumOff val="80000"/>
            </a:schemeClr>
          </a:solid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a:t>
            </a:r>
            <a:endParaRPr kumimoji="0" lang="ko-KR" altLang="en-US"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sp>
        <p:nvSpPr>
          <p:cNvPr id="282" name="TextBox 281">
            <a:extLst>
              <a:ext uri="{FF2B5EF4-FFF2-40B4-BE49-F238E27FC236}">
                <a16:creationId xmlns:a16="http://schemas.microsoft.com/office/drawing/2014/main" id="{C30AF8C3-2223-2AF4-5F3D-EEA040716FEF}"/>
              </a:ext>
            </a:extLst>
          </p:cNvPr>
          <p:cNvSpPr txBox="1"/>
          <p:nvPr/>
        </p:nvSpPr>
        <p:spPr>
          <a:xfrm>
            <a:off x="1741317" y="5490916"/>
            <a:ext cx="1662137" cy="307777"/>
          </a:xfrm>
          <a:prstGeom prst="rect">
            <a:avLst/>
          </a:prstGeom>
          <a:noFill/>
        </p:spPr>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WL</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z</a:t>
            </a:r>
            <a:r>
              <a:rPr kumimoji="0" lang="en-US" altLang="ko-KR" sz="2000" b="1" i="0" u="none" strike="noStrike" kern="1200" cap="none" spc="0" normalizeH="0" baseline="0" noProof="0" dirty="0">
                <a:ln>
                  <a:noFill/>
                </a:ln>
                <a:solidFill>
                  <a:prstClr val="black"/>
                </a:solidFill>
                <a:effectLst/>
                <a:uLnTx/>
                <a:uFillTx/>
                <a:latin typeface="Cambria" panose="02040503050406030204" pitchFamily="18" charset="0"/>
                <a:ea typeface="맑은 고딕" panose="020B0503020000020004" pitchFamily="34" charset="-127"/>
                <a:cs typeface="+mn-cs"/>
              </a:rPr>
              <a:t> in </a:t>
            </a:r>
            <a:r>
              <a:rPr kumimoji="0" lang="en-US" altLang="ko-KR" sz="2000" b="1" i="0" u="none" strike="noStrike" kern="1200" cap="none" spc="0" normalizeH="0" baseline="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Block</a:t>
            </a:r>
            <a:r>
              <a:rPr kumimoji="0" lang="en-US" altLang="ko-KR" sz="2000" b="1" i="1" u="none" strike="noStrike" kern="1200" cap="none" spc="0" normalizeH="0" baseline="-25000" noProof="0" dirty="0" err="1">
                <a:ln>
                  <a:noFill/>
                </a:ln>
                <a:solidFill>
                  <a:prstClr val="black"/>
                </a:solidFill>
                <a:effectLst/>
                <a:uLnTx/>
                <a:uFillTx/>
                <a:latin typeface="Cambria" panose="02040503050406030204" pitchFamily="18" charset="0"/>
                <a:ea typeface="맑은 고딕" panose="020B0503020000020004" pitchFamily="34" charset="-127"/>
                <a:cs typeface="+mn-cs"/>
              </a:rPr>
              <a:t>j</a:t>
            </a:r>
            <a:endParaRPr kumimoji="0" lang="ko-KR" altLang="en-US" sz="2000" b="1" i="1" u="none" strike="noStrike" kern="1200" cap="none" spc="0" normalizeH="0" baseline="-25000" noProof="0" dirty="0">
              <a:ln>
                <a:noFill/>
              </a:ln>
              <a:solidFill>
                <a:prstClr val="black"/>
              </a:solidFill>
              <a:effectLst/>
              <a:uLnTx/>
              <a:uFillTx/>
              <a:latin typeface="Cambria" panose="02040503050406030204" pitchFamily="18" charset="0"/>
              <a:ea typeface="맑은 고딕" panose="020B0503020000020004" pitchFamily="34" charset="-127"/>
              <a:cs typeface="+mn-cs"/>
            </a:endParaRPr>
          </a:p>
        </p:txBody>
      </p:sp>
      <p:grpSp>
        <p:nvGrpSpPr>
          <p:cNvPr id="284" name="그룹 835">
            <a:extLst>
              <a:ext uri="{FF2B5EF4-FFF2-40B4-BE49-F238E27FC236}">
                <a16:creationId xmlns:a16="http://schemas.microsoft.com/office/drawing/2014/main" id="{FB40E072-CBDC-B9FB-B80C-8F4B5BB9F4B6}"/>
              </a:ext>
            </a:extLst>
          </p:cNvPr>
          <p:cNvGrpSpPr/>
          <p:nvPr/>
        </p:nvGrpSpPr>
        <p:grpSpPr>
          <a:xfrm rot="16200000">
            <a:off x="3777481" y="5503926"/>
            <a:ext cx="564373" cy="268733"/>
            <a:chOff x="5890169" y="4312037"/>
            <a:chExt cx="1895988" cy="1103725"/>
          </a:xfrm>
        </p:grpSpPr>
        <p:grpSp>
          <p:nvGrpSpPr>
            <p:cNvPr id="299" name="그룹 822">
              <a:extLst>
                <a:ext uri="{FF2B5EF4-FFF2-40B4-BE49-F238E27FC236}">
                  <a16:creationId xmlns:a16="http://schemas.microsoft.com/office/drawing/2014/main" id="{B92FCF4C-BA05-E7E9-5126-4C6B8714C917}"/>
                </a:ext>
              </a:extLst>
            </p:cNvPr>
            <p:cNvGrpSpPr/>
            <p:nvPr/>
          </p:nvGrpSpPr>
          <p:grpSpPr>
            <a:xfrm>
              <a:off x="6122466" y="4312037"/>
              <a:ext cx="1432853" cy="1103725"/>
              <a:chOff x="5991225" y="4310063"/>
              <a:chExt cx="496427" cy="273840"/>
            </a:xfrm>
          </p:grpSpPr>
          <p:cxnSp>
            <p:nvCxnSpPr>
              <p:cNvPr id="302" name="직선 연결선 771">
                <a:extLst>
                  <a:ext uri="{FF2B5EF4-FFF2-40B4-BE49-F238E27FC236}">
                    <a16:creationId xmlns:a16="http://schemas.microsoft.com/office/drawing/2014/main" id="{4086A2E9-CB25-87C3-ADA2-B8A97CFAFB2B}"/>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3" name="직선 연결선 789">
                <a:extLst>
                  <a:ext uri="{FF2B5EF4-FFF2-40B4-BE49-F238E27FC236}">
                    <a16:creationId xmlns:a16="http://schemas.microsoft.com/office/drawing/2014/main" id="{F992FD0E-E93A-64F1-8CD6-5811B72E7822}"/>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4" name="직선 연결선 792">
                <a:extLst>
                  <a:ext uri="{FF2B5EF4-FFF2-40B4-BE49-F238E27FC236}">
                    <a16:creationId xmlns:a16="http://schemas.microsoft.com/office/drawing/2014/main" id="{D32CA2A7-65FD-AE79-B5EF-CFFE1E728972}"/>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5" name="직선 연결선 807">
                <a:extLst>
                  <a:ext uri="{FF2B5EF4-FFF2-40B4-BE49-F238E27FC236}">
                    <a16:creationId xmlns:a16="http://schemas.microsoft.com/office/drawing/2014/main" id="{8D391E9D-1F57-AF14-592A-00B6DCA7D67D}"/>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6" name="직선 연결선 810">
                <a:extLst>
                  <a:ext uri="{FF2B5EF4-FFF2-40B4-BE49-F238E27FC236}">
                    <a16:creationId xmlns:a16="http://schemas.microsoft.com/office/drawing/2014/main" id="{282CD6DA-1315-9DE1-60B2-1CE59D5C2DF0}"/>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7" name="직선 연결선 815">
                <a:extLst>
                  <a:ext uri="{FF2B5EF4-FFF2-40B4-BE49-F238E27FC236}">
                    <a16:creationId xmlns:a16="http://schemas.microsoft.com/office/drawing/2014/main" id="{CAC79130-DC7A-F732-67E0-C8F9BF90B24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8" name="직선 연결선 819">
                <a:extLst>
                  <a:ext uri="{FF2B5EF4-FFF2-40B4-BE49-F238E27FC236}">
                    <a16:creationId xmlns:a16="http://schemas.microsoft.com/office/drawing/2014/main" id="{FCA8BB8D-4E4A-9CAF-7228-3A5A613D0930}"/>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00" name="직선 연결선 826">
              <a:extLst>
                <a:ext uri="{FF2B5EF4-FFF2-40B4-BE49-F238E27FC236}">
                  <a16:creationId xmlns:a16="http://schemas.microsoft.com/office/drawing/2014/main" id="{0E061CA4-ADD0-9EE3-8E92-E89C6ADD3912}"/>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01" name="직선 연결선 832">
              <a:extLst>
                <a:ext uri="{FF2B5EF4-FFF2-40B4-BE49-F238E27FC236}">
                  <a16:creationId xmlns:a16="http://schemas.microsoft.com/office/drawing/2014/main" id="{41CCBE52-4AED-A78D-DCAA-CC0086E57A98}"/>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grpSp>
        <p:nvGrpSpPr>
          <p:cNvPr id="286" name="그룹 761">
            <a:extLst>
              <a:ext uri="{FF2B5EF4-FFF2-40B4-BE49-F238E27FC236}">
                <a16:creationId xmlns:a16="http://schemas.microsoft.com/office/drawing/2014/main" id="{8626FE54-B1FE-5C44-156D-BC0C1B999FDB}"/>
              </a:ext>
            </a:extLst>
          </p:cNvPr>
          <p:cNvGrpSpPr/>
          <p:nvPr/>
        </p:nvGrpSpPr>
        <p:grpSpPr>
          <a:xfrm rot="5400000">
            <a:off x="5999216" y="5596774"/>
            <a:ext cx="598569" cy="124310"/>
            <a:chOff x="5608137" y="3394157"/>
            <a:chExt cx="338599" cy="70817"/>
          </a:xfrm>
        </p:grpSpPr>
        <p:grpSp>
          <p:nvGrpSpPr>
            <p:cNvPr id="287" name="그룹 753">
              <a:extLst>
                <a:ext uri="{FF2B5EF4-FFF2-40B4-BE49-F238E27FC236}">
                  <a16:creationId xmlns:a16="http://schemas.microsoft.com/office/drawing/2014/main" id="{F584A370-96B7-4FF2-F4FB-EB97CCA674F3}"/>
                </a:ext>
              </a:extLst>
            </p:cNvPr>
            <p:cNvGrpSpPr/>
            <p:nvPr/>
          </p:nvGrpSpPr>
          <p:grpSpPr>
            <a:xfrm rot="5400000">
              <a:off x="5739521" y="3307128"/>
              <a:ext cx="70817" cy="244875"/>
              <a:chOff x="5131625" y="2342062"/>
              <a:chExt cx="70817" cy="244875"/>
            </a:xfrm>
          </p:grpSpPr>
          <p:sp>
            <p:nvSpPr>
              <p:cNvPr id="290" name="타원 750">
                <a:extLst>
                  <a:ext uri="{FF2B5EF4-FFF2-40B4-BE49-F238E27FC236}">
                    <a16:creationId xmlns:a16="http://schemas.microsoft.com/office/drawing/2014/main" id="{1B0556B8-7F7E-89F5-73EA-CB776BF17739}"/>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291" name="타원 751">
                <a:extLst>
                  <a:ext uri="{FF2B5EF4-FFF2-40B4-BE49-F238E27FC236}">
                    <a16:creationId xmlns:a16="http://schemas.microsoft.com/office/drawing/2014/main" id="{B031117C-9A69-5166-45D5-14DABE322D30}"/>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292" name="직선 연결선 752">
                <a:extLst>
                  <a:ext uri="{FF2B5EF4-FFF2-40B4-BE49-F238E27FC236}">
                    <a16:creationId xmlns:a16="http://schemas.microsoft.com/office/drawing/2014/main" id="{3C039091-CFFC-092E-3862-12FFEA15D521}"/>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288" name="직선 연결선 754">
              <a:extLst>
                <a:ext uri="{FF2B5EF4-FFF2-40B4-BE49-F238E27FC236}">
                  <a16:creationId xmlns:a16="http://schemas.microsoft.com/office/drawing/2014/main" id="{697CE074-A840-9C4D-1856-376A5EC1C79F}"/>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289" name="직선 연결선 756">
              <a:extLst>
                <a:ext uri="{FF2B5EF4-FFF2-40B4-BE49-F238E27FC236}">
                  <a16:creationId xmlns:a16="http://schemas.microsoft.com/office/drawing/2014/main" id="{664200F9-5316-DCA5-5F2B-F1A3595C1355}"/>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sp>
        <p:nvSpPr>
          <p:cNvPr id="200" name="U-turn Arrow 199">
            <a:extLst>
              <a:ext uri="{FF2B5EF4-FFF2-40B4-BE49-F238E27FC236}">
                <a16:creationId xmlns:a16="http://schemas.microsoft.com/office/drawing/2014/main" id="{EDE5A66D-DDAD-DB13-A095-D9407F61827C}"/>
              </a:ext>
            </a:extLst>
          </p:cNvPr>
          <p:cNvSpPr/>
          <p:nvPr/>
        </p:nvSpPr>
        <p:spPr>
          <a:xfrm flipH="1">
            <a:off x="4232463" y="4033959"/>
            <a:ext cx="581169" cy="2189070"/>
          </a:xfrm>
          <a:prstGeom prst="uturnArrow">
            <a:avLst>
              <a:gd name="adj1" fmla="val 12998"/>
              <a:gd name="adj2" fmla="val 12998"/>
              <a:gd name="adj3" fmla="val 32437"/>
              <a:gd name="adj4" fmla="val 19747"/>
              <a:gd name="adj5" fmla="val 4115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U-turn Arrow 201">
            <a:extLst>
              <a:ext uri="{FF2B5EF4-FFF2-40B4-BE49-F238E27FC236}">
                <a16:creationId xmlns:a16="http://schemas.microsoft.com/office/drawing/2014/main" id="{D2359131-AC01-15A9-32B7-D3CCB25C2787}"/>
              </a:ext>
            </a:extLst>
          </p:cNvPr>
          <p:cNvSpPr/>
          <p:nvPr/>
        </p:nvSpPr>
        <p:spPr>
          <a:xfrm flipH="1">
            <a:off x="7584995" y="4034843"/>
            <a:ext cx="581169" cy="2211506"/>
          </a:xfrm>
          <a:prstGeom prst="uturnArrow">
            <a:avLst>
              <a:gd name="adj1" fmla="val 12998"/>
              <a:gd name="adj2" fmla="val 12998"/>
              <a:gd name="adj3" fmla="val 32437"/>
              <a:gd name="adj4" fmla="val 19747"/>
              <a:gd name="adj5" fmla="val 16486"/>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U-turn Arrow 202">
            <a:extLst>
              <a:ext uri="{FF2B5EF4-FFF2-40B4-BE49-F238E27FC236}">
                <a16:creationId xmlns:a16="http://schemas.microsoft.com/office/drawing/2014/main" id="{B3360402-27F8-F40D-8E1D-2B2D49CC8B9A}"/>
              </a:ext>
            </a:extLst>
          </p:cNvPr>
          <p:cNvSpPr/>
          <p:nvPr/>
        </p:nvSpPr>
        <p:spPr>
          <a:xfrm flipH="1">
            <a:off x="5340553" y="4033959"/>
            <a:ext cx="581169" cy="2188187"/>
          </a:xfrm>
          <a:prstGeom prst="uturnArrow">
            <a:avLst>
              <a:gd name="adj1" fmla="val 12998"/>
              <a:gd name="adj2" fmla="val 12998"/>
              <a:gd name="adj3" fmla="val 32437"/>
              <a:gd name="adj4" fmla="val 19747"/>
              <a:gd name="adj5" fmla="val 402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U-turn Arrow 329">
            <a:extLst>
              <a:ext uri="{FF2B5EF4-FFF2-40B4-BE49-F238E27FC236}">
                <a16:creationId xmlns:a16="http://schemas.microsoft.com/office/drawing/2014/main" id="{A352C410-8BDF-29A0-0A66-D76E118A0046}"/>
              </a:ext>
            </a:extLst>
          </p:cNvPr>
          <p:cNvSpPr/>
          <p:nvPr/>
        </p:nvSpPr>
        <p:spPr>
          <a:xfrm flipH="1">
            <a:off x="6462837" y="5326610"/>
            <a:ext cx="581169" cy="909302"/>
          </a:xfrm>
          <a:prstGeom prst="uturnArrow">
            <a:avLst>
              <a:gd name="adj1" fmla="val 12998"/>
              <a:gd name="adj2" fmla="val 12998"/>
              <a:gd name="adj3" fmla="val 32437"/>
              <a:gd name="adj4" fmla="val 19747"/>
              <a:gd name="adj5" fmla="val 37784"/>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U-turn Arrow 330">
            <a:extLst>
              <a:ext uri="{FF2B5EF4-FFF2-40B4-BE49-F238E27FC236}">
                <a16:creationId xmlns:a16="http://schemas.microsoft.com/office/drawing/2014/main" id="{2FC27052-BA7F-A5EE-D836-5AA7FF534435}"/>
              </a:ext>
            </a:extLst>
          </p:cNvPr>
          <p:cNvSpPr/>
          <p:nvPr/>
        </p:nvSpPr>
        <p:spPr>
          <a:xfrm flipH="1">
            <a:off x="4232460" y="5341406"/>
            <a:ext cx="581169" cy="923201"/>
          </a:xfrm>
          <a:prstGeom prst="uturnArrow">
            <a:avLst>
              <a:gd name="adj1" fmla="val 12998"/>
              <a:gd name="adj2" fmla="val 12998"/>
              <a:gd name="adj3" fmla="val 32437"/>
              <a:gd name="adj4" fmla="val 19747"/>
              <a:gd name="adj5" fmla="val 9162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U-turn Arrow 331">
            <a:extLst>
              <a:ext uri="{FF2B5EF4-FFF2-40B4-BE49-F238E27FC236}">
                <a16:creationId xmlns:a16="http://schemas.microsoft.com/office/drawing/2014/main" id="{7B1E2FB4-BBD4-C451-F7B7-93B60A20D545}"/>
              </a:ext>
            </a:extLst>
          </p:cNvPr>
          <p:cNvSpPr/>
          <p:nvPr/>
        </p:nvSpPr>
        <p:spPr>
          <a:xfrm flipH="1">
            <a:off x="7584992" y="5326610"/>
            <a:ext cx="581169" cy="919739"/>
          </a:xfrm>
          <a:prstGeom prst="uturnArrow">
            <a:avLst>
              <a:gd name="adj1" fmla="val 12998"/>
              <a:gd name="adj2" fmla="val 12998"/>
              <a:gd name="adj3" fmla="val 32437"/>
              <a:gd name="adj4" fmla="val 19747"/>
              <a:gd name="adj5" fmla="val 9210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U-turn Arrow 332">
            <a:extLst>
              <a:ext uri="{FF2B5EF4-FFF2-40B4-BE49-F238E27FC236}">
                <a16:creationId xmlns:a16="http://schemas.microsoft.com/office/drawing/2014/main" id="{BD4254BA-9AEE-AEFC-7229-8BD986EAF1B9}"/>
              </a:ext>
            </a:extLst>
          </p:cNvPr>
          <p:cNvSpPr/>
          <p:nvPr/>
        </p:nvSpPr>
        <p:spPr>
          <a:xfrm flipH="1">
            <a:off x="5340550" y="5340992"/>
            <a:ext cx="581169" cy="912397"/>
          </a:xfrm>
          <a:prstGeom prst="uturnArrow">
            <a:avLst>
              <a:gd name="adj1" fmla="val 12998"/>
              <a:gd name="adj2" fmla="val 12998"/>
              <a:gd name="adj3" fmla="val 32437"/>
              <a:gd name="adj4" fmla="val 19747"/>
              <a:gd name="adj5" fmla="val 402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34" name="그룹 761">
            <a:extLst>
              <a:ext uri="{FF2B5EF4-FFF2-40B4-BE49-F238E27FC236}">
                <a16:creationId xmlns:a16="http://schemas.microsoft.com/office/drawing/2014/main" id="{64C6C16A-069E-DBD8-683A-69822F0907D9}"/>
              </a:ext>
            </a:extLst>
          </p:cNvPr>
          <p:cNvGrpSpPr/>
          <p:nvPr/>
        </p:nvGrpSpPr>
        <p:grpSpPr>
          <a:xfrm rot="5400000">
            <a:off x="4883794" y="5596775"/>
            <a:ext cx="598569" cy="124310"/>
            <a:chOff x="5608137" y="3394157"/>
            <a:chExt cx="338599" cy="70817"/>
          </a:xfrm>
        </p:grpSpPr>
        <p:grpSp>
          <p:nvGrpSpPr>
            <p:cNvPr id="335" name="그룹 753">
              <a:extLst>
                <a:ext uri="{FF2B5EF4-FFF2-40B4-BE49-F238E27FC236}">
                  <a16:creationId xmlns:a16="http://schemas.microsoft.com/office/drawing/2014/main" id="{46F20107-F362-1DF8-5117-D2267F9DC3AF}"/>
                </a:ext>
              </a:extLst>
            </p:cNvPr>
            <p:cNvGrpSpPr/>
            <p:nvPr/>
          </p:nvGrpSpPr>
          <p:grpSpPr>
            <a:xfrm rot="5400000">
              <a:off x="5739521" y="3307128"/>
              <a:ext cx="70817" cy="244875"/>
              <a:chOff x="5131625" y="2342062"/>
              <a:chExt cx="70817" cy="244875"/>
            </a:xfrm>
          </p:grpSpPr>
          <p:sp>
            <p:nvSpPr>
              <p:cNvPr id="338" name="타원 750">
                <a:extLst>
                  <a:ext uri="{FF2B5EF4-FFF2-40B4-BE49-F238E27FC236}">
                    <a16:creationId xmlns:a16="http://schemas.microsoft.com/office/drawing/2014/main" id="{7665EA3F-15F2-1C4E-F2BC-EA8EEC50E361}"/>
                  </a:ext>
                </a:extLst>
              </p:cNvPr>
              <p:cNvSpPr/>
              <p:nvPr/>
            </p:nvSpPr>
            <p:spPr>
              <a:xfrm>
                <a:off x="5141482" y="2525977"/>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sp>
            <p:nvSpPr>
              <p:cNvPr id="339" name="타원 751">
                <a:extLst>
                  <a:ext uri="{FF2B5EF4-FFF2-40B4-BE49-F238E27FC236}">
                    <a16:creationId xmlns:a16="http://schemas.microsoft.com/office/drawing/2014/main" id="{EAF339EB-30A5-D01B-2E80-DA4AD7942E59}"/>
                  </a:ext>
                </a:extLst>
              </p:cNvPr>
              <p:cNvSpPr/>
              <p:nvPr/>
            </p:nvSpPr>
            <p:spPr>
              <a:xfrm>
                <a:off x="5141467" y="2342062"/>
                <a:ext cx="60960" cy="60960"/>
              </a:xfrm>
              <a:prstGeom prst="ellipse">
                <a:avLst/>
              </a:prstGeom>
              <a:solidFill>
                <a:schemeClr val="bg1"/>
              </a:solidFill>
              <a:ln w="28575">
                <a:solidFill>
                  <a:srgbClr val="C80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srgbClr val="70AD47">
                      <a:lumMod val="50000"/>
                    </a:srgbClr>
                  </a:solidFill>
                  <a:effectLst/>
                  <a:uLnTx/>
                  <a:uFillTx/>
                  <a:latin typeface="Calibri" panose="020F0502020204030204"/>
                  <a:ea typeface="맑은 고딕" panose="020B0503020000020004" pitchFamily="34" charset="-127"/>
                  <a:cs typeface="+mn-cs"/>
                </a:endParaRPr>
              </a:p>
            </p:txBody>
          </p:sp>
          <p:cxnSp>
            <p:nvCxnSpPr>
              <p:cNvPr id="340" name="직선 연결선 752">
                <a:extLst>
                  <a:ext uri="{FF2B5EF4-FFF2-40B4-BE49-F238E27FC236}">
                    <a16:creationId xmlns:a16="http://schemas.microsoft.com/office/drawing/2014/main" id="{B2FCE671-6B4F-8FA6-8A9F-57597FF3B440}"/>
                  </a:ext>
                </a:extLst>
              </p:cNvPr>
              <p:cNvCxnSpPr>
                <a:cxnSpLocks/>
              </p:cNvCxnSpPr>
              <p:nvPr/>
            </p:nvCxnSpPr>
            <p:spPr>
              <a:xfrm rot="19800000" flipV="1">
                <a:off x="5131625" y="2409684"/>
                <a:ext cx="0" cy="122952"/>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cxnSp>
          <p:nvCxnSpPr>
            <p:cNvPr id="336" name="직선 연결선 754">
              <a:extLst>
                <a:ext uri="{FF2B5EF4-FFF2-40B4-BE49-F238E27FC236}">
                  <a16:creationId xmlns:a16="http://schemas.microsoft.com/office/drawing/2014/main" id="{80C92A27-20B0-C7E2-BDF5-AB3C109A3A14}"/>
                </a:ext>
              </a:extLst>
            </p:cNvPr>
            <p:cNvCxnSpPr>
              <a:cxnSpLocks/>
            </p:cNvCxnSpPr>
            <p:nvPr/>
          </p:nvCxnSpPr>
          <p:spPr>
            <a:xfrm>
              <a:off x="5608137"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cxnSp>
          <p:nvCxnSpPr>
            <p:cNvPr id="337" name="직선 연결선 756">
              <a:extLst>
                <a:ext uri="{FF2B5EF4-FFF2-40B4-BE49-F238E27FC236}">
                  <a16:creationId xmlns:a16="http://schemas.microsoft.com/office/drawing/2014/main" id="{4EF0C65F-2467-17F0-82DC-D94AEDCCEC6F}"/>
                </a:ext>
              </a:extLst>
            </p:cNvPr>
            <p:cNvCxnSpPr>
              <a:cxnSpLocks/>
            </p:cNvCxnSpPr>
            <p:nvPr/>
          </p:nvCxnSpPr>
          <p:spPr>
            <a:xfrm>
              <a:off x="5902382" y="3433763"/>
              <a:ext cx="44354" cy="0"/>
            </a:xfrm>
            <a:prstGeom prst="line">
              <a:avLst/>
            </a:prstGeom>
            <a:ln w="28575" cap="sq">
              <a:solidFill>
                <a:srgbClr val="C80060"/>
              </a:solidFill>
              <a:bevel/>
            </a:ln>
          </p:spPr>
          <p:style>
            <a:lnRef idx="1">
              <a:schemeClr val="accent1"/>
            </a:lnRef>
            <a:fillRef idx="0">
              <a:schemeClr val="accent1"/>
            </a:fillRef>
            <a:effectRef idx="0">
              <a:schemeClr val="accent1"/>
            </a:effectRef>
            <a:fontRef idx="minor">
              <a:schemeClr val="tx1"/>
            </a:fontRef>
          </p:style>
        </p:cxnSp>
      </p:grpSp>
      <p:grpSp>
        <p:nvGrpSpPr>
          <p:cNvPr id="341" name="그룹 835">
            <a:extLst>
              <a:ext uri="{FF2B5EF4-FFF2-40B4-BE49-F238E27FC236}">
                <a16:creationId xmlns:a16="http://schemas.microsoft.com/office/drawing/2014/main" id="{D6846B20-DD8D-80AE-D163-8E6EB9CBCA3B}"/>
              </a:ext>
            </a:extLst>
          </p:cNvPr>
          <p:cNvGrpSpPr/>
          <p:nvPr/>
        </p:nvGrpSpPr>
        <p:grpSpPr>
          <a:xfrm rot="16200000">
            <a:off x="7116827" y="5503926"/>
            <a:ext cx="564373" cy="268733"/>
            <a:chOff x="5890169" y="4312037"/>
            <a:chExt cx="1895988" cy="1103725"/>
          </a:xfrm>
        </p:grpSpPr>
        <p:grpSp>
          <p:nvGrpSpPr>
            <p:cNvPr id="342" name="그룹 822">
              <a:extLst>
                <a:ext uri="{FF2B5EF4-FFF2-40B4-BE49-F238E27FC236}">
                  <a16:creationId xmlns:a16="http://schemas.microsoft.com/office/drawing/2014/main" id="{BDC3047A-0E64-64E1-DE52-DF13BE2E9555}"/>
                </a:ext>
              </a:extLst>
            </p:cNvPr>
            <p:cNvGrpSpPr/>
            <p:nvPr/>
          </p:nvGrpSpPr>
          <p:grpSpPr>
            <a:xfrm>
              <a:off x="6122466" y="4312037"/>
              <a:ext cx="1432853" cy="1103725"/>
              <a:chOff x="5991225" y="4310063"/>
              <a:chExt cx="496427" cy="273840"/>
            </a:xfrm>
          </p:grpSpPr>
          <p:cxnSp>
            <p:nvCxnSpPr>
              <p:cNvPr id="345" name="직선 연결선 771">
                <a:extLst>
                  <a:ext uri="{FF2B5EF4-FFF2-40B4-BE49-F238E27FC236}">
                    <a16:creationId xmlns:a16="http://schemas.microsoft.com/office/drawing/2014/main" id="{ED88A357-6C95-D699-5C0F-D73BA602F395}"/>
                  </a:ext>
                </a:extLst>
              </p:cNvPr>
              <p:cNvCxnSpPr>
                <a:cxnSpLocks/>
              </p:cNvCxnSpPr>
              <p:nvPr/>
            </p:nvCxnSpPr>
            <p:spPr>
              <a:xfrm flipH="1">
                <a:off x="5991225" y="4310063"/>
                <a:ext cx="40482"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6" name="직선 연결선 789">
                <a:extLst>
                  <a:ext uri="{FF2B5EF4-FFF2-40B4-BE49-F238E27FC236}">
                    <a16:creationId xmlns:a16="http://schemas.microsoft.com/office/drawing/2014/main" id="{A04FC476-F2C8-D8E4-572B-8F7993151043}"/>
                  </a:ext>
                </a:extLst>
              </p:cNvPr>
              <p:cNvCxnSpPr>
                <a:cxnSpLocks/>
              </p:cNvCxnSpPr>
              <p:nvPr/>
            </p:nvCxnSpPr>
            <p:spPr>
              <a:xfrm flipH="1">
                <a:off x="6114445"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7" name="직선 연결선 792">
                <a:extLst>
                  <a:ext uri="{FF2B5EF4-FFF2-40B4-BE49-F238E27FC236}">
                    <a16:creationId xmlns:a16="http://schemas.microsoft.com/office/drawing/2014/main" id="{BF6573E7-BF10-AE6C-46C1-5E4D8DA82906}"/>
                  </a:ext>
                </a:extLst>
              </p:cNvPr>
              <p:cNvCxnSpPr>
                <a:cxnSpLocks/>
              </p:cNvCxnSpPr>
              <p:nvPr/>
            </p:nvCxnSpPr>
            <p:spPr>
              <a:xfrm>
                <a:off x="6031707"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8" name="직선 연결선 807">
                <a:extLst>
                  <a:ext uri="{FF2B5EF4-FFF2-40B4-BE49-F238E27FC236}">
                    <a16:creationId xmlns:a16="http://schemas.microsoft.com/office/drawing/2014/main" id="{96BFEE80-0693-15E6-F61E-C5AFB052C2D2}"/>
                  </a:ext>
                </a:extLst>
              </p:cNvPr>
              <p:cNvCxnSpPr>
                <a:cxnSpLocks/>
              </p:cNvCxnSpPr>
              <p:nvPr/>
            </p:nvCxnSpPr>
            <p:spPr>
              <a:xfrm>
                <a:off x="6197183"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9" name="직선 연결선 810">
                <a:extLst>
                  <a:ext uri="{FF2B5EF4-FFF2-40B4-BE49-F238E27FC236}">
                    <a16:creationId xmlns:a16="http://schemas.microsoft.com/office/drawing/2014/main" id="{7FEA705B-2191-A516-7D32-0687E660F9FE}"/>
                  </a:ext>
                </a:extLst>
              </p:cNvPr>
              <p:cNvCxnSpPr>
                <a:cxnSpLocks/>
              </p:cNvCxnSpPr>
              <p:nvPr/>
            </p:nvCxnSpPr>
            <p:spPr>
              <a:xfrm flipH="1">
                <a:off x="6279921"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0" name="직선 연결선 815">
                <a:extLst>
                  <a:ext uri="{FF2B5EF4-FFF2-40B4-BE49-F238E27FC236}">
                    <a16:creationId xmlns:a16="http://schemas.microsoft.com/office/drawing/2014/main" id="{ED9DCD9C-D764-9E43-0816-90991A30F1D9}"/>
                  </a:ext>
                </a:extLst>
              </p:cNvPr>
              <p:cNvCxnSpPr>
                <a:cxnSpLocks/>
              </p:cNvCxnSpPr>
              <p:nvPr/>
            </p:nvCxnSpPr>
            <p:spPr>
              <a:xfrm>
                <a:off x="6362659" y="4310063"/>
                <a:ext cx="82738" cy="27384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51" name="직선 연결선 819">
                <a:extLst>
                  <a:ext uri="{FF2B5EF4-FFF2-40B4-BE49-F238E27FC236}">
                    <a16:creationId xmlns:a16="http://schemas.microsoft.com/office/drawing/2014/main" id="{611BE62F-4C5C-9511-4286-02A274B99477}"/>
                  </a:ext>
                </a:extLst>
              </p:cNvPr>
              <p:cNvCxnSpPr>
                <a:cxnSpLocks/>
              </p:cNvCxnSpPr>
              <p:nvPr/>
            </p:nvCxnSpPr>
            <p:spPr>
              <a:xfrm flipH="1">
                <a:off x="6445397" y="4446983"/>
                <a:ext cx="42255" cy="13692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cxnSp>
          <p:nvCxnSpPr>
            <p:cNvPr id="343" name="직선 연결선 826">
              <a:extLst>
                <a:ext uri="{FF2B5EF4-FFF2-40B4-BE49-F238E27FC236}">
                  <a16:creationId xmlns:a16="http://schemas.microsoft.com/office/drawing/2014/main" id="{FC070F9B-612A-9D85-6FDA-7D9AD18B94BD}"/>
                </a:ext>
              </a:extLst>
            </p:cNvPr>
            <p:cNvCxnSpPr>
              <a:cxnSpLocks/>
            </p:cNvCxnSpPr>
            <p:nvPr/>
          </p:nvCxnSpPr>
          <p:spPr>
            <a:xfrm>
              <a:off x="5890169" y="4863900"/>
              <a:ext cx="232301"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cxnSp>
          <p:nvCxnSpPr>
            <p:cNvPr id="344" name="직선 연결선 832">
              <a:extLst>
                <a:ext uri="{FF2B5EF4-FFF2-40B4-BE49-F238E27FC236}">
                  <a16:creationId xmlns:a16="http://schemas.microsoft.com/office/drawing/2014/main" id="{8E4DD1D2-7E6F-687F-B404-C832AA2C8C06}"/>
                </a:ext>
              </a:extLst>
            </p:cNvPr>
            <p:cNvCxnSpPr>
              <a:cxnSpLocks/>
            </p:cNvCxnSpPr>
            <p:nvPr/>
          </p:nvCxnSpPr>
          <p:spPr>
            <a:xfrm flipH="1">
              <a:off x="7552471" y="4863900"/>
              <a:ext cx="233686" cy="0"/>
            </a:xfrm>
            <a:prstGeom prst="line">
              <a:avLst/>
            </a:prstGeom>
            <a:ln w="28575" cap="rnd">
              <a:solidFill>
                <a:srgbClr val="C80060"/>
              </a:solidFill>
              <a:round/>
            </a:ln>
          </p:spPr>
          <p:style>
            <a:lnRef idx="1">
              <a:schemeClr val="accent1"/>
            </a:lnRef>
            <a:fillRef idx="0">
              <a:schemeClr val="accent1"/>
            </a:fillRef>
            <a:effectRef idx="0">
              <a:schemeClr val="accent1"/>
            </a:effectRef>
            <a:fontRef idx="minor">
              <a:schemeClr val="tx1"/>
            </a:fontRef>
          </p:style>
        </p:cxnSp>
      </p:grpSp>
      <p:sp>
        <p:nvSpPr>
          <p:cNvPr id="204" name="U-turn Arrow 203">
            <a:extLst>
              <a:ext uri="{FF2B5EF4-FFF2-40B4-BE49-F238E27FC236}">
                <a16:creationId xmlns:a16="http://schemas.microsoft.com/office/drawing/2014/main" id="{408E9155-395E-5792-2E69-9ED75F141585}"/>
              </a:ext>
            </a:extLst>
          </p:cNvPr>
          <p:cNvSpPr/>
          <p:nvPr/>
        </p:nvSpPr>
        <p:spPr>
          <a:xfrm flipH="1">
            <a:off x="6462838" y="2731243"/>
            <a:ext cx="581169" cy="3515107"/>
          </a:xfrm>
          <a:prstGeom prst="uturnArrow">
            <a:avLst>
              <a:gd name="adj1" fmla="val 12998"/>
              <a:gd name="adj2" fmla="val 12998"/>
              <a:gd name="adj3" fmla="val 32437"/>
              <a:gd name="adj4" fmla="val 19747"/>
              <a:gd name="adj5" fmla="val 2542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Rectangle 195">
            <a:extLst>
              <a:ext uri="{FF2B5EF4-FFF2-40B4-BE49-F238E27FC236}">
                <a16:creationId xmlns:a16="http://schemas.microsoft.com/office/drawing/2014/main" id="{7FB3C844-DAC5-ADC6-BEB5-6428BC54E3C1}"/>
              </a:ext>
            </a:extLst>
          </p:cNvPr>
          <p:cNvSpPr/>
          <p:nvPr/>
        </p:nvSpPr>
        <p:spPr>
          <a:xfrm>
            <a:off x="119269" y="937632"/>
            <a:ext cx="8945689" cy="567072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0" name="Rectangle 209">
            <a:extLst>
              <a:ext uri="{FF2B5EF4-FFF2-40B4-BE49-F238E27FC236}">
                <a16:creationId xmlns:a16="http://schemas.microsoft.com/office/drawing/2014/main" id="{DB70C486-55DA-B33C-0324-EED4D30DCB66}"/>
              </a:ext>
            </a:extLst>
          </p:cNvPr>
          <p:cNvSpPr/>
          <p:nvPr/>
        </p:nvSpPr>
        <p:spPr>
          <a:xfrm>
            <a:off x="0" y="2888361"/>
            <a:ext cx="9143997" cy="1637826"/>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(Inter-Block MWS)</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 enables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bitwise OR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 multiple pages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in different blocks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via a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single sensing operation</a:t>
            </a:r>
            <a:endParaRPr kumimoji="0" lang="en-CH"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endParaRPr>
          </a:p>
        </p:txBody>
      </p:sp>
    </p:spTree>
    <p:extLst>
      <p:ext uri="{BB962C8B-B14F-4D97-AF65-F5344CB8AC3E}">
        <p14:creationId xmlns:p14="http://schemas.microsoft.com/office/powerpoint/2010/main" val="287741400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FBCB-2C2D-44B9-612D-B835A4A25E95}"/>
              </a:ext>
            </a:extLst>
          </p:cNvPr>
          <p:cNvSpPr>
            <a:spLocks noGrp="1"/>
          </p:cNvSpPr>
          <p:nvPr>
            <p:ph type="title"/>
          </p:nvPr>
        </p:nvSpPr>
        <p:spPr/>
        <p:txBody>
          <a:bodyPr/>
          <a:lstStyle/>
          <a:p>
            <a:r>
              <a:rPr lang="en-CH" dirty="0"/>
              <a:t>Other Types of Bitwise Operations</a:t>
            </a:r>
          </a:p>
        </p:txBody>
      </p:sp>
      <p:sp>
        <p:nvSpPr>
          <p:cNvPr id="210" name="Rectangle 209">
            <a:extLst>
              <a:ext uri="{FF2B5EF4-FFF2-40B4-BE49-F238E27FC236}">
                <a16:creationId xmlns:a16="http://schemas.microsoft.com/office/drawing/2014/main" id="{DB70C486-55DA-B33C-0324-EED4D30DCB66}"/>
              </a:ext>
            </a:extLst>
          </p:cNvPr>
          <p:cNvSpPr/>
          <p:nvPr/>
        </p:nvSpPr>
        <p:spPr>
          <a:xfrm>
            <a:off x="0" y="1149325"/>
            <a:ext cx="9143997" cy="1865840"/>
          </a:xfrm>
          <a:prstGeom prst="rect">
            <a:avLst/>
          </a:prstGeom>
          <a:solidFill>
            <a:srgbClr val="FBF7F5"/>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Flash-Cosmos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also enables </a:t>
            </a:r>
            <a:b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4472C4"/>
                </a:solidFill>
                <a:effectLst/>
                <a:uLnTx/>
                <a:uFillTx/>
                <a:latin typeface="Avenir Next Medium" panose="020B0503020202020204" pitchFamily="34" charset="0"/>
                <a:ea typeface="+mn-ea"/>
                <a:cs typeface="+mn-cs"/>
              </a:rPr>
              <a:t>other types of bitwise operations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(NOT/NAND/NOR/XOR/XNOR)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leveraging </a:t>
            </a:r>
            <a:r>
              <a:rPr kumimoji="0" lang="en-US"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mn-ea"/>
                <a:cs typeface="+mn-cs"/>
              </a:rPr>
              <a:t>existing features </a:t>
            </a:r>
            <a:r>
              <a:rPr kumimoji="0" lang="en-US"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rPr>
              <a:t>of NAND flash memory</a:t>
            </a:r>
            <a:endParaRPr kumimoji="0" lang="en-CH" sz="2800" b="0" i="0" u="none" strike="noStrike" kern="1200" cap="none" spc="0" normalizeH="0" baseline="0" noProof="0" dirty="0">
              <a:ln>
                <a:noFill/>
              </a:ln>
              <a:solidFill>
                <a:prstClr val="black"/>
              </a:solidFill>
              <a:effectLst/>
              <a:uLnTx/>
              <a:uFillTx/>
              <a:latin typeface="Avenir Next Medium" panose="020B0503020202020204" pitchFamily="34" charset="0"/>
              <a:ea typeface="+mn-ea"/>
              <a:cs typeface="+mn-cs"/>
            </a:endParaRPr>
          </a:p>
        </p:txBody>
      </p:sp>
      <p:grpSp>
        <p:nvGrpSpPr>
          <p:cNvPr id="217" name="Group 216">
            <a:extLst>
              <a:ext uri="{FF2B5EF4-FFF2-40B4-BE49-F238E27FC236}">
                <a16:creationId xmlns:a16="http://schemas.microsoft.com/office/drawing/2014/main" id="{8C214A51-2464-E56C-4A85-E6DA58FAC007}"/>
              </a:ext>
            </a:extLst>
          </p:cNvPr>
          <p:cNvGrpSpPr/>
          <p:nvPr/>
        </p:nvGrpSpPr>
        <p:grpSpPr>
          <a:xfrm>
            <a:off x="550818" y="3193636"/>
            <a:ext cx="8041409" cy="3597779"/>
            <a:chOff x="550818" y="3193636"/>
            <a:chExt cx="8041409" cy="3597779"/>
          </a:xfrm>
        </p:grpSpPr>
        <p:pic>
          <p:nvPicPr>
            <p:cNvPr id="214" name="Content Placeholder 6">
              <a:extLst>
                <a:ext uri="{FF2B5EF4-FFF2-40B4-BE49-F238E27FC236}">
                  <a16:creationId xmlns:a16="http://schemas.microsoft.com/office/drawing/2014/main" id="{82F4DD63-CF5D-FC5A-571C-B15A78309BF6}"/>
                </a:ext>
              </a:extLst>
            </p:cNvPr>
            <p:cNvPicPr>
              <a:picLocks noChangeAspect="1"/>
            </p:cNvPicPr>
            <p:nvPr/>
          </p:nvPicPr>
          <p:blipFill>
            <a:blip r:embed="rId3"/>
            <a:stretch>
              <a:fillRect/>
            </a:stretch>
          </p:blipFill>
          <p:spPr>
            <a:xfrm>
              <a:off x="550818" y="3193636"/>
              <a:ext cx="8041409" cy="2079591"/>
            </a:xfrm>
            <a:prstGeom prst="rect">
              <a:avLst/>
            </a:prstGeom>
          </p:spPr>
        </p:pic>
        <p:sp>
          <p:nvSpPr>
            <p:cNvPr id="215" name="TextBox 214">
              <a:extLst>
                <a:ext uri="{FF2B5EF4-FFF2-40B4-BE49-F238E27FC236}">
                  <a16:creationId xmlns:a16="http://schemas.microsoft.com/office/drawing/2014/main" id="{904AE1A1-4423-6F87-441D-20920358511E}"/>
                </a:ext>
              </a:extLst>
            </p:cNvPr>
            <p:cNvSpPr txBox="1"/>
            <p:nvPr/>
          </p:nvSpPr>
          <p:spPr>
            <a:xfrm>
              <a:off x="1746472" y="6329750"/>
              <a:ext cx="570584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hlinkClick r:id="rId4">
                    <a:extLst>
                      <a:ext uri="{A12FA001-AC4F-418D-AE19-62706E023703}">
                        <ahyp:hlinkClr xmlns:ahyp="http://schemas.microsoft.com/office/drawing/2018/hyperlinkcolor" val="tx"/>
                      </a:ext>
                    </a:extLst>
                  </a:hlinkClick>
                </a:rPr>
                <a:t>https://arxiv.org/abs/2209.05566.pdf</a:t>
              </a:r>
              <a:endParaRPr kumimoji="0" lang="en-US" sz="2400" b="1" i="0" u="none" strike="noStrike" kern="1200" cap="none" spc="0" normalizeH="0" baseline="0" noProof="0" dirty="0">
                <a:ln>
                  <a:noFill/>
                </a:ln>
                <a:solidFill>
                  <a:srgbClr val="0000FF"/>
                </a:solidFill>
                <a:effectLst/>
                <a:uLnTx/>
                <a:uFillTx/>
                <a:latin typeface="Avenir Next Medium" panose="020B0503020202020204" pitchFamily="34" charset="0"/>
                <a:ea typeface="+mn-ea"/>
                <a:cs typeface="+mn-cs"/>
              </a:endParaRPr>
            </a:p>
          </p:txBody>
        </p:sp>
        <p:pic>
          <p:nvPicPr>
            <p:cNvPr id="216" name="Picture 215">
              <a:hlinkClick r:id="rId4"/>
              <a:extLst>
                <a:ext uri="{FF2B5EF4-FFF2-40B4-BE49-F238E27FC236}">
                  <a16:creationId xmlns:a16="http://schemas.microsoft.com/office/drawing/2014/main" id="{412CABE1-72A1-E708-283F-01B0ABA3EBCB}"/>
                </a:ext>
              </a:extLst>
            </p:cNvPr>
            <p:cNvPicPr>
              <a:picLocks noChangeAspect="1"/>
            </p:cNvPicPr>
            <p:nvPr/>
          </p:nvPicPr>
          <p:blipFill>
            <a:blip r:embed="rId5"/>
            <a:stretch>
              <a:fillRect/>
            </a:stretch>
          </p:blipFill>
          <p:spPr>
            <a:xfrm>
              <a:off x="4100140" y="5331814"/>
              <a:ext cx="942764" cy="939348"/>
            </a:xfrm>
            <a:prstGeom prst="rect">
              <a:avLst/>
            </a:prstGeom>
          </p:spPr>
        </p:pic>
      </p:grpSp>
    </p:spTree>
    <p:extLst>
      <p:ext uri="{BB962C8B-B14F-4D97-AF65-F5344CB8AC3E}">
        <p14:creationId xmlns:p14="http://schemas.microsoft.com/office/powerpoint/2010/main" val="21138705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16631-B809-C3F2-BD86-26D86FF9CB7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D12279-FAC3-B33C-E59E-10542E43C996}"/>
              </a:ext>
            </a:extLst>
          </p:cNvPr>
          <p:cNvSpPr>
            <a:spLocks noGrp="1"/>
          </p:cNvSpPr>
          <p:nvPr>
            <p:ph type="title"/>
          </p:nvPr>
        </p:nvSpPr>
        <p:spPr/>
        <p:txBody>
          <a:bodyPr/>
          <a:lstStyle/>
          <a:p>
            <a:r>
              <a:rPr lang="en-CH" dirty="0"/>
              <a:t>Key Ideas</a:t>
            </a:r>
          </a:p>
        </p:txBody>
      </p:sp>
      <p:grpSp>
        <p:nvGrpSpPr>
          <p:cNvPr id="6" name="Group 5">
            <a:extLst>
              <a:ext uri="{FF2B5EF4-FFF2-40B4-BE49-F238E27FC236}">
                <a16:creationId xmlns:a16="http://schemas.microsoft.com/office/drawing/2014/main" id="{6A8493BE-8BF4-07DA-65AC-2E881459D52B}"/>
              </a:ext>
            </a:extLst>
          </p:cNvPr>
          <p:cNvGrpSpPr/>
          <p:nvPr/>
        </p:nvGrpSpPr>
        <p:grpSpPr>
          <a:xfrm>
            <a:off x="63811" y="1635898"/>
            <a:ext cx="8930486" cy="1784038"/>
            <a:chOff x="63811" y="1797362"/>
            <a:chExt cx="8930486" cy="1784038"/>
          </a:xfrm>
        </p:grpSpPr>
        <p:sp>
          <p:nvSpPr>
            <p:cNvPr id="7" name="Rectangle 6">
              <a:extLst>
                <a:ext uri="{FF2B5EF4-FFF2-40B4-BE49-F238E27FC236}">
                  <a16:creationId xmlns:a16="http://schemas.microsoft.com/office/drawing/2014/main" id="{D53EE091-4954-D9AA-093B-3AFE9B01F6E6}"/>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Multi-</a:t>
              </a:r>
              <a:r>
                <a:rPr kumimoji="0" lang="en-US" sz="2800" b="1" i="0" u="none" strike="noStrike" kern="1200" cap="none" spc="0" normalizeH="0" baseline="0" noProof="0" dirty="0" err="1">
                  <a:ln>
                    <a:noFill/>
                  </a:ln>
                  <a:solidFill>
                    <a:srgbClr val="C80060"/>
                  </a:solidFill>
                  <a:effectLst/>
                  <a:uLnTx/>
                  <a:uFillTx/>
                  <a:latin typeface="Avenir Next Medium" panose="020B0503020202020204" pitchFamily="34" charset="0"/>
                  <a:ea typeface="+mn-ea"/>
                  <a:cs typeface="+mn-cs"/>
                </a:rPr>
                <a:t>Wordline</a:t>
              </a: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 Sensing (MWS)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enable in-flash bulk bitwise operations</a:t>
              </a:r>
              <a:b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b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via a single sensing operation</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8" name="Graphic 7" descr="Lights On with solid fill">
              <a:extLst>
                <a:ext uri="{FF2B5EF4-FFF2-40B4-BE49-F238E27FC236}">
                  <a16:creationId xmlns:a16="http://schemas.microsoft.com/office/drawing/2014/main" id="{4BE5DF27-2682-2501-1B40-D1F373F73C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grpSp>
        <p:nvGrpSpPr>
          <p:cNvPr id="9" name="Group 8">
            <a:extLst>
              <a:ext uri="{FF2B5EF4-FFF2-40B4-BE49-F238E27FC236}">
                <a16:creationId xmlns:a16="http://schemas.microsoft.com/office/drawing/2014/main" id="{B7995C79-1F7D-402C-CD99-0DE6275B0727}"/>
              </a:ext>
            </a:extLst>
          </p:cNvPr>
          <p:cNvGrpSpPr/>
          <p:nvPr/>
        </p:nvGrpSpPr>
        <p:grpSpPr>
          <a:xfrm>
            <a:off x="63811" y="4017854"/>
            <a:ext cx="8930486" cy="1784038"/>
            <a:chOff x="63811" y="1797362"/>
            <a:chExt cx="8930486" cy="1784038"/>
          </a:xfrm>
        </p:grpSpPr>
        <p:sp>
          <p:nvSpPr>
            <p:cNvPr id="10" name="Rectangle 9">
              <a:extLst>
                <a:ext uri="{FF2B5EF4-FFF2-40B4-BE49-F238E27FC236}">
                  <a16:creationId xmlns:a16="http://schemas.microsoft.com/office/drawing/2014/main" id="{ACEBF9DA-25DE-E660-1164-01AEFFE56935}"/>
                </a:ext>
              </a:extLst>
            </p:cNvPr>
            <p:cNvSpPr/>
            <p:nvPr/>
          </p:nvSpPr>
          <p:spPr>
            <a:xfrm>
              <a:off x="1657350" y="1797362"/>
              <a:ext cx="7336947" cy="1784038"/>
            </a:xfrm>
            <a:prstGeom prst="rect">
              <a:avLst/>
            </a:prstGeom>
            <a:solidFill>
              <a:srgbClr val="FAF7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80060"/>
                  </a:solidFill>
                  <a:effectLst/>
                  <a:uLnTx/>
                  <a:uFillTx/>
                  <a:latin typeface="Avenir Next Medium" panose="020B0503020202020204" pitchFamily="34" charset="0"/>
                  <a:ea typeface="+mn-ea"/>
                  <a:cs typeface="+mn-cs"/>
                </a:rPr>
                <a:t>Enhanced SLC-Mode Programming (ESP)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to eliminate raw bit errors in stored data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rPr>
                <a:t>(and thus in computation results)</a:t>
              </a:r>
              <a:endParaRPr kumimoji="0" lang="en-CH" sz="2800" b="0" i="0" u="none" strike="noStrike" kern="1200" cap="none" spc="0" normalizeH="0" baseline="0" noProof="0" dirty="0">
                <a:ln>
                  <a:noFill/>
                </a:ln>
                <a:solidFill>
                  <a:srgbClr val="66665C"/>
                </a:solidFill>
                <a:effectLst/>
                <a:uLnTx/>
                <a:uFillTx/>
                <a:latin typeface="Avenir Next Medium" panose="020B0503020202020204" pitchFamily="34" charset="0"/>
                <a:ea typeface="+mn-ea"/>
                <a:cs typeface="+mn-cs"/>
              </a:endParaRPr>
            </a:p>
          </p:txBody>
        </p:sp>
        <p:pic>
          <p:nvPicPr>
            <p:cNvPr id="11" name="Graphic 10" descr="Lights On with solid fill">
              <a:extLst>
                <a:ext uri="{FF2B5EF4-FFF2-40B4-BE49-F238E27FC236}">
                  <a16:creationId xmlns:a16="http://schemas.microsoft.com/office/drawing/2014/main" id="{F939F43A-6562-C740-F553-931752C434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1" y="1916424"/>
              <a:ext cx="1545914" cy="1545914"/>
            </a:xfrm>
            <a:prstGeom prst="rect">
              <a:avLst/>
            </a:prstGeom>
          </p:spPr>
        </p:pic>
      </p:grpSp>
      <p:sp>
        <p:nvSpPr>
          <p:cNvPr id="3" name="TextBox 2">
            <a:extLst>
              <a:ext uri="{FF2B5EF4-FFF2-40B4-BE49-F238E27FC236}">
                <a16:creationId xmlns:a16="http://schemas.microsoft.com/office/drawing/2014/main" id="{B2B13452-2804-3C30-76D5-9E1B7E5A4892}"/>
              </a:ext>
            </a:extLst>
          </p:cNvPr>
          <p:cNvSpPr txBox="1"/>
          <p:nvPr/>
        </p:nvSpPr>
        <p:spPr>
          <a:xfrm>
            <a:off x="95949" y="1612571"/>
            <a:ext cx="8971985" cy="2106324"/>
          </a:xfrm>
          <a:prstGeom prst="rect">
            <a:avLst/>
          </a:prstGeom>
          <a:solidFill>
            <a:schemeClr val="bg1">
              <a:alpha val="89294"/>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225327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297C7-86F5-5F79-BF43-C86B7FCAFC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6B38FB-8F98-D3AC-32B2-17C9C1AB3808}"/>
              </a:ext>
            </a:extLst>
          </p:cNvPr>
          <p:cNvSpPr>
            <a:spLocks noGrp="1"/>
          </p:cNvSpPr>
          <p:nvPr>
            <p:ph type="title"/>
          </p:nvPr>
        </p:nvSpPr>
        <p:spPr/>
        <p:txBody>
          <a:bodyPr/>
          <a:lstStyle/>
          <a:p>
            <a:r>
              <a:rPr lang="en-CH" dirty="0"/>
              <a:t>Enhanced SLC-Mode Programming (ESP)</a:t>
            </a:r>
          </a:p>
        </p:txBody>
      </p:sp>
      <p:sp>
        <p:nvSpPr>
          <p:cNvPr id="3" name="Content Placeholder 2">
            <a:extLst>
              <a:ext uri="{FF2B5EF4-FFF2-40B4-BE49-F238E27FC236}">
                <a16:creationId xmlns:a16="http://schemas.microsoft.com/office/drawing/2014/main" id="{5D1F8DD9-B2E5-F48D-507D-77963C85FF12}"/>
              </a:ext>
            </a:extLst>
          </p:cNvPr>
          <p:cNvSpPr>
            <a:spLocks noGrp="1"/>
          </p:cNvSpPr>
          <p:nvPr>
            <p:ph idx="1"/>
          </p:nvPr>
        </p:nvSpPr>
        <p:spPr/>
        <p:txBody>
          <a:bodyPr/>
          <a:lstStyle/>
          <a:p>
            <a:r>
              <a:rPr lang="en-CH" dirty="0">
                <a:solidFill>
                  <a:srgbClr val="C80060"/>
                </a:solidFill>
              </a:rPr>
              <a:t>Goal</a:t>
            </a:r>
            <a:r>
              <a:rPr lang="en-CH" dirty="0"/>
              <a:t>: </a:t>
            </a:r>
            <a:r>
              <a:rPr lang="en-CH" dirty="0">
                <a:solidFill>
                  <a:schemeClr val="accent6">
                    <a:lumMod val="75000"/>
                  </a:schemeClr>
                </a:solidFill>
              </a:rPr>
              <a:t>eliminate</a:t>
            </a:r>
            <a:r>
              <a:rPr lang="en-CH" dirty="0"/>
              <a:t> </a:t>
            </a:r>
            <a:r>
              <a:rPr lang="en-CH" dirty="0">
                <a:solidFill>
                  <a:schemeClr val="accent6">
                    <a:lumMod val="75000"/>
                  </a:schemeClr>
                </a:solidFill>
              </a:rPr>
              <a:t>raw bit errors </a:t>
            </a:r>
            <a:r>
              <a:rPr lang="en-CH" dirty="0"/>
              <a:t>in stored data (and computation results)</a:t>
            </a:r>
          </a:p>
          <a:p>
            <a:endParaRPr lang="en-CH" dirty="0"/>
          </a:p>
          <a:p>
            <a:r>
              <a:rPr lang="en-CH" dirty="0">
                <a:solidFill>
                  <a:srgbClr val="C80060"/>
                </a:solidFill>
              </a:rPr>
              <a:t>Key ideas</a:t>
            </a:r>
          </a:p>
          <a:p>
            <a:pPr lvl="1"/>
            <a:r>
              <a:rPr lang="en-CH" dirty="0"/>
              <a:t>Programs only a </a:t>
            </a:r>
            <a:r>
              <a:rPr lang="en-CH" dirty="0">
                <a:solidFill>
                  <a:schemeClr val="accent1"/>
                </a:solidFill>
              </a:rPr>
              <a:t>single bit per cell </a:t>
            </a:r>
            <a:r>
              <a:rPr lang="en-CH" dirty="0"/>
              <a:t>(SLC-mode programming)</a:t>
            </a:r>
          </a:p>
          <a:p>
            <a:pPr lvl="2"/>
            <a:r>
              <a:rPr lang="en-CH" dirty="0">
                <a:solidFill>
                  <a:srgbClr val="FF0000"/>
                </a:solidFill>
              </a:rPr>
              <a:t>Trades storage density </a:t>
            </a:r>
            <a:r>
              <a:rPr lang="en-CH" dirty="0"/>
              <a:t>for reliable computation</a:t>
            </a:r>
          </a:p>
          <a:p>
            <a:pPr lvl="1"/>
            <a:r>
              <a:rPr lang="en-CH" dirty="0"/>
              <a:t>Performs more </a:t>
            </a:r>
            <a:r>
              <a:rPr lang="en-CH" dirty="0">
                <a:solidFill>
                  <a:schemeClr val="accent1"/>
                </a:solidFill>
              </a:rPr>
              <a:t>precise programming of the cells</a:t>
            </a:r>
          </a:p>
          <a:p>
            <a:pPr lvl="2"/>
            <a:r>
              <a:rPr lang="en-CH" dirty="0">
                <a:solidFill>
                  <a:srgbClr val="FF0000"/>
                </a:solidFill>
              </a:rPr>
              <a:t>Trades programming latency </a:t>
            </a:r>
            <a:r>
              <a:rPr lang="en-CH" dirty="0"/>
              <a:t>for reliable computaion</a:t>
            </a:r>
          </a:p>
          <a:p>
            <a:pPr marL="685800" lvl="2" indent="0">
              <a:buNone/>
            </a:pPr>
            <a:endParaRPr lang="en-CH" dirty="0"/>
          </a:p>
        </p:txBody>
      </p:sp>
      <p:sp>
        <p:nvSpPr>
          <p:cNvPr id="20" name="TextBox 19">
            <a:extLst>
              <a:ext uri="{FF2B5EF4-FFF2-40B4-BE49-F238E27FC236}">
                <a16:creationId xmlns:a16="http://schemas.microsoft.com/office/drawing/2014/main" id="{54CDA911-8FBC-B923-6972-7D21C6A93D33}"/>
              </a:ext>
            </a:extLst>
          </p:cNvPr>
          <p:cNvSpPr txBox="1"/>
          <p:nvPr/>
        </p:nvSpPr>
        <p:spPr>
          <a:xfrm>
            <a:off x="191292" y="4419364"/>
            <a:ext cx="8761417" cy="861774"/>
          </a:xfrm>
          <a:prstGeom prst="rect">
            <a:avLst/>
          </a:prstGeom>
          <a:noFill/>
        </p:spPr>
        <p:txBody>
          <a:bodyPr wrap="squar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Maximizes the reliability margin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ko-KR" sz="2800" b="0" i="0" u="none" strike="noStrike" kern="1200" cap="none" spc="0" normalizeH="0" baseline="0" noProof="0" dirty="0">
                <a:ln>
                  <a:noFill/>
                </a:ln>
                <a:solidFill>
                  <a:srgbClr val="70AD47">
                    <a:lumMod val="75000"/>
                  </a:srgbClr>
                </a:solidFill>
                <a:effectLst/>
                <a:uLnTx/>
                <a:uFillTx/>
                <a:latin typeface="Avenir Next Medium" panose="020B0503020202020204" pitchFamily="34" charset="0"/>
                <a:ea typeface="맑은 고딕" panose="020B0503020000020004" pitchFamily="34" charset="-127"/>
                <a:cs typeface="+mn-cs"/>
              </a:rPr>
              <a:t>between the different states of flash cells </a:t>
            </a:r>
          </a:p>
        </p:txBody>
      </p:sp>
    </p:spTree>
    <p:extLst>
      <p:ext uri="{BB962C8B-B14F-4D97-AF65-F5344CB8AC3E}">
        <p14:creationId xmlns:p14="http://schemas.microsoft.com/office/powerpoint/2010/main" val="13163433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0|0|1.5|1.8|2.9|4.8"/>
</p:tagLst>
</file>

<file path=ppt/tags/tag2.xml><?xml version="1.0" encoding="utf-8"?>
<p:tagLst xmlns:a="http://schemas.openxmlformats.org/drawingml/2006/main" xmlns:r="http://schemas.openxmlformats.org/officeDocument/2006/relationships" xmlns:p="http://schemas.openxmlformats.org/presentationml/2006/main">
  <p:tag name="TIMING" val="|1.9|5.2|1.7"/>
</p:tagLst>
</file>

<file path=ppt/tags/tag3.xml><?xml version="1.0" encoding="utf-8"?>
<p:tagLst xmlns:a="http://schemas.openxmlformats.org/drawingml/2006/main" xmlns:r="http://schemas.openxmlformats.org/officeDocument/2006/relationships" xmlns:p="http://schemas.openxmlformats.org/presentationml/2006/main">
  <p:tag name="TIMING" val="|4.5|0.7|1|6.4|2.9|2.7"/>
</p:tagLst>
</file>

<file path=ppt/tags/tag4.xml><?xml version="1.0" encoding="utf-8"?>
<p:tagLst xmlns:a="http://schemas.openxmlformats.org/drawingml/2006/main" xmlns:r="http://schemas.openxmlformats.org/officeDocument/2006/relationships" xmlns:p="http://schemas.openxmlformats.org/presentationml/2006/main">
  <p:tag name="TIMING" val="|2.2|4.6|8.2|3.6"/>
</p:tagLst>
</file>

<file path=ppt/tags/tag5.xml><?xml version="1.0" encoding="utf-8"?>
<p:tagLst xmlns:a="http://schemas.openxmlformats.org/drawingml/2006/main" xmlns:r="http://schemas.openxmlformats.org/officeDocument/2006/relationships" xmlns:p="http://schemas.openxmlformats.org/presentationml/2006/main">
  <p:tag name="TIMING" val="|5.6|1.4|3.1|5.3"/>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4.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6.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solidFill>
            <a:schemeClr val="tx1"/>
          </a:solidFill>
        </a:ln>
      </a:spPr>
      <a:bodyPr lIns="0" tIns="0" rIns="0" bIns="0" rtlCol="0" anchor="ctr"/>
      <a:lstStyle>
        <a:defPPr algn="ctr">
          <a:defRPr sz="3200" b="1" dirty="0" smtClean="0">
            <a:solidFill>
              <a:schemeClr val="bg1"/>
            </a:solidFill>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2800" dirty="0" smtClean="0">
            <a:latin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1.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37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2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5.xml><?xml version="1.0" encoding="utf-8"?>
<a:theme xmlns:a="http://schemas.openxmlformats.org/drawingml/2006/main" name="2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6.xml><?xml version="1.0" encoding="utf-8"?>
<a:theme xmlns:a="http://schemas.openxmlformats.org/drawingml/2006/main" name="2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lumMod val="50000"/>
            <a:lumOff val="50000"/>
          </a:schemeClr>
        </a:solidFill>
        <a:ln w="38100">
          <a:solidFill>
            <a:schemeClr val="tx1"/>
          </a:solidFill>
        </a:ln>
      </a:spPr>
      <a:bodyPr rtlCol="0" anchor="ctr"/>
      <a:lstStyle>
        <a:defPPr algn="ctr">
          <a:defRPr dirty="0" smtClean="0">
            <a:latin typeface="Cambria" panose="02040503050406030204" pitchFamily="18" charset="0"/>
            <a:ea typeface="Cambria" panose="02040503050406030204" pitchFamily="18"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latin typeface="Cambria" panose="02040503050406030204" pitchFamily="18" charset="0"/>
            <a:ea typeface="Cambria" panose="02040503050406030204" pitchFamily="18"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7.xml><?xml version="1.0" encoding="utf-8"?>
<a:theme xmlns:a="http://schemas.openxmlformats.org/drawingml/2006/main" name="7_Office Theme">
  <a:themeElements>
    <a:clrScheme name="Medy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2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2.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2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ch_template_jisung" id="{E787BF74-58FC-BA4F-9E83-D43BB312284F}" vid="{D903774B-4720-AE4C-9DF5-7CB3ABA7BBC8}"/>
    </a:ext>
  </a:extLst>
</a:theme>
</file>

<file path=ppt/theme/theme64.xml><?xml version="1.0" encoding="utf-8"?>
<a:theme xmlns:a="http://schemas.openxmlformats.org/drawingml/2006/main" name="13_Office Theme">
  <a:themeElements>
    <a:clrScheme name="Pallet 1">
      <a:dk1>
        <a:srgbClr val="000000"/>
      </a:dk1>
      <a:lt1>
        <a:srgbClr val="FFFFFF"/>
      </a:lt1>
      <a:dk2>
        <a:srgbClr val="44546A"/>
      </a:dk2>
      <a:lt2>
        <a:srgbClr val="E7E6E6"/>
      </a:lt2>
      <a:accent1>
        <a:srgbClr val="FF595E"/>
      </a:accent1>
      <a:accent2>
        <a:srgbClr val="FFCA3A"/>
      </a:accent2>
      <a:accent3>
        <a:srgbClr val="8AC926"/>
      </a:accent3>
      <a:accent4>
        <a:srgbClr val="1982C3"/>
      </a:accent4>
      <a:accent5>
        <a:srgbClr val="694C93"/>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M Brainstorming -- 30.08.21" id="{966920FC-F2B4-C940-BBF3-E90989E26CA9}" vid="{5F022765-BD2C-3444-8327-2183C6EE3EBB}"/>
    </a:ext>
  </a:extLst>
</a:theme>
</file>

<file path=ppt/theme/theme6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236593</TotalTime>
  <Words>10866</Words>
  <Application>Microsoft Macintosh PowerPoint</Application>
  <PresentationFormat>On-screen Show (4:3)</PresentationFormat>
  <Paragraphs>2322</Paragraphs>
  <Slides>136</Slides>
  <Notes>73</Notes>
  <HiddenSlides>0</HiddenSlides>
  <MMClips>0</MMClips>
  <ScaleCrop>false</ScaleCrop>
  <HeadingPairs>
    <vt:vector size="6" baseType="variant">
      <vt:variant>
        <vt:lpstr>Fonts Used</vt:lpstr>
      </vt:variant>
      <vt:variant>
        <vt:i4>23</vt:i4>
      </vt:variant>
      <vt:variant>
        <vt:lpstr>Theme</vt:lpstr>
      </vt:variant>
      <vt:variant>
        <vt:i4>64</vt:i4>
      </vt:variant>
      <vt:variant>
        <vt:lpstr>Slide Titles</vt:lpstr>
      </vt:variant>
      <vt:variant>
        <vt:i4>136</vt:i4>
      </vt:variant>
    </vt:vector>
  </HeadingPairs>
  <TitlesOfParts>
    <vt:vector size="223" baseType="lpstr">
      <vt:lpstr>ＭＳ Ｐゴシック</vt:lpstr>
      <vt:lpstr>Apple Symbols</vt:lpstr>
      <vt:lpstr>Arial</vt:lpstr>
      <vt:lpstr>Arial</vt:lpstr>
      <vt:lpstr>Avenir Next</vt:lpstr>
      <vt:lpstr>Avenir Next Medium</vt:lpstr>
      <vt:lpstr>Calibri</vt:lpstr>
      <vt:lpstr>Calibri Light</vt:lpstr>
      <vt:lpstr>Cambria</vt:lpstr>
      <vt:lpstr>Chalkduster</vt:lpstr>
      <vt:lpstr>Corbel</vt:lpstr>
      <vt:lpstr>Courier New</vt:lpstr>
      <vt:lpstr>europa</vt:lpstr>
      <vt:lpstr>Garamond</vt:lpstr>
      <vt:lpstr>Gill Sans MT</vt:lpstr>
      <vt:lpstr>Helvetica</vt:lpstr>
      <vt:lpstr>Helvetica Neue</vt:lpstr>
      <vt:lpstr>Myriad Pro Bold Cond</vt:lpstr>
      <vt:lpstr>Segoe UI Symbol</vt:lpstr>
      <vt:lpstr>Tahoma</vt:lpstr>
      <vt:lpstr>Times New Roman</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12_Edge</vt:lpstr>
      <vt:lpstr>95_Edge</vt:lpstr>
      <vt:lpstr>99_Edge</vt:lpstr>
      <vt:lpstr>43_Edge</vt:lpstr>
      <vt:lpstr>100_Edge</vt:lpstr>
      <vt:lpstr>19_Edge</vt:lpstr>
      <vt:lpstr>30_Edge</vt:lpstr>
      <vt:lpstr>41_Edge</vt:lpstr>
      <vt:lpstr>62_Edge</vt:lpstr>
      <vt:lpstr>31_Edge</vt:lpstr>
      <vt:lpstr>1_Office Theme</vt:lpstr>
      <vt:lpstr>3_Office Theme</vt:lpstr>
      <vt:lpstr>11_Edge</vt:lpstr>
      <vt:lpstr>37_Edge</vt:lpstr>
      <vt:lpstr>20_Edge</vt:lpstr>
      <vt:lpstr>19_Office Theme</vt:lpstr>
      <vt:lpstr>21_Office Theme</vt:lpstr>
      <vt:lpstr>22_Office Theme</vt:lpstr>
      <vt:lpstr>7_Office Theme</vt:lpstr>
      <vt:lpstr>157_Edge</vt:lpstr>
      <vt:lpstr>26_Edge</vt:lpstr>
      <vt:lpstr>137_Edge</vt:lpstr>
      <vt:lpstr>12_Office Theme</vt:lpstr>
      <vt:lpstr>4_Office Theme</vt:lpstr>
      <vt:lpstr>23_Office Theme</vt:lpstr>
      <vt:lpstr>13_Office Theme</vt:lpstr>
      <vt:lpstr>Storage-Centric Computing Enabling  Fundamentally-Efficient Computers</vt:lpstr>
      <vt:lpstr>Problem</vt:lpstr>
      <vt:lpstr>Data is Key for AI, ML, Genomics, …</vt:lpstr>
      <vt:lpstr>Huge Demand for Performance &amp; Efficiency</vt:lpstr>
      <vt:lpstr>Huge Demand for Performance &amp; Efficiency</vt:lpstr>
      <vt:lpstr>Challenge and Opportunity for Future</vt:lpstr>
      <vt:lpstr>The Problem</vt:lpstr>
      <vt:lpstr>Today’s Computing Systems</vt:lpstr>
      <vt:lpstr>Perils of Processor-Centric Design</vt:lpstr>
      <vt:lpstr>Processor-Centric System Performance</vt:lpstr>
      <vt:lpstr>Data Movement vs. Computation Energy</vt:lpstr>
      <vt:lpstr>Data Movement vs. Computation Energy</vt:lpstr>
      <vt:lpstr>PowerPoint Presentation</vt:lpstr>
      <vt:lpstr>Energy Waste in Accelerators</vt:lpstr>
      <vt:lpstr>Example Energy Breakdowns</vt:lpstr>
      <vt:lpstr>Fundamental Problem</vt:lpstr>
      <vt:lpstr>We Need A Paradigm Shift To …</vt:lpstr>
      <vt:lpstr>Process Data Where It Makes Sense </vt:lpstr>
      <vt:lpstr>Goal: Processing Inside Memory/Storage</vt:lpstr>
      <vt:lpstr>An Overview Paper</vt:lpstr>
      <vt:lpstr>Processing in Storage: Two Types</vt:lpstr>
      <vt:lpstr>Processing-in-Memory: Two Types</vt:lpstr>
      <vt:lpstr>Processing-in-Memory Landscape Today </vt:lpstr>
      <vt:lpstr>Processing-in-Memory Landscape Today</vt:lpstr>
      <vt:lpstr>Processing-in-Memory Landscape Today</vt:lpstr>
      <vt:lpstr>Opportunity: 3D-Stacked Logic+Memory</vt:lpstr>
      <vt:lpstr>Tesseract System for Graph Processing</vt:lpstr>
      <vt:lpstr>Evaluated Systems</vt:lpstr>
      <vt:lpstr>Tesseract Graph Processing Performance</vt:lpstr>
      <vt:lpstr>Tesseract Graph Processing System Energy</vt:lpstr>
      <vt:lpstr>More on Tesseract</vt:lpstr>
      <vt:lpstr>A Short Retrospective @ 50 Years of ISCA</vt:lpstr>
      <vt:lpstr>Accelerating Graph Pattern Mining</vt:lpstr>
      <vt:lpstr>In-Storage Genomic Data Filtering [ASPLOS 2022] </vt:lpstr>
      <vt:lpstr>We Need Faster &amp; Scalable Genome Analysis</vt:lpstr>
      <vt:lpstr>Genome Sequence Analysis</vt:lpstr>
      <vt:lpstr>Genome Sequence Analysis</vt:lpstr>
      <vt:lpstr>Compute-Centric Accelerators</vt:lpstr>
      <vt:lpstr>Key Idea: In-Storage Filtering</vt:lpstr>
      <vt:lpstr>GenStore</vt:lpstr>
      <vt:lpstr>Filtering Opportunities</vt:lpstr>
      <vt:lpstr>GenStore</vt:lpstr>
      <vt:lpstr>GenStore</vt:lpstr>
      <vt:lpstr>Performance – GenStore-EM</vt:lpstr>
      <vt:lpstr>Performance – GenStore-NM</vt:lpstr>
      <vt:lpstr>Area and Power Consumption</vt:lpstr>
      <vt:lpstr>In-Storage Genomic Data Filtering [ASPLOS 2022] </vt:lpstr>
      <vt:lpstr>Tight Integration of Genome Analysis Tasks</vt:lpstr>
      <vt:lpstr>Accelerating Sequence-to-Graph Mapping</vt:lpstr>
      <vt:lpstr>In-Storage Metagenomics [ISCA 2024] </vt:lpstr>
      <vt:lpstr>MegIS  High-Performance, Energy-Efficient, and Low-Cost Metagenomic Analysis with In-Storage Processing</vt:lpstr>
      <vt:lpstr>What is Metagenomics?</vt:lpstr>
      <vt:lpstr>What is Metagenomics?</vt:lpstr>
      <vt:lpstr>Metagenomic Analysis</vt:lpstr>
      <vt:lpstr>Challenges of In-Storage Processing</vt:lpstr>
      <vt:lpstr>MegIS: Metagenomics In-Storage</vt:lpstr>
      <vt:lpstr>MegIS’s Steps</vt:lpstr>
      <vt:lpstr>MegIS Hardware-Software Co-Design</vt:lpstr>
      <vt:lpstr>MegIS Hardware-Software Co-Design</vt:lpstr>
      <vt:lpstr>MegIS Hardware-Software Co-Design</vt:lpstr>
      <vt:lpstr>MegIS Hardware-Software Co-Design</vt:lpstr>
      <vt:lpstr>MegIS Hardware-Software Co-Design</vt:lpstr>
      <vt:lpstr>MegIS Hardware-Software Co-Design</vt:lpstr>
      <vt:lpstr>Evaluation Methodology Overview </vt:lpstr>
      <vt:lpstr>Speedup over Software (with Cost-Optimized SSD)</vt:lpstr>
      <vt:lpstr>Speedup over Software (with Performance-Optimized SSD)</vt:lpstr>
      <vt:lpstr>Speedup over the PIM Hardware Baseline</vt:lpstr>
      <vt:lpstr>Reduction in Energy Consumption</vt:lpstr>
      <vt:lpstr>Accuracy, Area, and Power</vt:lpstr>
      <vt:lpstr>System Cost-Efficiency</vt:lpstr>
      <vt:lpstr>System Cost-Efficiency</vt:lpstr>
      <vt:lpstr>More in the Paper</vt:lpstr>
      <vt:lpstr>More to Come…</vt:lpstr>
      <vt:lpstr>Processing in Storage: Two Types</vt:lpstr>
      <vt:lpstr>In-Flash Bulk Bitwise Execution</vt:lpstr>
      <vt:lpstr>In-Storage Processing (ISP)</vt:lpstr>
      <vt:lpstr>In-Storage Processing (ISP)</vt:lpstr>
      <vt:lpstr>In-Storage Processing (ISP)</vt:lpstr>
      <vt:lpstr>In-Storage Processing (ISP)</vt:lpstr>
      <vt:lpstr>In-Flash Processing (IFP)</vt:lpstr>
      <vt:lpstr>In-Flash Processing (IFP)</vt:lpstr>
      <vt:lpstr>Our Proposal: Flash-Cosmos</vt:lpstr>
      <vt:lpstr>Key Ideas of Flash-Cosmos</vt:lpstr>
      <vt:lpstr>Multi-Wordline Sensing (MWS): Bitwise AND</vt:lpstr>
      <vt:lpstr>Multi-Wordline Sensing (MWS): Bitwise AND</vt:lpstr>
      <vt:lpstr>Multi-Wordline Sensing (MWS): Bitwise AND</vt:lpstr>
      <vt:lpstr>Multi-Wordline Sensing (MWS): Bitwise AND</vt:lpstr>
      <vt:lpstr>Multi-Wordline Sensing (MWS): Bitwise AND</vt:lpstr>
      <vt:lpstr>Multi-Wordline Sensing (MWS): Bitwise AND</vt:lpstr>
      <vt:lpstr>Multi-Wordline Sensing (MWS): Bitwise AND</vt:lpstr>
      <vt:lpstr>Multi-Wordline Sensing (MWS): Bitwise OR</vt:lpstr>
      <vt:lpstr>Multi-Wordline Sensing (MWS): Bitwise OR</vt:lpstr>
      <vt:lpstr>Multi-Wordline Sensing (MWS): Bitwise OR</vt:lpstr>
      <vt:lpstr>Multi-Wordline Sensing (MWS): Bitwise OR</vt:lpstr>
      <vt:lpstr>Multi-Wordline Sensing (MWS): Bitwise OR</vt:lpstr>
      <vt:lpstr>Multi-Wordline Sensing (MWS): Bitwise OR</vt:lpstr>
      <vt:lpstr>Other Types of Bitwise Operations</vt:lpstr>
      <vt:lpstr>Key Ideas</vt:lpstr>
      <vt:lpstr>Enhanced SLC-Mode Programming (ESP)</vt:lpstr>
      <vt:lpstr>Enhanced SLC-Mode Programming (ESP)</vt:lpstr>
      <vt:lpstr>Evaluation Methodology</vt:lpstr>
      <vt:lpstr>Results: Real-Device Characterization</vt:lpstr>
      <vt:lpstr>Results: Performance &amp; Energy</vt:lpstr>
      <vt:lpstr>In-Flash Bulk Bitwise Execution</vt:lpstr>
      <vt:lpstr>More to Come…</vt:lpstr>
      <vt:lpstr>Concluding Remarks</vt:lpstr>
      <vt:lpstr>Challenge and Opportunity for Future</vt:lpstr>
      <vt:lpstr>Challenge and Opportunity for Future</vt:lpstr>
      <vt:lpstr>Challenge and Opportunity for Future</vt:lpstr>
      <vt:lpstr>We Need to Revisit the Entire Stack</vt:lpstr>
      <vt:lpstr>PowerPoint Presentation</vt:lpstr>
      <vt:lpstr>An Overview Paper</vt:lpstr>
      <vt:lpstr>Referenced Papers, Talks, Artifacts</vt:lpstr>
      <vt:lpstr>Open Source Tools: SAFARI GitHub</vt:lpstr>
      <vt:lpstr>Acknowledgments</vt:lpstr>
      <vt:lpstr>SAFARI Newsletter June 2023 Edition</vt:lpstr>
      <vt:lpstr>SAFARI Newsletter July 2024 Edition</vt:lpstr>
      <vt:lpstr>PIM Tutorial November 2024 Edition</vt:lpstr>
      <vt:lpstr>Storage-Centric Computing Enabling  Fundamentally-Efficient Computers</vt:lpstr>
      <vt:lpstr>Backup Slides</vt:lpstr>
      <vt:lpstr>Processing in Memory: Two Types</vt:lpstr>
      <vt:lpstr>Processing using DRAM</vt:lpstr>
      <vt:lpstr>In-DRAM Acceleration of Database Queries</vt:lpstr>
      <vt:lpstr>Real Processing Using Memory Prototype</vt:lpstr>
      <vt:lpstr>Real Processing-using-Memory Prototype</vt:lpstr>
      <vt:lpstr>Real Processing-using-Memory Prototype</vt:lpstr>
      <vt:lpstr>Microbenchmark Copy/Initialization Throughput</vt:lpstr>
      <vt:lpstr>More on PiDRAM</vt:lpstr>
      <vt:lpstr>DRAM Chips Are Already (Quite) Capable!</vt:lpstr>
      <vt:lpstr>The Capability of COTS DRAM Chips </vt:lpstr>
      <vt:lpstr>Eliminating the Adoption Barriers</vt:lpstr>
      <vt:lpstr>Potential Barriers to Adoption of PIM</vt:lpstr>
      <vt:lpstr>We Need to Revisit the Entire Stack</vt:lpstr>
      <vt:lpstr>Concluding Remarks</vt:lpstr>
      <vt:lpstr>We Need to Revisit the Entire Stack</vt:lpstr>
      <vt:lpstr>Funding Acknowledgments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Mutlu  Onur</cp:lastModifiedBy>
  <cp:revision>3218</cp:revision>
  <cp:lastPrinted>2017-12-05T03:30:35Z</cp:lastPrinted>
  <dcterms:created xsi:type="dcterms:W3CDTF">2010-10-08T20:41:54Z</dcterms:created>
  <dcterms:modified xsi:type="dcterms:W3CDTF">2024-12-01T02:03:13Z</dcterms:modified>
</cp:coreProperties>
</file>