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48.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49.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50.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2.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3.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theme/theme54.xml" ContentType="application/vnd.openxmlformats-officedocument.theme+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theme/theme55.xml" ContentType="application/vnd.openxmlformats-officedocument.theme+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theme/theme56.xml" ContentType="application/vnd.openxmlformats-officedocument.theme+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theme/theme57.xml" ContentType="application/vnd.openxmlformats-officedocument.theme+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58.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theme/theme59.xml" ContentType="application/vnd.openxmlformats-officedocument.theme+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60.xml" ContentType="application/vnd.openxmlformats-officedocument.theme+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theme/theme61.xml" ContentType="application/vnd.openxmlformats-officedocument.theme+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theme/theme62.xml" ContentType="application/vnd.openxmlformats-officedocument.theme+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theme/theme63.xml" ContentType="application/vnd.openxmlformats-officedocument.theme+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64.xml" ContentType="application/vnd.openxmlformats-officedocument.theme+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theme/theme65.xml" ContentType="application/vnd.openxmlformats-officedocument.theme+xml"/>
  <Override PartName="/ppt/theme/theme66.xml" ContentType="application/vnd.openxmlformats-officedocument.theme+xml"/>
  <Override PartName="/ppt/theme/theme6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8.xml" ContentType="application/vnd.openxmlformats-officedocument.drawingml.chart+xml"/>
  <Override PartName="/ppt/notesSlides/notesSlide22.xml" ContentType="application/vnd.openxmlformats-officedocument.presentationml.notesSlide+xml"/>
  <Override PartName="/ppt/charts/chart9.xml" ContentType="application/vnd.openxmlformats-officedocument.drawingml.chart+xml"/>
  <Override PartName="/ppt/theme/themeOverride5.xml" ContentType="application/vnd.openxmlformats-officedocument.themeOverride+xml"/>
  <Override PartName="/ppt/charts/chart10.xml" ContentType="application/vnd.openxmlformats-officedocument.drawingml.chart+xml"/>
  <Override PartName="/ppt/theme/themeOverride6.xml" ContentType="application/vnd.openxmlformats-officedocument.themeOverride+xml"/>
  <Override PartName="/ppt/charts/chart11.xml" ContentType="application/vnd.openxmlformats-officedocument.drawingml.chart+xml"/>
  <Override PartName="/ppt/theme/themeOverride7.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2.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3.xml" ContentType="application/vnd.openxmlformats-officedocument.drawingml.chart+xml"/>
  <Override PartName="/ppt/theme/themeOverride8.xml" ContentType="application/vnd.openxmlformats-officedocument.themeOverride+xml"/>
  <Override PartName="/ppt/drawings/drawing1.xml" ContentType="application/vnd.openxmlformats-officedocument.drawingml.chartshapes+xml"/>
  <Override PartName="/ppt/charts/chart14.xml" ContentType="application/vnd.openxmlformats-officedocument.drawingml.chart+xml"/>
  <Override PartName="/ppt/theme/themeOverride9.xml" ContentType="application/vnd.openxmlformats-officedocument.themeOverride+xml"/>
  <Override PartName="/ppt/charts/chart15.xml" ContentType="application/vnd.openxmlformats-officedocument.drawingml.chart+xml"/>
  <Override PartName="/ppt/theme/themeOverride10.xml" ContentType="application/vnd.openxmlformats-officedocument.themeOverride+xml"/>
  <Override PartName="/ppt/charts/chart16.xml" ContentType="application/vnd.openxmlformats-officedocument.drawingml.chart+xml"/>
  <Override PartName="/ppt/theme/themeOverride1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7.xml" ContentType="application/vnd.openxmlformats-officedocument.drawingml.chart+xml"/>
  <Override PartName="/ppt/theme/themeOverride12.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459" r:id="rId34"/>
    <p:sldMasterId id="2147487471" r:id="rId35"/>
    <p:sldMasterId id="2147487483" r:id="rId36"/>
    <p:sldMasterId id="2147487574" r:id="rId37"/>
    <p:sldMasterId id="2147487623" r:id="rId38"/>
    <p:sldMasterId id="2147487743" r:id="rId39"/>
    <p:sldMasterId id="2147487948" r:id="rId40"/>
    <p:sldMasterId id="2147488072" r:id="rId41"/>
    <p:sldMasterId id="2147488085" r:id="rId42"/>
    <p:sldMasterId id="2147488097" r:id="rId43"/>
    <p:sldMasterId id="2147488134" r:id="rId44"/>
    <p:sldMasterId id="2147488265" r:id="rId45"/>
    <p:sldMasterId id="2147488316" r:id="rId46"/>
    <p:sldMasterId id="2147488340" r:id="rId47"/>
    <p:sldMasterId id="2147488378" r:id="rId48"/>
    <p:sldMasterId id="2147488390" r:id="rId49"/>
    <p:sldMasterId id="2147488559" r:id="rId50"/>
    <p:sldMasterId id="2147488571" r:id="rId51"/>
    <p:sldMasterId id="2147488584" r:id="rId52"/>
    <p:sldMasterId id="2147488597" r:id="rId53"/>
    <p:sldMasterId id="2147488609" r:id="rId54"/>
    <p:sldMasterId id="2147488616" r:id="rId55"/>
    <p:sldMasterId id="2147488629" r:id="rId56"/>
    <p:sldMasterId id="2147488642" r:id="rId57"/>
    <p:sldMasterId id="2147488655" r:id="rId58"/>
    <p:sldMasterId id="2147488668" r:id="rId59"/>
    <p:sldMasterId id="2147488680" r:id="rId60"/>
    <p:sldMasterId id="2147488683" r:id="rId61"/>
    <p:sldMasterId id="2147488695" r:id="rId62"/>
    <p:sldMasterId id="2147488707" r:id="rId63"/>
    <p:sldMasterId id="2147488721" r:id="rId64"/>
    <p:sldMasterId id="2147488734" r:id="rId65"/>
  </p:sldMasterIdLst>
  <p:notesMasterIdLst>
    <p:notesMasterId r:id="rId323"/>
  </p:notesMasterIdLst>
  <p:handoutMasterIdLst>
    <p:handoutMasterId r:id="rId324"/>
  </p:handoutMasterIdLst>
  <p:sldIdLst>
    <p:sldId id="5373" r:id="rId66"/>
    <p:sldId id="5219" r:id="rId67"/>
    <p:sldId id="5218" r:id="rId68"/>
    <p:sldId id="5220" r:id="rId69"/>
    <p:sldId id="5221" r:id="rId70"/>
    <p:sldId id="5222" r:id="rId71"/>
    <p:sldId id="5223" r:id="rId72"/>
    <p:sldId id="4457" r:id="rId73"/>
    <p:sldId id="4436" r:id="rId74"/>
    <p:sldId id="4696" r:id="rId75"/>
    <p:sldId id="5742" r:id="rId76"/>
    <p:sldId id="5224" r:id="rId77"/>
    <p:sldId id="5225" r:id="rId78"/>
    <p:sldId id="5232" r:id="rId79"/>
    <p:sldId id="5227" r:id="rId80"/>
    <p:sldId id="5226" r:id="rId81"/>
    <p:sldId id="5228" r:id="rId82"/>
    <p:sldId id="5229" r:id="rId83"/>
    <p:sldId id="5230" r:id="rId84"/>
    <p:sldId id="5374" r:id="rId85"/>
    <p:sldId id="5388" r:id="rId86"/>
    <p:sldId id="5233" r:id="rId87"/>
    <p:sldId id="5743" r:id="rId88"/>
    <p:sldId id="5399" r:id="rId89"/>
    <p:sldId id="5400" r:id="rId90"/>
    <p:sldId id="5503" r:id="rId91"/>
    <p:sldId id="5212" r:id="rId92"/>
    <p:sldId id="656" r:id="rId93"/>
    <p:sldId id="3712" r:id="rId94"/>
    <p:sldId id="3719" r:id="rId95"/>
    <p:sldId id="4917" r:id="rId96"/>
    <p:sldId id="5645" r:id="rId97"/>
    <p:sldId id="552" r:id="rId98"/>
    <p:sldId id="5690" r:id="rId99"/>
    <p:sldId id="5691" r:id="rId100"/>
    <p:sldId id="4146" r:id="rId101"/>
    <p:sldId id="5061" r:id="rId102"/>
    <p:sldId id="5162" r:id="rId103"/>
    <p:sldId id="5063" r:id="rId104"/>
    <p:sldId id="5066" r:id="rId105"/>
    <p:sldId id="5071" r:id="rId106"/>
    <p:sldId id="5072" r:id="rId107"/>
    <p:sldId id="5084" r:id="rId108"/>
    <p:sldId id="5689" r:id="rId109"/>
    <p:sldId id="5744" r:id="rId110"/>
    <p:sldId id="3983" r:id="rId111"/>
    <p:sldId id="3604" r:id="rId112"/>
    <p:sldId id="5504" r:id="rId113"/>
    <p:sldId id="5234" r:id="rId114"/>
    <p:sldId id="5235" r:id="rId115"/>
    <p:sldId id="5236" r:id="rId116"/>
    <p:sldId id="5237" r:id="rId117"/>
    <p:sldId id="5238" r:id="rId118"/>
    <p:sldId id="5239" r:id="rId119"/>
    <p:sldId id="5240" r:id="rId120"/>
    <p:sldId id="5241" r:id="rId121"/>
    <p:sldId id="5242" r:id="rId122"/>
    <p:sldId id="5692" r:id="rId123"/>
    <p:sldId id="5244" r:id="rId124"/>
    <p:sldId id="5245" r:id="rId125"/>
    <p:sldId id="5246" r:id="rId126"/>
    <p:sldId id="5247" r:id="rId127"/>
    <p:sldId id="5248" r:id="rId128"/>
    <p:sldId id="5249" r:id="rId129"/>
    <p:sldId id="5509" r:id="rId130"/>
    <p:sldId id="5251" r:id="rId131"/>
    <p:sldId id="5252" r:id="rId132"/>
    <p:sldId id="5693" r:id="rId133"/>
    <p:sldId id="5254" r:id="rId134"/>
    <p:sldId id="5540" r:id="rId135"/>
    <p:sldId id="5259" r:id="rId136"/>
    <p:sldId id="5260" r:id="rId137"/>
    <p:sldId id="5261" r:id="rId138"/>
    <p:sldId id="5262" r:id="rId139"/>
    <p:sldId id="5263" r:id="rId140"/>
    <p:sldId id="5264" r:id="rId141"/>
    <p:sldId id="5265" r:id="rId142"/>
    <p:sldId id="5266" r:id="rId143"/>
    <p:sldId id="5267" r:id="rId144"/>
    <p:sldId id="5268" r:id="rId145"/>
    <p:sldId id="5269" r:id="rId146"/>
    <p:sldId id="1331" r:id="rId147"/>
    <p:sldId id="5270" r:id="rId148"/>
    <p:sldId id="5273" r:id="rId149"/>
    <p:sldId id="5274" r:id="rId150"/>
    <p:sldId id="5276" r:id="rId151"/>
    <p:sldId id="5277" r:id="rId152"/>
    <p:sldId id="4167" r:id="rId153"/>
    <p:sldId id="4272" r:id="rId154"/>
    <p:sldId id="5694" r:id="rId155"/>
    <p:sldId id="5196" r:id="rId156"/>
    <p:sldId id="5195" r:id="rId157"/>
    <p:sldId id="5280" r:id="rId158"/>
    <p:sldId id="5281" r:id="rId159"/>
    <p:sldId id="5282" r:id="rId160"/>
    <p:sldId id="5283" r:id="rId161"/>
    <p:sldId id="5284" r:id="rId162"/>
    <p:sldId id="5285" r:id="rId163"/>
    <p:sldId id="5286" r:id="rId164"/>
    <p:sldId id="5287" r:id="rId165"/>
    <p:sldId id="5288" r:id="rId166"/>
    <p:sldId id="5289" r:id="rId167"/>
    <p:sldId id="5290" r:id="rId168"/>
    <p:sldId id="5291" r:id="rId169"/>
    <p:sldId id="5292" r:id="rId170"/>
    <p:sldId id="5294" r:id="rId171"/>
    <p:sldId id="5295" r:id="rId172"/>
    <p:sldId id="5296" r:id="rId173"/>
    <p:sldId id="5298" r:id="rId174"/>
    <p:sldId id="5299" r:id="rId175"/>
    <p:sldId id="5300" r:id="rId176"/>
    <p:sldId id="5301" r:id="rId177"/>
    <p:sldId id="5302" r:id="rId178"/>
    <p:sldId id="5303" r:id="rId179"/>
    <p:sldId id="5304" r:id="rId180"/>
    <p:sldId id="5305" r:id="rId181"/>
    <p:sldId id="5308" r:id="rId182"/>
    <p:sldId id="5309" r:id="rId183"/>
    <p:sldId id="5311" r:id="rId184"/>
    <p:sldId id="5312" r:id="rId185"/>
    <p:sldId id="5313" r:id="rId186"/>
    <p:sldId id="5314" r:id="rId187"/>
    <p:sldId id="4279" r:id="rId188"/>
    <p:sldId id="3372" r:id="rId189"/>
    <p:sldId id="5593" r:id="rId190"/>
    <p:sldId id="5208" r:id="rId191"/>
    <p:sldId id="3378" r:id="rId192"/>
    <p:sldId id="1416" r:id="rId193"/>
    <p:sldId id="1417" r:id="rId194"/>
    <p:sldId id="3379" r:id="rId195"/>
    <p:sldId id="3380" r:id="rId196"/>
    <p:sldId id="3381" r:id="rId197"/>
    <p:sldId id="1422" r:id="rId198"/>
    <p:sldId id="1427" r:id="rId199"/>
    <p:sldId id="4683" r:id="rId200"/>
    <p:sldId id="5351" r:id="rId201"/>
    <p:sldId id="5470" r:id="rId202"/>
    <p:sldId id="5353" r:id="rId203"/>
    <p:sldId id="5355" r:id="rId204"/>
    <p:sldId id="5543" r:id="rId205"/>
    <p:sldId id="5155" r:id="rId206"/>
    <p:sldId id="3781" r:id="rId207"/>
    <p:sldId id="3782" r:id="rId208"/>
    <p:sldId id="3908" r:id="rId209"/>
    <p:sldId id="5594" r:id="rId210"/>
    <p:sldId id="5595" r:id="rId211"/>
    <p:sldId id="5596" r:id="rId212"/>
    <p:sldId id="5474" r:id="rId213"/>
    <p:sldId id="5383" r:id="rId214"/>
    <p:sldId id="3910" r:id="rId215"/>
    <p:sldId id="3796" r:id="rId216"/>
    <p:sldId id="5597" r:id="rId217"/>
    <p:sldId id="5558" r:id="rId218"/>
    <p:sldId id="3792" r:id="rId219"/>
    <p:sldId id="3800" r:id="rId220"/>
    <p:sldId id="5367" r:id="rId221"/>
    <p:sldId id="4214" r:id="rId222"/>
    <p:sldId id="5368" r:id="rId223"/>
    <p:sldId id="5695" r:id="rId224"/>
    <p:sldId id="5359" r:id="rId225"/>
    <p:sldId id="4834" r:id="rId226"/>
    <p:sldId id="5211" r:id="rId227"/>
    <p:sldId id="5057" r:id="rId228"/>
    <p:sldId id="5680" r:id="rId229"/>
    <p:sldId id="5375" r:id="rId230"/>
    <p:sldId id="5729" r:id="rId231"/>
    <p:sldId id="3812" r:id="rId232"/>
    <p:sldId id="3813" r:id="rId233"/>
    <p:sldId id="3814" r:id="rId234"/>
    <p:sldId id="3815" r:id="rId235"/>
    <p:sldId id="5730" r:id="rId236"/>
    <p:sldId id="2535" r:id="rId237"/>
    <p:sldId id="2532" r:id="rId238"/>
    <p:sldId id="5731" r:id="rId239"/>
    <p:sldId id="5732" r:id="rId240"/>
    <p:sldId id="5733" r:id="rId241"/>
    <p:sldId id="3583" r:id="rId242"/>
    <p:sldId id="3614" r:id="rId243"/>
    <p:sldId id="3615" r:id="rId244"/>
    <p:sldId id="5734" r:id="rId245"/>
    <p:sldId id="5735" r:id="rId246"/>
    <p:sldId id="5736" r:id="rId247"/>
    <p:sldId id="5737" r:id="rId248"/>
    <p:sldId id="5738" r:id="rId249"/>
    <p:sldId id="5739" r:id="rId250"/>
    <p:sldId id="3835" r:id="rId251"/>
    <p:sldId id="1413" r:id="rId252"/>
    <p:sldId id="4827" r:id="rId253"/>
    <p:sldId id="3602" r:id="rId254"/>
    <p:sldId id="5505" r:id="rId255"/>
    <p:sldId id="5507" r:id="rId256"/>
    <p:sldId id="1201" r:id="rId257"/>
    <p:sldId id="3156" r:id="rId258"/>
    <p:sldId id="5379" r:id="rId259"/>
    <p:sldId id="5506" r:id="rId260"/>
    <p:sldId id="4907" r:id="rId261"/>
    <p:sldId id="4918" r:id="rId262"/>
    <p:sldId id="5740" r:id="rId263"/>
    <p:sldId id="5741" r:id="rId264"/>
    <p:sldId id="5508" r:id="rId265"/>
    <p:sldId id="4914" r:id="rId266"/>
    <p:sldId id="5398" r:id="rId267"/>
    <p:sldId id="5336" r:id="rId268"/>
    <p:sldId id="5696" r:id="rId269"/>
    <p:sldId id="5697" r:id="rId270"/>
    <p:sldId id="5698" r:id="rId271"/>
    <p:sldId id="5699" r:id="rId272"/>
    <p:sldId id="5485" r:id="rId273"/>
    <p:sldId id="5486" r:id="rId274"/>
    <p:sldId id="5487" r:id="rId275"/>
    <p:sldId id="5488" r:id="rId276"/>
    <p:sldId id="5489" r:id="rId277"/>
    <p:sldId id="5490" r:id="rId278"/>
    <p:sldId id="5491" r:id="rId279"/>
    <p:sldId id="5492" r:id="rId280"/>
    <p:sldId id="5493" r:id="rId281"/>
    <p:sldId id="5494" r:id="rId282"/>
    <p:sldId id="5495" r:id="rId283"/>
    <p:sldId id="5496" r:id="rId284"/>
    <p:sldId id="5497" r:id="rId285"/>
    <p:sldId id="5498" r:id="rId286"/>
    <p:sldId id="5499" r:id="rId287"/>
    <p:sldId id="5500" r:id="rId288"/>
    <p:sldId id="5700" r:id="rId289"/>
    <p:sldId id="5701" r:id="rId290"/>
    <p:sldId id="5702" r:id="rId291"/>
    <p:sldId id="5703" r:id="rId292"/>
    <p:sldId id="5704" r:id="rId293"/>
    <p:sldId id="5586" r:id="rId294"/>
    <p:sldId id="5705" r:id="rId295"/>
    <p:sldId id="5706" r:id="rId296"/>
    <p:sldId id="5707" r:id="rId297"/>
    <p:sldId id="5708" r:id="rId298"/>
    <p:sldId id="5709" r:id="rId299"/>
    <p:sldId id="5612" r:id="rId300"/>
    <p:sldId id="5613" r:id="rId301"/>
    <p:sldId id="5710" r:id="rId302"/>
    <p:sldId id="5366" r:id="rId303"/>
    <p:sldId id="5711" r:id="rId304"/>
    <p:sldId id="5727" r:id="rId305"/>
    <p:sldId id="5712" r:id="rId306"/>
    <p:sldId id="5537" r:id="rId307"/>
    <p:sldId id="5714" r:id="rId308"/>
    <p:sldId id="5715" r:id="rId309"/>
    <p:sldId id="5716" r:id="rId310"/>
    <p:sldId id="5717" r:id="rId311"/>
    <p:sldId id="5718" r:id="rId312"/>
    <p:sldId id="5719" r:id="rId313"/>
    <p:sldId id="5720" r:id="rId314"/>
    <p:sldId id="5721" r:id="rId315"/>
    <p:sldId id="5722" r:id="rId316"/>
    <p:sldId id="5723" r:id="rId317"/>
    <p:sldId id="5724" r:id="rId318"/>
    <p:sldId id="5725" r:id="rId319"/>
    <p:sldId id="5644" r:id="rId320"/>
    <p:sldId id="5726" r:id="rId321"/>
    <p:sldId id="5728" r:id="rId32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32FF"/>
    <a:srgbClr val="8C0000"/>
    <a:srgbClr val="FF00C4"/>
    <a:srgbClr val="1A5712"/>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14" autoAdjust="0"/>
    <p:restoredTop sz="99433" autoAdjust="0"/>
  </p:normalViewPr>
  <p:slideViewPr>
    <p:cSldViewPr>
      <p:cViewPr varScale="1">
        <p:scale>
          <a:sx n="92" d="100"/>
          <a:sy n="92" d="100"/>
        </p:scale>
        <p:origin x="488"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2.xml"/><Relationship Id="rId299" Type="http://schemas.openxmlformats.org/officeDocument/2006/relationships/slide" Target="slides/slide234.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4.xml"/><Relationship Id="rId324" Type="http://schemas.openxmlformats.org/officeDocument/2006/relationships/handoutMaster" Target="handoutMasters/handoutMaster1.xml"/><Relationship Id="rId170" Type="http://schemas.openxmlformats.org/officeDocument/2006/relationships/slide" Target="slides/slide105.xml"/><Relationship Id="rId226" Type="http://schemas.openxmlformats.org/officeDocument/2006/relationships/slide" Target="slides/slide161.xml"/><Relationship Id="rId268" Type="http://schemas.openxmlformats.org/officeDocument/2006/relationships/slide" Target="slides/slide203.xml"/><Relationship Id="rId32" Type="http://schemas.openxmlformats.org/officeDocument/2006/relationships/slideMaster" Target="slideMasters/slideMaster32.xml"/><Relationship Id="rId74" Type="http://schemas.openxmlformats.org/officeDocument/2006/relationships/slide" Target="slides/slide9.xml"/><Relationship Id="rId128" Type="http://schemas.openxmlformats.org/officeDocument/2006/relationships/slide" Target="slides/slide63.xml"/><Relationship Id="rId5" Type="http://schemas.openxmlformats.org/officeDocument/2006/relationships/slideMaster" Target="slideMasters/slideMaster5.xml"/><Relationship Id="rId181" Type="http://schemas.openxmlformats.org/officeDocument/2006/relationships/slide" Target="slides/slide116.xml"/><Relationship Id="rId237" Type="http://schemas.openxmlformats.org/officeDocument/2006/relationships/slide" Target="slides/slide172.xml"/><Relationship Id="rId279" Type="http://schemas.openxmlformats.org/officeDocument/2006/relationships/slide" Target="slides/slide214.xml"/><Relationship Id="rId43" Type="http://schemas.openxmlformats.org/officeDocument/2006/relationships/slideMaster" Target="slideMasters/slideMaster43.xml"/><Relationship Id="rId139" Type="http://schemas.openxmlformats.org/officeDocument/2006/relationships/slide" Target="slides/slide74.xml"/><Relationship Id="rId290" Type="http://schemas.openxmlformats.org/officeDocument/2006/relationships/slide" Target="slides/slide225.xml"/><Relationship Id="rId304" Type="http://schemas.openxmlformats.org/officeDocument/2006/relationships/slide" Target="slides/slide239.xml"/><Relationship Id="rId85" Type="http://schemas.openxmlformats.org/officeDocument/2006/relationships/slide" Target="slides/slide20.xml"/><Relationship Id="rId150" Type="http://schemas.openxmlformats.org/officeDocument/2006/relationships/slide" Target="slides/slide85.xml"/><Relationship Id="rId192" Type="http://schemas.openxmlformats.org/officeDocument/2006/relationships/slide" Target="slides/slide127.xml"/><Relationship Id="rId206" Type="http://schemas.openxmlformats.org/officeDocument/2006/relationships/slide" Target="slides/slide141.xml"/><Relationship Id="rId248" Type="http://schemas.openxmlformats.org/officeDocument/2006/relationships/slide" Target="slides/slide183.xml"/><Relationship Id="rId12" Type="http://schemas.openxmlformats.org/officeDocument/2006/relationships/slideMaster" Target="slideMasters/slideMaster12.xml"/><Relationship Id="rId108" Type="http://schemas.openxmlformats.org/officeDocument/2006/relationships/slide" Target="slides/slide43.xml"/><Relationship Id="rId315" Type="http://schemas.openxmlformats.org/officeDocument/2006/relationships/slide" Target="slides/slide250.xml"/><Relationship Id="rId54" Type="http://schemas.openxmlformats.org/officeDocument/2006/relationships/slideMaster" Target="slideMasters/slideMaster54.xml"/><Relationship Id="rId96" Type="http://schemas.openxmlformats.org/officeDocument/2006/relationships/slide" Target="slides/slide31.xml"/><Relationship Id="rId161" Type="http://schemas.openxmlformats.org/officeDocument/2006/relationships/slide" Target="slides/slide96.xml"/><Relationship Id="rId217" Type="http://schemas.openxmlformats.org/officeDocument/2006/relationships/slide" Target="slides/slide152.xml"/><Relationship Id="rId259" Type="http://schemas.openxmlformats.org/officeDocument/2006/relationships/slide" Target="slides/slide194.xml"/><Relationship Id="rId23" Type="http://schemas.openxmlformats.org/officeDocument/2006/relationships/slideMaster" Target="slideMasters/slideMaster23.xml"/><Relationship Id="rId119" Type="http://schemas.openxmlformats.org/officeDocument/2006/relationships/slide" Target="slides/slide54.xml"/><Relationship Id="rId270" Type="http://schemas.openxmlformats.org/officeDocument/2006/relationships/slide" Target="slides/slide205.xml"/><Relationship Id="rId326" Type="http://schemas.openxmlformats.org/officeDocument/2006/relationships/viewProps" Target="viewProps.xml"/><Relationship Id="rId65" Type="http://schemas.openxmlformats.org/officeDocument/2006/relationships/slideMaster" Target="slideMasters/slideMaster65.xml"/><Relationship Id="rId130" Type="http://schemas.openxmlformats.org/officeDocument/2006/relationships/slide" Target="slides/slide65.xml"/><Relationship Id="rId172" Type="http://schemas.openxmlformats.org/officeDocument/2006/relationships/slide" Target="slides/slide107.xml"/><Relationship Id="rId228" Type="http://schemas.openxmlformats.org/officeDocument/2006/relationships/slide" Target="slides/slide163.xml"/><Relationship Id="rId281" Type="http://schemas.openxmlformats.org/officeDocument/2006/relationships/slide" Target="slides/slide216.xml"/><Relationship Id="rId34" Type="http://schemas.openxmlformats.org/officeDocument/2006/relationships/slideMaster" Target="slideMasters/slideMaster34.xml"/><Relationship Id="rId76" Type="http://schemas.openxmlformats.org/officeDocument/2006/relationships/slide" Target="slides/slide11.xml"/><Relationship Id="rId141" Type="http://schemas.openxmlformats.org/officeDocument/2006/relationships/slide" Target="slides/slide76.xml"/><Relationship Id="rId7" Type="http://schemas.openxmlformats.org/officeDocument/2006/relationships/slideMaster" Target="slideMasters/slideMaster7.xml"/><Relationship Id="rId162" Type="http://schemas.openxmlformats.org/officeDocument/2006/relationships/slide" Target="slides/slide97.xml"/><Relationship Id="rId183" Type="http://schemas.openxmlformats.org/officeDocument/2006/relationships/slide" Target="slides/slide118.xml"/><Relationship Id="rId218" Type="http://schemas.openxmlformats.org/officeDocument/2006/relationships/slide" Target="slides/slide153.xml"/><Relationship Id="rId239" Type="http://schemas.openxmlformats.org/officeDocument/2006/relationships/slide" Target="slides/slide174.xml"/><Relationship Id="rId250" Type="http://schemas.openxmlformats.org/officeDocument/2006/relationships/slide" Target="slides/slide185.xml"/><Relationship Id="rId271" Type="http://schemas.openxmlformats.org/officeDocument/2006/relationships/slide" Target="slides/slide206.xml"/><Relationship Id="rId292" Type="http://schemas.openxmlformats.org/officeDocument/2006/relationships/slide" Target="slides/slide227.xml"/><Relationship Id="rId306" Type="http://schemas.openxmlformats.org/officeDocument/2006/relationships/slide" Target="slides/slide24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xml"/><Relationship Id="rId87" Type="http://schemas.openxmlformats.org/officeDocument/2006/relationships/slide" Target="slides/slide22.xml"/><Relationship Id="rId110" Type="http://schemas.openxmlformats.org/officeDocument/2006/relationships/slide" Target="slides/slide45.xml"/><Relationship Id="rId131" Type="http://schemas.openxmlformats.org/officeDocument/2006/relationships/slide" Target="slides/slide66.xml"/><Relationship Id="rId327" Type="http://schemas.openxmlformats.org/officeDocument/2006/relationships/theme" Target="theme/theme1.xml"/><Relationship Id="rId152" Type="http://schemas.openxmlformats.org/officeDocument/2006/relationships/slide" Target="slides/slide87.xml"/><Relationship Id="rId173" Type="http://schemas.openxmlformats.org/officeDocument/2006/relationships/slide" Target="slides/slide108.xml"/><Relationship Id="rId194" Type="http://schemas.openxmlformats.org/officeDocument/2006/relationships/slide" Target="slides/slide129.xml"/><Relationship Id="rId208" Type="http://schemas.openxmlformats.org/officeDocument/2006/relationships/slide" Target="slides/slide143.xml"/><Relationship Id="rId229" Type="http://schemas.openxmlformats.org/officeDocument/2006/relationships/slide" Target="slides/slide164.xml"/><Relationship Id="rId240" Type="http://schemas.openxmlformats.org/officeDocument/2006/relationships/slide" Target="slides/slide175.xml"/><Relationship Id="rId261" Type="http://schemas.openxmlformats.org/officeDocument/2006/relationships/slide" Target="slides/slide19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2.xml"/><Relationship Id="rId100" Type="http://schemas.openxmlformats.org/officeDocument/2006/relationships/slide" Target="slides/slide35.xml"/><Relationship Id="rId282" Type="http://schemas.openxmlformats.org/officeDocument/2006/relationships/slide" Target="slides/slide217.xml"/><Relationship Id="rId317" Type="http://schemas.openxmlformats.org/officeDocument/2006/relationships/slide" Target="slides/slide252.xml"/><Relationship Id="rId8" Type="http://schemas.openxmlformats.org/officeDocument/2006/relationships/slideMaster" Target="slideMasters/slideMaster8.xml"/><Relationship Id="rId98" Type="http://schemas.openxmlformats.org/officeDocument/2006/relationships/slide" Target="slides/slide33.xml"/><Relationship Id="rId121" Type="http://schemas.openxmlformats.org/officeDocument/2006/relationships/slide" Target="slides/slide56.xml"/><Relationship Id="rId142" Type="http://schemas.openxmlformats.org/officeDocument/2006/relationships/slide" Target="slides/slide77.xml"/><Relationship Id="rId163" Type="http://schemas.openxmlformats.org/officeDocument/2006/relationships/slide" Target="slides/slide98.xml"/><Relationship Id="rId184" Type="http://schemas.openxmlformats.org/officeDocument/2006/relationships/slide" Target="slides/slide119.xml"/><Relationship Id="rId219" Type="http://schemas.openxmlformats.org/officeDocument/2006/relationships/slide" Target="slides/slide154.xml"/><Relationship Id="rId230" Type="http://schemas.openxmlformats.org/officeDocument/2006/relationships/slide" Target="slides/slide165.xml"/><Relationship Id="rId251" Type="http://schemas.openxmlformats.org/officeDocument/2006/relationships/slide" Target="slides/slide186.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xml"/><Relationship Id="rId272" Type="http://schemas.openxmlformats.org/officeDocument/2006/relationships/slide" Target="slides/slide207.xml"/><Relationship Id="rId293" Type="http://schemas.openxmlformats.org/officeDocument/2006/relationships/slide" Target="slides/slide228.xml"/><Relationship Id="rId307" Type="http://schemas.openxmlformats.org/officeDocument/2006/relationships/slide" Target="slides/slide242.xml"/><Relationship Id="rId328" Type="http://schemas.openxmlformats.org/officeDocument/2006/relationships/tableStyles" Target="tableStyles.xml"/><Relationship Id="rId88" Type="http://schemas.openxmlformats.org/officeDocument/2006/relationships/slide" Target="slides/slide23.xml"/><Relationship Id="rId111" Type="http://schemas.openxmlformats.org/officeDocument/2006/relationships/slide" Target="slides/slide46.xml"/><Relationship Id="rId132" Type="http://schemas.openxmlformats.org/officeDocument/2006/relationships/slide" Target="slides/slide67.xml"/><Relationship Id="rId153" Type="http://schemas.openxmlformats.org/officeDocument/2006/relationships/slide" Target="slides/slide88.xml"/><Relationship Id="rId174" Type="http://schemas.openxmlformats.org/officeDocument/2006/relationships/slide" Target="slides/slide109.xml"/><Relationship Id="rId195" Type="http://schemas.openxmlformats.org/officeDocument/2006/relationships/slide" Target="slides/slide130.xml"/><Relationship Id="rId209" Type="http://schemas.openxmlformats.org/officeDocument/2006/relationships/slide" Target="slides/slide144.xml"/><Relationship Id="rId220" Type="http://schemas.openxmlformats.org/officeDocument/2006/relationships/slide" Target="slides/slide155.xml"/><Relationship Id="rId241" Type="http://schemas.openxmlformats.org/officeDocument/2006/relationships/slide" Target="slides/slide17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7.xml"/><Relationship Id="rId283" Type="http://schemas.openxmlformats.org/officeDocument/2006/relationships/slide" Target="slides/slide218.xml"/><Relationship Id="rId318" Type="http://schemas.openxmlformats.org/officeDocument/2006/relationships/slide" Target="slides/slide253.xml"/><Relationship Id="rId78" Type="http://schemas.openxmlformats.org/officeDocument/2006/relationships/slide" Target="slides/slide13.xml"/><Relationship Id="rId99" Type="http://schemas.openxmlformats.org/officeDocument/2006/relationships/slide" Target="slides/slide34.xml"/><Relationship Id="rId101" Type="http://schemas.openxmlformats.org/officeDocument/2006/relationships/slide" Target="slides/slide36.xml"/><Relationship Id="rId122" Type="http://schemas.openxmlformats.org/officeDocument/2006/relationships/slide" Target="slides/slide57.xml"/><Relationship Id="rId143" Type="http://schemas.openxmlformats.org/officeDocument/2006/relationships/slide" Target="slides/slide78.xml"/><Relationship Id="rId164" Type="http://schemas.openxmlformats.org/officeDocument/2006/relationships/slide" Target="slides/slide99.xml"/><Relationship Id="rId185" Type="http://schemas.openxmlformats.org/officeDocument/2006/relationships/slide" Target="slides/slide120.xml"/><Relationship Id="rId9" Type="http://schemas.openxmlformats.org/officeDocument/2006/relationships/slideMaster" Target="slideMasters/slideMaster9.xml"/><Relationship Id="rId210" Type="http://schemas.openxmlformats.org/officeDocument/2006/relationships/slide" Target="slides/slide145.xml"/><Relationship Id="rId26" Type="http://schemas.openxmlformats.org/officeDocument/2006/relationships/slideMaster" Target="slideMasters/slideMaster26.xml"/><Relationship Id="rId231" Type="http://schemas.openxmlformats.org/officeDocument/2006/relationships/slide" Target="slides/slide166.xml"/><Relationship Id="rId252" Type="http://schemas.openxmlformats.org/officeDocument/2006/relationships/slide" Target="slides/slide187.xml"/><Relationship Id="rId273" Type="http://schemas.openxmlformats.org/officeDocument/2006/relationships/slide" Target="slides/slide208.xml"/><Relationship Id="rId294" Type="http://schemas.openxmlformats.org/officeDocument/2006/relationships/slide" Target="slides/slide229.xml"/><Relationship Id="rId308" Type="http://schemas.openxmlformats.org/officeDocument/2006/relationships/slide" Target="slides/slide243.xml"/><Relationship Id="rId47" Type="http://schemas.openxmlformats.org/officeDocument/2006/relationships/slideMaster" Target="slideMasters/slideMaster47.xml"/><Relationship Id="rId68" Type="http://schemas.openxmlformats.org/officeDocument/2006/relationships/slide" Target="slides/slide3.xml"/><Relationship Id="rId89" Type="http://schemas.openxmlformats.org/officeDocument/2006/relationships/slide" Target="slides/slide24.xml"/><Relationship Id="rId112" Type="http://schemas.openxmlformats.org/officeDocument/2006/relationships/slide" Target="slides/slide47.xml"/><Relationship Id="rId133" Type="http://schemas.openxmlformats.org/officeDocument/2006/relationships/slide" Target="slides/slide68.xml"/><Relationship Id="rId154" Type="http://schemas.openxmlformats.org/officeDocument/2006/relationships/slide" Target="slides/slide89.xml"/><Relationship Id="rId175" Type="http://schemas.openxmlformats.org/officeDocument/2006/relationships/slide" Target="slides/slide110.xml"/><Relationship Id="rId196" Type="http://schemas.openxmlformats.org/officeDocument/2006/relationships/slide" Target="slides/slide131.xml"/><Relationship Id="rId200" Type="http://schemas.openxmlformats.org/officeDocument/2006/relationships/slide" Target="slides/slide135.xml"/><Relationship Id="rId16" Type="http://schemas.openxmlformats.org/officeDocument/2006/relationships/slideMaster" Target="slideMasters/slideMaster16.xml"/><Relationship Id="rId221" Type="http://schemas.openxmlformats.org/officeDocument/2006/relationships/slide" Target="slides/slide156.xml"/><Relationship Id="rId242" Type="http://schemas.openxmlformats.org/officeDocument/2006/relationships/slide" Target="slides/slide177.xml"/><Relationship Id="rId263" Type="http://schemas.openxmlformats.org/officeDocument/2006/relationships/slide" Target="slides/slide198.xml"/><Relationship Id="rId284" Type="http://schemas.openxmlformats.org/officeDocument/2006/relationships/slide" Target="slides/slide219.xml"/><Relationship Id="rId319" Type="http://schemas.openxmlformats.org/officeDocument/2006/relationships/slide" Target="slides/slide254.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4.xml"/><Relationship Id="rId102" Type="http://schemas.openxmlformats.org/officeDocument/2006/relationships/slide" Target="slides/slide37.xml"/><Relationship Id="rId123" Type="http://schemas.openxmlformats.org/officeDocument/2006/relationships/slide" Target="slides/slide58.xml"/><Relationship Id="rId144" Type="http://schemas.openxmlformats.org/officeDocument/2006/relationships/slide" Target="slides/slide79.xml"/><Relationship Id="rId90" Type="http://schemas.openxmlformats.org/officeDocument/2006/relationships/slide" Target="slides/slide25.xml"/><Relationship Id="rId165" Type="http://schemas.openxmlformats.org/officeDocument/2006/relationships/slide" Target="slides/slide100.xml"/><Relationship Id="rId186" Type="http://schemas.openxmlformats.org/officeDocument/2006/relationships/slide" Target="slides/slide121.xml"/><Relationship Id="rId211" Type="http://schemas.openxmlformats.org/officeDocument/2006/relationships/slide" Target="slides/slide146.xml"/><Relationship Id="rId232" Type="http://schemas.openxmlformats.org/officeDocument/2006/relationships/slide" Target="slides/slide167.xml"/><Relationship Id="rId253" Type="http://schemas.openxmlformats.org/officeDocument/2006/relationships/slide" Target="slides/slide188.xml"/><Relationship Id="rId274" Type="http://schemas.openxmlformats.org/officeDocument/2006/relationships/slide" Target="slides/slide209.xml"/><Relationship Id="rId295" Type="http://schemas.openxmlformats.org/officeDocument/2006/relationships/slide" Target="slides/slide230.xml"/><Relationship Id="rId309" Type="http://schemas.openxmlformats.org/officeDocument/2006/relationships/slide" Target="slides/slide24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4.xml"/><Relationship Id="rId113" Type="http://schemas.openxmlformats.org/officeDocument/2006/relationships/slide" Target="slides/slide48.xml"/><Relationship Id="rId134" Type="http://schemas.openxmlformats.org/officeDocument/2006/relationships/slide" Target="slides/slide69.xml"/><Relationship Id="rId320" Type="http://schemas.openxmlformats.org/officeDocument/2006/relationships/slide" Target="slides/slide255.xml"/><Relationship Id="rId80" Type="http://schemas.openxmlformats.org/officeDocument/2006/relationships/slide" Target="slides/slide15.xml"/><Relationship Id="rId155" Type="http://schemas.openxmlformats.org/officeDocument/2006/relationships/slide" Target="slides/slide90.xml"/><Relationship Id="rId176" Type="http://schemas.openxmlformats.org/officeDocument/2006/relationships/slide" Target="slides/slide111.xml"/><Relationship Id="rId197" Type="http://schemas.openxmlformats.org/officeDocument/2006/relationships/slide" Target="slides/slide132.xml"/><Relationship Id="rId201" Type="http://schemas.openxmlformats.org/officeDocument/2006/relationships/slide" Target="slides/slide136.xml"/><Relationship Id="rId222" Type="http://schemas.openxmlformats.org/officeDocument/2006/relationships/slide" Target="slides/slide157.xml"/><Relationship Id="rId243" Type="http://schemas.openxmlformats.org/officeDocument/2006/relationships/slide" Target="slides/slide178.xml"/><Relationship Id="rId264" Type="http://schemas.openxmlformats.org/officeDocument/2006/relationships/slide" Target="slides/slide199.xml"/><Relationship Id="rId285" Type="http://schemas.openxmlformats.org/officeDocument/2006/relationships/slide" Target="slides/slide22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8.xml"/><Relationship Id="rId124" Type="http://schemas.openxmlformats.org/officeDocument/2006/relationships/slide" Target="slides/slide59.xml"/><Relationship Id="rId310" Type="http://schemas.openxmlformats.org/officeDocument/2006/relationships/slide" Target="slides/slide245.xml"/><Relationship Id="rId70" Type="http://schemas.openxmlformats.org/officeDocument/2006/relationships/slide" Target="slides/slide5.xml"/><Relationship Id="rId91" Type="http://schemas.openxmlformats.org/officeDocument/2006/relationships/slide" Target="slides/slide26.xml"/><Relationship Id="rId145" Type="http://schemas.openxmlformats.org/officeDocument/2006/relationships/slide" Target="slides/slide80.xml"/><Relationship Id="rId166" Type="http://schemas.openxmlformats.org/officeDocument/2006/relationships/slide" Target="slides/slide101.xml"/><Relationship Id="rId187" Type="http://schemas.openxmlformats.org/officeDocument/2006/relationships/slide" Target="slides/slide122.xml"/><Relationship Id="rId1" Type="http://schemas.openxmlformats.org/officeDocument/2006/relationships/slideMaster" Target="slideMasters/slideMaster1.xml"/><Relationship Id="rId212" Type="http://schemas.openxmlformats.org/officeDocument/2006/relationships/slide" Target="slides/slide147.xml"/><Relationship Id="rId233" Type="http://schemas.openxmlformats.org/officeDocument/2006/relationships/slide" Target="slides/slide168.xml"/><Relationship Id="rId254" Type="http://schemas.openxmlformats.org/officeDocument/2006/relationships/slide" Target="slides/slide18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9.xml"/><Relationship Id="rId275" Type="http://schemas.openxmlformats.org/officeDocument/2006/relationships/slide" Target="slides/slide210.xml"/><Relationship Id="rId296" Type="http://schemas.openxmlformats.org/officeDocument/2006/relationships/slide" Target="slides/slide231.xml"/><Relationship Id="rId300" Type="http://schemas.openxmlformats.org/officeDocument/2006/relationships/slide" Target="slides/slide235.xml"/><Relationship Id="rId60" Type="http://schemas.openxmlformats.org/officeDocument/2006/relationships/slideMaster" Target="slideMasters/slideMaster60.xml"/><Relationship Id="rId81" Type="http://schemas.openxmlformats.org/officeDocument/2006/relationships/slide" Target="slides/slide16.xml"/><Relationship Id="rId135" Type="http://schemas.openxmlformats.org/officeDocument/2006/relationships/slide" Target="slides/slide70.xml"/><Relationship Id="rId156" Type="http://schemas.openxmlformats.org/officeDocument/2006/relationships/slide" Target="slides/slide91.xml"/><Relationship Id="rId177" Type="http://schemas.openxmlformats.org/officeDocument/2006/relationships/slide" Target="slides/slide112.xml"/><Relationship Id="rId198" Type="http://schemas.openxmlformats.org/officeDocument/2006/relationships/slide" Target="slides/slide133.xml"/><Relationship Id="rId321" Type="http://schemas.openxmlformats.org/officeDocument/2006/relationships/slide" Target="slides/slide256.xml"/><Relationship Id="rId202" Type="http://schemas.openxmlformats.org/officeDocument/2006/relationships/slide" Target="slides/slide137.xml"/><Relationship Id="rId223" Type="http://schemas.openxmlformats.org/officeDocument/2006/relationships/slide" Target="slides/slide158.xml"/><Relationship Id="rId244" Type="http://schemas.openxmlformats.org/officeDocument/2006/relationships/slide" Target="slides/slide17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0.xml"/><Relationship Id="rId286" Type="http://schemas.openxmlformats.org/officeDocument/2006/relationships/slide" Target="slides/slide221.xml"/><Relationship Id="rId50" Type="http://schemas.openxmlformats.org/officeDocument/2006/relationships/slideMaster" Target="slideMasters/slideMaster50.xml"/><Relationship Id="rId104" Type="http://schemas.openxmlformats.org/officeDocument/2006/relationships/slide" Target="slides/slide39.xml"/><Relationship Id="rId125" Type="http://schemas.openxmlformats.org/officeDocument/2006/relationships/slide" Target="slides/slide60.xml"/><Relationship Id="rId146" Type="http://schemas.openxmlformats.org/officeDocument/2006/relationships/slide" Target="slides/slide81.xml"/><Relationship Id="rId167" Type="http://schemas.openxmlformats.org/officeDocument/2006/relationships/slide" Target="slides/slide102.xml"/><Relationship Id="rId188" Type="http://schemas.openxmlformats.org/officeDocument/2006/relationships/slide" Target="slides/slide123.xml"/><Relationship Id="rId311" Type="http://schemas.openxmlformats.org/officeDocument/2006/relationships/slide" Target="slides/slide246.xml"/><Relationship Id="rId71" Type="http://schemas.openxmlformats.org/officeDocument/2006/relationships/slide" Target="slides/slide6.xml"/><Relationship Id="rId92" Type="http://schemas.openxmlformats.org/officeDocument/2006/relationships/slide" Target="slides/slide27.xml"/><Relationship Id="rId213" Type="http://schemas.openxmlformats.org/officeDocument/2006/relationships/slide" Target="slides/slide148.xml"/><Relationship Id="rId234" Type="http://schemas.openxmlformats.org/officeDocument/2006/relationships/slide" Target="slides/slide16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0.xml"/><Relationship Id="rId276" Type="http://schemas.openxmlformats.org/officeDocument/2006/relationships/slide" Target="slides/slide211.xml"/><Relationship Id="rId297" Type="http://schemas.openxmlformats.org/officeDocument/2006/relationships/slide" Target="slides/slide232.xml"/><Relationship Id="rId40" Type="http://schemas.openxmlformats.org/officeDocument/2006/relationships/slideMaster" Target="slideMasters/slideMaster40.xml"/><Relationship Id="rId115" Type="http://schemas.openxmlformats.org/officeDocument/2006/relationships/slide" Target="slides/slide50.xml"/><Relationship Id="rId136" Type="http://schemas.openxmlformats.org/officeDocument/2006/relationships/slide" Target="slides/slide71.xml"/><Relationship Id="rId157" Type="http://schemas.openxmlformats.org/officeDocument/2006/relationships/slide" Target="slides/slide92.xml"/><Relationship Id="rId178" Type="http://schemas.openxmlformats.org/officeDocument/2006/relationships/slide" Target="slides/slide113.xml"/><Relationship Id="rId301" Type="http://schemas.openxmlformats.org/officeDocument/2006/relationships/slide" Target="slides/slide236.xml"/><Relationship Id="rId322" Type="http://schemas.openxmlformats.org/officeDocument/2006/relationships/slide" Target="slides/slide257.xml"/><Relationship Id="rId61" Type="http://schemas.openxmlformats.org/officeDocument/2006/relationships/slideMaster" Target="slideMasters/slideMaster61.xml"/><Relationship Id="rId82" Type="http://schemas.openxmlformats.org/officeDocument/2006/relationships/slide" Target="slides/slide17.xml"/><Relationship Id="rId199" Type="http://schemas.openxmlformats.org/officeDocument/2006/relationships/slide" Target="slides/slide134.xml"/><Relationship Id="rId203" Type="http://schemas.openxmlformats.org/officeDocument/2006/relationships/slide" Target="slides/slide138.xml"/><Relationship Id="rId19" Type="http://schemas.openxmlformats.org/officeDocument/2006/relationships/slideMaster" Target="slideMasters/slideMaster19.xml"/><Relationship Id="rId224" Type="http://schemas.openxmlformats.org/officeDocument/2006/relationships/slide" Target="slides/slide159.xml"/><Relationship Id="rId245" Type="http://schemas.openxmlformats.org/officeDocument/2006/relationships/slide" Target="slides/slide180.xml"/><Relationship Id="rId266" Type="http://schemas.openxmlformats.org/officeDocument/2006/relationships/slide" Target="slides/slide201.xml"/><Relationship Id="rId287" Type="http://schemas.openxmlformats.org/officeDocument/2006/relationships/slide" Target="slides/slide222.xml"/><Relationship Id="rId30" Type="http://schemas.openxmlformats.org/officeDocument/2006/relationships/slideMaster" Target="slideMasters/slideMaster30.xml"/><Relationship Id="rId105" Type="http://schemas.openxmlformats.org/officeDocument/2006/relationships/slide" Target="slides/slide40.xml"/><Relationship Id="rId126" Type="http://schemas.openxmlformats.org/officeDocument/2006/relationships/slide" Target="slides/slide61.xml"/><Relationship Id="rId147" Type="http://schemas.openxmlformats.org/officeDocument/2006/relationships/slide" Target="slides/slide82.xml"/><Relationship Id="rId168" Type="http://schemas.openxmlformats.org/officeDocument/2006/relationships/slide" Target="slides/slide103.xml"/><Relationship Id="rId312" Type="http://schemas.openxmlformats.org/officeDocument/2006/relationships/slide" Target="slides/slide247.xml"/><Relationship Id="rId51" Type="http://schemas.openxmlformats.org/officeDocument/2006/relationships/slideMaster" Target="slideMasters/slideMaster51.xml"/><Relationship Id="rId72" Type="http://schemas.openxmlformats.org/officeDocument/2006/relationships/slide" Target="slides/slide7.xml"/><Relationship Id="rId93" Type="http://schemas.openxmlformats.org/officeDocument/2006/relationships/slide" Target="slides/slide28.xml"/><Relationship Id="rId189" Type="http://schemas.openxmlformats.org/officeDocument/2006/relationships/slide" Target="slides/slide124.xml"/><Relationship Id="rId3" Type="http://schemas.openxmlformats.org/officeDocument/2006/relationships/slideMaster" Target="slideMasters/slideMaster3.xml"/><Relationship Id="rId214" Type="http://schemas.openxmlformats.org/officeDocument/2006/relationships/slide" Target="slides/slide149.xml"/><Relationship Id="rId235" Type="http://schemas.openxmlformats.org/officeDocument/2006/relationships/slide" Target="slides/slide170.xml"/><Relationship Id="rId256" Type="http://schemas.openxmlformats.org/officeDocument/2006/relationships/slide" Target="slides/slide191.xml"/><Relationship Id="rId277" Type="http://schemas.openxmlformats.org/officeDocument/2006/relationships/slide" Target="slides/slide212.xml"/><Relationship Id="rId298" Type="http://schemas.openxmlformats.org/officeDocument/2006/relationships/slide" Target="slides/slide233.xml"/><Relationship Id="rId116" Type="http://schemas.openxmlformats.org/officeDocument/2006/relationships/slide" Target="slides/slide51.xml"/><Relationship Id="rId137" Type="http://schemas.openxmlformats.org/officeDocument/2006/relationships/slide" Target="slides/slide72.xml"/><Relationship Id="rId158" Type="http://schemas.openxmlformats.org/officeDocument/2006/relationships/slide" Target="slides/slide93.xml"/><Relationship Id="rId302" Type="http://schemas.openxmlformats.org/officeDocument/2006/relationships/slide" Target="slides/slide237.xml"/><Relationship Id="rId323"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8.xml"/><Relationship Id="rId179" Type="http://schemas.openxmlformats.org/officeDocument/2006/relationships/slide" Target="slides/slide114.xml"/><Relationship Id="rId190" Type="http://schemas.openxmlformats.org/officeDocument/2006/relationships/slide" Target="slides/slide125.xml"/><Relationship Id="rId204" Type="http://schemas.openxmlformats.org/officeDocument/2006/relationships/slide" Target="slides/slide139.xml"/><Relationship Id="rId225" Type="http://schemas.openxmlformats.org/officeDocument/2006/relationships/slide" Target="slides/slide160.xml"/><Relationship Id="rId246" Type="http://schemas.openxmlformats.org/officeDocument/2006/relationships/slide" Target="slides/slide181.xml"/><Relationship Id="rId267" Type="http://schemas.openxmlformats.org/officeDocument/2006/relationships/slide" Target="slides/slide202.xml"/><Relationship Id="rId288" Type="http://schemas.openxmlformats.org/officeDocument/2006/relationships/slide" Target="slides/slide223.xml"/><Relationship Id="rId106" Type="http://schemas.openxmlformats.org/officeDocument/2006/relationships/slide" Target="slides/slide41.xml"/><Relationship Id="rId127" Type="http://schemas.openxmlformats.org/officeDocument/2006/relationships/slide" Target="slides/slide62.xml"/><Relationship Id="rId313" Type="http://schemas.openxmlformats.org/officeDocument/2006/relationships/slide" Target="slides/slide24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8.xml"/><Relationship Id="rId94" Type="http://schemas.openxmlformats.org/officeDocument/2006/relationships/slide" Target="slides/slide29.xml"/><Relationship Id="rId148" Type="http://schemas.openxmlformats.org/officeDocument/2006/relationships/slide" Target="slides/slide83.xml"/><Relationship Id="rId169" Type="http://schemas.openxmlformats.org/officeDocument/2006/relationships/slide" Target="slides/slide104.xml"/><Relationship Id="rId4" Type="http://schemas.openxmlformats.org/officeDocument/2006/relationships/slideMaster" Target="slideMasters/slideMaster4.xml"/><Relationship Id="rId180" Type="http://schemas.openxmlformats.org/officeDocument/2006/relationships/slide" Target="slides/slide115.xml"/><Relationship Id="rId215" Type="http://schemas.openxmlformats.org/officeDocument/2006/relationships/slide" Target="slides/slide150.xml"/><Relationship Id="rId236" Type="http://schemas.openxmlformats.org/officeDocument/2006/relationships/slide" Target="slides/slide171.xml"/><Relationship Id="rId257" Type="http://schemas.openxmlformats.org/officeDocument/2006/relationships/slide" Target="slides/slide192.xml"/><Relationship Id="rId278" Type="http://schemas.openxmlformats.org/officeDocument/2006/relationships/slide" Target="slides/slide213.xml"/><Relationship Id="rId303" Type="http://schemas.openxmlformats.org/officeDocument/2006/relationships/slide" Target="slides/slide238.xml"/><Relationship Id="rId42" Type="http://schemas.openxmlformats.org/officeDocument/2006/relationships/slideMaster" Target="slideMasters/slideMaster42.xml"/><Relationship Id="rId84" Type="http://schemas.openxmlformats.org/officeDocument/2006/relationships/slide" Target="slides/slide19.xml"/><Relationship Id="rId138" Type="http://schemas.openxmlformats.org/officeDocument/2006/relationships/slide" Target="slides/slide73.xml"/><Relationship Id="rId191" Type="http://schemas.openxmlformats.org/officeDocument/2006/relationships/slide" Target="slides/slide126.xml"/><Relationship Id="rId205" Type="http://schemas.openxmlformats.org/officeDocument/2006/relationships/slide" Target="slides/slide140.xml"/><Relationship Id="rId247" Type="http://schemas.openxmlformats.org/officeDocument/2006/relationships/slide" Target="slides/slide182.xml"/><Relationship Id="rId107" Type="http://schemas.openxmlformats.org/officeDocument/2006/relationships/slide" Target="slides/slide42.xml"/><Relationship Id="rId289" Type="http://schemas.openxmlformats.org/officeDocument/2006/relationships/slide" Target="slides/slide224.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4.xml"/><Relationship Id="rId314" Type="http://schemas.openxmlformats.org/officeDocument/2006/relationships/slide" Target="slides/slide249.xml"/><Relationship Id="rId95" Type="http://schemas.openxmlformats.org/officeDocument/2006/relationships/slide" Target="slides/slide30.xml"/><Relationship Id="rId160" Type="http://schemas.openxmlformats.org/officeDocument/2006/relationships/slide" Target="slides/slide95.xml"/><Relationship Id="rId216" Type="http://schemas.openxmlformats.org/officeDocument/2006/relationships/slide" Target="slides/slide151.xml"/><Relationship Id="rId258" Type="http://schemas.openxmlformats.org/officeDocument/2006/relationships/slide" Target="slides/slide193.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3.xml"/><Relationship Id="rId325" Type="http://schemas.openxmlformats.org/officeDocument/2006/relationships/presProps" Target="presProps.xml"/><Relationship Id="rId171" Type="http://schemas.openxmlformats.org/officeDocument/2006/relationships/slide" Target="slides/slide106.xml"/><Relationship Id="rId227" Type="http://schemas.openxmlformats.org/officeDocument/2006/relationships/slide" Target="slides/slide162.xml"/><Relationship Id="rId269" Type="http://schemas.openxmlformats.org/officeDocument/2006/relationships/slide" Target="slides/slide204.xml"/><Relationship Id="rId33" Type="http://schemas.openxmlformats.org/officeDocument/2006/relationships/slideMaster" Target="slideMasters/slideMaster33.xml"/><Relationship Id="rId129" Type="http://schemas.openxmlformats.org/officeDocument/2006/relationships/slide" Target="slides/slide64.xml"/><Relationship Id="rId280" Type="http://schemas.openxmlformats.org/officeDocument/2006/relationships/slide" Target="slides/slide215.xml"/><Relationship Id="rId75" Type="http://schemas.openxmlformats.org/officeDocument/2006/relationships/slide" Target="slides/slide10.xml"/><Relationship Id="rId140" Type="http://schemas.openxmlformats.org/officeDocument/2006/relationships/slide" Target="slides/slide75.xml"/><Relationship Id="rId182" Type="http://schemas.openxmlformats.org/officeDocument/2006/relationships/slide" Target="slides/slide117.xml"/><Relationship Id="rId6" Type="http://schemas.openxmlformats.org/officeDocument/2006/relationships/slideMaster" Target="slideMasters/slideMaster6.xml"/><Relationship Id="rId238" Type="http://schemas.openxmlformats.org/officeDocument/2006/relationships/slide" Target="slides/slide173.xml"/><Relationship Id="rId291" Type="http://schemas.openxmlformats.org/officeDocument/2006/relationships/slide" Target="slides/slide226.xml"/><Relationship Id="rId305" Type="http://schemas.openxmlformats.org/officeDocument/2006/relationships/slide" Target="slides/slide240.xml"/><Relationship Id="rId44" Type="http://schemas.openxmlformats.org/officeDocument/2006/relationships/slideMaster" Target="slideMasters/slideMaster44.xml"/><Relationship Id="rId86" Type="http://schemas.openxmlformats.org/officeDocument/2006/relationships/slide" Target="slides/slide21.xml"/><Relationship Id="rId151" Type="http://schemas.openxmlformats.org/officeDocument/2006/relationships/slide" Target="slides/slide86.xml"/><Relationship Id="rId193" Type="http://schemas.openxmlformats.org/officeDocument/2006/relationships/slide" Target="slides/slide128.xml"/><Relationship Id="rId207" Type="http://schemas.openxmlformats.org/officeDocument/2006/relationships/slide" Target="slides/slide142.xml"/><Relationship Id="rId249" Type="http://schemas.openxmlformats.org/officeDocument/2006/relationships/slide" Target="slides/slide184.xml"/><Relationship Id="rId13" Type="http://schemas.openxmlformats.org/officeDocument/2006/relationships/slideMaster" Target="slideMasters/slideMaster13.xml"/><Relationship Id="rId109" Type="http://schemas.openxmlformats.org/officeDocument/2006/relationships/slide" Target="slides/slide44.xml"/><Relationship Id="rId260" Type="http://schemas.openxmlformats.org/officeDocument/2006/relationships/slide" Target="slides/slide195.xml"/><Relationship Id="rId316" Type="http://schemas.openxmlformats.org/officeDocument/2006/relationships/slide" Target="slides/slide251.xml"/><Relationship Id="rId55" Type="http://schemas.openxmlformats.org/officeDocument/2006/relationships/slideMaster" Target="slideMasters/slideMaster55.xml"/><Relationship Id="rId97" Type="http://schemas.openxmlformats.org/officeDocument/2006/relationships/slide" Target="slides/slide32.xml"/><Relationship Id="rId120" Type="http://schemas.openxmlformats.org/officeDocument/2006/relationships/slide" Target="slides/slide55.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12.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1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2.xml"/></Relationships>
</file>

<file path=ppt/charts/_rels/chart2.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B79E-114D-83A7-928786B014BB}"/>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B79E-114D-83A7-928786B014BB}"/>
            </c:ext>
          </c:extLst>
        </c:ser>
        <c:dLbls>
          <c:showLegendKey val="0"/>
          <c:showVal val="0"/>
          <c:showCatName val="0"/>
          <c:showSerName val="0"/>
          <c:showPercent val="0"/>
          <c:showBubbleSize val="0"/>
        </c:dLbls>
        <c:gapWidth val="80"/>
        <c:axId val="-2098153664"/>
        <c:axId val="-2075681728"/>
      </c:barChart>
      <c:catAx>
        <c:axId val="-209815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681728"/>
        <c:crosses val="autoZero"/>
        <c:auto val="1"/>
        <c:lblAlgn val="ctr"/>
        <c:lblOffset val="100"/>
        <c:noMultiLvlLbl val="0"/>
      </c:catAx>
      <c:valAx>
        <c:axId val="-2075681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815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545470010693101E-2"/>
          <c:y val="3.14606343462739E-2"/>
          <c:w val="0.93247922134733097"/>
          <c:h val="0.69225293404629096"/>
        </c:manualLayout>
      </c:layout>
      <c:barChart>
        <c:barDir val="col"/>
        <c:grouping val="stacked"/>
        <c:varyColors val="0"/>
        <c:ser>
          <c:idx val="0"/>
          <c:order val="0"/>
          <c:tx>
            <c:strRef>
              <c:f>Sheet1!$B$1</c:f>
              <c:strCache>
                <c:ptCount val="1"/>
                <c:pt idx="0">
                  <c:v>Cache</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Sheet1!$B$2:$B$14</c:f>
              <c:numCache>
                <c:formatCode>General</c:formatCode>
                <c:ptCount val="13"/>
                <c:pt idx="1">
                  <c:v>0.27612920499999999</c:v>
                </c:pt>
                <c:pt idx="5">
                  <c:v>0.22974204500000001</c:v>
                </c:pt>
                <c:pt idx="9">
                  <c:v>0.21380359500000001</c:v>
                </c:pt>
              </c:numCache>
            </c:numRef>
          </c:val>
          <c:extLst>
            <c:ext xmlns:c16="http://schemas.microsoft.com/office/drawing/2014/chart" uri="{C3380CC4-5D6E-409C-BE32-E72D297353CC}">
              <c16:uniqueId val="{00000000-8902-B84A-AE3B-3609F86E0066}"/>
            </c:ext>
          </c:extLst>
        </c:ser>
        <c:ser>
          <c:idx val="1"/>
          <c:order val="1"/>
          <c:tx>
            <c:strRef>
              <c:f>Sheet1!$C$1</c:f>
              <c:strCache>
                <c:ptCount val="1"/>
                <c:pt idx="0">
                  <c:v>HMC Link</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Sheet1!$C$2:$C$14</c:f>
              <c:numCache>
                <c:formatCode>General</c:formatCode>
                <c:ptCount val="13"/>
                <c:pt idx="1">
                  <c:v>0.50415019900000002</c:v>
                </c:pt>
                <c:pt idx="5">
                  <c:v>0.51296859699999997</c:v>
                </c:pt>
                <c:pt idx="9">
                  <c:v>0.513968325</c:v>
                </c:pt>
              </c:numCache>
            </c:numRef>
          </c:val>
          <c:extLst>
            <c:ext xmlns:c16="http://schemas.microsoft.com/office/drawing/2014/chart" uri="{C3380CC4-5D6E-409C-BE32-E72D297353CC}">
              <c16:uniqueId val="{00000001-8902-B84A-AE3B-3609F86E0066}"/>
            </c:ext>
          </c:extLst>
        </c:ser>
        <c:ser>
          <c:idx val="2"/>
          <c:order val="2"/>
          <c:tx>
            <c:strRef>
              <c:f>Sheet1!$D$1</c:f>
              <c:strCache>
                <c:ptCount val="1"/>
                <c:pt idx="0">
                  <c:v>DRAM</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Sheet1!$D$2:$D$14</c:f>
              <c:numCache>
                <c:formatCode>General</c:formatCode>
                <c:ptCount val="13"/>
                <c:pt idx="1">
                  <c:v>0.21457203699999999</c:v>
                </c:pt>
                <c:pt idx="5">
                  <c:v>0.25452649100000002</c:v>
                </c:pt>
                <c:pt idx="9">
                  <c:v>0.26887156600000001</c:v>
                </c:pt>
              </c:numCache>
            </c:numRef>
          </c:val>
          <c:extLst>
            <c:ext xmlns:c16="http://schemas.microsoft.com/office/drawing/2014/chart" uri="{C3380CC4-5D6E-409C-BE32-E72D297353CC}">
              <c16:uniqueId val="{00000002-8902-B84A-AE3B-3609F86E0066}"/>
            </c:ext>
          </c:extLst>
        </c:ser>
        <c:ser>
          <c:idx val="3"/>
          <c:order val="3"/>
          <c:tx>
            <c:strRef>
              <c:f>Sheet1!$E$1</c:f>
              <c:strCache>
                <c:ptCount val="1"/>
                <c:pt idx="0">
                  <c:v>Host-side PCU</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Sheet1!$E$2:$E$14</c:f>
              <c:numCache>
                <c:formatCode>General</c:formatCode>
                <c:ptCount val="13"/>
                <c:pt idx="1">
                  <c:v>4.3662429999999997E-3</c:v>
                </c:pt>
                <c:pt idx="5">
                  <c:v>3.6966659999999999E-3</c:v>
                </c:pt>
                <c:pt idx="9">
                  <c:v>3.0358239999999999E-3</c:v>
                </c:pt>
              </c:numCache>
            </c:numRef>
          </c:val>
          <c:extLst>
            <c:ext xmlns:c16="http://schemas.microsoft.com/office/drawing/2014/chart" uri="{C3380CC4-5D6E-409C-BE32-E72D297353CC}">
              <c16:uniqueId val="{00000003-8902-B84A-AE3B-3609F86E0066}"/>
            </c:ext>
          </c:extLst>
        </c:ser>
        <c:ser>
          <c:idx val="4"/>
          <c:order val="4"/>
          <c:tx>
            <c:strRef>
              <c:f>Sheet1!$F$1</c:f>
              <c:strCache>
                <c:ptCount val="1"/>
                <c:pt idx="0">
                  <c:v>Memory-side PCU</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Sheet1!$F$2:$F$14</c:f>
              <c:numCache>
                <c:formatCode>General</c:formatCode>
                <c:ptCount val="13"/>
                <c:pt idx="1">
                  <c:v>0</c:v>
                </c:pt>
                <c:pt idx="5">
                  <c:v>0</c:v>
                </c:pt>
                <c:pt idx="9">
                  <c:v>0</c:v>
                </c:pt>
              </c:numCache>
            </c:numRef>
          </c:val>
          <c:extLst>
            <c:ext xmlns:c16="http://schemas.microsoft.com/office/drawing/2014/chart" uri="{C3380CC4-5D6E-409C-BE32-E72D297353CC}">
              <c16:uniqueId val="{00000004-8902-B84A-AE3B-3609F86E0066}"/>
            </c:ext>
          </c:extLst>
        </c:ser>
        <c:ser>
          <c:idx val="5"/>
          <c:order val="5"/>
          <c:tx>
            <c:strRef>
              <c:f>Sheet1!$G$1</c:f>
              <c:strCache>
                <c:ptCount val="1"/>
                <c:pt idx="0">
                  <c:v>PMU</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Sheet1!$G$2:$G$14</c:f>
              <c:numCache>
                <c:formatCode>0.00E+00</c:formatCode>
                <c:ptCount val="13"/>
                <c:pt idx="1">
                  <c:v>7.7323400000000006E-5</c:v>
                </c:pt>
                <c:pt idx="5">
                  <c:v>6.4146000000000006E-5</c:v>
                </c:pt>
                <c:pt idx="9">
                  <c:v>5.4225399999999998E-5</c:v>
                </c:pt>
              </c:numCache>
            </c:numRef>
          </c:val>
          <c:extLst>
            <c:ext xmlns:c16="http://schemas.microsoft.com/office/drawing/2014/chart" uri="{C3380CC4-5D6E-409C-BE32-E72D297353CC}">
              <c16:uniqueId val="{00000005-8902-B84A-AE3B-3609F86E0066}"/>
            </c:ext>
          </c:extLst>
        </c:ser>
        <c:ser>
          <c:idx val="6"/>
          <c:order val="6"/>
          <c:tx>
            <c:strRef>
              <c:f>Sheet1!$H$1</c:f>
              <c:strCache>
                <c:ptCount val="1"/>
                <c:pt idx="0">
                  <c:v>계열 7</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Sheet1!$H$2:$H$14</c:f>
              <c:numCache>
                <c:formatCode>General</c:formatCode>
                <c:ptCount val="13"/>
                <c:pt idx="2">
                  <c:v>0.29322203600000002</c:v>
                </c:pt>
                <c:pt idx="6">
                  <c:v>0.18896870700000001</c:v>
                </c:pt>
                <c:pt idx="10">
                  <c:v>0.141068164</c:v>
                </c:pt>
              </c:numCache>
            </c:numRef>
          </c:val>
          <c:extLst>
            <c:ext xmlns:c16="http://schemas.microsoft.com/office/drawing/2014/chart" uri="{C3380CC4-5D6E-409C-BE32-E72D297353CC}">
              <c16:uniqueId val="{00000006-8902-B84A-AE3B-3609F86E0066}"/>
            </c:ext>
          </c:extLst>
        </c:ser>
        <c:ser>
          <c:idx val="7"/>
          <c:order val="7"/>
          <c:tx>
            <c:strRef>
              <c:f>Sheet1!$I$1</c:f>
              <c:strCache>
                <c:ptCount val="1"/>
                <c:pt idx="0">
                  <c:v>계열 8</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Sheet1!$I$2:$I$14</c:f>
              <c:numCache>
                <c:formatCode>General</c:formatCode>
                <c:ptCount val="13"/>
                <c:pt idx="2">
                  <c:v>0.68427908800000004</c:v>
                </c:pt>
                <c:pt idx="6">
                  <c:v>0.483400051</c:v>
                </c:pt>
                <c:pt idx="10">
                  <c:v>0.36147355799999997</c:v>
                </c:pt>
              </c:numCache>
            </c:numRef>
          </c:val>
          <c:extLst>
            <c:ext xmlns:c16="http://schemas.microsoft.com/office/drawing/2014/chart" uri="{C3380CC4-5D6E-409C-BE32-E72D297353CC}">
              <c16:uniqueId val="{00000007-8902-B84A-AE3B-3609F86E0066}"/>
            </c:ext>
          </c:extLst>
        </c:ser>
        <c:ser>
          <c:idx val="8"/>
          <c:order val="8"/>
          <c:tx>
            <c:strRef>
              <c:f>Sheet1!$J$1</c:f>
              <c:strCache>
                <c:ptCount val="1"/>
                <c:pt idx="0">
                  <c:v>계열 9</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Sheet1!$J$2:$J$14</c:f>
              <c:numCache>
                <c:formatCode>General</c:formatCode>
                <c:ptCount val="13"/>
                <c:pt idx="2">
                  <c:v>0.46390881499999997</c:v>
                </c:pt>
                <c:pt idx="6">
                  <c:v>0.35056454799999998</c:v>
                </c:pt>
                <c:pt idx="10">
                  <c:v>0.262036822</c:v>
                </c:pt>
              </c:numCache>
            </c:numRef>
          </c:val>
          <c:extLst>
            <c:ext xmlns:c16="http://schemas.microsoft.com/office/drawing/2014/chart" uri="{C3380CC4-5D6E-409C-BE32-E72D297353CC}">
              <c16:uniqueId val="{00000008-8902-B84A-AE3B-3609F86E0066}"/>
            </c:ext>
          </c:extLst>
        </c:ser>
        <c:ser>
          <c:idx val="9"/>
          <c:order val="9"/>
          <c:tx>
            <c:strRef>
              <c:f>Sheet1!$K$1</c:f>
              <c:strCache>
                <c:ptCount val="1"/>
                <c:pt idx="0">
                  <c:v>계열 10</c:v>
                </c:pt>
              </c:strCache>
            </c:strRef>
          </c:tx>
          <c:spPr>
            <a:solidFill>
              <a:schemeClr val="tx2">
                <a:lumMod val="40000"/>
                <a:lumOff val="60000"/>
              </a:schemeClr>
            </a:solidFill>
            <a:ln>
              <a:noFill/>
            </a:ln>
            <a:effectLst/>
          </c:spPr>
          <c:invertIfNegative val="0"/>
          <c:cat>
            <c:strRef>
              <c:f>Sheet1!$A$2:$A$14</c:f>
              <c:strCache>
                <c:ptCount val="11"/>
                <c:pt idx="2">
                  <c:v>Small</c:v>
                </c:pt>
                <c:pt idx="6">
                  <c:v>Medium</c:v>
                </c:pt>
                <c:pt idx="10">
                  <c:v>Large</c:v>
                </c:pt>
              </c:strCache>
            </c:strRef>
          </c:cat>
          <c:val>
            <c:numRef>
              <c:f>Sheet1!$K$2:$K$14</c:f>
              <c:numCache>
                <c:formatCode>General</c:formatCode>
                <c:ptCount val="13"/>
                <c:pt idx="2">
                  <c:v>0</c:v>
                </c:pt>
                <c:pt idx="6">
                  <c:v>0</c:v>
                </c:pt>
                <c:pt idx="10">
                  <c:v>0</c:v>
                </c:pt>
              </c:numCache>
            </c:numRef>
          </c:val>
          <c:extLst>
            <c:ext xmlns:c16="http://schemas.microsoft.com/office/drawing/2014/chart" uri="{C3380CC4-5D6E-409C-BE32-E72D297353CC}">
              <c16:uniqueId val="{00000009-8902-B84A-AE3B-3609F86E0066}"/>
            </c:ext>
          </c:extLst>
        </c:ser>
        <c:ser>
          <c:idx val="10"/>
          <c:order val="10"/>
          <c:tx>
            <c:strRef>
              <c:f>Sheet1!$L$1</c:f>
              <c:strCache>
                <c:ptCount val="1"/>
                <c:pt idx="0">
                  <c:v>계열 11</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Sheet1!$L$2:$L$14</c:f>
              <c:numCache>
                <c:formatCode>General</c:formatCode>
                <c:ptCount val="13"/>
                <c:pt idx="2">
                  <c:v>1.5794799000000002E-2</c:v>
                </c:pt>
                <c:pt idx="6">
                  <c:v>1.1518435E-2</c:v>
                </c:pt>
                <c:pt idx="10">
                  <c:v>8.5371160000000008E-3</c:v>
                </c:pt>
              </c:numCache>
            </c:numRef>
          </c:val>
          <c:extLst>
            <c:ext xmlns:c16="http://schemas.microsoft.com/office/drawing/2014/chart" uri="{C3380CC4-5D6E-409C-BE32-E72D297353CC}">
              <c16:uniqueId val="{0000000A-8902-B84A-AE3B-3609F86E0066}"/>
            </c:ext>
          </c:extLst>
        </c:ser>
        <c:ser>
          <c:idx val="11"/>
          <c:order val="11"/>
          <c:tx>
            <c:strRef>
              <c:f>Sheet1!$M$1</c:f>
              <c:strCache>
                <c:ptCount val="1"/>
                <c:pt idx="0">
                  <c:v>계열 12</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Sheet1!$M$2:$M$14</c:f>
              <c:numCache>
                <c:formatCode>General</c:formatCode>
                <c:ptCount val="13"/>
                <c:pt idx="2">
                  <c:v>5.3636500000000002E-3</c:v>
                </c:pt>
                <c:pt idx="6">
                  <c:v>3.6920759999999999E-3</c:v>
                </c:pt>
                <c:pt idx="10">
                  <c:v>2.7686310000000001E-3</c:v>
                </c:pt>
              </c:numCache>
            </c:numRef>
          </c:val>
          <c:extLst>
            <c:ext xmlns:c16="http://schemas.microsoft.com/office/drawing/2014/chart" uri="{C3380CC4-5D6E-409C-BE32-E72D297353CC}">
              <c16:uniqueId val="{0000000B-8902-B84A-AE3B-3609F86E0066}"/>
            </c:ext>
          </c:extLst>
        </c:ser>
        <c:ser>
          <c:idx val="12"/>
          <c:order val="12"/>
          <c:tx>
            <c:strRef>
              <c:f>Sheet1!$N$1</c:f>
              <c:strCache>
                <c:ptCount val="1"/>
                <c:pt idx="0">
                  <c:v>계열 13</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Sheet1!$N$2:$N$14</c:f>
              <c:numCache>
                <c:formatCode>General</c:formatCode>
                <c:ptCount val="13"/>
                <c:pt idx="3">
                  <c:v>0.263845408</c:v>
                </c:pt>
                <c:pt idx="7">
                  <c:v>0.192789455</c:v>
                </c:pt>
                <c:pt idx="11">
                  <c:v>0.14311433600000001</c:v>
                </c:pt>
              </c:numCache>
            </c:numRef>
          </c:val>
          <c:extLst>
            <c:ext xmlns:c16="http://schemas.microsoft.com/office/drawing/2014/chart" uri="{C3380CC4-5D6E-409C-BE32-E72D297353CC}">
              <c16:uniqueId val="{0000000C-8902-B84A-AE3B-3609F86E0066}"/>
            </c:ext>
          </c:extLst>
        </c:ser>
        <c:ser>
          <c:idx val="13"/>
          <c:order val="13"/>
          <c:tx>
            <c:strRef>
              <c:f>Sheet1!$O$1</c:f>
              <c:strCache>
                <c:ptCount val="1"/>
                <c:pt idx="0">
                  <c:v>계열 14</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Sheet1!$O$2:$O$14</c:f>
              <c:numCache>
                <c:formatCode>General</c:formatCode>
                <c:ptCount val="13"/>
                <c:pt idx="3">
                  <c:v>0.48251685900000002</c:v>
                </c:pt>
                <c:pt idx="7">
                  <c:v>0.44254321400000002</c:v>
                </c:pt>
                <c:pt idx="11">
                  <c:v>0.35122196100000003</c:v>
                </c:pt>
              </c:numCache>
            </c:numRef>
          </c:val>
          <c:extLst>
            <c:ext xmlns:c16="http://schemas.microsoft.com/office/drawing/2014/chart" uri="{C3380CC4-5D6E-409C-BE32-E72D297353CC}">
              <c16:uniqueId val="{0000000D-8902-B84A-AE3B-3609F86E0066}"/>
            </c:ext>
          </c:extLst>
        </c:ser>
        <c:ser>
          <c:idx val="14"/>
          <c:order val="14"/>
          <c:tx>
            <c:strRef>
              <c:f>Sheet1!$P$1</c:f>
              <c:strCache>
                <c:ptCount val="1"/>
                <c:pt idx="0">
                  <c:v>계열 15</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Sheet1!$P$2:$P$14</c:f>
              <c:numCache>
                <c:formatCode>General</c:formatCode>
                <c:ptCount val="13"/>
                <c:pt idx="3">
                  <c:v>0.216678076</c:v>
                </c:pt>
                <c:pt idx="7">
                  <c:v>0.24752395599999999</c:v>
                </c:pt>
                <c:pt idx="11">
                  <c:v>0.228971745</c:v>
                </c:pt>
              </c:numCache>
            </c:numRef>
          </c:val>
          <c:extLst>
            <c:ext xmlns:c16="http://schemas.microsoft.com/office/drawing/2014/chart" uri="{C3380CC4-5D6E-409C-BE32-E72D297353CC}">
              <c16:uniqueId val="{0000000E-8902-B84A-AE3B-3609F86E0066}"/>
            </c:ext>
          </c:extLst>
        </c:ser>
        <c:ser>
          <c:idx val="15"/>
          <c:order val="15"/>
          <c:tx>
            <c:strRef>
              <c:f>Sheet1!$Q$1</c:f>
              <c:strCache>
                <c:ptCount val="1"/>
                <c:pt idx="0">
                  <c:v>계열 16</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Sheet1!$Q$2:$Q$14</c:f>
              <c:numCache>
                <c:formatCode>General</c:formatCode>
                <c:ptCount val="13"/>
                <c:pt idx="3">
                  <c:v>4.1151160000000003E-3</c:v>
                </c:pt>
                <c:pt idx="7">
                  <c:v>1.678272E-3</c:v>
                </c:pt>
                <c:pt idx="11">
                  <c:v>1.018992E-3</c:v>
                </c:pt>
              </c:numCache>
            </c:numRef>
          </c:val>
          <c:extLst>
            <c:ext xmlns:c16="http://schemas.microsoft.com/office/drawing/2014/chart" uri="{C3380CC4-5D6E-409C-BE32-E72D297353CC}">
              <c16:uniqueId val="{0000000F-8902-B84A-AE3B-3609F86E0066}"/>
            </c:ext>
          </c:extLst>
        </c:ser>
        <c:ser>
          <c:idx val="16"/>
          <c:order val="16"/>
          <c:tx>
            <c:strRef>
              <c:f>Sheet1!$R$1</c:f>
              <c:strCache>
                <c:ptCount val="1"/>
                <c:pt idx="0">
                  <c:v>계열 17</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Sheet1!$R$2:$R$14</c:f>
              <c:numCache>
                <c:formatCode>General</c:formatCode>
                <c:ptCount val="13"/>
                <c:pt idx="3">
                  <c:v>0</c:v>
                </c:pt>
                <c:pt idx="7">
                  <c:v>1.0239438E-2</c:v>
                </c:pt>
                <c:pt idx="11">
                  <c:v>8.1679019999999995E-3</c:v>
                </c:pt>
              </c:numCache>
            </c:numRef>
          </c:val>
          <c:extLst>
            <c:ext xmlns:c16="http://schemas.microsoft.com/office/drawing/2014/chart" uri="{C3380CC4-5D6E-409C-BE32-E72D297353CC}">
              <c16:uniqueId val="{00000010-8902-B84A-AE3B-3609F86E0066}"/>
            </c:ext>
          </c:extLst>
        </c:ser>
        <c:ser>
          <c:idx val="17"/>
          <c:order val="17"/>
          <c:tx>
            <c:strRef>
              <c:f>Sheet1!$S$1</c:f>
              <c:strCache>
                <c:ptCount val="1"/>
                <c:pt idx="0">
                  <c:v>계열 18</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Sheet1!$S$2:$S$14</c:f>
              <c:numCache>
                <c:formatCode>General</c:formatCode>
                <c:ptCount val="13"/>
                <c:pt idx="3" formatCode="0.00E+00">
                  <c:v>5.4225399999999998E-5</c:v>
                </c:pt>
                <c:pt idx="7">
                  <c:v>3.7522609999999998E-3</c:v>
                </c:pt>
                <c:pt idx="11">
                  <c:v>2.9163380000000001E-3</c:v>
                </c:pt>
              </c:numCache>
            </c:numRef>
          </c:val>
          <c:extLst>
            <c:ext xmlns:c16="http://schemas.microsoft.com/office/drawing/2014/chart" uri="{C3380CC4-5D6E-409C-BE32-E72D297353CC}">
              <c16:uniqueId val="{00000011-8902-B84A-AE3B-3609F86E0066}"/>
            </c:ext>
          </c:extLst>
        </c:ser>
        <c:dLbls>
          <c:showLegendKey val="0"/>
          <c:showVal val="0"/>
          <c:showCatName val="0"/>
          <c:showSerName val="0"/>
          <c:showPercent val="0"/>
          <c:showBubbleSize val="0"/>
        </c:dLbls>
        <c:gapWidth val="10"/>
        <c:overlap val="100"/>
        <c:axId val="-2062358432"/>
        <c:axId val="-2062051904"/>
      </c:barChart>
      <c:catAx>
        <c:axId val="-206235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051904"/>
        <c:crosses val="autoZero"/>
        <c:auto val="1"/>
        <c:lblAlgn val="ctr"/>
        <c:lblOffset val="100"/>
        <c:noMultiLvlLbl val="0"/>
      </c:catAx>
      <c:valAx>
        <c:axId val="-2062051904"/>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358432"/>
        <c:crosses val="autoZero"/>
        <c:crossBetween val="between"/>
      </c:valAx>
      <c:spPr>
        <a:noFill/>
        <a:ln>
          <a:noFill/>
        </a:ln>
        <a:effectLst/>
      </c:spPr>
    </c:plotArea>
    <c:legend>
      <c:legendPos val="b"/>
      <c:legendEntry>
        <c:idx val="6"/>
        <c:delete val="1"/>
      </c:legendEntry>
      <c:layout>
        <c:manualLayout>
          <c:xMode val="edge"/>
          <c:yMode val="edge"/>
          <c:x val="7.2957616409059997E-2"/>
          <c:y val="0.85591370098003206"/>
          <c:w val="0.87260316418781003"/>
          <c:h val="0.12874593314217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4BAB-2E4D-AFD1-432A5A2EB123}"/>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4BAB-2E4D-AFD1-432A5A2EB123}"/>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4BAB-2E4D-AFD1-432A5A2EB123}"/>
            </c:ext>
          </c:extLst>
        </c:ser>
        <c:dLbls>
          <c:showLegendKey val="0"/>
          <c:showVal val="0"/>
          <c:showCatName val="0"/>
          <c:showSerName val="0"/>
          <c:showPercent val="0"/>
          <c:showBubbleSize val="0"/>
        </c:dLbls>
        <c:marker val="1"/>
        <c:smooth val="0"/>
        <c:axId val="-1741811072"/>
        <c:axId val="-1742499888"/>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4BAB-2E4D-AFD1-432A5A2EB123}"/>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4BAB-2E4D-AFD1-432A5A2EB123}"/>
                  </c:ext>
                </c:extLst>
              </c15:ser>
            </c15:filteredLineSeries>
          </c:ext>
        </c:extLst>
      </c:lineChart>
      <c:catAx>
        <c:axId val="-1741811072"/>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42499888"/>
        <c:crosses val="autoZero"/>
        <c:auto val="1"/>
        <c:lblAlgn val="ctr"/>
        <c:lblOffset val="100"/>
        <c:noMultiLvlLbl val="0"/>
      </c:catAx>
      <c:valAx>
        <c:axId val="-1742499888"/>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41811072"/>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8EA6-F246-9710-2404694AB91E}"/>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8EA6-F246-9710-2404694AB91E}"/>
            </c:ext>
          </c:extLst>
        </c:ser>
        <c:dLbls>
          <c:showLegendKey val="0"/>
          <c:showVal val="0"/>
          <c:showCatName val="0"/>
          <c:showSerName val="0"/>
          <c:showPercent val="0"/>
          <c:showBubbleSize val="0"/>
        </c:dLbls>
        <c:gapWidth val="100"/>
        <c:axId val="-1747516752"/>
        <c:axId val="-1747540496"/>
      </c:barChart>
      <c:catAx>
        <c:axId val="-17475167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40496"/>
        <c:crosses val="autoZero"/>
        <c:auto val="1"/>
        <c:lblAlgn val="ctr"/>
        <c:lblOffset val="100"/>
        <c:noMultiLvlLbl val="0"/>
      </c:catAx>
      <c:valAx>
        <c:axId val="-17475404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1675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484A-D04C-898A-835C54C251FB}"/>
            </c:ext>
          </c:extLst>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2-484A-D04C-898A-835C54C251FB}"/>
              </c:ext>
            </c:extLst>
          </c:dPt>
          <c:dPt>
            <c:idx val="11"/>
            <c:invertIfNegative val="0"/>
            <c:bubble3D val="0"/>
            <c:spPr>
              <a:noFill/>
              <a:ln>
                <a:noFill/>
              </a:ln>
              <a:effectLst/>
            </c:spPr>
            <c:extLst>
              <c:ext xmlns:c16="http://schemas.microsoft.com/office/drawing/2014/chart" uri="{C3380CC4-5D6E-409C-BE32-E72D297353CC}">
                <c16:uniqueId val="{00000004-484A-D04C-898A-835C54C251FB}"/>
              </c:ext>
            </c:extLst>
          </c:dPt>
          <c:dPt>
            <c:idx val="12"/>
            <c:invertIfNegative val="0"/>
            <c:bubble3D val="0"/>
            <c:spPr>
              <a:noFill/>
              <a:ln>
                <a:noFill/>
              </a:ln>
              <a:effectLst/>
            </c:spPr>
            <c:extLst>
              <c:ext xmlns:c16="http://schemas.microsoft.com/office/drawing/2014/chart" uri="{C3380CC4-5D6E-409C-BE32-E72D297353CC}">
                <c16:uniqueId val="{00000006-484A-D04C-898A-835C54C251FB}"/>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484A-D04C-898A-835C54C251FB}"/>
            </c:ext>
          </c:extLst>
        </c:ser>
        <c:dLbls>
          <c:showLegendKey val="0"/>
          <c:showVal val="0"/>
          <c:showCatName val="0"/>
          <c:showSerName val="0"/>
          <c:showPercent val="0"/>
          <c:showBubbleSize val="0"/>
        </c:dLbls>
        <c:gapWidth val="100"/>
        <c:axId val="-1747577888"/>
        <c:axId val="-1747317200"/>
      </c:barChart>
      <c:catAx>
        <c:axId val="-174757788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17200"/>
        <c:crosses val="autoZero"/>
        <c:auto val="1"/>
        <c:lblAlgn val="ctr"/>
        <c:lblOffset val="100"/>
        <c:noMultiLvlLbl val="0"/>
      </c:catAx>
      <c:valAx>
        <c:axId val="-174731720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7788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5460-2944-A458-9CFBA7C8E56C}"/>
            </c:ext>
          </c:extLst>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2-5460-2944-A458-9CFBA7C8E56C}"/>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5460-2944-A458-9CFBA7C8E56C}"/>
            </c:ext>
          </c:extLst>
        </c:ser>
        <c:dLbls>
          <c:showLegendKey val="0"/>
          <c:showVal val="0"/>
          <c:showCatName val="0"/>
          <c:showSerName val="0"/>
          <c:showPercent val="0"/>
          <c:showBubbleSize val="0"/>
        </c:dLbls>
        <c:gapWidth val="100"/>
        <c:axId val="-1747656672"/>
        <c:axId val="-1747651984"/>
      </c:barChart>
      <c:catAx>
        <c:axId val="-174765667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1984"/>
        <c:crosses val="autoZero"/>
        <c:auto val="1"/>
        <c:lblAlgn val="ctr"/>
        <c:lblOffset val="100"/>
        <c:noMultiLvlLbl val="0"/>
      </c:catAx>
      <c:valAx>
        <c:axId val="-174765198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667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5F9-384E-9D25-384D39B05DF0}"/>
            </c:ext>
          </c:extLst>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5F9-384E-9D25-384D39B05DF0}"/>
            </c:ext>
          </c:extLst>
        </c:ser>
        <c:dLbls>
          <c:showLegendKey val="0"/>
          <c:showVal val="0"/>
          <c:showCatName val="0"/>
          <c:showSerName val="0"/>
          <c:showPercent val="0"/>
          <c:showBubbleSize val="0"/>
        </c:dLbls>
        <c:gapWidth val="100"/>
        <c:axId val="-1747723616"/>
        <c:axId val="-1747788240"/>
      </c:barChart>
      <c:catAx>
        <c:axId val="-174772361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88240"/>
        <c:crosses val="autoZero"/>
        <c:auto val="1"/>
        <c:lblAlgn val="ctr"/>
        <c:lblOffset val="100"/>
        <c:noMultiLvlLbl val="0"/>
      </c:catAx>
      <c:valAx>
        <c:axId val="-174778824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2361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emf"/></Relationships>
</file>

<file path=ppt/drawings/drawing1.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7/20/20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7/20/20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0481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521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604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737920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8352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7498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1151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3962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8608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5860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9931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35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3307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9570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8544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8684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072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002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5767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3160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To</a:t>
            </a:r>
            <a:r>
              <a:rPr lang="en-US" baseline="0" dirty="0"/>
              <a:t> understand the latency problem</a:t>
            </a:r>
            <a:r>
              <a:rPr lang="en-US" dirty="0"/>
              <a:t>,</a:t>
            </a:r>
            <a:r>
              <a:rPr lang="en-US" baseline="0" dirty="0"/>
              <a:t> we need to go into what defines latency.</a:t>
            </a:r>
          </a:p>
          <a:p>
            <a:endParaRPr lang="en-US" baseline="0" dirty="0"/>
          </a:p>
          <a:p>
            <a:r>
              <a:rPr lang="en-US" baseline="0" dirty="0"/>
              <a:t>DRAM latency is the total </a:t>
            </a:r>
            <a:r>
              <a:rPr lang="en-US" baseline="0" dirty="0" err="1"/>
              <a:t>amnt</a:t>
            </a:r>
            <a:r>
              <a:rPr lang="en-US" baseline="0" dirty="0"/>
              <a:t> of time that the underlying </a:t>
            </a:r>
            <a:r>
              <a:rPr lang="en-US" baseline="0" dirty="0" err="1"/>
              <a:t>hw</a:t>
            </a:r>
            <a:r>
              <a:rPr lang="en-US" baseline="0" dirty="0"/>
              <a:t> operations need &lt;&gt; to retrieve data.</a:t>
            </a:r>
          </a:p>
          <a:p>
            <a:r>
              <a:rPr lang="en-US" baseline="0" dirty="0"/>
              <a:t>The DRAM standards define a single fixed time for how long these ops should take in every DRAM chip.</a:t>
            </a:r>
          </a:p>
          <a:p>
            <a:r>
              <a:rPr lang="en-US" b="1" baseline="0" dirty="0"/>
              <a:t>However</a:t>
            </a:r>
            <a:r>
              <a:rPr lang="en-US" baseline="0" dirty="0"/>
              <a:t>, this defined delay doesn’t actually reflect the latency of the individual DRAMs.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&lt;Timeline illustration&gt;</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Because the manufacturing process is </a:t>
            </a:r>
            <a:r>
              <a:rPr lang="en-US" b="1" baseline="0" dirty="0"/>
              <a:t>imperfect</a:t>
            </a:r>
            <a:r>
              <a:rPr lang="en-US" b="0" baseline="0" dirty="0"/>
              <a:t>, it introduces variation in the production chips, </a:t>
            </a:r>
            <a:r>
              <a:rPr lang="en-US" b="1" baseline="0" dirty="0"/>
              <a:t>resulting in latency variation across different chips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simple </a:t>
            </a:r>
            <a:r>
              <a:rPr lang="en-US" baseline="0" dirty="0" err="1"/>
              <a:t>illustartion</a:t>
            </a:r>
            <a:r>
              <a:rPr lang="en-US" baseline="0" dirty="0"/>
              <a:t> shows the difference b/w the average latency across 3 different dram chips, to convey the point of latency variation.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It’s important to note that not only does latency variation exists </a:t>
            </a:r>
            <a:r>
              <a:rPr lang="en-US" b="1" baseline="0" dirty="0"/>
              <a:t>&lt;across&gt; </a:t>
            </a:r>
            <a:r>
              <a:rPr lang="en-US" b="0" baseline="0" dirty="0"/>
              <a:t>chips, but also </a:t>
            </a:r>
            <a:r>
              <a:rPr lang="en-US" b="1" baseline="0" dirty="0"/>
              <a:t>&lt;inside&gt; </a:t>
            </a:r>
            <a:r>
              <a:rPr lang="en-US" b="0" baseline="0" dirty="0"/>
              <a:t>each dram chip itself. </a:t>
            </a:r>
          </a:p>
          <a:p>
            <a:endParaRPr lang="en-US" baseline="0" dirty="0"/>
          </a:p>
          <a:p>
            <a:r>
              <a:rPr lang="en-US" baseline="0" dirty="0"/>
              <a:t>&lt;Blue standard&gt;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Since we don’t want to throw away the chips with high variation, we tolerate them.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simple way is to &lt;slow&gt; down the acceptable latency so that the majority of chips can all work reliably under this high standard latency.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as we can see, the high standard latency is a result of a trade-off made for higher DRAM production yield. </a:t>
            </a:r>
          </a:p>
          <a:p>
            <a:endParaRPr lang="en-US" b="1" baseline="0" dirty="0"/>
          </a:p>
          <a:p>
            <a:r>
              <a:rPr lang="en-US" b="1" baseline="0" dirty="0"/>
              <a:t>---</a:t>
            </a:r>
          </a:p>
          <a:p>
            <a:r>
              <a:rPr lang="en-US" b="1" baseline="0" dirty="0"/>
              <a:t>&lt;&gt; Operative word</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118303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8329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2068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42689606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207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910357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30426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64ef98b623_2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64ef98b623_2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contrast, using a DRAM chip partitioned into four voltage domains can use a many-to-four DNN to DRAM mapping, using four different voltage values with error rates indicated by the yellow, red, green, and blue lines</a:t>
            </a:r>
            <a:endParaRPr/>
          </a:p>
        </p:txBody>
      </p:sp>
    </p:spTree>
    <p:extLst>
      <p:ext uri="{BB962C8B-B14F-4D97-AF65-F5344CB8AC3E}">
        <p14:creationId xmlns:p14="http://schemas.microsoft.com/office/powerpoint/2010/main" val="18400972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951118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047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80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41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31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54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3992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5.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7/20/20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7/20/20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7/20/20</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7/20/20</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7/20/20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7/20/20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7/20/20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7/20/20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7/20/20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7/20/20</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7/20/20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7/20/20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2020. 7. 20.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2020. 7. 20.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2020. 7. 20.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2020. 7. 20.</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2020. 7. 20.</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2020. 7. 20.</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2020. 7. 20.</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7/20/20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7/20/20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7/20/20</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7/20/20</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7/20/20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7/20/20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7/20/20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7/20/20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7/20/20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7/20/20</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7/20/20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7/20/20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7/20/20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7/20/20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7/20/20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7/20/20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7/20/20</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7/20/20</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7/20/20</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7/20/20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7/20/20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7/20/20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7/20/20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7/20/20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7/20/20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7/20/20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7/20/20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7/20/20</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7/20/20</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7/20/20</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7/20/20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7/20/20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7/20/20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7/20/20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7/20/20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7/20/20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7/20/20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7/20/20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7/20/20</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7/20/20</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7/20/20</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7/20/20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7/20/20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7/20/20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7/20/20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392670133"/>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63107395"/>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43032898"/>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481050791"/>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811880238"/>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33124481"/>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654314745"/>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71386571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186323004"/>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677392991"/>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25813647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3686050991"/>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344764495"/>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0342699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927180523"/>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592344"/>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40219201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154493365"/>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140588310"/>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700701220"/>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596500147"/>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157320014"/>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67199590"/>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477594727"/>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2821926743"/>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3669194012"/>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137163032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291084932"/>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262905862"/>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902052654"/>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173434544"/>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4229829815"/>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1573781849"/>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3742815031"/>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845258813"/>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787311637"/>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6490463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4221357"/>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03860185"/>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34573004"/>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8532051"/>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0348999"/>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20340122"/>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6001780"/>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36819774"/>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09265934"/>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22947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04899086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11691956"/>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805012"/>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898126"/>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171363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026743"/>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4280632972"/>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1419337562"/>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1768007400"/>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148992222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4128479778"/>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315494776"/>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896117832"/>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945366016"/>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2526932502"/>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570140322"/>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589683658"/>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541838735"/>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867647313"/>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410359207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3172906265"/>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3472380195"/>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879796844"/>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1642434717"/>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122544261"/>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2162363022"/>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216146392"/>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1947601521"/>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2527232948"/>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24469895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2435224616"/>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3539894980"/>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982709803"/>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993699984"/>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2730917170"/>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3835776563"/>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256814379"/>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1104771955"/>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2332836528"/>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276548786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1851521401"/>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3364452922"/>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2389402778"/>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728432432"/>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3035559910"/>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246323866"/>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855213926"/>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3863534424"/>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1253261043"/>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59578876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959557162"/>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2108980184"/>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497667997"/>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344135494"/>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551421878"/>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700705"/>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666002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9655108"/>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773475"/>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01407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7156162"/>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133315"/>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4147557"/>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091871"/>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029686"/>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754670"/>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936542078"/>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4927670"/>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8637610"/>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4043881"/>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4729138"/>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8065155"/>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7450334"/>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727036"/>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4165744"/>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794588"/>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3925711"/>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5547042"/>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30771690"/>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61917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2408104"/>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00321431"/>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8110056"/>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14091539"/>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04917183"/>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77221621"/>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80933571"/>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73904879"/>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34573126"/>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pPr lvl="0"/>
            <a:r>
              <a:rPr lang="en-US" noProof="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charset="0"/>
              <a:buNone/>
              <a:defRPr/>
            </a:lvl1pPr>
          </a:lstStyle>
          <a:p>
            <a:pPr lvl="0"/>
            <a:r>
              <a:rPr lang="en-US" noProof="0"/>
              <a:t>Click to edit Master subtitle style</a:t>
            </a:r>
          </a:p>
        </p:txBody>
      </p:sp>
      <p:sp>
        <p:nvSpPr>
          <p:cNvPr id="101380" name="Rectangle 4"/>
          <p:cNvSpPr>
            <a:spLocks noGrp="1" noChangeArrowheads="1"/>
          </p:cNvSpPr>
          <p:nvPr>
            <p:ph type="dt" sz="half" idx="2"/>
          </p:nvPr>
        </p:nvSpPr>
        <p:spPr/>
        <p:txBody>
          <a:bodyPr/>
          <a:lstStyle>
            <a:lvl1pPr>
              <a:defRPr/>
            </a:lvl1pPr>
          </a:lstStyle>
          <a:p>
            <a:r>
              <a:rPr lang="en-US">
                <a:solidFill>
                  <a:srgbClr val="000000"/>
                </a:solidFill>
                <a:latin typeface="Garamond"/>
                <a:ea typeface="ＭＳ Ｐゴシック"/>
              </a:rPr>
              <a:t>Efficient Runahead Execution</a:t>
            </a:r>
          </a:p>
        </p:txBody>
      </p:sp>
      <p:sp>
        <p:nvSpPr>
          <p:cNvPr id="101381" name="Rectangle 5"/>
          <p:cNvSpPr>
            <a:spLocks noGrp="1" noChangeArrowheads="1"/>
          </p:cNvSpPr>
          <p:nvPr>
            <p:ph type="ftr" sz="quarter" idx="3"/>
          </p:nvPr>
        </p:nvSpPr>
        <p:spPr>
          <a:xfrm>
            <a:off x="3124200" y="6243638"/>
            <a:ext cx="2895600" cy="457200"/>
          </a:xfrm>
        </p:spPr>
        <p:txBody>
          <a:bodyPr/>
          <a:lstStyle>
            <a:lvl1pPr>
              <a:defRPr/>
            </a:lvl1pPr>
          </a:lstStyle>
          <a:p>
            <a:endParaRPr lang="en-US">
              <a:solidFill>
                <a:srgbClr val="000000"/>
              </a:solidFill>
              <a:latin typeface="Garamond"/>
              <a:ea typeface="ＭＳ Ｐゴシック"/>
            </a:endParaRPr>
          </a:p>
        </p:txBody>
      </p:sp>
      <p:sp>
        <p:nvSpPr>
          <p:cNvPr id="101382" name="Rectangle 6"/>
          <p:cNvSpPr>
            <a:spLocks noGrp="1" noChangeArrowheads="1"/>
          </p:cNvSpPr>
          <p:nvPr>
            <p:ph type="sldNum" sz="quarter" idx="4"/>
          </p:nvPr>
        </p:nvSpPr>
        <p:spPr/>
        <p:txBody>
          <a:bodyPr/>
          <a:lstStyle>
            <a:lvl1pPr>
              <a:defRPr sz="1200"/>
            </a:lvl1pPr>
          </a:lstStyle>
          <a:p>
            <a:fld id="{3F4E83CC-B61E-054B-B2CB-992897F0EC4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
        <p:nvSpPr>
          <p:cNvPr id="101383" name="Freeform 7"/>
          <p:cNvSpPr>
            <a:spLocks noChangeArrowheads="1"/>
          </p:cNvSpPr>
          <p:nvPr/>
        </p:nvSpPr>
        <p:spPr bwMode="auto">
          <a:xfrm>
            <a:off x="457200" y="1219200"/>
            <a:ext cx="82296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4" name="Line 8"/>
          <p:cNvSpPr>
            <a:spLocks noChangeShapeType="1"/>
          </p:cNvSpPr>
          <p:nvPr/>
        </p:nvSpPr>
        <p:spPr bwMode="auto">
          <a:xfrm>
            <a:off x="457200" y="3276600"/>
            <a:ext cx="8229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6" name="Line 10"/>
          <p:cNvSpPr>
            <a:spLocks noChangeShapeType="1"/>
          </p:cNvSpPr>
          <p:nvPr userDrawn="1"/>
        </p:nvSpPr>
        <p:spPr bwMode="auto">
          <a:xfrm>
            <a:off x="8686800" y="2362200"/>
            <a:ext cx="0" cy="914400"/>
          </a:xfrm>
          <a:prstGeom prst="line">
            <a:avLst/>
          </a:prstGeom>
          <a:noFill/>
          <a:ln w="2540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257752448"/>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D7A263D-DD8E-FA46-ADB3-36F0B40BAAAC}"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502843706"/>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25F1222-DFAB-184F-90C3-DABFCAAD359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207429160"/>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AA5ADCCA-10FA-D645-AE9A-11B5AE1ABD5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548557636"/>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95E3631D-6A84-A243-B4F7-513A7D05159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653772484"/>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2A979BA-DC65-914A-AB64-BB8EDDCE8E3A}"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844438373"/>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6F8BE1A-83A0-DD4C-A8D0-AEF22D32975D}"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150504986"/>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A917BCE-0487-3149-BA85-426184E0066E}"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915552041"/>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BE9DA199-6B2A-C14B-BE9C-AC02A3D36CA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041917157"/>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88A14E8-9A2E-7B42-AB01-DCB7D14008D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957544855"/>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D993866-5810-6E4B-9A53-8FC0A630EE5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69678876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hart Placeholder 2"/>
          <p:cNvSpPr>
            <a:spLocks noGrp="1"/>
          </p:cNvSpPr>
          <p:nvPr>
            <p:ph type="chart"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5B70F282-356A-FD41-A947-F2362D1EB99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867041493"/>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BBC235F4-CB3B-084F-9419-7E72273CA12B}"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883337620"/>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1F06B77A-E106-6F45-A98B-32502AD6FD6C}" type="slidenum">
              <a:rPr lang="en-US" altLang="en-US"/>
              <a:pPr>
                <a:defRPr/>
              </a:pPr>
              <a:t>‹#›</a:t>
            </a:fld>
            <a:endParaRPr lang="en-US" altLang="en-US"/>
          </a:p>
        </p:txBody>
      </p:sp>
    </p:spTree>
    <p:extLst>
      <p:ext uri="{BB962C8B-B14F-4D97-AF65-F5344CB8AC3E}">
        <p14:creationId xmlns:p14="http://schemas.microsoft.com/office/powerpoint/2010/main" val="3046140950"/>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FD930BB-AD26-2C48-AF8C-E1BF73EB73BC}" type="slidenum">
              <a:rPr lang="en-US" altLang="en-US"/>
              <a:pPr>
                <a:defRPr/>
              </a:pPr>
              <a:t>‹#›</a:t>
            </a:fld>
            <a:endParaRPr lang="en-US" altLang="en-US"/>
          </a:p>
        </p:txBody>
      </p:sp>
    </p:spTree>
    <p:extLst>
      <p:ext uri="{BB962C8B-B14F-4D97-AF65-F5344CB8AC3E}">
        <p14:creationId xmlns:p14="http://schemas.microsoft.com/office/powerpoint/2010/main" val="3217797551"/>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20BDC4A-43C4-3F44-8487-469192DEEAFF}" type="slidenum">
              <a:rPr lang="en-US" altLang="en-US"/>
              <a:pPr>
                <a:defRPr/>
              </a:pPr>
              <a:t>‹#›</a:t>
            </a:fld>
            <a:endParaRPr lang="en-US" altLang="en-US"/>
          </a:p>
        </p:txBody>
      </p:sp>
    </p:spTree>
    <p:extLst>
      <p:ext uri="{BB962C8B-B14F-4D97-AF65-F5344CB8AC3E}">
        <p14:creationId xmlns:p14="http://schemas.microsoft.com/office/powerpoint/2010/main" val="2940855495"/>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8C0071F-E0AB-AE4F-9B22-B483EE53E54F}" type="slidenum">
              <a:rPr lang="en-US" altLang="en-US"/>
              <a:pPr>
                <a:defRPr/>
              </a:pPr>
              <a:t>‹#›</a:t>
            </a:fld>
            <a:endParaRPr lang="en-US" altLang="en-US"/>
          </a:p>
        </p:txBody>
      </p:sp>
    </p:spTree>
    <p:extLst>
      <p:ext uri="{BB962C8B-B14F-4D97-AF65-F5344CB8AC3E}">
        <p14:creationId xmlns:p14="http://schemas.microsoft.com/office/powerpoint/2010/main" val="3981911110"/>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2DEAF9F4-3DA5-6341-A6BF-70A132512067}" type="slidenum">
              <a:rPr lang="en-US" altLang="en-US"/>
              <a:pPr>
                <a:defRPr/>
              </a:pPr>
              <a:t>‹#›</a:t>
            </a:fld>
            <a:endParaRPr lang="en-US" altLang="en-US"/>
          </a:p>
        </p:txBody>
      </p:sp>
    </p:spTree>
    <p:extLst>
      <p:ext uri="{BB962C8B-B14F-4D97-AF65-F5344CB8AC3E}">
        <p14:creationId xmlns:p14="http://schemas.microsoft.com/office/powerpoint/2010/main" val="2040815425"/>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A14A479-7669-F34C-B465-8F92DC6094F9}" type="slidenum">
              <a:rPr lang="en-US" altLang="en-US"/>
              <a:pPr>
                <a:defRPr/>
              </a:pPr>
              <a:t>‹#›</a:t>
            </a:fld>
            <a:endParaRPr lang="en-US" altLang="en-US"/>
          </a:p>
        </p:txBody>
      </p:sp>
    </p:spTree>
    <p:extLst>
      <p:ext uri="{BB962C8B-B14F-4D97-AF65-F5344CB8AC3E}">
        <p14:creationId xmlns:p14="http://schemas.microsoft.com/office/powerpoint/2010/main" val="3782503919"/>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82B8AD63-067C-CB4C-A624-3B5A1EC043B3}" type="slidenum">
              <a:rPr lang="en-US" altLang="en-US"/>
              <a:pPr>
                <a:defRPr/>
              </a:pPr>
              <a:t>‹#›</a:t>
            </a:fld>
            <a:endParaRPr lang="en-US" altLang="en-US"/>
          </a:p>
        </p:txBody>
      </p:sp>
    </p:spTree>
    <p:extLst>
      <p:ext uri="{BB962C8B-B14F-4D97-AF65-F5344CB8AC3E}">
        <p14:creationId xmlns:p14="http://schemas.microsoft.com/office/powerpoint/2010/main" val="216256631"/>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7BEA5F1-A4EF-2942-94D1-FBA5332008C3}" type="slidenum">
              <a:rPr lang="en-US" altLang="en-US"/>
              <a:pPr>
                <a:defRPr/>
              </a:pPr>
              <a:t>‹#›</a:t>
            </a:fld>
            <a:endParaRPr lang="en-US" altLang="en-US"/>
          </a:p>
        </p:txBody>
      </p:sp>
    </p:spTree>
    <p:extLst>
      <p:ext uri="{BB962C8B-B14F-4D97-AF65-F5344CB8AC3E}">
        <p14:creationId xmlns:p14="http://schemas.microsoft.com/office/powerpoint/2010/main" val="144818676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8B91A747-713C-864B-BF86-EC1FD938DA1F}" type="slidenum">
              <a:rPr lang="en-US" altLang="en-US"/>
              <a:pPr>
                <a:defRPr/>
              </a:pPr>
              <a:t>‹#›</a:t>
            </a:fld>
            <a:endParaRPr lang="en-US" altLang="en-US"/>
          </a:p>
        </p:txBody>
      </p:sp>
    </p:spTree>
    <p:extLst>
      <p:ext uri="{BB962C8B-B14F-4D97-AF65-F5344CB8AC3E}">
        <p14:creationId xmlns:p14="http://schemas.microsoft.com/office/powerpoint/2010/main" val="2987150526"/>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CE137BB-ED14-FE4D-A877-90D513740374}" type="slidenum">
              <a:rPr lang="en-US" altLang="en-US"/>
              <a:pPr>
                <a:defRPr/>
              </a:pPr>
              <a:t>‹#›</a:t>
            </a:fld>
            <a:endParaRPr lang="en-US" altLang="en-US"/>
          </a:p>
        </p:txBody>
      </p:sp>
    </p:spTree>
    <p:extLst>
      <p:ext uri="{BB962C8B-B14F-4D97-AF65-F5344CB8AC3E}">
        <p14:creationId xmlns:p14="http://schemas.microsoft.com/office/powerpoint/2010/main" val="2683654005"/>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31BAB59-0B37-E744-B4B5-51E8CF51E598}" type="slidenum">
              <a:rPr lang="en-US" altLang="en-US"/>
              <a:pPr>
                <a:defRPr/>
              </a:pPr>
              <a:t>‹#›</a:t>
            </a:fld>
            <a:endParaRPr lang="en-US" altLang="en-US"/>
          </a:p>
        </p:txBody>
      </p:sp>
    </p:spTree>
    <p:extLst>
      <p:ext uri="{BB962C8B-B14F-4D97-AF65-F5344CB8AC3E}">
        <p14:creationId xmlns:p14="http://schemas.microsoft.com/office/powerpoint/2010/main" val="552166844"/>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5846E0E-DB91-8143-BB5D-4E44299E8C7A}" type="slidenum">
              <a:rPr lang="en-US" altLang="en-US"/>
              <a:pPr>
                <a:defRPr/>
              </a:pPr>
              <a:t>‹#›</a:t>
            </a:fld>
            <a:endParaRPr lang="en-US" altLang="en-US"/>
          </a:p>
        </p:txBody>
      </p:sp>
    </p:spTree>
    <p:extLst>
      <p:ext uri="{BB962C8B-B14F-4D97-AF65-F5344CB8AC3E}">
        <p14:creationId xmlns:p14="http://schemas.microsoft.com/office/powerpoint/2010/main" val="1467082363"/>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9649521"/>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5067253"/>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7479374"/>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8727020"/>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5789792"/>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90037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6303241"/>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3498505"/>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572144"/>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8071899"/>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7991587"/>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404743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41.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image" Target="../media/image1.png"/><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image" Target="../media/image1.png"/><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48.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theme" Target="../theme/theme49.xml"/><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slideLayout" Target="../slideLayouts/slideLayout533.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1.xml"/><Relationship Id="rId13" Type="http://schemas.openxmlformats.org/officeDocument/2006/relationships/image" Target="../media/image1.png"/><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theme" Target="../theme/theme50.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2.xml"/><Relationship Id="rId13" Type="http://schemas.openxmlformats.org/officeDocument/2006/relationships/theme" Target="../theme/theme51.xml"/><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slideLayout" Target="../slideLayouts/slideLayout556.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theme" Target="../theme/theme52.xml"/><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slideLayout" Target="../slideLayouts/slideLayout568.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6.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theme" Target="../theme/theme53.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s>
</file>

<file path=ppt/slideMasters/_rels/slideMaster54.xml.rels><?xml version="1.0" encoding="UTF-8" standalone="yes"?>
<Relationships xmlns="http://schemas.openxmlformats.org/package/2006/relationships"><Relationship Id="rId3" Type="http://schemas.openxmlformats.org/officeDocument/2006/relationships/slideLayout" Target="../slideLayouts/slideLayout582.xml"/><Relationship Id="rId7" Type="http://schemas.openxmlformats.org/officeDocument/2006/relationships/theme" Target="../theme/theme54.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5" Type="http://schemas.openxmlformats.org/officeDocument/2006/relationships/slideLayout" Target="../slideLayouts/slideLayout584.xml"/><Relationship Id="rId4" Type="http://schemas.openxmlformats.org/officeDocument/2006/relationships/slideLayout" Target="../slideLayouts/slideLayout583.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3.xml"/><Relationship Id="rId13" Type="http://schemas.openxmlformats.org/officeDocument/2006/relationships/theme" Target="../theme/theme55.xml"/><Relationship Id="rId3" Type="http://schemas.openxmlformats.org/officeDocument/2006/relationships/slideLayout" Target="../slideLayouts/slideLayout588.xml"/><Relationship Id="rId7" Type="http://schemas.openxmlformats.org/officeDocument/2006/relationships/slideLayout" Target="../slideLayouts/slideLayout592.xml"/><Relationship Id="rId12" Type="http://schemas.openxmlformats.org/officeDocument/2006/relationships/slideLayout" Target="../slideLayouts/slideLayout597.xml"/><Relationship Id="rId2" Type="http://schemas.openxmlformats.org/officeDocument/2006/relationships/slideLayout" Target="../slideLayouts/slideLayout587.xml"/><Relationship Id="rId1" Type="http://schemas.openxmlformats.org/officeDocument/2006/relationships/slideLayout" Target="../slideLayouts/slideLayout586.xml"/><Relationship Id="rId6" Type="http://schemas.openxmlformats.org/officeDocument/2006/relationships/slideLayout" Target="../slideLayouts/slideLayout591.xml"/><Relationship Id="rId11" Type="http://schemas.openxmlformats.org/officeDocument/2006/relationships/slideLayout" Target="../slideLayouts/slideLayout596.xml"/><Relationship Id="rId5" Type="http://schemas.openxmlformats.org/officeDocument/2006/relationships/slideLayout" Target="../slideLayouts/slideLayout590.xml"/><Relationship Id="rId10" Type="http://schemas.openxmlformats.org/officeDocument/2006/relationships/slideLayout" Target="../slideLayouts/slideLayout595.xml"/><Relationship Id="rId4" Type="http://schemas.openxmlformats.org/officeDocument/2006/relationships/slideLayout" Target="../slideLayouts/slideLayout589.xml"/><Relationship Id="rId9" Type="http://schemas.openxmlformats.org/officeDocument/2006/relationships/slideLayout" Target="../slideLayouts/slideLayout594.xml"/><Relationship Id="rId14" Type="http://schemas.openxmlformats.org/officeDocument/2006/relationships/image" Target="../media/image1.png"/></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5.xml"/><Relationship Id="rId13" Type="http://schemas.openxmlformats.org/officeDocument/2006/relationships/theme" Target="../theme/theme56.xml"/><Relationship Id="rId3" Type="http://schemas.openxmlformats.org/officeDocument/2006/relationships/slideLayout" Target="../slideLayouts/slideLayout600.xml"/><Relationship Id="rId7" Type="http://schemas.openxmlformats.org/officeDocument/2006/relationships/slideLayout" Target="../slideLayouts/slideLayout604.xml"/><Relationship Id="rId12" Type="http://schemas.openxmlformats.org/officeDocument/2006/relationships/slideLayout" Target="../slideLayouts/slideLayout609.xml"/><Relationship Id="rId2" Type="http://schemas.openxmlformats.org/officeDocument/2006/relationships/slideLayout" Target="../slideLayouts/slideLayout599.xml"/><Relationship Id="rId1" Type="http://schemas.openxmlformats.org/officeDocument/2006/relationships/slideLayout" Target="../slideLayouts/slideLayout598.xml"/><Relationship Id="rId6" Type="http://schemas.openxmlformats.org/officeDocument/2006/relationships/slideLayout" Target="../slideLayouts/slideLayout603.xml"/><Relationship Id="rId11" Type="http://schemas.openxmlformats.org/officeDocument/2006/relationships/slideLayout" Target="../slideLayouts/slideLayout608.xml"/><Relationship Id="rId5" Type="http://schemas.openxmlformats.org/officeDocument/2006/relationships/slideLayout" Target="../slideLayouts/slideLayout602.xml"/><Relationship Id="rId10" Type="http://schemas.openxmlformats.org/officeDocument/2006/relationships/slideLayout" Target="../slideLayouts/slideLayout607.xml"/><Relationship Id="rId4" Type="http://schemas.openxmlformats.org/officeDocument/2006/relationships/slideLayout" Target="../slideLayouts/slideLayout601.xml"/><Relationship Id="rId9" Type="http://schemas.openxmlformats.org/officeDocument/2006/relationships/slideLayout" Target="../slideLayouts/slideLayout60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7.xml"/><Relationship Id="rId13" Type="http://schemas.openxmlformats.org/officeDocument/2006/relationships/theme" Target="../theme/theme57.xml"/><Relationship Id="rId3" Type="http://schemas.openxmlformats.org/officeDocument/2006/relationships/slideLayout" Target="../slideLayouts/slideLayout612.xml"/><Relationship Id="rId7" Type="http://schemas.openxmlformats.org/officeDocument/2006/relationships/slideLayout" Target="../slideLayouts/slideLayout616.xml"/><Relationship Id="rId12" Type="http://schemas.openxmlformats.org/officeDocument/2006/relationships/slideLayout" Target="../slideLayouts/slideLayout621.xml"/><Relationship Id="rId2" Type="http://schemas.openxmlformats.org/officeDocument/2006/relationships/slideLayout" Target="../slideLayouts/slideLayout611.xml"/><Relationship Id="rId1" Type="http://schemas.openxmlformats.org/officeDocument/2006/relationships/slideLayout" Target="../slideLayouts/slideLayout610.xml"/><Relationship Id="rId6" Type="http://schemas.openxmlformats.org/officeDocument/2006/relationships/slideLayout" Target="../slideLayouts/slideLayout615.xml"/><Relationship Id="rId11" Type="http://schemas.openxmlformats.org/officeDocument/2006/relationships/slideLayout" Target="../slideLayouts/slideLayout620.xml"/><Relationship Id="rId5" Type="http://schemas.openxmlformats.org/officeDocument/2006/relationships/slideLayout" Target="../slideLayouts/slideLayout614.xml"/><Relationship Id="rId10" Type="http://schemas.openxmlformats.org/officeDocument/2006/relationships/slideLayout" Target="../slideLayouts/slideLayout619.xml"/><Relationship Id="rId4" Type="http://schemas.openxmlformats.org/officeDocument/2006/relationships/slideLayout" Target="../slideLayouts/slideLayout613.xml"/><Relationship Id="rId9" Type="http://schemas.openxmlformats.org/officeDocument/2006/relationships/slideLayout" Target="../slideLayouts/slideLayout618.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29.xml"/><Relationship Id="rId13" Type="http://schemas.openxmlformats.org/officeDocument/2006/relationships/theme" Target="../theme/theme58.xml"/><Relationship Id="rId3" Type="http://schemas.openxmlformats.org/officeDocument/2006/relationships/slideLayout" Target="../slideLayouts/slideLayout624.xml"/><Relationship Id="rId7" Type="http://schemas.openxmlformats.org/officeDocument/2006/relationships/slideLayout" Target="../slideLayouts/slideLayout628.xml"/><Relationship Id="rId12" Type="http://schemas.openxmlformats.org/officeDocument/2006/relationships/slideLayout" Target="../slideLayouts/slideLayout633.xml"/><Relationship Id="rId2" Type="http://schemas.openxmlformats.org/officeDocument/2006/relationships/slideLayout" Target="../slideLayouts/slideLayout623.xml"/><Relationship Id="rId1" Type="http://schemas.openxmlformats.org/officeDocument/2006/relationships/slideLayout" Target="../slideLayouts/slideLayout622.xml"/><Relationship Id="rId6" Type="http://schemas.openxmlformats.org/officeDocument/2006/relationships/slideLayout" Target="../slideLayouts/slideLayout627.xml"/><Relationship Id="rId11" Type="http://schemas.openxmlformats.org/officeDocument/2006/relationships/slideLayout" Target="../slideLayouts/slideLayout632.xml"/><Relationship Id="rId5" Type="http://schemas.openxmlformats.org/officeDocument/2006/relationships/slideLayout" Target="../slideLayouts/slideLayout626.xml"/><Relationship Id="rId10" Type="http://schemas.openxmlformats.org/officeDocument/2006/relationships/slideLayout" Target="../slideLayouts/slideLayout631.xml"/><Relationship Id="rId4" Type="http://schemas.openxmlformats.org/officeDocument/2006/relationships/slideLayout" Target="../slideLayouts/slideLayout625.xml"/><Relationship Id="rId9" Type="http://schemas.openxmlformats.org/officeDocument/2006/relationships/slideLayout" Target="../slideLayouts/slideLayout630.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1.xml"/><Relationship Id="rId3" Type="http://schemas.openxmlformats.org/officeDocument/2006/relationships/slideLayout" Target="../slideLayouts/slideLayout636.xml"/><Relationship Id="rId7" Type="http://schemas.openxmlformats.org/officeDocument/2006/relationships/slideLayout" Target="../slideLayouts/slideLayout640.xml"/><Relationship Id="rId12" Type="http://schemas.openxmlformats.org/officeDocument/2006/relationships/theme" Target="../theme/theme59.xml"/><Relationship Id="rId2" Type="http://schemas.openxmlformats.org/officeDocument/2006/relationships/slideLayout" Target="../slideLayouts/slideLayout635.xml"/><Relationship Id="rId1" Type="http://schemas.openxmlformats.org/officeDocument/2006/relationships/slideLayout" Target="../slideLayouts/slideLayout634.xml"/><Relationship Id="rId6" Type="http://schemas.openxmlformats.org/officeDocument/2006/relationships/slideLayout" Target="../slideLayouts/slideLayout639.xml"/><Relationship Id="rId11" Type="http://schemas.openxmlformats.org/officeDocument/2006/relationships/slideLayout" Target="../slideLayouts/slideLayout644.xml"/><Relationship Id="rId5" Type="http://schemas.openxmlformats.org/officeDocument/2006/relationships/slideLayout" Target="../slideLayouts/slideLayout638.xml"/><Relationship Id="rId10" Type="http://schemas.openxmlformats.org/officeDocument/2006/relationships/slideLayout" Target="../slideLayouts/slideLayout643.xml"/><Relationship Id="rId4" Type="http://schemas.openxmlformats.org/officeDocument/2006/relationships/slideLayout" Target="../slideLayouts/slideLayout637.xml"/><Relationship Id="rId9" Type="http://schemas.openxmlformats.org/officeDocument/2006/relationships/slideLayout" Target="../slideLayouts/slideLayout6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3" Type="http://schemas.openxmlformats.org/officeDocument/2006/relationships/theme" Target="../theme/theme60.xml"/><Relationship Id="rId2" Type="http://schemas.openxmlformats.org/officeDocument/2006/relationships/slideLayout" Target="../slideLayouts/slideLayout646.xml"/><Relationship Id="rId1" Type="http://schemas.openxmlformats.org/officeDocument/2006/relationships/slideLayout" Target="../slideLayouts/slideLayout645.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4.xml"/><Relationship Id="rId13" Type="http://schemas.openxmlformats.org/officeDocument/2006/relationships/image" Target="../media/image1.png"/><Relationship Id="rId3" Type="http://schemas.openxmlformats.org/officeDocument/2006/relationships/slideLayout" Target="../slideLayouts/slideLayout649.xml"/><Relationship Id="rId7" Type="http://schemas.openxmlformats.org/officeDocument/2006/relationships/slideLayout" Target="../slideLayouts/slideLayout653.xml"/><Relationship Id="rId12" Type="http://schemas.openxmlformats.org/officeDocument/2006/relationships/theme" Target="../theme/theme61.xml"/><Relationship Id="rId2" Type="http://schemas.openxmlformats.org/officeDocument/2006/relationships/slideLayout" Target="../slideLayouts/slideLayout648.xml"/><Relationship Id="rId1" Type="http://schemas.openxmlformats.org/officeDocument/2006/relationships/slideLayout" Target="../slideLayouts/slideLayout647.xml"/><Relationship Id="rId6" Type="http://schemas.openxmlformats.org/officeDocument/2006/relationships/slideLayout" Target="../slideLayouts/slideLayout652.xml"/><Relationship Id="rId11" Type="http://schemas.openxmlformats.org/officeDocument/2006/relationships/slideLayout" Target="../slideLayouts/slideLayout657.xml"/><Relationship Id="rId5" Type="http://schemas.openxmlformats.org/officeDocument/2006/relationships/slideLayout" Target="../slideLayouts/slideLayout651.xml"/><Relationship Id="rId10" Type="http://schemas.openxmlformats.org/officeDocument/2006/relationships/slideLayout" Target="../slideLayouts/slideLayout656.xml"/><Relationship Id="rId4" Type="http://schemas.openxmlformats.org/officeDocument/2006/relationships/slideLayout" Target="../slideLayouts/slideLayout650.xml"/><Relationship Id="rId9" Type="http://schemas.openxmlformats.org/officeDocument/2006/relationships/slideLayout" Target="../slideLayouts/slideLayout655.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65.xml"/><Relationship Id="rId3" Type="http://schemas.openxmlformats.org/officeDocument/2006/relationships/slideLayout" Target="../slideLayouts/slideLayout660.xml"/><Relationship Id="rId7" Type="http://schemas.openxmlformats.org/officeDocument/2006/relationships/slideLayout" Target="../slideLayouts/slideLayout664.xml"/><Relationship Id="rId12" Type="http://schemas.openxmlformats.org/officeDocument/2006/relationships/theme" Target="../theme/theme62.xml"/><Relationship Id="rId2" Type="http://schemas.openxmlformats.org/officeDocument/2006/relationships/slideLayout" Target="../slideLayouts/slideLayout659.xml"/><Relationship Id="rId1" Type="http://schemas.openxmlformats.org/officeDocument/2006/relationships/slideLayout" Target="../slideLayouts/slideLayout658.xml"/><Relationship Id="rId6" Type="http://schemas.openxmlformats.org/officeDocument/2006/relationships/slideLayout" Target="../slideLayouts/slideLayout663.xml"/><Relationship Id="rId11" Type="http://schemas.openxmlformats.org/officeDocument/2006/relationships/slideLayout" Target="../slideLayouts/slideLayout668.xml"/><Relationship Id="rId5" Type="http://schemas.openxmlformats.org/officeDocument/2006/relationships/slideLayout" Target="../slideLayouts/slideLayout662.xml"/><Relationship Id="rId10" Type="http://schemas.openxmlformats.org/officeDocument/2006/relationships/slideLayout" Target="../slideLayouts/slideLayout667.xml"/><Relationship Id="rId4" Type="http://schemas.openxmlformats.org/officeDocument/2006/relationships/slideLayout" Target="../slideLayouts/slideLayout661.xml"/><Relationship Id="rId9" Type="http://schemas.openxmlformats.org/officeDocument/2006/relationships/slideLayout" Target="../slideLayouts/slideLayout666.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76.xml"/><Relationship Id="rId13" Type="http://schemas.openxmlformats.org/officeDocument/2006/relationships/slideLayout" Target="../slideLayouts/slideLayout681.xml"/><Relationship Id="rId3" Type="http://schemas.openxmlformats.org/officeDocument/2006/relationships/slideLayout" Target="../slideLayouts/slideLayout671.xml"/><Relationship Id="rId7" Type="http://schemas.openxmlformats.org/officeDocument/2006/relationships/slideLayout" Target="../slideLayouts/slideLayout675.xml"/><Relationship Id="rId12" Type="http://schemas.openxmlformats.org/officeDocument/2006/relationships/slideLayout" Target="../slideLayouts/slideLayout680.xml"/><Relationship Id="rId2" Type="http://schemas.openxmlformats.org/officeDocument/2006/relationships/slideLayout" Target="../slideLayouts/slideLayout670.xml"/><Relationship Id="rId1" Type="http://schemas.openxmlformats.org/officeDocument/2006/relationships/slideLayout" Target="../slideLayouts/slideLayout669.xml"/><Relationship Id="rId6" Type="http://schemas.openxmlformats.org/officeDocument/2006/relationships/slideLayout" Target="../slideLayouts/slideLayout674.xml"/><Relationship Id="rId11" Type="http://schemas.openxmlformats.org/officeDocument/2006/relationships/slideLayout" Target="../slideLayouts/slideLayout679.xml"/><Relationship Id="rId5" Type="http://schemas.openxmlformats.org/officeDocument/2006/relationships/slideLayout" Target="../slideLayouts/slideLayout673.xml"/><Relationship Id="rId15" Type="http://schemas.openxmlformats.org/officeDocument/2006/relationships/image" Target="../media/image8.png"/><Relationship Id="rId10" Type="http://schemas.openxmlformats.org/officeDocument/2006/relationships/slideLayout" Target="../slideLayouts/slideLayout678.xml"/><Relationship Id="rId4" Type="http://schemas.openxmlformats.org/officeDocument/2006/relationships/slideLayout" Target="../slideLayouts/slideLayout672.xml"/><Relationship Id="rId9" Type="http://schemas.openxmlformats.org/officeDocument/2006/relationships/slideLayout" Target="../slideLayouts/slideLayout677.xml"/><Relationship Id="rId14" Type="http://schemas.openxmlformats.org/officeDocument/2006/relationships/theme" Target="../theme/theme63.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89.xml"/><Relationship Id="rId13" Type="http://schemas.openxmlformats.org/officeDocument/2006/relationships/theme" Target="../theme/theme64.xml"/><Relationship Id="rId3" Type="http://schemas.openxmlformats.org/officeDocument/2006/relationships/slideLayout" Target="../slideLayouts/slideLayout684.xml"/><Relationship Id="rId7" Type="http://schemas.openxmlformats.org/officeDocument/2006/relationships/slideLayout" Target="../slideLayouts/slideLayout688.xml"/><Relationship Id="rId12" Type="http://schemas.openxmlformats.org/officeDocument/2006/relationships/slideLayout" Target="../slideLayouts/slideLayout693.xml"/><Relationship Id="rId2" Type="http://schemas.openxmlformats.org/officeDocument/2006/relationships/slideLayout" Target="../slideLayouts/slideLayout683.xml"/><Relationship Id="rId1" Type="http://schemas.openxmlformats.org/officeDocument/2006/relationships/slideLayout" Target="../slideLayouts/slideLayout682.xml"/><Relationship Id="rId6" Type="http://schemas.openxmlformats.org/officeDocument/2006/relationships/slideLayout" Target="../slideLayouts/slideLayout687.xml"/><Relationship Id="rId11" Type="http://schemas.openxmlformats.org/officeDocument/2006/relationships/slideLayout" Target="../slideLayouts/slideLayout692.xml"/><Relationship Id="rId5" Type="http://schemas.openxmlformats.org/officeDocument/2006/relationships/slideLayout" Target="../slideLayouts/slideLayout686.xml"/><Relationship Id="rId10" Type="http://schemas.openxmlformats.org/officeDocument/2006/relationships/slideLayout" Target="../slideLayouts/slideLayout691.xml"/><Relationship Id="rId4" Type="http://schemas.openxmlformats.org/officeDocument/2006/relationships/slideLayout" Target="../slideLayouts/slideLayout685.xml"/><Relationship Id="rId9" Type="http://schemas.openxmlformats.org/officeDocument/2006/relationships/slideLayout" Target="../slideLayouts/slideLayout690.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01.xml"/><Relationship Id="rId13" Type="http://schemas.openxmlformats.org/officeDocument/2006/relationships/theme" Target="../theme/theme65.xml"/><Relationship Id="rId3" Type="http://schemas.openxmlformats.org/officeDocument/2006/relationships/slideLayout" Target="../slideLayouts/slideLayout696.xml"/><Relationship Id="rId7" Type="http://schemas.openxmlformats.org/officeDocument/2006/relationships/slideLayout" Target="../slideLayouts/slideLayout700.xml"/><Relationship Id="rId12" Type="http://schemas.openxmlformats.org/officeDocument/2006/relationships/slideLayout" Target="../slideLayouts/slideLayout705.xml"/><Relationship Id="rId2" Type="http://schemas.openxmlformats.org/officeDocument/2006/relationships/slideLayout" Target="../slideLayouts/slideLayout695.xml"/><Relationship Id="rId1" Type="http://schemas.openxmlformats.org/officeDocument/2006/relationships/slideLayout" Target="../slideLayouts/slideLayout694.xml"/><Relationship Id="rId6" Type="http://schemas.openxmlformats.org/officeDocument/2006/relationships/slideLayout" Target="../slideLayouts/slideLayout699.xml"/><Relationship Id="rId11" Type="http://schemas.openxmlformats.org/officeDocument/2006/relationships/slideLayout" Target="../slideLayouts/slideLayout704.xml"/><Relationship Id="rId5" Type="http://schemas.openxmlformats.org/officeDocument/2006/relationships/slideLayout" Target="../slideLayouts/slideLayout698.xml"/><Relationship Id="rId10" Type="http://schemas.openxmlformats.org/officeDocument/2006/relationships/slideLayout" Target="../slideLayouts/slideLayout703.xml"/><Relationship Id="rId4" Type="http://schemas.openxmlformats.org/officeDocument/2006/relationships/slideLayout" Target="../slideLayouts/slideLayout697.xml"/><Relationship Id="rId9" Type="http://schemas.openxmlformats.org/officeDocument/2006/relationships/slideLayout" Target="../slideLayouts/slideLayout702.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7/20/20</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2020. 7. 20.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7/20/20</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7/20/20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7/20/20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66330585"/>
      </p:ext>
    </p:extLst>
  </p:cSld>
  <p:clrMap bg1="lt1" tx1="dk1" bg2="lt2" tx2="dk2" accent1="accent1" accent2="accent2" accent3="accent3" accent4="accent4" accent5="accent5" accent6="accent6" hlink="hlink" folHlink="folHlink"/>
  <p:sldLayoutIdLst>
    <p:sldLayoutId id="2147488391" r:id="rId1"/>
    <p:sldLayoutId id="2147488392" r:id="rId2"/>
    <p:sldLayoutId id="2147488393" r:id="rId3"/>
    <p:sldLayoutId id="2147488394" r:id="rId4"/>
    <p:sldLayoutId id="2147488395" r:id="rId5"/>
    <p:sldLayoutId id="2147488396" r:id="rId6"/>
    <p:sldLayoutId id="2147488397" r:id="rId7"/>
    <p:sldLayoutId id="2147488398" r:id="rId8"/>
    <p:sldLayoutId id="2147488399" r:id="rId9"/>
    <p:sldLayoutId id="2147488400" r:id="rId10"/>
    <p:sldLayoutId id="2147488401" r:id="rId11"/>
    <p:sldLayoutId id="214748840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23989698"/>
      </p:ext>
    </p:extLst>
  </p:cSld>
  <p:clrMap bg1="lt1" tx1="dk1" bg2="lt2" tx2="dk2" accent1="accent1" accent2="accent2" accent3="accent3" accent4="accent4" accent5="accent5" accent6="accent6" hlink="hlink" folHlink="folHlink"/>
  <p:sldLayoutIdLst>
    <p:sldLayoutId id="2147488572" r:id="rId1"/>
    <p:sldLayoutId id="2147488573" r:id="rId2"/>
    <p:sldLayoutId id="2147488574" r:id="rId3"/>
    <p:sldLayoutId id="2147488575" r:id="rId4"/>
    <p:sldLayoutId id="2147488576" r:id="rId5"/>
    <p:sldLayoutId id="2147488577" r:id="rId6"/>
    <p:sldLayoutId id="2147488578" r:id="rId7"/>
    <p:sldLayoutId id="2147488579" r:id="rId8"/>
    <p:sldLayoutId id="2147488580" r:id="rId9"/>
    <p:sldLayoutId id="2147488581" r:id="rId10"/>
    <p:sldLayoutId id="2147488582" r:id="rId11"/>
    <p:sldLayoutId id="214748858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500557365"/>
      </p:ext>
    </p:extLst>
  </p:cSld>
  <p:clrMap bg1="lt1" tx1="dk1" bg2="lt2" tx2="dk2" accent1="accent1" accent2="accent2" accent3="accent3" accent4="accent4" accent5="accent5" accent6="accent6" hlink="hlink" folHlink="folHlink"/>
  <p:sldLayoutIdLst>
    <p:sldLayoutId id="2147488585" r:id="rId1"/>
    <p:sldLayoutId id="2147488586" r:id="rId2"/>
    <p:sldLayoutId id="2147488587" r:id="rId3"/>
    <p:sldLayoutId id="2147488588" r:id="rId4"/>
    <p:sldLayoutId id="2147488589" r:id="rId5"/>
    <p:sldLayoutId id="2147488590" r:id="rId6"/>
    <p:sldLayoutId id="2147488591" r:id="rId7"/>
    <p:sldLayoutId id="2147488592" r:id="rId8"/>
    <p:sldLayoutId id="2147488593" r:id="rId9"/>
    <p:sldLayoutId id="2147488594" r:id="rId10"/>
    <p:sldLayoutId id="2147488595" r:id="rId11"/>
    <p:sldLayoutId id="21474885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7/20/20</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3664330112"/>
      </p:ext>
    </p:extLst>
  </p:cSld>
  <p:clrMap bg1="lt1" tx1="dk1" bg2="lt2" tx2="dk2" accent1="accent1" accent2="accent2" accent3="accent3" accent4="accent4" accent5="accent5" accent6="accent6" hlink="hlink" folHlink="folHlink"/>
  <p:sldLayoutIdLst>
    <p:sldLayoutId id="2147488598" r:id="rId1"/>
    <p:sldLayoutId id="2147488599" r:id="rId2"/>
    <p:sldLayoutId id="2147488600" r:id="rId3"/>
    <p:sldLayoutId id="2147488601" r:id="rId4"/>
    <p:sldLayoutId id="2147488602" r:id="rId5"/>
    <p:sldLayoutId id="2147488603" r:id="rId6"/>
    <p:sldLayoutId id="2147488604" r:id="rId7"/>
    <p:sldLayoutId id="2147488605" r:id="rId8"/>
    <p:sldLayoutId id="2147488606" r:id="rId9"/>
    <p:sldLayoutId id="2147488607" r:id="rId10"/>
    <p:sldLayoutId id="2147488608"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1373518"/>
      </p:ext>
    </p:extLst>
  </p:cSld>
  <p:clrMap bg1="lt1" tx1="dk1" bg2="lt2" tx2="dk2" accent1="accent1" accent2="accent2" accent3="accent3" accent4="accent4" accent5="accent5" accent6="accent6" hlink="hlink" folHlink="folHlink"/>
  <p:sldLayoutIdLst>
    <p:sldLayoutId id="2147488610" r:id="rId1"/>
    <p:sldLayoutId id="2147488611" r:id="rId2"/>
    <p:sldLayoutId id="2147488612" r:id="rId3"/>
    <p:sldLayoutId id="2147488613" r:id="rId4"/>
    <p:sldLayoutId id="2147488614" r:id="rId5"/>
    <p:sldLayoutId id="2147488615"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2719246792"/>
      </p:ext>
    </p:extLst>
  </p:cSld>
  <p:clrMap bg1="lt1" tx1="dk1" bg2="lt2" tx2="dk2" accent1="accent1" accent2="accent2" accent3="accent3" accent4="accent4" accent5="accent5" accent6="accent6" hlink="hlink" folHlink="folHlink"/>
  <p:sldLayoutIdLst>
    <p:sldLayoutId id="2147488617" r:id="rId1"/>
    <p:sldLayoutId id="2147488618" r:id="rId2"/>
    <p:sldLayoutId id="2147488619" r:id="rId3"/>
    <p:sldLayoutId id="2147488620" r:id="rId4"/>
    <p:sldLayoutId id="2147488621" r:id="rId5"/>
    <p:sldLayoutId id="2147488622" r:id="rId6"/>
    <p:sldLayoutId id="2147488623" r:id="rId7"/>
    <p:sldLayoutId id="2147488624" r:id="rId8"/>
    <p:sldLayoutId id="2147488625" r:id="rId9"/>
    <p:sldLayoutId id="2147488626" r:id="rId10"/>
    <p:sldLayoutId id="2147488627" r:id="rId11"/>
    <p:sldLayoutId id="214748862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D7560A-9F5D-7742-BEE3-53E7C8CD2AD3}"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850692592"/>
      </p:ext>
    </p:extLst>
  </p:cSld>
  <p:clrMap bg1="lt1" tx1="dk1" bg2="lt2" tx2="dk2" accent1="accent1" accent2="accent2" accent3="accent3" accent4="accent4" accent5="accent5" accent6="accent6" hlink="hlink" folHlink="folHlink"/>
  <p:sldLayoutIdLst>
    <p:sldLayoutId id="2147488630" r:id="rId1"/>
    <p:sldLayoutId id="2147488631" r:id="rId2"/>
    <p:sldLayoutId id="2147488632" r:id="rId3"/>
    <p:sldLayoutId id="2147488633" r:id="rId4"/>
    <p:sldLayoutId id="2147488634" r:id="rId5"/>
    <p:sldLayoutId id="2147488635" r:id="rId6"/>
    <p:sldLayoutId id="2147488636" r:id="rId7"/>
    <p:sldLayoutId id="2147488637" r:id="rId8"/>
    <p:sldLayoutId id="2147488638" r:id="rId9"/>
    <p:sldLayoutId id="2147488639" r:id="rId10"/>
    <p:sldLayoutId id="2147488640" r:id="rId11"/>
    <p:sldLayoutId id="214748864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056827371"/>
      </p:ext>
    </p:extLst>
  </p:cSld>
  <p:clrMap bg1="lt1" tx1="dk1" bg2="lt2" tx2="dk2" accent1="accent1" accent2="accent2" accent3="accent3" accent4="accent4" accent5="accent5" accent6="accent6" hlink="hlink" folHlink="folHlink"/>
  <p:sldLayoutIdLst>
    <p:sldLayoutId id="2147488643" r:id="rId1"/>
    <p:sldLayoutId id="2147488644" r:id="rId2"/>
    <p:sldLayoutId id="2147488645" r:id="rId3"/>
    <p:sldLayoutId id="2147488646" r:id="rId4"/>
    <p:sldLayoutId id="2147488647" r:id="rId5"/>
    <p:sldLayoutId id="2147488648" r:id="rId6"/>
    <p:sldLayoutId id="2147488649" r:id="rId7"/>
    <p:sldLayoutId id="2147488650" r:id="rId8"/>
    <p:sldLayoutId id="2147488651" r:id="rId9"/>
    <p:sldLayoutId id="2147488652" r:id="rId10"/>
    <p:sldLayoutId id="2147488653" r:id="rId11"/>
    <p:sldLayoutId id="214748865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852650340"/>
      </p:ext>
    </p:extLst>
  </p:cSld>
  <p:clrMap bg1="lt1" tx1="dk1" bg2="lt2" tx2="dk2" accent1="accent1" accent2="accent2" accent3="accent3" accent4="accent4" accent5="accent5" accent6="accent6" hlink="hlink" folHlink="folHlink"/>
  <p:sldLayoutIdLst>
    <p:sldLayoutId id="2147488656" r:id="rId1"/>
    <p:sldLayoutId id="2147488657" r:id="rId2"/>
    <p:sldLayoutId id="2147488658" r:id="rId3"/>
    <p:sldLayoutId id="2147488659" r:id="rId4"/>
    <p:sldLayoutId id="2147488660" r:id="rId5"/>
    <p:sldLayoutId id="2147488661" r:id="rId6"/>
    <p:sldLayoutId id="2147488662" r:id="rId7"/>
    <p:sldLayoutId id="2147488663" r:id="rId8"/>
    <p:sldLayoutId id="2147488664" r:id="rId9"/>
    <p:sldLayoutId id="2147488665" r:id="rId10"/>
    <p:sldLayoutId id="2147488666" r:id="rId11"/>
    <p:sldLayoutId id="214748866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9191832"/>
      </p:ext>
    </p:extLst>
  </p:cSld>
  <p:clrMap bg1="lt1" tx1="dk1" bg2="lt2" tx2="dk2" accent1="accent1" accent2="accent2" accent3="accent3" accent4="accent4" accent5="accent5" accent6="accent6" hlink="hlink" folHlink="folHlink"/>
  <p:sldLayoutIdLst>
    <p:sldLayoutId id="2147488669" r:id="rId1"/>
    <p:sldLayoutId id="2147488670" r:id="rId2"/>
    <p:sldLayoutId id="2147488671" r:id="rId3"/>
    <p:sldLayoutId id="2147488672" r:id="rId4"/>
    <p:sldLayoutId id="2147488673" r:id="rId5"/>
    <p:sldLayoutId id="2147488674" r:id="rId6"/>
    <p:sldLayoutId id="2147488675" r:id="rId7"/>
    <p:sldLayoutId id="2147488676" r:id="rId8"/>
    <p:sldLayoutId id="2147488677" r:id="rId9"/>
    <p:sldLayoutId id="2147488678" r:id="rId10"/>
    <p:sldLayoutId id="214748867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143228"/>
      </p:ext>
    </p:extLst>
  </p:cSld>
  <p:clrMap bg1="lt1" tx1="dk1" bg2="lt2" tx2="dk2" accent1="accent1" accent2="accent2" accent3="accent3" accent4="accent4" accent5="accent5" accent6="accent6" hlink="hlink" folHlink="folHlink"/>
  <p:sldLayoutIdLst>
    <p:sldLayoutId id="2147488681" r:id="rId1"/>
    <p:sldLayoutId id="214748868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04520270"/>
      </p:ext>
    </p:extLst>
  </p:cSld>
  <p:clrMap bg1="lt1" tx1="dk1" bg2="lt2" tx2="dk2" accent1="accent1" accent2="accent2" accent3="accent3" accent4="accent4" accent5="accent5" accent6="accent6" hlink="hlink" folHlink="folHlink"/>
  <p:sldLayoutIdLst>
    <p:sldLayoutId id="2147488684" r:id="rId1"/>
    <p:sldLayoutId id="2147488685" r:id="rId2"/>
    <p:sldLayoutId id="2147488686" r:id="rId3"/>
    <p:sldLayoutId id="2147488687" r:id="rId4"/>
    <p:sldLayoutId id="2147488688" r:id="rId5"/>
    <p:sldLayoutId id="2147488689" r:id="rId6"/>
    <p:sldLayoutId id="2147488690" r:id="rId7"/>
    <p:sldLayoutId id="2147488691" r:id="rId8"/>
    <p:sldLayoutId id="2147488692" r:id="rId9"/>
    <p:sldLayoutId id="2147488693" r:id="rId10"/>
    <p:sldLayoutId id="214748869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6890490"/>
      </p:ext>
    </p:extLst>
  </p:cSld>
  <p:clrMap bg1="lt1" tx1="dk1" bg2="dk2" tx2="lt2" accent1="accent1" accent2="accent2" accent3="accent3" accent4="accent4" accent5="accent5" accent6="accent6" hlink="hlink" folHlink="folHlink"/>
  <p:sldLayoutIdLst>
    <p:sldLayoutId id="2147488696" r:id="rId1"/>
    <p:sldLayoutId id="2147488697" r:id="rId2"/>
    <p:sldLayoutId id="2147488698" r:id="rId3"/>
    <p:sldLayoutId id="2147488699" r:id="rId4"/>
    <p:sldLayoutId id="2147488700" r:id="rId5"/>
    <p:sldLayoutId id="2147488701" r:id="rId6"/>
    <p:sldLayoutId id="2147488702" r:id="rId7"/>
    <p:sldLayoutId id="2147488703" r:id="rId8"/>
    <p:sldLayoutId id="2147488704" r:id="rId9"/>
    <p:sldLayoutId id="2147488705" r:id="rId10"/>
    <p:sldLayoutId id="2147488706"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1026"/>
          <p:cNvSpPr>
            <a:spLocks noGrp="1" noChangeArrowheads="1"/>
          </p:cNvSpPr>
          <p:nvPr>
            <p:ph type="title"/>
          </p:nvPr>
        </p:nvSpPr>
        <p:spPr bwMode="auto">
          <a:xfrm>
            <a:off x="228600" y="152400"/>
            <a:ext cx="8610600" cy="1066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0355" name="Rectangle 1027"/>
          <p:cNvSpPr>
            <a:spLocks noGrp="1" noChangeArrowheads="1"/>
          </p:cNvSpPr>
          <p:nvPr>
            <p:ph type="body" idx="1"/>
          </p:nvPr>
        </p:nvSpPr>
        <p:spPr bwMode="auto">
          <a:xfrm>
            <a:off x="228600" y="1371600"/>
            <a:ext cx="8610600" cy="4876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3638"/>
            <a:ext cx="2133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600">
                <a:latin typeface="+mj-lt"/>
              </a:defRPr>
            </a:lvl1pPr>
          </a:lstStyle>
          <a:p>
            <a:pPr fontAlgn="base">
              <a:spcBef>
                <a:spcPct val="0"/>
              </a:spcBef>
              <a:spcAft>
                <a:spcPct val="0"/>
              </a:spcAft>
            </a:pPr>
            <a:fld id="{FB9097EB-AA7A-5345-B645-B68656F94D5E}" type="slidenum">
              <a:rPr lang="en-US" smtClean="0">
                <a:solidFill>
                  <a:srgbClr val="000000"/>
                </a:solidFill>
                <a:latin typeface="Garamond"/>
                <a:ea typeface="ＭＳ Ｐゴシック" charset="0"/>
              </a:rPr>
              <a:pPr fontAlgn="base">
                <a:spcBef>
                  <a:spcPct val="0"/>
                </a:spcBef>
                <a:spcAft>
                  <a:spcPct val="0"/>
                </a:spcAft>
              </a:pPr>
              <a:t>‹#›</a:t>
            </a:fld>
            <a:endParaRPr lang="en-US">
              <a:solidFill>
                <a:srgbClr val="000000"/>
              </a:solidFill>
              <a:latin typeface="Garamond"/>
              <a:ea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036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pic>
        <p:nvPicPr>
          <p:cNvPr id="100362" name="Picture 1034" descr="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038602" y="6400800"/>
            <a:ext cx="1343025" cy="26193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06273238"/>
      </p:ext>
    </p:extLst>
  </p:cSld>
  <p:clrMap bg1="lt1" tx1="dk1" bg2="lt2" tx2="dk2" accent1="accent1" accent2="accent2" accent3="accent3" accent4="accent4" accent5="accent5" accent6="accent6" hlink="hlink" folHlink="folHlink"/>
  <p:sldLayoutIdLst>
    <p:sldLayoutId id="2147488708" r:id="rId1"/>
    <p:sldLayoutId id="2147488709" r:id="rId2"/>
    <p:sldLayoutId id="2147488710" r:id="rId3"/>
    <p:sldLayoutId id="2147488711" r:id="rId4"/>
    <p:sldLayoutId id="2147488712" r:id="rId5"/>
    <p:sldLayoutId id="2147488713" r:id="rId6"/>
    <p:sldLayoutId id="2147488714" r:id="rId7"/>
    <p:sldLayoutId id="2147488715" r:id="rId8"/>
    <p:sldLayoutId id="2147488716" r:id="rId9"/>
    <p:sldLayoutId id="2147488717" r:id="rId10"/>
    <p:sldLayoutId id="2147488718" r:id="rId11"/>
    <p:sldLayoutId id="2147488719" r:id="rId12"/>
    <p:sldLayoutId id="2147488720" r:id="rId13"/>
  </p:sldLayoutIdLst>
  <p:transition/>
  <p:hf hdr="0" ftr="0" dt="0"/>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Garamond" charset="0"/>
          <a:ea typeface="ＭＳ Ｐゴシック" charset="0"/>
        </a:defRPr>
      </a:lvl2pPr>
      <a:lvl3pPr algn="l" rtl="0" fontAlgn="base">
        <a:spcBef>
          <a:spcPct val="0"/>
        </a:spcBef>
        <a:spcAft>
          <a:spcPct val="0"/>
        </a:spcAft>
        <a:defRPr sz="4000">
          <a:solidFill>
            <a:schemeClr val="tx2"/>
          </a:solidFill>
          <a:latin typeface="Garamond" charset="0"/>
          <a:ea typeface="ＭＳ Ｐゴシック" charset="0"/>
        </a:defRPr>
      </a:lvl3pPr>
      <a:lvl4pPr algn="l" rtl="0" fontAlgn="base">
        <a:spcBef>
          <a:spcPct val="0"/>
        </a:spcBef>
        <a:spcAft>
          <a:spcPct val="0"/>
        </a:spcAft>
        <a:defRPr sz="4000">
          <a:solidFill>
            <a:schemeClr val="tx2"/>
          </a:solidFill>
          <a:latin typeface="Garamond" charset="0"/>
          <a:ea typeface="ＭＳ Ｐゴシック" charset="0"/>
        </a:defRPr>
      </a:lvl4pPr>
      <a:lvl5pPr algn="l" rtl="0" fontAlgn="base">
        <a:spcBef>
          <a:spcPct val="0"/>
        </a:spcBef>
        <a:spcAft>
          <a:spcPct val="0"/>
        </a:spcAft>
        <a:defRPr sz="4000">
          <a:solidFill>
            <a:schemeClr val="tx2"/>
          </a:solidFill>
          <a:latin typeface="Garamond" charset="0"/>
          <a:ea typeface="ＭＳ Ｐゴシック" charset="0"/>
        </a:defRPr>
      </a:lvl5pPr>
      <a:lvl6pPr marL="457200" algn="l" rtl="0" fontAlgn="base">
        <a:spcBef>
          <a:spcPct val="0"/>
        </a:spcBef>
        <a:spcAft>
          <a:spcPct val="0"/>
        </a:spcAft>
        <a:defRPr sz="4000">
          <a:solidFill>
            <a:schemeClr val="tx2"/>
          </a:solidFill>
          <a:latin typeface="Garamond" charset="0"/>
          <a:ea typeface="ＭＳ Ｐゴシック" charset="0"/>
        </a:defRPr>
      </a:lvl6pPr>
      <a:lvl7pPr marL="914400" algn="l" rtl="0" fontAlgn="base">
        <a:spcBef>
          <a:spcPct val="0"/>
        </a:spcBef>
        <a:spcAft>
          <a:spcPct val="0"/>
        </a:spcAft>
        <a:defRPr sz="4000">
          <a:solidFill>
            <a:schemeClr val="tx2"/>
          </a:solidFill>
          <a:latin typeface="Garamond" charset="0"/>
          <a:ea typeface="ＭＳ Ｐゴシック" charset="0"/>
        </a:defRPr>
      </a:lvl7pPr>
      <a:lvl8pPr marL="1371600" algn="l" rtl="0" fontAlgn="base">
        <a:spcBef>
          <a:spcPct val="0"/>
        </a:spcBef>
        <a:spcAft>
          <a:spcPct val="0"/>
        </a:spcAft>
        <a:defRPr sz="4000">
          <a:solidFill>
            <a:schemeClr val="tx2"/>
          </a:solidFill>
          <a:latin typeface="Garamond" charset="0"/>
          <a:ea typeface="ＭＳ Ｐゴシック" charset="0"/>
        </a:defRPr>
      </a:lvl8pPr>
      <a:lvl9pPr marL="1828800" algn="l" rtl="0" fontAlgn="base">
        <a:spcBef>
          <a:spcPct val="0"/>
        </a:spcBef>
        <a:spcAft>
          <a:spcPct val="0"/>
        </a:spcAft>
        <a:defRPr sz="4000">
          <a:solidFill>
            <a:schemeClr val="tx2"/>
          </a:solidFill>
          <a:latin typeface="Garamond" charset="0"/>
          <a:ea typeface="ＭＳ Ｐゴシック" charset="0"/>
        </a:defRPr>
      </a:lvl9pPr>
    </p:titleStyle>
    <p:bodyStyle>
      <a:lvl1pPr marL="342900" indent="-342900" algn="l" rtl="0" fontAlgn="base">
        <a:spcBef>
          <a:spcPct val="20000"/>
        </a:spcBef>
        <a:spcAft>
          <a:spcPct val="0"/>
        </a:spcAft>
        <a:buClr>
          <a:schemeClr val="accent1"/>
        </a:buClr>
        <a:buSzPct val="65000"/>
        <a:buFont typeface="Wingdings" charset="0"/>
        <a:buChar char="n"/>
        <a:defRPr sz="24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charset="0"/>
        <a:buChar char="q"/>
        <a:defRPr sz="22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charset="0"/>
        <a:buChar char="n"/>
        <a:defRPr sz="20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charset="0"/>
        <a:buChar char="q"/>
        <a:defRPr>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F4A8B300-57DC-AA40-A8ED-06B05AC83B03}" type="slidenum">
              <a:rPr lang="en-US" altLang="en-US"/>
              <a:pPr>
                <a:defRPr/>
              </a:pPr>
              <a:t>‹#›</a:t>
            </a:fld>
            <a:endParaRPr lang="en-US" alt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646924728"/>
      </p:ext>
    </p:extLst>
  </p:cSld>
  <p:clrMap bg1="lt1" tx1="dk1" bg2="lt2" tx2="dk2" accent1="accent1" accent2="accent2" accent3="accent3" accent4="accent4" accent5="accent5" accent6="accent6" hlink="hlink" folHlink="folHlink"/>
  <p:sldLayoutIdLst>
    <p:sldLayoutId id="2147488722" r:id="rId1"/>
    <p:sldLayoutId id="2147488723" r:id="rId2"/>
    <p:sldLayoutId id="2147488724" r:id="rId3"/>
    <p:sldLayoutId id="2147488725" r:id="rId4"/>
    <p:sldLayoutId id="2147488726" r:id="rId5"/>
    <p:sldLayoutId id="2147488727" r:id="rId6"/>
    <p:sldLayoutId id="2147488728" r:id="rId7"/>
    <p:sldLayoutId id="2147488729" r:id="rId8"/>
    <p:sldLayoutId id="2147488730" r:id="rId9"/>
    <p:sldLayoutId id="2147488731" r:id="rId10"/>
    <p:sldLayoutId id="2147488732" r:id="rId11"/>
    <p:sldLayoutId id="214748873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3613658"/>
      </p:ext>
    </p:extLst>
  </p:cSld>
  <p:clrMap bg1="lt1" tx1="dk1" bg2="lt2" tx2="dk2" accent1="accent1" accent2="accent2" accent3="accent3" accent4="accent4" accent5="accent5" accent6="accent6" hlink="hlink" folHlink="folHlink"/>
  <p:sldLayoutIdLst>
    <p:sldLayoutId id="2147488735" r:id="rId1"/>
    <p:sldLayoutId id="2147488736" r:id="rId2"/>
    <p:sldLayoutId id="2147488737" r:id="rId3"/>
    <p:sldLayoutId id="2147488738" r:id="rId4"/>
    <p:sldLayoutId id="2147488739" r:id="rId5"/>
    <p:sldLayoutId id="2147488740" r:id="rId6"/>
    <p:sldLayoutId id="2147488741" r:id="rId7"/>
    <p:sldLayoutId id="2147488742" r:id="rId8"/>
    <p:sldLayoutId id="2147488743" r:id="rId9"/>
    <p:sldLayoutId id="2147488744" r:id="rId10"/>
    <p:sldLayoutId id="2147488745" r:id="rId11"/>
    <p:sldLayoutId id="2147488746"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0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87.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3.tiff"/></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468.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6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68.xml"/></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68.xml"/></Relationships>
</file>

<file path=ppt/slides/_rels/slide1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6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68.xml"/><Relationship Id="rId5" Type="http://schemas.openxmlformats.org/officeDocument/2006/relationships/image" Target="../media/image92.png"/><Relationship Id="rId4" Type="http://schemas.openxmlformats.org/officeDocument/2006/relationships/image" Target="../media/image16.png"/></Relationships>
</file>

<file path=ppt/slides/_rels/slide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68.xml"/></Relationships>
</file>

<file path=ppt/slides/_rels/slide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468.xml"/></Relationships>
</file>

<file path=ppt/slides/_rels/slide1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1.xml"/><Relationship Id="rId1" Type="http://schemas.openxmlformats.org/officeDocument/2006/relationships/slideLayout" Target="../slideLayouts/slideLayout468.xml"/><Relationship Id="rId4" Type="http://schemas.openxmlformats.org/officeDocument/2006/relationships/image" Target="../media/image1.png"/></Relationships>
</file>

<file path=ppt/slides/_rels/slide1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2.xml"/><Relationship Id="rId1" Type="http://schemas.openxmlformats.org/officeDocument/2006/relationships/slideLayout" Target="../slideLayouts/slideLayout468.xml"/></Relationships>
</file>

<file path=ppt/slides/_rels/slide119.xml.rels><?xml version="1.0" encoding="UTF-8" standalone="yes"?>
<Relationships xmlns="http://schemas.openxmlformats.org/package/2006/relationships"><Relationship Id="rId8" Type="http://schemas.openxmlformats.org/officeDocument/2006/relationships/hyperlink" Target="https://people.inf.ethz.ch/omutlu/pub/Google-consumer-workloads-data-movement-and-PIM_asplos18-poster.pptx" TargetMode="External"/><Relationship Id="rId3" Type="http://schemas.openxmlformats.org/officeDocument/2006/relationships/hyperlink" Target="https://www.asplos2018.org/" TargetMode="External"/><Relationship Id="rId7" Type="http://schemas.openxmlformats.org/officeDocument/2006/relationships/hyperlink" Target="https://people.inf.ethz.ch/omutlu/pub/Google-consumer-workloads-data-movement-and-PIM_asplos18-lightning-talk.pdf" TargetMode="External"/><Relationship Id="rId12" Type="http://schemas.openxmlformats.org/officeDocument/2006/relationships/image" Target="../media/image33.tiff"/><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6" Type="http://schemas.openxmlformats.org/officeDocument/2006/relationships/hyperlink" Target="https://people.inf.ethz.ch/omutlu/pub/Google-consumer-workloads-data-movement-and-PIM_asplos18-lightning-talk.pptx" TargetMode="External"/><Relationship Id="rId11" Type="http://schemas.openxmlformats.org/officeDocument/2006/relationships/hyperlink" Target="https://www.youtube.com/watch?v=OTB_72HYIn0" TargetMode="External"/><Relationship Id="rId5" Type="http://schemas.openxmlformats.org/officeDocument/2006/relationships/hyperlink" Target="https://people.inf.ethz.ch/omutlu/pub/Google-consumer-workloads-data-movement-and-PIM_asplos18-talk.pdf" TargetMode="External"/><Relationship Id="rId10" Type="http://schemas.openxmlformats.org/officeDocument/2006/relationships/hyperlink" Target="https://www.youtube.com/watch?v=pklgnQ3ejZ4" TargetMode="External"/><Relationship Id="rId4" Type="http://schemas.openxmlformats.org/officeDocument/2006/relationships/hyperlink" Target="https://people.inf.ethz.ch/omutlu/pub/Google-consumer-workloads-data-movement-and-PIM_asplos18-talk.pptx" TargetMode="External"/><Relationship Id="rId9" Type="http://schemas.openxmlformats.org/officeDocument/2006/relationships/hyperlink" Target="https://people.inf.ethz.ch/omutlu/pub/Google-consumer-workloads-data-movement-and-PIM_asplos18-poster.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79.xml"/></Relationships>
</file>

<file path=ppt/slides/_rels/slide12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123.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96.png"/></Relationships>
</file>

<file path=ppt/slides/_rels/slide12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98.png"/></Relationships>
</file>

<file path=ppt/slides/_rels/slide125.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99.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gif"/><Relationship Id="rId1" Type="http://schemas.openxmlformats.org/officeDocument/2006/relationships/slideLayout" Target="../slideLayouts/slideLayout479.xml"/></Relationships>
</file>

<file path=ppt/slides/_rels/slide12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gif"/><Relationship Id="rId1" Type="http://schemas.openxmlformats.org/officeDocument/2006/relationships/slideLayout" Target="../slideLayouts/slideLayout479.xml"/></Relationships>
</file>

<file path=ppt/slides/_rels/slide1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79.xml"/></Relationships>
</file>

<file path=ppt/slides/_rels/slide13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479.xml"/></Relationships>
</file>

<file path=ppt/slides/_rels/slide135.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346.xml"/><Relationship Id="rId6" Type="http://schemas.openxmlformats.org/officeDocument/2006/relationships/image" Target="../media/image104.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05.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36.xml"/></Relationships>
</file>

<file path=ppt/slides/_rels/slide140.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106.png"/></Relationships>
</file>

<file path=ppt/slides/_rels/slide141.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107.tiff"/><Relationship Id="rId1" Type="http://schemas.openxmlformats.org/officeDocument/2006/relationships/slideLayout" Target="../slideLayouts/slideLayout623.xml"/><Relationship Id="rId5" Type="http://schemas.openxmlformats.org/officeDocument/2006/relationships/hyperlink" Target="https://www.upmem.com/video-upmem-presenting-its-true-processing-in-memory-solution-hot-chips-2019/" TargetMode="External"/><Relationship Id="rId4" Type="http://schemas.openxmlformats.org/officeDocument/2006/relationships/image" Target="../media/image108.tiff"/></Relationships>
</file>

<file path=ppt/slides/_rels/slide14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79.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14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45.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14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98.png"/></Relationships>
</file>

<file path=ppt/slides/_rels/slide147.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99.png"/></Relationships>
</file>

<file path=ppt/slides/_rels/slide148.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109.png"/></Relationships>
</file>

<file path=ppt/slides/_rels/slide149.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ONDA-coherence-for-near-data-accelerators_isca19.pdf" TargetMode="External"/><Relationship Id="rId1" Type="http://schemas.openxmlformats.org/officeDocument/2006/relationships/slideLayout" Target="../slideLayouts/slideLayout13.xml"/><Relationship Id="rId4" Type="http://schemas.openxmlformats.org/officeDocument/2006/relationships/image" Target="../media/image110.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9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0.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96.png"/></Relationships>
</file>

<file path=ppt/slides/_rels/slide151.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13.xml"/><Relationship Id="rId6" Type="http://schemas.openxmlformats.org/officeDocument/2006/relationships/image" Target="../media/image111.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152.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2" Type="http://schemas.openxmlformats.org/officeDocument/2006/relationships/hyperlink" Target="https://github.com/CMU-SAFARI/ramulator-pim" TargetMode="External"/><Relationship Id="rId1" Type="http://schemas.openxmlformats.org/officeDocument/2006/relationships/slideLayout" Target="../slideLayouts/slideLayout13.xml"/><Relationship Id="rId4" Type="http://schemas.openxmlformats.org/officeDocument/2006/relationships/image" Target="../media/image112.png"/></Relationships>
</file>

<file path=ppt/slides/_rels/slide153.xml.rels><?xml version="1.0" encoding="UTF-8" standalone="yes"?>
<Relationships xmlns="http://schemas.openxmlformats.org/package/2006/relationships"><Relationship Id="rId8" Type="http://schemas.openxmlformats.org/officeDocument/2006/relationships/hyperlink" Target="https://github.com/CMU-SAFARI/ramulator-pim" TargetMode="External"/><Relationship Id="rId3" Type="http://schemas.openxmlformats.org/officeDocument/2006/relationships/hyperlink" Target="https://dac.com/" TargetMode="External"/><Relationship Id="rId7" Type="http://schemas.openxmlformats.org/officeDocument/2006/relationships/hyperlink" Target="https://people.inf.ethz.ch/omutlu/pub/NAPEL-near-memory-computing-performance-prediction-via-ML_dac19-poster.pdf" TargetMode="External"/><Relationship Id="rId2" Type="http://schemas.openxmlformats.org/officeDocument/2006/relationships/hyperlink" Target="https://people.inf.ethz.ch/omutlu/pub/NAPEL-near-memory-computing-performance-prediction-via-ML_dac19.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APEL-near-memory-computing-performance-prediction-via-ML_dac19-poster.pptx" TargetMode="External"/><Relationship Id="rId5" Type="http://schemas.openxmlformats.org/officeDocument/2006/relationships/hyperlink" Target="https://people.inf.ethz.ch/omutlu/pub/NAPEL-near-memory-computing-performance-prediction-via-ML_dac19-talk.pdf" TargetMode="External"/><Relationship Id="rId4" Type="http://schemas.openxmlformats.org/officeDocument/2006/relationships/hyperlink" Target="https://people.inf.ethz.ch/omutlu/pub/NAPEL-near-memory-computing-performance-prediction-via-ML_dac19-talk.pptx" TargetMode="External"/><Relationship Id="rId9" Type="http://schemas.openxmlformats.org/officeDocument/2006/relationships/image" Target="../media/image113.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3.tiff"/></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558.xml"/><Relationship Id="rId5" Type="http://schemas.openxmlformats.org/officeDocument/2006/relationships/image" Target="../media/image115.png"/><Relationship Id="rId4" Type="http://schemas.openxmlformats.org/officeDocument/2006/relationships/hyperlink" Target="https://people.inf.ethz.ch/omutlu/projects.htm" TargetMode="External"/></Relationships>
</file>

<file path=ppt/slides/_rels/slide162.xml.rels><?xml version="1.0" encoding="UTF-8" standalone="yes"?>
<Relationships xmlns="http://schemas.openxmlformats.org/package/2006/relationships"><Relationship Id="rId3" Type="http://schemas.openxmlformats.org/officeDocument/2006/relationships/hyperlink" Target="https://www.youtube.com/watch?v=kgiZlSOcGFM&amp;list=PL5Q2soXY2Zi8D_5MGV6EnXEJHnV2YFBJl&amp;index=1" TargetMode="External"/><Relationship Id="rId7" Type="http://schemas.openxmlformats.org/officeDocument/2006/relationships/hyperlink" Target="https://www.youtube.com/watch?v=n8Aj_A0WSg8&amp;list=PL5Q2soXY2Zi8D_5MGV6EnXEJHnV2YFBJl&amp;index=22" TargetMode="External"/><Relationship Id="rId2" Type="http://schemas.openxmlformats.org/officeDocument/2006/relationships/hyperlink" Target="https://www.youtube.com/onurmutlulectures" TargetMode="External"/><Relationship Id="rId1" Type="http://schemas.openxmlformats.org/officeDocument/2006/relationships/slideLayout" Target="../slideLayouts/slideLayout535.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hPnSmfwu2-A&amp;list=PL5Q2soXY2Zi8D_5MGV6EnXEJHnV2YFBJl&amp;index=9" TargetMode="External"/><Relationship Id="rId4" Type="http://schemas.openxmlformats.org/officeDocument/2006/relationships/hyperlink" Target="https://www.youtube.com/watch?v=njX_14584Jw&amp;list=PL5Q2soXY2Zi8D_5MGV6EnXEJHnV2YFBJl&amp;index=16" TargetMode="External"/></Relationships>
</file>

<file path=ppt/slides/_rels/slide163.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164.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3" Type="http://schemas.openxmlformats.org/officeDocument/2006/relationships/hyperlink" Target="https://people.inf.ethz.ch/omutlu/pub/understanding-latency-variation-in-DRAM-chips_sigmetrics16.pdf" TargetMode="External"/><Relationship Id="rId2" Type="http://schemas.openxmlformats.org/officeDocument/2006/relationships/image" Target="../media/image116.png"/><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71.xml.rels><?xml version="1.0" encoding="UTF-8" standalone="yes"?>
<Relationships xmlns="http://schemas.openxmlformats.org/package/2006/relationships"><Relationship Id="rId3" Type="http://schemas.openxmlformats.org/officeDocument/2006/relationships/hyperlink" Target="https://arxiv.org/pdf/1902.07609.pdf" TargetMode="External"/><Relationship Id="rId7" Type="http://schemas.openxmlformats.org/officeDocument/2006/relationships/image" Target="../media/image117.png"/><Relationship Id="rId2" Type="http://schemas.openxmlformats.org/officeDocument/2006/relationships/hyperlink" Target="http://www.sigmetrics.org/sigmetrics2019/" TargetMode="External"/><Relationship Id="rId1" Type="http://schemas.openxmlformats.org/officeDocument/2006/relationships/slideLayout" Target="../slideLayouts/slideLayout587.xml"/><Relationship Id="rId6" Type="http://schemas.openxmlformats.org/officeDocument/2006/relationships/hyperlink" Target="https://people.inf.ethz.ch/omutlu/pub/Workload-DRAM-Interaction-Analysis_sigmetrics19-talk.pdf" TargetMode="External"/><Relationship Id="rId5" Type="http://schemas.openxmlformats.org/officeDocument/2006/relationships/hyperlink" Target="https://people.inf.ethz.ch/omutlu/pub/Workload-DRAM-Interaction-Analysis_sigmetrics19-talk.pptx" TargetMode="External"/><Relationship Id="rId4" Type="http://schemas.openxmlformats.org/officeDocument/2006/relationships/hyperlink" Target="https://people.inf.ethz.ch/omutlu/pub/Workload-DRAM-Interaction-Analysis_sigmetrics19-abstract.pdf" TargetMode="Externa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70.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8.xml"/><Relationship Id="rId1" Type="http://schemas.openxmlformats.org/officeDocument/2006/relationships/slideLayout" Target="../slideLayouts/slideLayout570.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581.xml"/></Relationships>
</file>

<file path=ppt/slides/_rels/slide17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7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581.xml"/></Relationships>
</file>

<file path=ppt/slides/_rels/slide18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9.xml"/><Relationship Id="rId1" Type="http://schemas.openxmlformats.org/officeDocument/2006/relationships/slideLayout" Target="../slideLayouts/slideLayout581.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183.xml.rels><?xml version="1.0" encoding="UTF-8" standalone="yes"?>
<Relationships xmlns="http://schemas.openxmlformats.org/package/2006/relationships"><Relationship Id="rId3" Type="http://schemas.openxmlformats.org/officeDocument/2006/relationships/hyperlink" Target="http://darksilicon.org/hpca/" TargetMode="External"/><Relationship Id="rId7" Type="http://schemas.openxmlformats.org/officeDocument/2006/relationships/image" Target="../media/image123.png"/><Relationship Id="rId2" Type="http://schemas.openxmlformats.org/officeDocument/2006/relationships/hyperlink" Target="http://users.ece.cmu.edu/~omutlu/pub/adaptive-latency-dram_hpca15.pdf" TargetMode="External"/><Relationship Id="rId1" Type="http://schemas.openxmlformats.org/officeDocument/2006/relationships/slideLayout" Target="../slideLayouts/slideLayout2.xml"/><Relationship Id="rId6" Type="http://schemas.openxmlformats.org/officeDocument/2006/relationships/hyperlink" Target="http://www.ece.cmu.edu/~safari/tools/aldram-hpca2015-fulldata.html" TargetMode="External"/><Relationship Id="rId5" Type="http://schemas.openxmlformats.org/officeDocument/2006/relationships/hyperlink" Target="http://users.ece.cmu.edu/~omutlu/pub/adaptive-latency-dram_donghyuk_hpca15-talk.pdf" TargetMode="External"/><Relationship Id="rId4" Type="http://schemas.openxmlformats.org/officeDocument/2006/relationships/hyperlink" Target="http://users.ece.cmu.edu/~omutlu/pub/adaptive-latency-dram_donghyuk_hpca15-talk.pptx" TargetMode="Externa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hyperlink" Target="http://www.sigmetrics.org/sigmetrics2016/" TargetMode="External"/><Relationship Id="rId7" Type="http://schemas.openxmlformats.org/officeDocument/2006/relationships/image" Target="../media/image124.png"/><Relationship Id="rId2" Type="http://schemas.openxmlformats.org/officeDocument/2006/relationships/hyperlink" Target="https://users.ece.cmu.edu/~omutlu/pub/understanding-latency-variation-in-DRAM-chips_sigmetrics16.pdf" TargetMode="External"/><Relationship Id="rId1" Type="http://schemas.openxmlformats.org/officeDocument/2006/relationships/slideLayout" Target="../slideLayouts/slideLayout2.xml"/><Relationship Id="rId6" Type="http://schemas.openxmlformats.org/officeDocument/2006/relationships/hyperlink" Target="https://github.com/CMU-SAFARI/DRAM-Latency-Variation-Study" TargetMode="External"/><Relationship Id="rId5" Type="http://schemas.openxmlformats.org/officeDocument/2006/relationships/hyperlink" Target="https://users.ece.cmu.edu/~omutlu/pub/understanding-latency-variation-in-DRAM-chips_kevinchang_sigmetrics16-talk.pdf" TargetMode="External"/><Relationship Id="rId4" Type="http://schemas.openxmlformats.org/officeDocument/2006/relationships/hyperlink" Target="https://users.ece.cmu.edu/~omutlu/pub/understanding-latency-variation-in-DRAM-chips_kevinchang_sigmetrics16-talk.pptx" TargetMode="External"/></Relationships>
</file>

<file path=ppt/slides/_rels/slide186.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DIVA-low-latency-DRAM_sigmetrics17-paper.pdf" TargetMode="External"/><Relationship Id="rId1" Type="http://schemas.openxmlformats.org/officeDocument/2006/relationships/slideLayout" Target="../slideLayouts/slideLayout346.xml"/><Relationship Id="rId4" Type="http://schemas.openxmlformats.org/officeDocument/2006/relationships/image" Target="../media/image126.png"/></Relationships>
</file>

<file path=ppt/slides/_rels/slide187.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solar-dram-for-reduced-latency-memory_iccd18.pdf" TargetMode="External"/><Relationship Id="rId1" Type="http://schemas.openxmlformats.org/officeDocument/2006/relationships/slideLayout" Target="../slideLayouts/slideLayout683.xml"/><Relationship Id="rId4" Type="http://schemas.openxmlformats.org/officeDocument/2006/relationships/image" Target="../media/image127.png"/></Relationships>
</file>

<file path=ppt/slides/_rels/slide188.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128.png"/></Relationships>
</file>

<file path=ppt/slides/_rels/slide189.xml.rels><?xml version="1.0" encoding="UTF-8" standalone="yes"?>
<Relationships xmlns="http://schemas.openxmlformats.org/package/2006/relationships"><Relationship Id="rId3" Type="http://schemas.openxmlformats.org/officeDocument/2006/relationships/hyperlink" Target="http://hpca2019.seas.gwu.edu/"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4" Type="http://schemas.openxmlformats.org/officeDocument/2006/relationships/image" Target="../media/image1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3" Type="http://schemas.openxmlformats.org/officeDocument/2006/relationships/hyperlink" Target="http://hpca22.site.ac.upc.edu/" TargetMode="External"/><Relationship Id="rId7" Type="http://schemas.openxmlformats.org/officeDocument/2006/relationships/image" Target="../media/image130.png"/><Relationship Id="rId2" Type="http://schemas.openxmlformats.org/officeDocument/2006/relationships/hyperlink" Target="https://users.ece.cmu.edu/~omutlu/pub/chargecache_low-latency-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chargecache_low-latency-dram_hhassan_hpca16-talk.pdf" TargetMode="External"/><Relationship Id="rId4" Type="http://schemas.openxmlformats.org/officeDocument/2006/relationships/hyperlink" Target="https://users.ece.cmu.edu/~omutlu/pub/chargecache_low-latency-dram_hhassan_hpca16-talk.pptx" TargetMode="External"/></Relationships>
</file>

<file path=ppt/slides/_rels/slide191.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s://people.inf.ethz.ch/omutlu/pub/salp-dram_isca12.pdf" TargetMode="Externa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hyperlink" Target="https://people.inf.ethz.ch/omutlu/pub/kim_isca12_talk.pptx" TargetMode="External"/></Relationships>
</file>

<file path=ppt/slides/_rels/slide192.xml.rels><?xml version="1.0" encoding="UTF-8" standalone="yes"?>
<Relationships xmlns="http://schemas.openxmlformats.org/package/2006/relationships"><Relationship Id="rId3" Type="http://schemas.openxmlformats.org/officeDocument/2006/relationships/hyperlink" Target="http://www.cs.utah.edu/~lizhang/HPCA19/" TargetMode="External"/><Relationship Id="rId2" Type="http://schemas.openxmlformats.org/officeDocument/2006/relationships/hyperlink" Target="http://users.ece.cmu.edu/~omutlu/pub/tldram_hpca13.pdf" TargetMode="Externa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hyperlink" Target="http://users.ece.cmu.edu/~omutlu/pub/lee_hpca13_talk.pptx" TargetMode="External"/></Relationships>
</file>

<file path=ppt/slides/_rels/slide193.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hyperlink" Target="http://hpca22.site.ac.upc.edu/" TargetMode="External"/><Relationship Id="rId7" Type="http://schemas.openxmlformats.org/officeDocument/2006/relationships/image" Target="../media/image133.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194.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ROW-DRAM-substrate-for-performance-energy-reliability_isca19.pdf" TargetMode="External"/><Relationship Id="rId1" Type="http://schemas.openxmlformats.org/officeDocument/2006/relationships/slideLayout" Target="../slideLayouts/slideLayout587.xml"/><Relationship Id="rId4" Type="http://schemas.openxmlformats.org/officeDocument/2006/relationships/image" Target="../media/image135.png"/></Relationships>
</file>

<file path=ppt/slides/_rels/slide195.xml.rels><?xml version="1.0" encoding="UTF-8" standalone="yes"?>
<Relationships xmlns="http://schemas.openxmlformats.org/package/2006/relationships"><Relationship Id="rId3" Type="http://schemas.openxmlformats.org/officeDocument/2006/relationships/hyperlink" Target="https://dac.com/" TargetMode="External"/><Relationship Id="rId2" Type="http://schemas.openxmlformats.org/officeDocument/2006/relationships/hyperlink" Target="https://people.inf.ethz.ch/omutlu/pub/VRL-DRAM_reduced-refresh-latency_dac18.pdf" TargetMode="Externa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96.xml.rels><?xml version="1.0" encoding="UTF-8" standalone="yes"?>
<Relationships xmlns="http://schemas.openxmlformats.org/package/2006/relationships"><Relationship Id="rId3" Type="http://schemas.openxmlformats.org/officeDocument/2006/relationships/hyperlink" Target="http://hpca20.ece.ufl.edu/" TargetMode="External"/><Relationship Id="rId7" Type="http://schemas.openxmlformats.org/officeDocument/2006/relationships/image" Target="../media/image137.png"/><Relationship Id="rId2" Type="http://schemas.openxmlformats.org/officeDocument/2006/relationships/hyperlink" Target="http://users.ece.cmu.edu/~omutlu/pub/dram-access-refresh-parallelization_hpca14.pdf" TargetMode="External"/><Relationship Id="rId1" Type="http://schemas.openxmlformats.org/officeDocument/2006/relationships/slideLayout" Target="../slideLayouts/slideLayout13.xml"/><Relationship Id="rId6" Type="http://schemas.openxmlformats.org/officeDocument/2006/relationships/hyperlink" Target="http://users.ece.cmu.edu/~omutlu/pub/dram-access-refresh-parallelization_chang_hpca14-talk.pdf" TargetMode="External"/><Relationship Id="rId5" Type="http://schemas.openxmlformats.org/officeDocument/2006/relationships/hyperlink" Target="http://users.ece.cmu.edu/~omutlu/pub/dram-access-refresh-parallelization_chang_hpca14-talk.pptx" TargetMode="External"/><Relationship Id="rId4" Type="http://schemas.openxmlformats.org/officeDocument/2006/relationships/hyperlink" Target="http://users.ece.cmu.edu/~omutlu/pub/dram-access-refresh-parallelization_hpca14-summary.pdf" TargetMode="External"/></Relationships>
</file>

<file path=ppt/slides/_rels/slide197.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hyperlink" Target="http://users.ece.cmu.edu/~omutlu/pub/liu_isca12_talk.pdf" TargetMode="External"/></Relationships>
</file>

<file path=ppt/slides/_rels/slide198.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Voltron-reduced-voltage-DRAM-sigmetrics17-paper.pdf" TargetMode="Externa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99.xml.rels><?xml version="1.0" encoding="UTF-8" standalone="yes"?>
<Relationships xmlns="http://schemas.openxmlformats.org/package/2006/relationships"><Relationship Id="rId3" Type="http://schemas.openxmlformats.org/officeDocument/2006/relationships/hyperlink" Target="https://people.inf.ethz.ch/omutlu/pub/VAMPIRE-DRAM-power-characterization-and-modeling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587.xml"/><Relationship Id="rId4" Type="http://schemas.openxmlformats.org/officeDocument/2006/relationships/image" Target="../media/image1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58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587.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86.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00.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59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599.xml"/></Relationships>
</file>

<file path=ppt/slides/_rels/slide21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99.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599.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599.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611.xml"/></Relationships>
</file>

<file path=ppt/slides/_rels/slide215.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611.xml"/><Relationship Id="rId4" Type="http://schemas.openxmlformats.org/officeDocument/2006/relationships/image" Target="../media/image142.png"/></Relationships>
</file>

<file path=ppt/slides/_rels/slide21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11.xml"/></Relationships>
</file>

<file path=ppt/slides/_rels/slide217.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611.xml"/><Relationship Id="rId4" Type="http://schemas.openxmlformats.org/officeDocument/2006/relationships/image" Target="../media/image144.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611.xml"/></Relationships>
</file>

<file path=ppt/slides/_rels/slide21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6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611.xml"/></Relationships>
</file>

<file path=ppt/slides/_rels/slide221.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611.xml"/><Relationship Id="rId4" Type="http://schemas.openxmlformats.org/officeDocument/2006/relationships/image" Target="../media/image147.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611.xml"/></Relationships>
</file>

<file path=ppt/slides/_rels/slide22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11.xml"/></Relationships>
</file>

<file path=ppt/slides/_rels/slide22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611.xml"/></Relationships>
</file>

<file path=ppt/slides/_rels/slide228.xml.rels><?xml version="1.0" encoding="UTF-8" standalone="yes"?>
<Relationships xmlns="http://schemas.openxmlformats.org/package/2006/relationships"><Relationship Id="rId8" Type="http://schemas.openxmlformats.org/officeDocument/2006/relationships/hyperlink" Target="https://youtu.be/hasM-p7Ag_g"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X-MEM_Expressive-Memory-for-Rich-Cross-Layer-Abstractions_isca18-lightning-talk.pdf" TargetMode="External"/><Relationship Id="rId2" Type="http://schemas.openxmlformats.org/officeDocument/2006/relationships/hyperlink" Target="https://people.inf.ethz.ch/omutlu/pub/X-MEM_Expressive-Memory-for-Rich-Cross-Layer-Abstractions_isca18.pdf" TargetMode="External"/><Relationship Id="rId1" Type="http://schemas.openxmlformats.org/officeDocument/2006/relationships/slideLayout" Target="../slideLayouts/slideLayout611.xml"/><Relationship Id="rId6" Type="http://schemas.openxmlformats.org/officeDocument/2006/relationships/hyperlink" Target="https://people.inf.ethz.ch/omutlu/pub/X-MEM_Expressive-Memory-for-Rich-Cross-Layer-Abstractions_isca18-lightning-talk.pptx" TargetMode="External"/><Relationship Id="rId5" Type="http://schemas.openxmlformats.org/officeDocument/2006/relationships/hyperlink" Target="https://people.inf.ethz.ch/omutlu/pub/X-MEM_Expressive-Memory-for-Rich-Cross-Layer-Abstractions_isca18-talk.pdf" TargetMode="External"/><Relationship Id="rId4" Type="http://schemas.openxmlformats.org/officeDocument/2006/relationships/hyperlink" Target="https://people.inf.ethz.ch/omutlu/pub/X-MEM_Expressive-Memory-for-Rich-Cross-Layer-Abstractions_isca18-talk.pptx" TargetMode="External"/><Relationship Id="rId9" Type="http://schemas.openxmlformats.org/officeDocument/2006/relationships/image" Target="../media/image150.png"/></Relationships>
</file>

<file path=ppt/slides/_rels/slide22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611.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8" Type="http://schemas.openxmlformats.org/officeDocument/2006/relationships/hyperlink" Target="https://youtu.be/M_0qvO97_hM"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LocalityDescriptor-Cross-Layer-GPU-Data-Locality-Abstraction_isca18-lightning-talk.pdf" TargetMode="External"/><Relationship Id="rId2" Type="http://schemas.openxmlformats.org/officeDocument/2006/relationships/hyperlink" Target="https://people.inf.ethz.ch/omutlu/pub/LocalityDescriptor-Cross-Layer-GPU-Data-Locality-Abstraction_isca18.pdf" TargetMode="External"/><Relationship Id="rId1" Type="http://schemas.openxmlformats.org/officeDocument/2006/relationships/slideLayout" Target="../slideLayouts/slideLayout611.xml"/><Relationship Id="rId6" Type="http://schemas.openxmlformats.org/officeDocument/2006/relationships/hyperlink" Target="https://people.inf.ethz.ch/omutlu/pub/LocalityDescriptor-Cross-Layer-GPU-Data-Locality-Abstraction_isca18-lightning-talk.pptx" TargetMode="External"/><Relationship Id="rId5" Type="http://schemas.openxmlformats.org/officeDocument/2006/relationships/hyperlink" Target="https://people.inf.ethz.ch/omutlu/pub/LocalityDescriptor-Cross-Layer-GPU-Data-Locality-Abstraction_isca18-talk.pdf" TargetMode="External"/><Relationship Id="rId4" Type="http://schemas.openxmlformats.org/officeDocument/2006/relationships/hyperlink" Target="https://people.inf.ethz.ch/omutlu/pub/LocalityDescriptor-Cross-Layer-GPU-Data-Locality-Abstraction_isca18-talk.pptx" TargetMode="External"/><Relationship Id="rId9" Type="http://schemas.openxmlformats.org/officeDocument/2006/relationships/image" Target="../media/image152.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32.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23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2.xml"/><Relationship Id="rId1" Type="http://schemas.openxmlformats.org/officeDocument/2006/relationships/slideLayout" Target="../slideLayouts/slideLayout253.xml"/><Relationship Id="rId4" Type="http://schemas.openxmlformats.org/officeDocument/2006/relationships/image" Target="../media/image154.jpe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611.xml"/></Relationships>
</file>

<file path=ppt/slides/_rels/slide23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3.xml"/><Relationship Id="rId1" Type="http://schemas.openxmlformats.org/officeDocument/2006/relationships/slideLayout" Target="../slideLayouts/slideLayout660.xml"/><Relationship Id="rId4" Type="http://schemas.openxmlformats.org/officeDocument/2006/relationships/image" Target="../media/image156.png"/></Relationships>
</file>

<file path=ppt/slides/_rels/slide236.xml.rels><?xml version="1.0" encoding="UTF-8" standalone="yes"?>
<Relationships xmlns="http://schemas.openxmlformats.org/package/2006/relationships"><Relationship Id="rId3" Type="http://schemas.openxmlformats.org/officeDocument/2006/relationships/hyperlink" Target="http://www.microarch.org/micro52/" TargetMode="External"/><Relationship Id="rId7" Type="http://schemas.openxmlformats.org/officeDocument/2006/relationships/image" Target="../media/image157.png"/><Relationship Id="rId2" Type="http://schemas.openxmlformats.org/officeDocument/2006/relationships/hyperlink" Target="https://people.inf.ethz.ch/omutlu/pub/EDEN-efficient-DNN-inference-with-approximate-memory_micro19.pdf" TargetMode="External"/><Relationship Id="rId1" Type="http://schemas.openxmlformats.org/officeDocument/2006/relationships/slideLayout" Target="../slideLayouts/slideLayout2.xml"/><Relationship Id="rId6" Type="http://schemas.openxmlformats.org/officeDocument/2006/relationships/hyperlink" Target="https://www.youtube.com/watch?v=oS-bKY75gXQ" TargetMode="External"/><Relationship Id="rId5" Type="http://schemas.openxmlformats.org/officeDocument/2006/relationships/hyperlink" Target="https://people.inf.ethz.ch/omutlu/pub/EDEN-efficient-DNN-inference-with-approximate-memory_micro19-lightning-talk.pdf" TargetMode="External"/><Relationship Id="rId4" Type="http://schemas.openxmlformats.org/officeDocument/2006/relationships/hyperlink" Target="https://people.inf.ethz.ch/omutlu/pub/EDEN-efficient-DNN-inference-with-approximate-memory_micro19-lightning-talk.pptx" TargetMode="Externa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40.xml.rels><?xml version="1.0" encoding="UTF-8" standalone="yes"?>
<Relationships xmlns="http://schemas.openxmlformats.org/package/2006/relationships"><Relationship Id="rId3" Type="http://schemas.openxmlformats.org/officeDocument/2006/relationships/hyperlink" Target="https://www.youtube.com/watch?v=kgiZlSOcGFM&amp;list=PL5Q2soXY2Zi8D_5MGV6EnXEJHnV2YFBJl&amp;index=1" TargetMode="External"/><Relationship Id="rId7" Type="http://schemas.openxmlformats.org/officeDocument/2006/relationships/hyperlink" Target="https://www.youtube.com/watch?v=n8Aj_A0WSg8&amp;list=PL5Q2soXY2Zi8D_5MGV6EnXEJHnV2YFBJl&amp;index=22" TargetMode="External"/><Relationship Id="rId2" Type="http://schemas.openxmlformats.org/officeDocument/2006/relationships/hyperlink" Target="https://www.youtube.com/onurmutlulectures" TargetMode="External"/><Relationship Id="rId1" Type="http://schemas.openxmlformats.org/officeDocument/2006/relationships/slideLayout" Target="../slideLayouts/slideLayout535.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hPnSmfwu2-A&amp;list=PL5Q2soXY2Zi8D_5MGV6EnXEJHnV2YFBJl&amp;index=9" TargetMode="External"/><Relationship Id="rId4" Type="http://schemas.openxmlformats.org/officeDocument/2006/relationships/hyperlink" Target="https://www.youtube.com/watch?v=njX_14584Jw&amp;list=PL5Q2soXY2Zi8D_5MGV6EnXEJHnV2YFBJl&amp;index=16" TargetMode="External"/></Relationships>
</file>

<file path=ppt/slides/_rels/slide241.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safari.ethz.ch/memory_systems/ACACES2018/"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242.xml.rels><?xml version="1.0" encoding="UTF-8" standalone="yes"?>
<Relationships xmlns="http://schemas.openxmlformats.org/package/2006/relationships"><Relationship Id="rId3" Type="http://schemas.openxmlformats.org/officeDocument/2006/relationships/hyperlink" Target="https://www.youtube.com/playlist?list=PL5Q2soXY2Zi_gntM55VoMlKlw7YrXOhbl" TargetMode="External"/><Relationship Id="rId2" Type="http://schemas.openxmlformats.org/officeDocument/2006/relationships/hyperlink" Target="https://safari.ethz.ch/memory_systems/TUWien2019"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243.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05.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44.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58.png"/></Relationships>
</file>

<file path=ppt/slides/_rels/slide245.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36.xml"/><Relationship Id="rId4" Type="http://schemas.openxmlformats.org/officeDocument/2006/relationships/image" Target="../media/image159.png"/></Relationships>
</file>

<file path=ppt/slides/_rels/slide246.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160.png"/><Relationship Id="rId1" Type="http://schemas.openxmlformats.org/officeDocument/2006/relationships/slideLayout" Target="../slideLayouts/slideLayout236.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24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36.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24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249.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60.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46.xml"/><Relationship Id="rId4" Type="http://schemas.openxmlformats.org/officeDocument/2006/relationships/image" Target="../media/image37.png"/></Relationships>
</file>

<file path=ppt/slides/_rels/slide250.xml.rels><?xml version="1.0" encoding="UTF-8" standalone="yes"?>
<Relationships xmlns="http://schemas.openxmlformats.org/package/2006/relationships"><Relationship Id="rId8" Type="http://schemas.openxmlformats.org/officeDocument/2006/relationships/hyperlink" Target="https://www.youtube.com/watch?v=BJ87rZCGWU0&amp;list=PL5PHm2jkkXmidJOd59REog9jDnPDTG6IJ" TargetMode="External"/><Relationship Id="rId13" Type="http://schemas.openxmlformats.org/officeDocument/2006/relationships/hyperlink" Target="http://www.archive.ece.cmu.edu/~ece447/s14/doku.php?id=schedule" TargetMode="External"/><Relationship Id="rId18" Type="http://schemas.openxmlformats.org/officeDocument/2006/relationships/hyperlink" Target="https://www.youtube.com/playlist?list=PL5PHm2jkkXmgVhh8CHAu9N76TShJqfYDt" TargetMode="External"/><Relationship Id="rId26" Type="http://schemas.openxmlformats.org/officeDocument/2006/relationships/hyperlink" Target="https://www.youtube.com/playlist?feature=edit_ok&amp;list=PLSEZzvupP7hNjq3Tuv2hiE5VvR-WRYoW4" TargetMode="External"/><Relationship Id="rId3" Type="http://schemas.openxmlformats.org/officeDocument/2006/relationships/hyperlink" Target="https://www.youtube.com/watch?v=AJBmIaUneB0&amp;list=PL5Q2soXY2Zi_FRrloMa2fUYWPGiZUBQo2" TargetMode="External"/><Relationship Id="rId21" Type="http://schemas.openxmlformats.org/officeDocument/2006/relationships/hyperlink" Target="https://safari.ethz.ch/architecture/fall2018/doku.php?id=schedule" TargetMode="External"/><Relationship Id="rId7" Type="http://schemas.openxmlformats.org/officeDocument/2006/relationships/hyperlink" Target="https://www.youtube.com/playlist?list=PL5PHm2jkkXmgFdD9x7RsjQC4a8KQjmUkQ" TargetMode="External"/><Relationship Id="rId12" Type="http://schemas.openxmlformats.org/officeDocument/2006/relationships/hyperlink" Target="http://www.archive.ece.cmu.edu/~ece447/s15/doku.php?id=schedule" TargetMode="External"/><Relationship Id="rId17" Type="http://schemas.openxmlformats.org/officeDocument/2006/relationships/hyperlink" Target="https://www.youtube.com/playlist?list=PL5Q2soXY2Zi9OhoVQBXYFIZywZXCPl4M_" TargetMode="External"/><Relationship Id="rId25" Type="http://schemas.openxmlformats.org/officeDocument/2006/relationships/hyperlink" Target="http://www.ece.cmu.edu/~ece742/f12/doku.php?id=lectures" TargetMode="External"/><Relationship Id="rId2" Type="http://schemas.openxmlformats.org/officeDocument/2006/relationships/hyperlink" Target="https://www.youtube.com/watch?v=nA4T8sCPWtg&amp;list=PL5Q2soXY2Zi8J58xLKBNFQFHRO3GrXxA9" TargetMode="External"/><Relationship Id="rId16" Type="http://schemas.openxmlformats.org/officeDocument/2006/relationships/hyperlink" Target="https://www.youtube.com/watch?v=g3yH68hAaSk&amp;list=PL5Q2soXY2Zi9JXe3ywQMhylk_d5dI-TM7" TargetMode="External"/><Relationship Id="rId20" Type="http://schemas.openxmlformats.org/officeDocument/2006/relationships/hyperlink" Target="https://safari.ethz.ch/architecture/fall2019/doku.php?id=schedule" TargetMode="External"/><Relationship Id="rId1" Type="http://schemas.openxmlformats.org/officeDocument/2006/relationships/slideLayout" Target="../slideLayouts/slideLayout523.xml"/><Relationship Id="rId6" Type="http://schemas.openxmlformats.org/officeDocument/2006/relationships/hyperlink" Target="https://www.youtube.com/watch?v=zLP_X4wyHbY&amp;list=PL5PHm2jkkXmi5CxxI7b3JCL1TWybTDtKq" TargetMode="External"/><Relationship Id="rId11" Type="http://schemas.openxmlformats.org/officeDocument/2006/relationships/hyperlink" Target="https://safari.ethz.ch/digitaltechnik/spring2018/doku.php?id=schedule" TargetMode="External"/><Relationship Id="rId24" Type="http://schemas.openxmlformats.org/officeDocument/2006/relationships/hyperlink" Target="http://www.archive.ece.cmu.edu/~ece740/f13/doku.php?id=schedule" TargetMode="External"/><Relationship Id="rId5" Type="http://schemas.openxmlformats.org/officeDocument/2006/relationships/hyperlink" Target="https://www.youtube.com/watch?v=g7r16VYd544&amp;list=PL5Q2soXY2Zi-IXWTT7xoNYpst5-zdZQ6y" TargetMode="External"/><Relationship Id="rId15" Type="http://schemas.openxmlformats.org/officeDocument/2006/relationships/hyperlink" Target="https://www.youtube.com/watch?list=PL5Q2soXY2Zi-DyoI3HbqcdtUm9YWRR_z-&amp;v=UC_ROevjIuM" TargetMode="External"/><Relationship Id="rId23" Type="http://schemas.openxmlformats.org/officeDocument/2006/relationships/hyperlink" Target="http://www.archive.ece.cmu.edu/~ece740/f15/doku.php?id=schedule" TargetMode="External"/><Relationship Id="rId10" Type="http://schemas.openxmlformats.org/officeDocument/2006/relationships/hyperlink" Target="https://safari.ethz.ch/digitaltechnik/spring2020/doku.php?id=schedule" TargetMode="External"/><Relationship Id="rId19" Type="http://schemas.openxmlformats.org/officeDocument/2006/relationships/hyperlink" Target="https://www.youtube.com/playlist?list=PL5PHm2jkkXmgDN1PLwOY_tGtUlynnyV6D" TargetMode="External"/><Relationship Id="rId4" Type="http://schemas.openxmlformats.org/officeDocument/2006/relationships/hyperlink" Target="https://www.youtube.com/watch?v=PMJxcArLU1E&amp;list=PL5Q2soXY2Zi_QedyPWtRmFUJ2F8DdYP7l" TargetMode="External"/><Relationship Id="rId9" Type="http://schemas.openxmlformats.org/officeDocument/2006/relationships/hyperlink" Target="https://safari.ethz.ch/digitaltechnik/spring2019/doku.php?id=schedule" TargetMode="External"/><Relationship Id="rId14" Type="http://schemas.openxmlformats.org/officeDocument/2006/relationships/hyperlink" Target="http://www.archive.ece.cmu.edu/~ece447/s13/doku.php?id=schedule" TargetMode="External"/><Relationship Id="rId22" Type="http://schemas.openxmlformats.org/officeDocument/2006/relationships/hyperlink" Target="https://safari.ethz.ch/architecture/fall2017/doku.php?id=schedule" TargetMode="External"/><Relationship Id="rId27" Type="http://schemas.openxmlformats.org/officeDocument/2006/relationships/hyperlink" Target="http://users.ece.cmu.edu/~omutlu/acaces2013-memory.html" TargetMode="External"/></Relationships>
</file>

<file path=ppt/slides/_rels/slide251.xml.rels><?xml version="1.0" encoding="UTF-8" standalone="yes"?>
<Relationships xmlns="http://schemas.openxmlformats.org/package/2006/relationships"><Relationship Id="rId8" Type="http://schemas.openxmlformats.org/officeDocument/2006/relationships/hyperlink" Target="https://safari.ethz.ch/architecture_seminar/fall2019/doku.php?id=schedule" TargetMode="External"/><Relationship Id="rId13" Type="http://schemas.openxmlformats.org/officeDocument/2006/relationships/hyperlink" Target="https://www.youtube.com/watch?v=-Yg1Ll9K30o&amp;list=PL5Q2soXY2Zi-hwiVCgcTgmnV3HH65QZnK" TargetMode="External"/><Relationship Id="rId18" Type="http://schemas.openxmlformats.org/officeDocument/2006/relationships/hyperlink" Target="https://www.youtube.com/watch?v=LD0ncRtXtDo&amp;list=PL5Q2soXY2Zi-HXxomthrpDpMJm05P6J9x" TargetMode="External"/><Relationship Id="rId3" Type="http://schemas.openxmlformats.org/officeDocument/2006/relationships/hyperlink" Target="https://www.youtube.com/watch?v=wB8iHMIeuaw&amp;list=PL5Q2soXY2Zi-RdBwDEIsq0pmsrHWEttz6" TargetMode="External"/><Relationship Id="rId21" Type="http://schemas.openxmlformats.org/officeDocument/2006/relationships/hyperlink" Target="https://www.youtube.com/playlist?list=PL5Q2soXY2Zi-IXWTT7xoNYpst5-zdZQ6y" TargetMode="External"/><Relationship Id="rId7" Type="http://schemas.openxmlformats.org/officeDocument/2006/relationships/hyperlink" Target="https://safari.ethz.ch/architecture_seminar/spring2020/doku.php?id=schedule" TargetMode="External"/><Relationship Id="rId12" Type="http://schemas.openxmlformats.org/officeDocument/2006/relationships/hyperlink" Target="https://www.youtube.com/watch?v=1RE5bkK4A-g&amp;list=PL5Q2soXY2Zi_aTU-FOVVc6SdYm2IF-ysX" TargetMode="External"/><Relationship Id="rId17" Type="http://schemas.openxmlformats.org/officeDocument/2006/relationships/hyperlink" Target="https://safari.ethz.ch/memory_systems/2018/doku.php?id=schedule" TargetMode="External"/><Relationship Id="rId2" Type="http://schemas.openxmlformats.org/officeDocument/2006/relationships/hyperlink" Target="http://users.ece.cmu.edu/~omutlu/acaces2013-memory.html" TargetMode="External"/><Relationship Id="rId16" Type="http://schemas.openxmlformats.org/officeDocument/2006/relationships/hyperlink" Target="https://safari.ethz.ch/memory_systems/TUWien2019/doku.php?id=schedule/" TargetMode="External"/><Relationship Id="rId20" Type="http://schemas.openxmlformats.org/officeDocument/2006/relationships/hyperlink" Target="https://safari.ethz.ch/memory_systems/ACACES2018/doku.php" TargetMode="External"/><Relationship Id="rId1" Type="http://schemas.openxmlformats.org/officeDocument/2006/relationships/slideLayout" Target="../slideLayouts/slideLayout523.xml"/><Relationship Id="rId6" Type="http://schemas.openxmlformats.org/officeDocument/2006/relationships/hyperlink" Target="https://www.youtube.com/watch?v=Vhydn-RLYXk&amp;list=PL5Q2soXY2Zi-R5gIzmy3SO7keDNnQ0b8v" TargetMode="External"/><Relationship Id="rId11" Type="http://schemas.openxmlformats.org/officeDocument/2006/relationships/hyperlink" Target="https://www.youtube.com/watch?v=K8F8pKYaQcc&amp;list=PL5Q2soXY2Zi-IymxXpH_9vlZCOeA7Yfn9" TargetMode="External"/><Relationship Id="rId5" Type="http://schemas.openxmlformats.org/officeDocument/2006/relationships/hyperlink" Target="https://www.youtube.com/playlist?list=PL5Q2soXY2Zi8OJwH_bn9UQqSF4wWYSzkp" TargetMode="External"/><Relationship Id="rId15" Type="http://schemas.openxmlformats.org/officeDocument/2006/relationships/hyperlink" Target="https://safari.ethz.ch/memory_systems/Perugia2019/doku.php?id=schedule" TargetMode="External"/><Relationship Id="rId10" Type="http://schemas.openxmlformats.org/officeDocument/2006/relationships/hyperlink" Target="https://safari.ethz.ch/architecture_seminar/fall2018/doku.php?id=schedule" TargetMode="External"/><Relationship Id="rId19" Type="http://schemas.openxmlformats.org/officeDocument/2006/relationships/hyperlink" Target="https://people.inf.ethz.ch/omutlu/acaces2013-memory.html" TargetMode="External"/><Relationship Id="rId4" Type="http://schemas.openxmlformats.org/officeDocument/2006/relationships/hyperlink" Target="https://www.youtube.com/watch?v=Rh5XynlJrSM&amp;list=PL5Q2soXY2Zi_22a-Br3hXr55hy7s3ZDwH" TargetMode="External"/><Relationship Id="rId9" Type="http://schemas.openxmlformats.org/officeDocument/2006/relationships/hyperlink" Target="https://safari.ethz.ch/architecture_seminar/spring2019/doku.php?id=schedule" TargetMode="External"/><Relationship Id="rId14" Type="http://schemas.openxmlformats.org/officeDocument/2006/relationships/hyperlink" Target="https://www.youtube.com/watch?v=bAcY6Lcp1Gs&amp;list=PL5Q2soXY2Zi_gntM55VoMlKlw7YrXOhbl" TargetMode="External"/></Relationships>
</file>

<file path=ppt/slides/_rels/slide252.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546.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253.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546.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254.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546.xml"/><Relationship Id="rId4" Type="http://schemas.openxmlformats.org/officeDocument/2006/relationships/image" Target="../media/image162.png"/></Relationships>
</file>

<file path=ppt/slides/_rels/slide25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546.xml"/></Relationships>
</file>

<file path=ppt/slides/_rels/slide256.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523.xml"/><Relationship Id="rId4" Type="http://schemas.openxmlformats.org/officeDocument/2006/relationships/hyperlink" Target="https://www.youtube.com/onurmutlulectures" TargetMode="External"/></Relationships>
</file>

<file path=ppt/slides/_rels/slide257.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6.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38.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236.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60.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23.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635.xml"/><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36.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2.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46.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46.xml"/></Relationships>
</file>

<file path=ppt/slides/_rels/slide34.xml.rels><?xml version="1.0" encoding="UTF-8" standalone="yes"?>
<Relationships xmlns="http://schemas.openxmlformats.org/package/2006/relationships"><Relationship Id="rId8" Type="http://schemas.openxmlformats.org/officeDocument/2006/relationships/hyperlink" Target="https://www.vusec.net/projects/trrespass/" TargetMode="External"/><Relationship Id="rId3" Type="http://schemas.openxmlformats.org/officeDocument/2006/relationships/hyperlink" Target="https://www.ieee-security.org/TC/SP2020/" TargetMode="External"/><Relationship Id="rId7" Type="http://schemas.openxmlformats.org/officeDocument/2006/relationships/hyperlink" Target="https://github.com/vusec/trrespass" TargetMode="External"/><Relationship Id="rId2" Type="http://schemas.openxmlformats.org/officeDocument/2006/relationships/hyperlink" Target="https://people.inf.ethz.ch/omutlu/pub/rowhammer-TRRespass_ieee_security_privacy20.pdf" TargetMode="External"/><Relationship Id="rId1" Type="http://schemas.openxmlformats.org/officeDocument/2006/relationships/slideLayout" Target="../slideLayouts/slideLayout260.xml"/><Relationship Id="rId6" Type="http://schemas.openxmlformats.org/officeDocument/2006/relationships/hyperlink" Target="https://www.youtube.com/watch?v=u2C0prK-w7Q" TargetMode="External"/><Relationship Id="rId5" Type="http://schemas.openxmlformats.org/officeDocument/2006/relationships/hyperlink" Target="https://people.inf.ethz.ch/omutlu/pub/rowhammer-TRRespass_ieee_security_privacy20-talk.pdf" TargetMode="External"/><Relationship Id="rId4" Type="http://schemas.openxmlformats.org/officeDocument/2006/relationships/hyperlink" Target="https://people.inf.ethz.ch/omutlu/pub/rowhammer-TRRespass_ieee_security_privacy20-talk.pptx" TargetMode="External"/><Relationship Id="rId9"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599.xml"/><Relationship Id="rId5" Type="http://schemas.openxmlformats.org/officeDocument/2006/relationships/image" Target="../media/image49.png"/><Relationship Id="rId4" Type="http://schemas.openxmlformats.org/officeDocument/2006/relationships/hyperlink" Target="http://users.ece.cmu.edu/~omutlu/pub/liu_isca12_talk.pdf"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599.xml"/><Relationship Id="rId6" Type="http://schemas.openxmlformats.org/officeDocument/2006/relationships/image" Target="../media/image50.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695.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hyperlink" Target="https://people.inf.ethz.ch/omutlu/pub/avatar-dram-refresh_dsn15.pdf" TargetMode="External"/><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695.xml"/><Relationship Id="rId6" Type="http://schemas.openxmlformats.org/officeDocument/2006/relationships/hyperlink" Target="https://people.inf.ethz.ch/omutlu/pub/avatar-dram-refresh_dsn15-talk.pdf" TargetMode="External"/><Relationship Id="rId5" Type="http://schemas.openxmlformats.org/officeDocument/2006/relationships/hyperlink" Target="https://people.inf.ethz.ch/omutlu/pub/avatar-dram-refresh_dsn15-talk.pptx" TargetMode="External"/><Relationship Id="rId4" Type="http://schemas.openxmlformats.org/officeDocument/2006/relationships/hyperlink" Target="http://2015.dsn.or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695.xml"/><Relationship Id="rId6" Type="http://schemas.openxmlformats.org/officeDocument/2006/relationships/image" Target="../media/image53.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695.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54.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55.png"/><Relationship Id="rId1" Type="http://schemas.openxmlformats.org/officeDocument/2006/relationships/slideLayout" Target="../slideLayouts/slideLayout599.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github.com/CMU-SAFARI/EINSim" TargetMode="External"/><Relationship Id="rId3" Type="http://schemas.openxmlformats.org/officeDocument/2006/relationships/hyperlink" Target="http://2019.dsn.org/" TargetMode="External"/><Relationship Id="rId7" Type="http://schemas.openxmlformats.org/officeDocument/2006/relationships/hyperlink" Target="https://www.youtube.com/watch?v=YGWXRecr5QY" TargetMode="External"/><Relationship Id="rId2" Type="http://schemas.openxmlformats.org/officeDocument/2006/relationships/hyperlink" Target="https://people.inf.ethz.ch/omutlu/pub/EIN-understanding-and-modeling-in-DRAM-ECC_dsn19.pdf" TargetMode="External"/><Relationship Id="rId1" Type="http://schemas.openxmlformats.org/officeDocument/2006/relationships/slideLayout" Target="../slideLayouts/slideLayout587.xml"/><Relationship Id="rId6" Type="http://schemas.openxmlformats.org/officeDocument/2006/relationships/hyperlink" Target="https://youtu.be/_jYor0EQ16M" TargetMode="External"/><Relationship Id="rId5" Type="http://schemas.openxmlformats.org/officeDocument/2006/relationships/hyperlink" Target="https://people.inf.ethz.ch/omutlu/pub/EIN-understanding-and-modeling-in-DRAM-ECC_dsn19-talk.pdf" TargetMode="External"/><Relationship Id="rId4" Type="http://schemas.openxmlformats.org/officeDocument/2006/relationships/hyperlink" Target="https://people.inf.ethz.ch/omutlu/pub/EIN-understanding-and-modeling-in-DRAM-ECC_dsn19-talk.pptx" TargetMode="External"/><Relationship Id="rId9" Type="http://schemas.openxmlformats.org/officeDocument/2006/relationships/image" Target="../media/image5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60.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6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png"/><Relationship Id="rId1" Type="http://schemas.openxmlformats.org/officeDocument/2006/relationships/slideLayout" Target="../slideLayouts/slideLayout236.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9.png"/><Relationship Id="rId1" Type="http://schemas.openxmlformats.org/officeDocument/2006/relationships/slideLayout" Target="../slideLayouts/slideLayout236.xml"/><Relationship Id="rId6" Type="http://schemas.openxmlformats.org/officeDocument/2006/relationships/image" Target="../media/image30.tiff"/><Relationship Id="rId5" Type="http://schemas.openxmlformats.org/officeDocument/2006/relationships/image" Target="../media/image32.jpeg"/><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6.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36.xml"/></Relationships>
</file>

<file path=ppt/slides/_rels/slide59.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434.xml"/><Relationship Id="rId5" Type="http://schemas.openxmlformats.org/officeDocument/2006/relationships/image" Target="../media/image65.tiff"/><Relationship Id="rId4" Type="http://schemas.openxmlformats.org/officeDocument/2006/relationships/hyperlink" Target="https://people.inf.ethz.ch/omutlu/pub/mutlu_hpca03_talk.pdf"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9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236.xml"/></Relationships>
</file>

<file path=ppt/slides/_rels/slide61.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23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6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36.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3.tiff"/></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9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72.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346.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8.xml"/></Relationships>
</file>

<file path=ppt/slides/_rels/slide7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7.xml"/></Relationships>
</file>

<file path=ppt/slides/_rels/slide78.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71.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22.png"/><Relationship Id="rId4" Type="http://schemas.openxmlformats.org/officeDocument/2006/relationships/image" Target="../media/image2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48.xml"/></Relationships>
</file>

<file path=ppt/slides/_rels/slide8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23.xml"/></Relationships>
</file>

<file path=ppt/slides/_rels/slide85.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279.xml"/></Relationships>
</file>

<file path=ppt/slides/_rels/slide86.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image" Target="../media/image75.tiff"/><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89.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7.xml"/><Relationship Id="rId7" Type="http://schemas.openxmlformats.org/officeDocument/2006/relationships/image" Target="../media/image23.emf"/><Relationship Id="rId2" Type="http://schemas.openxmlformats.org/officeDocument/2006/relationships/slideLayout" Target="../slideLayouts/slideLayout45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6.jpeg"/><Relationship Id="rId4" Type="http://schemas.openxmlformats.org/officeDocument/2006/relationships/image" Target="../media/image25.png"/><Relationship Id="rId9" Type="http://schemas.openxmlformats.org/officeDocument/2006/relationships/image" Target="../media/image24.emf"/></Relationships>
</file>

<file path=ppt/slides/_rels/slide9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arxiv.org/pdf/1905.09822.pdf" TargetMode="External"/><Relationship Id="rId1" Type="http://schemas.openxmlformats.org/officeDocument/2006/relationships/slideLayout" Target="../slideLayouts/slideLayout346.xml"/></Relationships>
</file>

<file path=ppt/slides/_rels/slide91.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36.xml"/><Relationship Id="rId6" Type="http://schemas.openxmlformats.org/officeDocument/2006/relationships/chart" Target="../charts/chart3.xml"/><Relationship Id="rId5" Type="http://schemas.openxmlformats.org/officeDocument/2006/relationships/image" Target="../media/image86.png"/><Relationship Id="rId4" Type="http://schemas.openxmlformats.org/officeDocument/2006/relationships/image" Target="../media/image85.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20 July 2020</a:t>
            </a:r>
          </a:p>
          <a:p>
            <a:r>
              <a:rPr lang="en-US" sz="2200" dirty="0"/>
              <a:t>DAC Tutorial on Toward New Era of Compute-in-Memory</a:t>
            </a:r>
          </a:p>
          <a:p>
            <a:pPr algn="l"/>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2" name="Title 1">
            <a:extLst>
              <a:ext uri="{FF2B5EF4-FFF2-40B4-BE49-F238E27FC236}">
                <a16:creationId xmlns:a16="http://schemas.microsoft.com/office/drawing/2014/main" id="{091539DA-A9C8-8347-AC02-F95E92A26DD7}"/>
              </a:ext>
            </a:extLst>
          </p:cNvPr>
          <p:cNvSpPr>
            <a:spLocks noGrp="1"/>
          </p:cNvSpPr>
          <p:nvPr>
            <p:ph type="ctrTitle"/>
          </p:nvPr>
        </p:nvSpPr>
        <p:spPr>
          <a:xfrm>
            <a:off x="381000" y="1446134"/>
            <a:ext cx="8382000" cy="2201416"/>
          </a:xfrm>
        </p:spPr>
        <p:txBody>
          <a:bodyPr>
            <a:noAutofit/>
          </a:bodyPr>
          <a:lstStyle/>
          <a:p>
            <a:pPr algn="ctr"/>
            <a:r>
              <a:rPr lang="en-US" dirty="0"/>
              <a:t>Computation in Memory</a:t>
            </a:r>
            <a:br>
              <a:rPr lang="en-US" dirty="0"/>
            </a:br>
            <a:r>
              <a:rPr lang="en-US" dirty="0">
                <a:solidFill>
                  <a:srgbClr val="FF0000"/>
                </a:solidFill>
              </a:rPr>
              <a:t>An Architectural Perspective</a:t>
            </a:r>
            <a:br>
              <a:rPr lang="en-US" dirty="0"/>
            </a:br>
            <a:br>
              <a:rPr lang="en-US" dirty="0"/>
            </a:br>
            <a:endParaRPr lang="en-US" dirty="0">
              <a:solidFill>
                <a:srgbClr val="FF0000"/>
              </a:solidFill>
            </a:endParaRPr>
          </a:p>
        </p:txBody>
      </p:sp>
      <p:sp>
        <p:nvSpPr>
          <p:cNvPr id="2" name="Rectangle 1">
            <a:extLst>
              <a:ext uri="{FF2B5EF4-FFF2-40B4-BE49-F238E27FC236}">
                <a16:creationId xmlns:a16="http://schemas.microsoft.com/office/drawing/2014/main" id="{059F1B5F-D1B0-FA48-B059-BD1C40821DAE}"/>
              </a:ext>
            </a:extLst>
          </p:cNvPr>
          <p:cNvSpPr/>
          <p:nvPr/>
        </p:nvSpPr>
        <p:spPr>
          <a:xfrm>
            <a:off x="8474262" y="5314434"/>
            <a:ext cx="256802"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1750147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449261476"/>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446413033"/>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187014257"/>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648433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1512072965"/>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8921002"/>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521426594"/>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3481270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420888"/>
            <a:ext cx="5256584"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830153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077072"/>
            <a:ext cx="9144000" cy="2235200"/>
          </a:xfrm>
          <a:prstGeom prst="rect">
            <a:avLst/>
          </a:prstGeom>
        </p:spPr>
      </p:pic>
    </p:spTree>
    <p:extLst>
      <p:ext uri="{BB962C8B-B14F-4D97-AF65-F5344CB8AC3E}">
        <p14:creationId xmlns:p14="http://schemas.microsoft.com/office/powerpoint/2010/main" val="3154259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231163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319371754"/>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Google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21549283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65252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55.4% and 54.2%</a:t>
            </a:r>
          </a:p>
        </p:txBody>
      </p:sp>
    </p:spTree>
    <p:extLst>
      <p:ext uri="{BB962C8B-B14F-4D97-AF65-F5344CB8AC3E}">
        <p14:creationId xmlns:p14="http://schemas.microsoft.com/office/powerpoint/2010/main" val="391027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9321183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13" name="Picture 12"/>
          <p:cNvPicPr>
            <a:picLocks noChangeAspect="1"/>
          </p:cNvPicPr>
          <p:nvPr/>
        </p:nvPicPr>
        <p:blipFill>
          <a:blip r:embed="rId4"/>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355415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09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362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pic>
        <p:nvPicPr>
          <p:cNvPr id="24" name="Picture 23" descr="safari.png"/>
          <p:cNvPicPr>
            <a:picLocks noChangeAspect="1"/>
          </p:cNvPicPr>
          <p:nvPr/>
        </p:nvPicPr>
        <p:blipFill>
          <a:blip r:embed="rId4"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278936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improves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performance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Tree>
    <p:extLst>
      <p:ext uri="{BB962C8B-B14F-4D97-AF65-F5344CB8AC3E}">
        <p14:creationId xmlns:p14="http://schemas.microsoft.com/office/powerpoint/2010/main" val="366695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700" dirty="0"/>
              <a:t>Amirali Boroumand, Saugata Ghose, </a:t>
            </a:r>
            <a:r>
              <a:rPr lang="en-US" sz="1700" dirty="0" err="1"/>
              <a:t>Youngsok</a:t>
            </a:r>
            <a:r>
              <a:rPr lang="en-US" sz="1700" dirty="0"/>
              <a:t> Kim, </a:t>
            </a:r>
            <a:r>
              <a:rPr lang="en-US" sz="1700" dirty="0" err="1"/>
              <a:t>Rachata</a:t>
            </a:r>
            <a:r>
              <a:rPr lang="en-US" sz="1700" dirty="0"/>
              <a:t> Ausavarungnirun, Eric </a:t>
            </a:r>
            <a:r>
              <a:rPr lang="en-US" sz="1700" dirty="0" err="1"/>
              <a:t>Shiu</a:t>
            </a:r>
            <a:r>
              <a:rPr lang="en-US" sz="1700" dirty="0"/>
              <a:t>, Rahul Thakur, </a:t>
            </a:r>
            <a:r>
              <a:rPr lang="en-US" sz="1700" dirty="0" err="1"/>
              <a:t>Daehyun</a:t>
            </a:r>
            <a:r>
              <a:rPr lang="en-US" sz="1700" dirty="0"/>
              <a:t> Kim, Aki </a:t>
            </a:r>
            <a:r>
              <a:rPr lang="en-US" sz="1700" dirty="0" err="1"/>
              <a:t>Kuusela</a:t>
            </a:r>
            <a:r>
              <a:rPr lang="en-US" sz="1700" dirty="0"/>
              <a:t>, Allan </a:t>
            </a:r>
            <a:r>
              <a:rPr lang="en-US" sz="1700" dirty="0" err="1"/>
              <a:t>Knies</a:t>
            </a:r>
            <a:r>
              <a:rPr lang="en-US" sz="1700" dirty="0"/>
              <a:t>, Parthasarathy Ranganathan, and Onur Mutlu,</a:t>
            </a:r>
            <a:br>
              <a:rPr lang="en-US" sz="1700" dirty="0"/>
            </a:br>
            <a:r>
              <a:rPr lang="en-US" sz="1700" b="1" dirty="0">
                <a:hlinkClick r:id="rId2"/>
              </a:rPr>
              <a:t>"Google Workloads for Consumer Devices: Mitigating Data Movement Bottlenecks"</a:t>
            </a:r>
            <a:br>
              <a:rPr lang="en-US" sz="1700" dirty="0"/>
            </a:br>
            <a:r>
              <a:rPr lang="en-US" sz="1700" i="1" dirty="0"/>
              <a:t>Proceedings of the </a:t>
            </a:r>
            <a:r>
              <a:rPr lang="en-US" sz="1700" i="1" dirty="0">
                <a:hlinkClick r:id="rId3"/>
              </a:rPr>
              <a:t>23rd International Conference on Architectural Support for Programming Languages and Operating Systems</a:t>
            </a:r>
            <a:r>
              <a:rPr lang="en-US" sz="1700" i="1" dirty="0"/>
              <a:t> (</a:t>
            </a:r>
            <a:r>
              <a:rPr lang="en-US" sz="1700" b="1" i="1" dirty="0"/>
              <a:t>ASPLOS</a:t>
            </a:r>
            <a:r>
              <a:rPr lang="en-US" sz="1700" i="1" dirty="0"/>
              <a:t>)</a:t>
            </a:r>
            <a:r>
              <a:rPr lang="en-US" sz="1700" dirty="0"/>
              <a:t>, Williamsburg, VA, USA, March 2018.</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Session Slides (pptx)</a:t>
            </a:r>
            <a:r>
              <a:rPr lang="en-US" sz="1700" dirty="0"/>
              <a:t> </a:t>
            </a:r>
            <a:r>
              <a:rPr lang="en-US" sz="1700" dirty="0">
                <a:hlinkClick r:id="rId7"/>
              </a:rPr>
              <a:t>(pdf)</a:t>
            </a:r>
            <a:r>
              <a:rPr lang="en-US" sz="1700" dirty="0"/>
              <a:t>] [</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(2 minutes)]</a:t>
            </a:r>
            <a:br>
              <a:rPr lang="en-US" sz="1700" dirty="0"/>
            </a:br>
            <a:r>
              <a:rPr lang="en-US" sz="1700" dirty="0"/>
              <a:t>[</a:t>
            </a:r>
            <a:r>
              <a:rPr lang="en-US" sz="1700" dirty="0">
                <a:hlinkClick r:id="rId11"/>
              </a:rPr>
              <a:t>Full Talk Video</a:t>
            </a:r>
            <a:r>
              <a:rPr lang="en-US" sz="1700" dirty="0"/>
              <a:t> (21 minutes)]</a:t>
            </a:r>
          </a:p>
          <a:p>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12"/>
          <a:stretch>
            <a:fillRect/>
          </a:stretch>
        </p:blipFill>
        <p:spPr>
          <a:xfrm>
            <a:off x="0" y="4218136"/>
            <a:ext cx="9144000" cy="2235200"/>
          </a:xfrm>
          <a:prstGeom prst="rect">
            <a:avLst/>
          </a:prstGeom>
        </p:spPr>
      </p:pic>
    </p:spTree>
    <p:extLst>
      <p:ext uri="{BB962C8B-B14F-4D97-AF65-F5344CB8AC3E}">
        <p14:creationId xmlns:p14="http://schemas.microsoft.com/office/powerpoint/2010/main" val="3478474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Overwhelms Modern Machines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Storage/memory capability</a:t>
            </a:r>
          </a:p>
          <a:p>
            <a:endParaRPr lang="en-US" dirty="0"/>
          </a:p>
          <a:p>
            <a:endParaRPr lang="en-US" dirty="0"/>
          </a:p>
          <a:p>
            <a:r>
              <a:rPr lang="en-US" dirty="0"/>
              <a:t>Communication capability</a:t>
            </a:r>
          </a:p>
          <a:p>
            <a:endParaRPr lang="en-US" dirty="0"/>
          </a:p>
          <a:p>
            <a:endParaRPr lang="en-US" dirty="0"/>
          </a:p>
          <a:p>
            <a:r>
              <a:rPr lang="en-US" dirty="0"/>
              <a:t>Computation capability</a:t>
            </a:r>
          </a:p>
          <a:p>
            <a:endParaRPr lang="en-US" dirty="0"/>
          </a:p>
          <a:p>
            <a:endParaRPr lang="en-US" dirty="0"/>
          </a:p>
          <a:p>
            <a:r>
              <a:rPr lang="en-US" dirty="0">
                <a:solidFill>
                  <a:srgbClr val="0000FF"/>
                </a:solidFill>
              </a:rPr>
              <a:t>Greatly impacts robustness, energy, performance, cost</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13386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7909084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318418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072642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377845565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24376933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26" y="188640"/>
            <a:ext cx="9036496" cy="1066800"/>
          </a:xfrm>
        </p:spPr>
        <p:txBody>
          <a:bodyPr/>
          <a:lstStyle/>
          <a:p>
            <a:r>
              <a:rPr lang="en-US" dirty="0"/>
              <a:t>Accelerating Runahead Execution </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a:stretch>
            <a:fillRect/>
          </a:stretch>
        </p:blipFill>
        <p:spPr>
          <a:xfrm>
            <a:off x="0" y="4027286"/>
            <a:ext cx="9144000" cy="1705970"/>
          </a:xfrm>
          <a:prstGeom prst="rect">
            <a:avLst/>
          </a:prstGeom>
        </p:spPr>
      </p:pic>
    </p:spTree>
    <p:extLst>
      <p:ext uri="{BB962C8B-B14F-4D97-AF65-F5344CB8AC3E}">
        <p14:creationId xmlns:p14="http://schemas.microsoft.com/office/powerpoint/2010/main" val="1346162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58280" y="3658580"/>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971600" y="4446104"/>
            <a:ext cx="6408712"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818323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(Ideas)</a:t>
            </a:r>
          </a:p>
        </p:txBody>
      </p:sp>
      <p:sp>
        <p:nvSpPr>
          <p:cNvPr id="3" name="Content Placeholder 2"/>
          <p:cNvSpPr>
            <a:spLocks noGrp="1"/>
          </p:cNvSpPr>
          <p:nvPr>
            <p:ph idx="1"/>
          </p:nvPr>
        </p:nvSpPr>
        <p:spPr>
          <a:xfrm>
            <a:off x="228600" y="908720"/>
            <a:ext cx="8915400" cy="5339680"/>
          </a:xfrm>
        </p:spPr>
        <p:txBody>
          <a:bodyPr/>
          <a:lstStyle/>
          <a:p>
            <a:r>
              <a:rPr lang="en-US" sz="2200" dirty="0">
                <a:solidFill>
                  <a:srgbClr val="0000FF"/>
                </a:solidFill>
              </a:rPr>
              <a:t>Goal: </a:t>
            </a:r>
            <a:r>
              <a:rPr lang="en-US" sz="2200" dirty="0"/>
              <a:t>Develop mechanisms to get the most out of near-data processing with </a:t>
            </a:r>
            <a:r>
              <a:rPr lang="en-US" sz="2200" dirty="0">
                <a:solidFill>
                  <a:schemeClr val="accent2">
                    <a:lumMod val="75000"/>
                  </a:schemeClr>
                </a:solidFill>
              </a:rPr>
              <a:t>minimal cost</a:t>
            </a:r>
            <a:r>
              <a:rPr lang="en-US" sz="2200" dirty="0"/>
              <a:t>, </a:t>
            </a:r>
            <a:r>
              <a:rPr lang="en-US" sz="2200" dirty="0">
                <a:solidFill>
                  <a:srgbClr val="2C6123"/>
                </a:solidFill>
              </a:rPr>
              <a:t>minimal changes to the system</a:t>
            </a:r>
            <a:r>
              <a:rPr lang="en-US" sz="2200" dirty="0"/>
              <a:t>, </a:t>
            </a:r>
            <a:r>
              <a:rPr lang="en-US" sz="2200" dirty="0">
                <a:solidFill>
                  <a:srgbClr val="2C6123"/>
                </a:solidFill>
              </a:rPr>
              <a:t>no changes to the programming model</a:t>
            </a:r>
          </a:p>
          <a:p>
            <a:endParaRPr lang="en-US" sz="700" dirty="0"/>
          </a:p>
          <a:p>
            <a:r>
              <a:rPr lang="en-US" sz="2200" dirty="0">
                <a:solidFill>
                  <a:srgbClr val="0000FF"/>
                </a:solidFill>
              </a:rPr>
              <a:t>Key Idea 1: </a:t>
            </a:r>
            <a:r>
              <a:rPr lang="en-US" altLang="ko-KR" sz="2200" dirty="0"/>
              <a:t>Expose each PIM operation as a </a:t>
            </a:r>
            <a:r>
              <a:rPr lang="en-US" altLang="ko-KR" sz="2200" dirty="0">
                <a:solidFill>
                  <a:srgbClr val="FF0000"/>
                </a:solidFill>
              </a:rPr>
              <a:t>cache-coherent, virtually-addressed host processor instruction </a:t>
            </a:r>
            <a:r>
              <a:rPr lang="en-US" altLang="ko-KR" sz="2200" dirty="0">
                <a:solidFill>
                  <a:srgbClr val="000000"/>
                </a:solidFill>
              </a:rPr>
              <a:t>(called PEI) </a:t>
            </a:r>
            <a:r>
              <a:rPr lang="en-US" altLang="ko-KR" sz="2200" dirty="0"/>
              <a:t>that operates on </a:t>
            </a:r>
            <a:r>
              <a:rPr lang="en-US" altLang="ko-KR" sz="2200" dirty="0">
                <a:solidFill>
                  <a:srgbClr val="FF0000"/>
                </a:solidFill>
              </a:rPr>
              <a:t>only a single cache block</a:t>
            </a:r>
          </a:p>
          <a:p>
            <a:pPr lvl="1"/>
            <a:r>
              <a:rPr lang="en-US" altLang="ko-KR" sz="1800" dirty="0">
                <a:solidFill>
                  <a:srgbClr val="000000"/>
                </a:solidFill>
              </a:rPr>
              <a:t>e.g., </a:t>
            </a:r>
            <a:r>
              <a:rPr lang="en-US" altLang="ko-KR" sz="1800" dirty="0">
                <a:solidFill>
                  <a:srgbClr val="000000"/>
                </a:solidFill>
                <a:latin typeface="Calibri"/>
                <a:ea typeface="나눔고딕"/>
              </a:rPr>
              <a:t>__</a:t>
            </a:r>
            <a:r>
              <a:rPr lang="en-US" altLang="ko-KR" sz="1800" dirty="0" err="1">
                <a:solidFill>
                  <a:srgbClr val="000000"/>
                </a:solidFill>
                <a:latin typeface="Calibri"/>
                <a:ea typeface="나눔고딕"/>
              </a:rPr>
              <a:t>pim_add</a:t>
            </a:r>
            <a:r>
              <a:rPr lang="en-US" altLang="ko-KR" sz="1800" dirty="0">
                <a:solidFill>
                  <a:srgbClr val="000000"/>
                </a:solidFill>
                <a:latin typeface="Calibri"/>
                <a:ea typeface="나눔고딕"/>
              </a:rPr>
              <a:t>(&amp;</a:t>
            </a:r>
            <a:r>
              <a:rPr lang="en-US" altLang="ko-KR" sz="1800" dirty="0" err="1">
                <a:solidFill>
                  <a:srgbClr val="000000"/>
                </a:solidFill>
                <a:latin typeface="Calibri"/>
                <a:ea typeface="나눔고딕"/>
              </a:rPr>
              <a:t>w.next_rank</a:t>
            </a:r>
            <a:r>
              <a:rPr lang="en-US" altLang="ko-KR" sz="1800" dirty="0">
                <a:solidFill>
                  <a:srgbClr val="000000"/>
                </a:solidFill>
                <a:latin typeface="Calibri"/>
                <a:ea typeface="나눔고딕"/>
              </a:rPr>
              <a:t>, value) </a:t>
            </a:r>
            <a:r>
              <a:rPr lang="en-US" altLang="ko-KR" sz="1800" dirty="0">
                <a:solidFill>
                  <a:srgbClr val="000000"/>
                </a:solidFill>
                <a:latin typeface="Calibri"/>
                <a:ea typeface="나눔고딕"/>
                <a:sym typeface="Wingdings"/>
              </a:rPr>
              <a:t> </a:t>
            </a:r>
            <a:r>
              <a:rPr lang="en-US" altLang="ko-KR" sz="1800" dirty="0" err="1">
                <a:solidFill>
                  <a:srgbClr val="000000"/>
                </a:solidFill>
                <a:latin typeface="Calibri"/>
                <a:ea typeface="나눔고딕"/>
              </a:rPr>
              <a:t>pim.add</a:t>
            </a:r>
            <a:r>
              <a:rPr lang="en-US" altLang="ko-KR" sz="1800" dirty="0">
                <a:solidFill>
                  <a:srgbClr val="000000"/>
                </a:solidFill>
                <a:latin typeface="Calibri"/>
                <a:ea typeface="나눔고딕"/>
              </a:rPr>
              <a:t> r1, (r2)</a:t>
            </a:r>
            <a:endParaRPr lang="ko-KR" altLang="en-US" sz="1800" dirty="0">
              <a:solidFill>
                <a:srgbClr val="000000"/>
              </a:solidFill>
              <a:latin typeface="Calibri"/>
              <a:ea typeface="나눔고딕"/>
            </a:endParaRPr>
          </a:p>
          <a:p>
            <a:pPr lvl="1"/>
            <a:r>
              <a:rPr lang="en-US" altLang="ko-KR" sz="1800" dirty="0">
                <a:solidFill>
                  <a:srgbClr val="000000"/>
                </a:solidFill>
              </a:rPr>
              <a:t>No changes sequential execution/programming model</a:t>
            </a:r>
          </a:p>
          <a:p>
            <a:pPr lvl="1"/>
            <a:r>
              <a:rPr lang="en-US" altLang="ko-KR" sz="1800" dirty="0">
                <a:solidFill>
                  <a:srgbClr val="000000"/>
                </a:solidFill>
              </a:rPr>
              <a:t>No changes to virtual memory</a:t>
            </a:r>
          </a:p>
          <a:p>
            <a:pPr lvl="1"/>
            <a:r>
              <a:rPr lang="en-US" altLang="ko-KR" sz="1800" dirty="0">
                <a:solidFill>
                  <a:srgbClr val="000000"/>
                </a:solidFill>
              </a:rPr>
              <a:t>Minimal changes to cache coherence</a:t>
            </a:r>
          </a:p>
          <a:p>
            <a:pPr lvl="1"/>
            <a:r>
              <a:rPr lang="en-US" altLang="ko-KR" sz="1800" dirty="0">
                <a:solidFill>
                  <a:srgbClr val="000000"/>
                </a:solidFill>
              </a:rPr>
              <a:t>No need for data mapping: Each PEI restricted to a single memory module</a:t>
            </a:r>
          </a:p>
          <a:p>
            <a:pPr lvl="1"/>
            <a:endParaRPr lang="en-US" altLang="ko-KR" sz="700" dirty="0">
              <a:solidFill>
                <a:srgbClr val="FF0000"/>
              </a:solidFill>
            </a:endParaRPr>
          </a:p>
          <a:p>
            <a:r>
              <a:rPr lang="en-US" altLang="ko-KR" sz="2200" dirty="0">
                <a:solidFill>
                  <a:srgbClr val="0000FF"/>
                </a:solidFill>
              </a:rPr>
              <a:t>Key Idea 2: </a:t>
            </a:r>
            <a:r>
              <a:rPr lang="en-US" altLang="ko-KR" sz="2200" dirty="0">
                <a:solidFill>
                  <a:srgbClr val="FF0000"/>
                </a:solidFill>
              </a:rPr>
              <a:t>Dynamically decide where to execute a PEI </a:t>
            </a:r>
            <a:r>
              <a:rPr lang="en-US" altLang="ko-KR" sz="2200" dirty="0"/>
              <a:t>(i.e., the host processor or PIM accelerator) based on simple locality characteristics and simple hardware predictors</a:t>
            </a:r>
          </a:p>
          <a:p>
            <a:pPr lvl="1"/>
            <a:r>
              <a:rPr lang="en-US" altLang="ko-KR" sz="1800" dirty="0"/>
              <a:t>Execute each operation at the location that provides the best performance</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3144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Simple PIM Operations as ISA Extensions (II)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55"/>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5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67"/>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6" name="직사각형 4"/>
          <p:cNvSpPr/>
          <p:nvPr/>
        </p:nvSpPr>
        <p:spPr>
          <a:xfrm>
            <a:off x="1331640" y="2321188"/>
            <a:ext cx="2926595" cy="39540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27"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grpSp>
        <p:nvGrpSpPr>
          <p:cNvPr id="28" name="그룹 38"/>
          <p:cNvGrpSpPr/>
          <p:nvPr/>
        </p:nvGrpSpPr>
        <p:grpSpPr>
          <a:xfrm>
            <a:off x="1344376" y="3447126"/>
            <a:ext cx="2158320" cy="2358138"/>
            <a:chOff x="3611086" y="1847573"/>
            <a:chExt cx="1825010" cy="1993970"/>
          </a:xfrm>
        </p:grpSpPr>
        <p:pic>
          <p:nvPicPr>
            <p:cNvPr id="29"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 xmlns:a14="http://schemas.microsoft.com/office/drawing/2010/main">
                  <a:solidFill>
                    <a:srgbClr val="FFFFFF"/>
                  </a:solidFill>
                </a14:hiddenFill>
              </a:ext>
            </a:extLst>
          </p:spPr>
        </p:pic>
        <p:sp>
          <p:nvSpPr>
            <p:cNvPr id="30" name="TextBox 29"/>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31" name="직사각형 56"/>
          <p:cNvSpPr/>
          <p:nvPr/>
        </p:nvSpPr>
        <p:spPr>
          <a:xfrm>
            <a:off x="1735488" y="4265934"/>
            <a:ext cx="1376095"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2" name="직선 화살표 연결선 58"/>
          <p:cNvCxnSpPr>
            <a:stCxn id="24" idx="1"/>
            <a:endCxn id="31" idx="3"/>
          </p:cNvCxnSpPr>
          <p:nvPr/>
        </p:nvCxnSpPr>
        <p:spPr>
          <a:xfrm flipH="1">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cxnSp>
        <p:nvCxnSpPr>
          <p:cNvPr id="33" name="직선 화살표 연결선 62"/>
          <p:cNvCxnSpPr>
            <a:stCxn id="31" idx="3"/>
            <a:endCxn id="24" idx="1"/>
          </p:cNvCxnSpPr>
          <p:nvPr/>
        </p:nvCxnSpPr>
        <p:spPr>
          <a:xfrm>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4" name="직사각형 66"/>
          <p:cNvSpPr/>
          <p:nvPr/>
        </p:nvSpPr>
        <p:spPr>
          <a:xfrm>
            <a:off x="1735487" y="4265934"/>
            <a:ext cx="1376096"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5" name="TextBox 34"/>
          <p:cNvSpPr txBox="1"/>
          <p:nvPr/>
        </p:nvSpPr>
        <p:spPr>
          <a:xfrm>
            <a:off x="3761316" y="4488741"/>
            <a:ext cx="1486754"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6" name="TextBox 35"/>
          <p:cNvSpPr txBox="1"/>
          <p:nvPr/>
        </p:nvSpPr>
        <p:spPr>
          <a:xfrm>
            <a:off x="3087685" y="5909210"/>
            <a:ext cx="2968633"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Conventional Architecture</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Tree>
    <p:extLst>
      <p:ext uri="{BB962C8B-B14F-4D97-AF65-F5344CB8AC3E}">
        <p14:creationId xmlns:p14="http://schemas.microsoft.com/office/powerpoint/2010/main" val="13161826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500"/>
                                        <p:tgtEl>
                                          <p:spTgt spid="3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00"/>
                                        <p:tgtEl>
                                          <p:spTgt spid="31"/>
                                        </p:tgtEl>
                                      </p:cBhvr>
                                    </p:animEffect>
                                  </p:childTnLst>
                                </p:cTn>
                              </p:par>
                            </p:childTnLst>
                          </p:cTn>
                        </p:par>
                        <p:par>
                          <p:cTn id="17" fill="hold">
                            <p:stCondLst>
                              <p:cond delay="700"/>
                            </p:stCondLst>
                            <p:childTnLst>
                              <p:par>
                                <p:cTn id="18" presetID="22" presetClass="exit" presetSubtype="2" fill="hold" nodeType="afterEffect">
                                  <p:stCondLst>
                                    <p:cond delay="0"/>
                                  </p:stCondLst>
                                  <p:childTnLst>
                                    <p:animEffect transition="out" filter="wipe(right)">
                                      <p:cBhvr>
                                        <p:cTn id="19" dur="500"/>
                                        <p:tgtEl>
                                          <p:spTgt spid="32"/>
                                        </p:tgtEl>
                                      </p:cBhvr>
                                    </p:animEffect>
                                    <p:set>
                                      <p:cBhvr>
                                        <p:cTn id="20" dur="1" fill="hold">
                                          <p:stCondLst>
                                            <p:cond delay="499"/>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200"/>
                                        <p:tgtEl>
                                          <p:spTgt spid="34"/>
                                        </p:tgtEl>
                                      </p:cBhvr>
                                    </p:animEffect>
                                  </p:childTnLst>
                                </p:cTn>
                              </p:par>
                            </p:childTnLst>
                          </p:cTn>
                        </p:par>
                        <p:par>
                          <p:cTn id="26" fill="hold">
                            <p:stCondLst>
                              <p:cond delay="200"/>
                            </p:stCondLst>
                            <p:childTnLst>
                              <p:par>
                                <p:cTn id="27" presetID="1" presetClass="exit" presetSubtype="0" fill="hold" grpId="1" nodeType="after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00"/>
                                        <p:tgtEl>
                                          <p:spTgt spid="25"/>
                                        </p:tgtEl>
                                      </p:cBhvr>
                                    </p:animEffect>
                                  </p:childTnLst>
                                </p:cTn>
                              </p:par>
                            </p:childTnLst>
                          </p:cTn>
                        </p:par>
                        <p:par>
                          <p:cTn id="38" fill="hold">
                            <p:stCondLst>
                              <p:cond delay="700"/>
                            </p:stCondLst>
                            <p:childTnLst>
                              <p:par>
                                <p:cTn id="39" presetID="22" presetClass="exit" presetSubtype="8" fill="hold" nodeType="afterEffect">
                                  <p:stCondLst>
                                    <p:cond delay="0"/>
                                  </p:stCondLst>
                                  <p:childTnLst>
                                    <p:animEffect transition="out" filter="wipe(left)">
                                      <p:cBhvr>
                                        <p:cTn id="40" dur="500"/>
                                        <p:tgtEl>
                                          <p:spTgt spid="33"/>
                                        </p:tgtEl>
                                      </p:cBhvr>
                                    </p:animEffect>
                                    <p:set>
                                      <p:cBhvr>
                                        <p:cTn id="41" dur="1" fill="hold">
                                          <p:stCondLst>
                                            <p:cond delay="499"/>
                                          </p:stCondLst>
                                        </p:cTn>
                                        <p:tgtEl>
                                          <p:spTgt spid="33"/>
                                        </p:tgtEl>
                                        <p:attrNameLst>
                                          <p:attrName>style.visibility</p:attrName>
                                        </p:attrNameLst>
                                      </p:cBhvr>
                                      <p:to>
                                        <p:strVal val="hidden"/>
                                      </p:to>
                                    </p:set>
                                  </p:childTnLst>
                                </p:cTn>
                              </p:par>
                            </p:childTnLst>
                          </p:cTn>
                        </p:par>
                        <p:par>
                          <p:cTn id="42" fill="hold">
                            <p:stCondLst>
                              <p:cond delay="1200"/>
                            </p:stCondLst>
                            <p:childTnLst>
                              <p:par>
                                <p:cTn id="43" presetID="10" presetClass="exit" presetSubtype="0" fill="hold" grpId="1" nodeType="afterEffect">
                                  <p:stCondLst>
                                    <p:cond delay="0"/>
                                  </p:stCondLst>
                                  <p:childTnLst>
                                    <p:animEffect transition="out" filter="fade">
                                      <p:cBhvr>
                                        <p:cTn id="44" dur="200"/>
                                        <p:tgtEl>
                                          <p:spTgt spid="34"/>
                                        </p:tgtEl>
                                      </p:cBhvr>
                                    </p:animEffect>
                                    <p:set>
                                      <p:cBhvr>
                                        <p:cTn id="45" dur="1" fill="hold">
                                          <p:stCondLst>
                                            <p:cond delay="199"/>
                                          </p:stCondLst>
                                        </p:cTn>
                                        <p:tgtEl>
                                          <p:spTgt spid="3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1" grpId="1" animBg="1"/>
      <p:bldP spid="34" grpId="0" animBg="1"/>
      <p:bldP spid="34" grpId="1" animBg="1"/>
      <p:bldP spid="3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Simple PIM Operations as ISA Extensions (III)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20"/>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2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24"/>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grpSp>
        <p:nvGrpSpPr>
          <p:cNvPr id="26" name="그룹 25"/>
          <p:cNvGrpSpPr/>
          <p:nvPr/>
        </p:nvGrpSpPr>
        <p:grpSpPr>
          <a:xfrm>
            <a:off x="1344376" y="3447126"/>
            <a:ext cx="2158320" cy="2358138"/>
            <a:chOff x="3611086" y="1847573"/>
            <a:chExt cx="1825010" cy="1993970"/>
          </a:xfrm>
        </p:grpSpPr>
        <p:pic>
          <p:nvPicPr>
            <p:cNvPr id="27"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9" name="직사각형 28"/>
          <p:cNvSpPr/>
          <p:nvPr/>
        </p:nvSpPr>
        <p:spPr>
          <a:xfrm>
            <a:off x="2051721" y="4265934"/>
            <a:ext cx="743628"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value</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0" name="TextBox 29"/>
          <p:cNvSpPr txBox="1"/>
          <p:nvPr/>
        </p:nvSpPr>
        <p:spPr>
          <a:xfrm>
            <a:off x="3826238" y="4488741"/>
            <a:ext cx="1356910"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8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0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cxnSp>
        <p:nvCxnSpPr>
          <p:cNvPr id="31" name="직선 화살표 연결선 30"/>
          <p:cNvCxnSpPr>
            <a:stCxn id="29" idx="3"/>
            <a:endCxn id="24" idx="1"/>
          </p:cNvCxnSpPr>
          <p:nvPr/>
        </p:nvCxnSpPr>
        <p:spPr>
          <a:xfrm>
            <a:off x="2795349" y="4411730"/>
            <a:ext cx="3209123"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2" name="TextBox 31"/>
          <p:cNvSpPr txBox="1"/>
          <p:nvPr/>
        </p:nvSpPr>
        <p:spPr>
          <a:xfrm>
            <a:off x="3390659" y="5909210"/>
            <a:ext cx="2362699"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In-Memory Addition</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3" name="직사각형 42"/>
          <p:cNvSpPr/>
          <p:nvPr/>
        </p:nvSpPr>
        <p:spPr>
          <a:xfrm>
            <a:off x="1331640" y="2322042"/>
            <a:ext cx="4405772"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34"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sp>
        <p:nvSpPr>
          <p:cNvPr id="35" name="직사각형 16"/>
          <p:cNvSpPr/>
          <p:nvPr/>
        </p:nvSpPr>
        <p:spPr>
          <a:xfrm>
            <a:off x="6310536" y="1647408"/>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6" name="구부러진 연결선 17"/>
          <p:cNvCxnSpPr>
            <a:stCxn id="33" idx="3"/>
            <a:endCxn id="35" idx="1"/>
          </p:cNvCxnSpPr>
          <p:nvPr/>
        </p:nvCxnSpPr>
        <p:spPr>
          <a:xfrm flipV="1">
            <a:off x="5737412" y="1838924"/>
            <a:ext cx="573124" cy="680823"/>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Tree>
    <p:extLst>
      <p:ext uri="{BB962C8B-B14F-4D97-AF65-F5344CB8AC3E}">
        <p14:creationId xmlns:p14="http://schemas.microsoft.com/office/powerpoint/2010/main" val="4397857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2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
                                        <p:tgtEl>
                                          <p:spTgt spid="25"/>
                                        </p:tgtEl>
                                      </p:cBhvr>
                                    </p:animEffect>
                                  </p:childTnLst>
                                </p:cTn>
                              </p:par>
                            </p:childTnLst>
                          </p:cTn>
                        </p:par>
                        <p:par>
                          <p:cTn id="26" fill="hold">
                            <p:stCondLst>
                              <p:cond delay="700"/>
                            </p:stCondLst>
                            <p:childTnLst>
                              <p:par>
                                <p:cTn id="27" presetID="22" presetClass="exit" presetSubtype="8" fill="hold" nodeType="afterEffect">
                                  <p:stCondLst>
                                    <p:cond delay="0"/>
                                  </p:stCondLst>
                                  <p:childTnLst>
                                    <p:animEffect transition="out" filter="wipe(left)">
                                      <p:cBhvr>
                                        <p:cTn id="28" dur="500"/>
                                        <p:tgtEl>
                                          <p:spTgt spid="31"/>
                                        </p:tgtEl>
                                      </p:cBhvr>
                                    </p:animEffect>
                                    <p:set>
                                      <p:cBhvr>
                                        <p:cTn id="29" dur="1" fill="hold">
                                          <p:stCondLst>
                                            <p:cond delay="499"/>
                                          </p:stCondLst>
                                        </p:cTn>
                                        <p:tgtEl>
                                          <p:spTgt spid="31"/>
                                        </p:tgtEl>
                                        <p:attrNameLst>
                                          <p:attrName>style.visibility</p:attrName>
                                        </p:attrNameLst>
                                      </p:cBhvr>
                                      <p:to>
                                        <p:strVal val="hidden"/>
                                      </p:to>
                                    </p:set>
                                  </p:childTnLst>
                                </p:cTn>
                              </p:par>
                            </p:childTnLst>
                          </p:cTn>
                        </p:par>
                        <p:par>
                          <p:cTn id="30" fill="hold">
                            <p:stCondLst>
                              <p:cond delay="1200"/>
                            </p:stCondLst>
                            <p:childTnLst>
                              <p:par>
                                <p:cTn id="31" presetID="10" presetClass="exit" presetSubtype="0" fill="hold" grpId="1" nodeType="afterEffect">
                                  <p:stCondLst>
                                    <p:cond delay="0"/>
                                  </p:stCondLst>
                                  <p:childTnLst>
                                    <p:animEffect transition="out" filter="fade">
                                      <p:cBhvr>
                                        <p:cTn id="32" dur="200"/>
                                        <p:tgtEl>
                                          <p:spTgt spid="29"/>
                                        </p:tgtEl>
                                      </p:cBhvr>
                                    </p:animEffect>
                                    <p:set>
                                      <p:cBhvr>
                                        <p:cTn id="33" dur="1" fill="hold">
                                          <p:stCondLst>
                                            <p:cond delay="199"/>
                                          </p:stCondLst>
                                        </p:cTn>
                                        <p:tgtEl>
                                          <p:spTgt spid="2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2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29" grpId="1" animBg="1"/>
      <p:bldP spid="30" grpId="0"/>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1901840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(Example)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내용 개체 틀 5"/>
          <p:cNvSpPr>
            <a:spLocks noGrp="1"/>
          </p:cNvSpPr>
          <p:nvPr>
            <p:ph idx="1"/>
          </p:nvPr>
        </p:nvSpPr>
        <p:spPr>
          <a:xfrm>
            <a:off x="107504" y="4405920"/>
            <a:ext cx="9036496" cy="2029198"/>
          </a:xfrm>
        </p:spPr>
        <p:txBody>
          <a:bodyPr>
            <a:normAutofit fontScale="92500"/>
          </a:bodyPr>
          <a:lstStyle/>
          <a:p>
            <a:r>
              <a:rPr lang="en-US" altLang="ko-KR" dirty="0"/>
              <a:t>Executed either in memory or in the processor: dynamic decision</a:t>
            </a:r>
          </a:p>
          <a:p>
            <a:pPr lvl="1"/>
            <a:r>
              <a:rPr lang="en-US" altLang="ko-KR" dirty="0"/>
              <a:t>Low-cost locality monitoring for a single instruction</a:t>
            </a:r>
          </a:p>
          <a:p>
            <a:r>
              <a:rPr lang="en-US" altLang="ko-KR" dirty="0"/>
              <a:t>Cache-coherent, virtually-addressed, single cache block only</a:t>
            </a:r>
          </a:p>
          <a:p>
            <a:r>
              <a:rPr lang="en-US" altLang="ko-KR" dirty="0"/>
              <a:t>Atomic between different PEIs</a:t>
            </a:r>
          </a:p>
          <a:p>
            <a:r>
              <a:rPr lang="en-US" altLang="ko-KR" i="1" dirty="0"/>
              <a:t>Not</a:t>
            </a:r>
            <a:r>
              <a:rPr lang="en-US" altLang="ko-KR" dirty="0"/>
              <a:t> atomic with normal instructions (use </a:t>
            </a:r>
            <a:r>
              <a:rPr lang="en-US" altLang="ko-KR" i="1" dirty="0" err="1"/>
              <a:t>pfence</a:t>
            </a:r>
            <a:r>
              <a:rPr lang="en-US" altLang="ko-KR" i="1" dirty="0"/>
              <a:t> </a:t>
            </a:r>
            <a:r>
              <a:rPr lang="en-US" altLang="ko-KR" dirty="0"/>
              <a:t>for ordering)</a:t>
            </a:r>
          </a:p>
        </p:txBody>
      </p:sp>
      <p:sp>
        <p:nvSpPr>
          <p:cNvPr id="27" name="직사각형 6"/>
          <p:cNvSpPr/>
          <p:nvPr/>
        </p:nvSpPr>
        <p:spPr>
          <a:xfrm>
            <a:off x="35496" y="3266043"/>
            <a:ext cx="1265058"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 name="직사각형 3"/>
          <p:cNvSpPr/>
          <p:nvPr/>
        </p:nvSpPr>
        <p:spPr>
          <a:xfrm>
            <a:off x="570312" y="2050872"/>
            <a:ext cx="4423701"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9" name="내용 개체 틀 4"/>
          <p:cNvSpPr txBox="1">
            <a:spLocks/>
          </p:cNvSpPr>
          <p:nvPr/>
        </p:nvSpPr>
        <p:spPr>
          <a:xfrm>
            <a:off x="49052" y="780844"/>
            <a:ext cx="7578044" cy="293618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pfence</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sp>
        <p:nvSpPr>
          <p:cNvPr id="30" name="직사각형 2"/>
          <p:cNvSpPr/>
          <p:nvPr/>
        </p:nvSpPr>
        <p:spPr>
          <a:xfrm>
            <a:off x="5549208" y="1375516"/>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 name="구부러진 연결선 8"/>
          <p:cNvCxnSpPr>
            <a:stCxn id="28" idx="3"/>
            <a:endCxn id="30" idx="1"/>
          </p:cNvCxnSpPr>
          <p:nvPr/>
        </p:nvCxnSpPr>
        <p:spPr>
          <a:xfrm flipV="1">
            <a:off x="4994013" y="1567032"/>
            <a:ext cx="555195" cy="681545"/>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
        <p:nvSpPr>
          <p:cNvPr id="32" name="직사각형 11"/>
          <p:cNvSpPr/>
          <p:nvPr/>
        </p:nvSpPr>
        <p:spPr>
          <a:xfrm>
            <a:off x="1866456" y="2927345"/>
            <a:ext cx="108012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pfence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3" name="구부러진 연결선 12"/>
          <p:cNvCxnSpPr>
            <a:stCxn id="27" idx="3"/>
            <a:endCxn id="32" idx="1"/>
          </p:cNvCxnSpPr>
          <p:nvPr/>
        </p:nvCxnSpPr>
        <p:spPr>
          <a:xfrm flipV="1">
            <a:off x="1300554" y="3118861"/>
            <a:ext cx="565902" cy="344887"/>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pic>
        <p:nvPicPr>
          <p:cNvPr id="3" name="Picture 2"/>
          <p:cNvPicPr>
            <a:picLocks noChangeAspect="1"/>
          </p:cNvPicPr>
          <p:nvPr/>
        </p:nvPicPr>
        <p:blipFill>
          <a:blip r:embed="rId2"/>
          <a:stretch>
            <a:fillRect/>
          </a:stretch>
        </p:blipFill>
        <p:spPr>
          <a:xfrm>
            <a:off x="4788024" y="2494084"/>
            <a:ext cx="4176464" cy="2015036"/>
          </a:xfrm>
          <a:prstGeom prst="rect">
            <a:avLst/>
          </a:prstGeom>
        </p:spPr>
      </p:pic>
    </p:spTree>
    <p:extLst>
      <p:ext uri="{BB962C8B-B14F-4D97-AF65-F5344CB8AC3E}">
        <p14:creationId xmlns:p14="http://schemas.microsoft.com/office/powerpoint/2010/main" val="20432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Example (Abstract) PEI </a:t>
            </a:r>
            <a:r>
              <a:rPr lang="en-US" dirty="0" err="1"/>
              <a:t>uArchitecture</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59" name="그룹 10"/>
          <p:cNvGrpSpPr/>
          <p:nvPr/>
        </p:nvGrpSpPr>
        <p:grpSpPr>
          <a:xfrm>
            <a:off x="423544" y="1484784"/>
            <a:ext cx="8296912" cy="3795716"/>
            <a:chOff x="423544" y="1700808"/>
            <a:chExt cx="8296912" cy="3795716"/>
          </a:xfrm>
        </p:grpSpPr>
        <p:grpSp>
          <p:nvGrpSpPr>
            <p:cNvPr id="60" name="그룹 71"/>
            <p:cNvGrpSpPr/>
            <p:nvPr/>
          </p:nvGrpSpPr>
          <p:grpSpPr>
            <a:xfrm>
              <a:off x="5469069" y="3564693"/>
              <a:ext cx="439232" cy="440414"/>
              <a:chOff x="5366086" y="3927445"/>
              <a:chExt cx="414687" cy="405259"/>
            </a:xfrm>
          </p:grpSpPr>
          <p:grpSp>
            <p:nvGrpSpPr>
              <p:cNvPr id="82" name="그룹 67"/>
              <p:cNvGrpSpPr/>
              <p:nvPr/>
            </p:nvGrpSpPr>
            <p:grpSpPr>
              <a:xfrm>
                <a:off x="5366086" y="3927445"/>
                <a:ext cx="414686" cy="128337"/>
                <a:chOff x="5366087" y="3927445"/>
                <a:chExt cx="414686" cy="128337"/>
              </a:xfrm>
            </p:grpSpPr>
            <p:cxnSp>
              <p:nvCxnSpPr>
                <p:cNvPr id="86" name="직선 화살표 연결선 65"/>
                <p:cNvCxnSpPr/>
                <p:nvPr/>
              </p:nvCxnSpPr>
              <p:spPr>
                <a:xfrm>
                  <a:off x="5366087" y="3927445"/>
                  <a:ext cx="414686" cy="0"/>
                </a:xfrm>
                <a:prstGeom prst="straightConnector1">
                  <a:avLst/>
                </a:prstGeom>
                <a:noFill/>
                <a:ln w="28575" cap="flat" cmpd="sng" algn="ctr">
                  <a:solidFill>
                    <a:srgbClr val="5DA5DA">
                      <a:shade val="95000"/>
                      <a:satMod val="105000"/>
                    </a:srgbClr>
                  </a:solidFill>
                  <a:prstDash val="solid"/>
                  <a:tailEnd type="triangle"/>
                </a:ln>
                <a:effectLst/>
              </p:spPr>
            </p:cxnSp>
            <p:cxnSp>
              <p:nvCxnSpPr>
                <p:cNvPr id="87" name="직선 화살표 연결선 66"/>
                <p:cNvCxnSpPr/>
                <p:nvPr/>
              </p:nvCxnSpPr>
              <p:spPr>
                <a:xfrm>
                  <a:off x="5366087" y="4055782"/>
                  <a:ext cx="414686" cy="0"/>
                </a:xfrm>
                <a:prstGeom prst="straightConnector1">
                  <a:avLst/>
                </a:prstGeom>
                <a:noFill/>
                <a:ln w="28575" cap="flat" cmpd="sng" algn="ctr">
                  <a:solidFill>
                    <a:srgbClr val="5DA5DA">
                      <a:shade val="95000"/>
                      <a:satMod val="105000"/>
                    </a:srgbClr>
                  </a:solidFill>
                  <a:prstDash val="solid"/>
                  <a:tailEnd type="triangle"/>
                </a:ln>
                <a:effectLst/>
              </p:spPr>
            </p:cxnSp>
          </p:grpSp>
          <p:grpSp>
            <p:nvGrpSpPr>
              <p:cNvPr id="83" name="그룹 68"/>
              <p:cNvGrpSpPr/>
              <p:nvPr/>
            </p:nvGrpSpPr>
            <p:grpSpPr>
              <a:xfrm rot="10800000">
                <a:off x="5366087" y="4204367"/>
                <a:ext cx="414686" cy="128337"/>
                <a:chOff x="5366087" y="3927445"/>
                <a:chExt cx="414686" cy="128337"/>
              </a:xfrm>
            </p:grpSpPr>
            <p:cxnSp>
              <p:nvCxnSpPr>
                <p:cNvPr id="84" name="직선 화살표 연결선 69"/>
                <p:cNvCxnSpPr/>
                <p:nvPr/>
              </p:nvCxnSpPr>
              <p:spPr>
                <a:xfrm>
                  <a:off x="5366087" y="3927445"/>
                  <a:ext cx="414686" cy="0"/>
                </a:xfrm>
                <a:prstGeom prst="straightConnector1">
                  <a:avLst/>
                </a:prstGeom>
                <a:noFill/>
                <a:ln w="28575" cap="flat" cmpd="sng" algn="ctr">
                  <a:solidFill>
                    <a:srgbClr val="5DA5DA">
                      <a:shade val="95000"/>
                      <a:satMod val="105000"/>
                    </a:srgbClr>
                  </a:solidFill>
                  <a:prstDash val="solid"/>
                  <a:tailEnd type="triangle"/>
                </a:ln>
                <a:effectLst/>
              </p:spPr>
            </p:cxnSp>
            <p:cxnSp>
              <p:nvCxnSpPr>
                <p:cNvPr id="85" name="직선 화살표 연결선 70"/>
                <p:cNvCxnSpPr/>
                <p:nvPr/>
              </p:nvCxnSpPr>
              <p:spPr>
                <a:xfrm>
                  <a:off x="5366087" y="4055782"/>
                  <a:ext cx="414686" cy="0"/>
                </a:xfrm>
                <a:prstGeom prst="straightConnector1">
                  <a:avLst/>
                </a:prstGeom>
                <a:noFill/>
                <a:ln w="28575" cap="flat" cmpd="sng" algn="ctr">
                  <a:solidFill>
                    <a:srgbClr val="5DA5DA">
                      <a:shade val="95000"/>
                      <a:satMod val="105000"/>
                    </a:srgbClr>
                  </a:solidFill>
                  <a:prstDash val="solid"/>
                  <a:tailEnd type="triangle"/>
                </a:ln>
                <a:effectLst/>
              </p:spPr>
            </p:cxnSp>
          </p:grpSp>
        </p:grpSp>
        <p:sp>
          <p:nvSpPr>
            <p:cNvPr id="61" name="직사각형 58"/>
            <p:cNvSpPr/>
            <p:nvPr/>
          </p:nvSpPr>
          <p:spPr>
            <a:xfrm>
              <a:off x="5919729" y="2155683"/>
              <a:ext cx="2800727" cy="324451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
            <p:cNvSpPr/>
            <p:nvPr/>
          </p:nvSpPr>
          <p:spPr>
            <a:xfrm>
              <a:off x="528146" y="2153493"/>
              <a:ext cx="1523913" cy="75183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Out-Of-Order Core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3" name="직사각형 6"/>
            <p:cNvSpPr/>
            <p:nvPr/>
          </p:nvSpPr>
          <p:spPr>
            <a:xfrm rot="16200000">
              <a:off x="1785869" y="2674009"/>
              <a:ext cx="1451683" cy="40565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L1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7"/>
            <p:cNvSpPr/>
            <p:nvPr/>
          </p:nvSpPr>
          <p:spPr>
            <a:xfrm rot="16200000">
              <a:off x="2448352" y="2674009"/>
              <a:ext cx="1451683" cy="40565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L2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5" name="직사각형 8"/>
            <p:cNvSpPr/>
            <p:nvPr/>
          </p:nvSpPr>
          <p:spPr>
            <a:xfrm rot="16200000">
              <a:off x="3494376" y="2290467"/>
              <a:ext cx="1451683" cy="1172742"/>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Last-Level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6" name="직사각형 9"/>
            <p:cNvSpPr/>
            <p:nvPr/>
          </p:nvSpPr>
          <p:spPr>
            <a:xfrm rot="16200000">
              <a:off x="3638205" y="3576204"/>
              <a:ext cx="3256073" cy="405658"/>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HMC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67" name="직선 화살표 연결선 16"/>
            <p:cNvCxnSpPr>
              <a:stCxn id="64" idx="2"/>
              <a:endCxn id="65" idx="0"/>
            </p:cNvCxnSpPr>
            <p:nvPr/>
          </p:nvCxnSpPr>
          <p:spPr>
            <a:xfrm>
              <a:off x="3377023"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68" name="직선 화살표 연결선 19"/>
            <p:cNvCxnSpPr>
              <a:stCxn id="65" idx="2"/>
            </p:cNvCxnSpPr>
            <p:nvPr/>
          </p:nvCxnSpPr>
          <p:spPr>
            <a:xfrm>
              <a:off x="4806589"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69" name="직사각형 22"/>
            <p:cNvSpPr/>
            <p:nvPr/>
          </p:nvSpPr>
          <p:spPr>
            <a:xfrm rot="16200000">
              <a:off x="4776084" y="3576203"/>
              <a:ext cx="2967762" cy="405658"/>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0" name="직사각형 23"/>
            <p:cNvSpPr/>
            <p:nvPr/>
          </p:nvSpPr>
          <p:spPr>
            <a:xfrm>
              <a:off x="7580086" y="2292964"/>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1" name="직사각형 24"/>
            <p:cNvSpPr/>
            <p:nvPr/>
          </p:nvSpPr>
          <p:spPr>
            <a:xfrm>
              <a:off x="7580086" y="3155933"/>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2" name="직사각형 25"/>
            <p:cNvSpPr/>
            <p:nvPr/>
          </p:nvSpPr>
          <p:spPr>
            <a:xfrm>
              <a:off x="7580086" y="4620365"/>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73" name="직선 화살표 연결선 47"/>
            <p:cNvCxnSpPr/>
            <p:nvPr/>
          </p:nvCxnSpPr>
          <p:spPr>
            <a:xfrm>
              <a:off x="6471514" y="2442875"/>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74" name="직선 화살표 연결선 49"/>
            <p:cNvCxnSpPr/>
            <p:nvPr/>
          </p:nvCxnSpPr>
          <p:spPr>
            <a:xfrm>
              <a:off x="6471514" y="3297127"/>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75" name="직선 화살표 연결선 50"/>
            <p:cNvCxnSpPr/>
            <p:nvPr/>
          </p:nvCxnSpPr>
          <p:spPr>
            <a:xfrm>
              <a:off x="6471514" y="4761560"/>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76" name="TextBox 75"/>
            <p:cNvSpPr txBox="1"/>
            <p:nvPr/>
          </p:nvSpPr>
          <p:spPr>
            <a:xfrm>
              <a:off x="423544" y="1700808"/>
              <a:ext cx="1889856" cy="4348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77" name="TextBox 76"/>
            <p:cNvSpPr txBox="1"/>
            <p:nvPr/>
          </p:nvSpPr>
          <p:spPr>
            <a:xfrm>
              <a:off x="6084168" y="1700808"/>
              <a:ext cx="24371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3D-stacked Memory </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cxnSp>
          <p:nvCxnSpPr>
            <p:cNvPr id="78" name="직선 연결선 63"/>
            <p:cNvCxnSpPr/>
            <p:nvPr/>
          </p:nvCxnSpPr>
          <p:spPr>
            <a:xfrm>
              <a:off x="5694399" y="1700808"/>
              <a:ext cx="0" cy="3795716"/>
            </a:xfrm>
            <a:prstGeom prst="line">
              <a:avLst/>
            </a:prstGeom>
            <a:noFill/>
            <a:ln w="19050" cap="flat" cmpd="sng" algn="ctr">
              <a:solidFill>
                <a:sysClr val="windowText" lastClr="000000">
                  <a:shade val="95000"/>
                  <a:satMod val="105000"/>
                </a:sysClr>
              </a:solidFill>
              <a:prstDash val="dash"/>
            </a:ln>
            <a:effectLst/>
          </p:spPr>
        </p:cxnSp>
        <p:cxnSp>
          <p:nvCxnSpPr>
            <p:cNvPr id="79" name="직선 화살표 연결선 73"/>
            <p:cNvCxnSpPr>
              <a:stCxn id="63" idx="2"/>
              <a:endCxn id="64" idx="0"/>
            </p:cNvCxnSpPr>
            <p:nvPr/>
          </p:nvCxnSpPr>
          <p:spPr>
            <a:xfrm>
              <a:off x="2714541"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80" name="직선 화살표 연결선 76"/>
            <p:cNvCxnSpPr>
              <a:stCxn id="62" idx="3"/>
            </p:cNvCxnSpPr>
            <p:nvPr/>
          </p:nvCxnSpPr>
          <p:spPr>
            <a:xfrm flipV="1">
              <a:off x="2052058" y="2529412"/>
              <a:ext cx="256823" cy="1"/>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81" name="TextBox 80"/>
            <p:cNvSpPr txBox="1"/>
            <p:nvPr/>
          </p:nvSpPr>
          <p:spPr>
            <a:xfrm rot="5400000">
              <a:off x="7443271" y="3823188"/>
              <a:ext cx="308618" cy="6355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32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88" name="그룹 4"/>
          <p:cNvGrpSpPr/>
          <p:nvPr/>
        </p:nvGrpSpPr>
        <p:grpSpPr>
          <a:xfrm>
            <a:off x="528146" y="2372025"/>
            <a:ext cx="7051940" cy="2810303"/>
            <a:chOff x="528146" y="2588049"/>
            <a:chExt cx="7051940" cy="2810303"/>
          </a:xfrm>
        </p:grpSpPr>
        <p:cxnSp>
          <p:nvCxnSpPr>
            <p:cNvPr id="89" name="직선 화살표 연결선 13"/>
            <p:cNvCxnSpPr>
              <a:stCxn id="62" idx="2"/>
              <a:endCxn id="92" idx="0"/>
            </p:cNvCxnSpPr>
            <p:nvPr/>
          </p:nvCxnSpPr>
          <p:spPr>
            <a:xfrm>
              <a:off x="1290103" y="2853669"/>
              <a:ext cx="0" cy="292259"/>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0" name="직선 화살표 연결선 12"/>
            <p:cNvCxnSpPr/>
            <p:nvPr/>
          </p:nvCxnSpPr>
          <p:spPr>
            <a:xfrm flipV="1">
              <a:off x="2052058" y="3378788"/>
              <a:ext cx="256822"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1" name="직선 화살표 연결선 21"/>
            <p:cNvCxnSpPr/>
            <p:nvPr/>
          </p:nvCxnSpPr>
          <p:spPr>
            <a:xfrm>
              <a:off x="4806589" y="4639986"/>
              <a:ext cx="256823" cy="0"/>
            </a:xfrm>
            <a:prstGeom prst="straightConnector1">
              <a:avLst/>
            </a:prstGeom>
            <a:noFill/>
            <a:ln w="9525" cap="flat" cmpd="sng" algn="ctr">
              <a:solidFill>
                <a:srgbClr val="FAA43A">
                  <a:shade val="95000"/>
                  <a:satMod val="105000"/>
                </a:srgbClr>
              </a:solidFill>
              <a:prstDash val="solid"/>
              <a:headEnd type="triangle"/>
              <a:tailEnd type="triangle"/>
            </a:ln>
            <a:effectLst/>
          </p:spPr>
        </p:cxnSp>
        <p:sp>
          <p:nvSpPr>
            <p:cNvPr id="92" name="직사각형 26"/>
            <p:cNvSpPr/>
            <p:nvPr/>
          </p:nvSpPr>
          <p:spPr>
            <a:xfrm>
              <a:off x="528146" y="3145928"/>
              <a:ext cx="1523913" cy="455466"/>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0" cap="none" spc="0" normalizeH="0" baseline="0" noProof="0" dirty="0">
                  <a:ln>
                    <a:noFill/>
                  </a:ln>
                  <a:solidFill>
                    <a:sysClr val="windowText" lastClr="000000"/>
                  </a:solidFill>
                  <a:effectLst/>
                  <a:uLnTx/>
                  <a:uFillTx/>
                  <a:latin typeface="Calibri"/>
                  <a:ea typeface="나눔고딕"/>
                  <a:cs typeface="+mn-cs"/>
                </a:rPr>
                <a:t>PCU </a:t>
              </a:r>
              <a:r>
                <a:rPr kumimoji="0" lang="en-US" altLang="ko-KR" sz="1200" b="0" i="0" u="none" strike="noStrike" kern="0" cap="none" spc="0" normalizeH="0" baseline="0" noProof="0" dirty="0">
                  <a:ln>
                    <a:noFill/>
                  </a:ln>
                  <a:solidFill>
                    <a:sysClr val="windowText" lastClr="000000"/>
                  </a:solidFill>
                  <a:effectLst/>
                  <a:uLnTx/>
                  <a:uFillTx/>
                  <a:latin typeface="Calibri"/>
                  <a:ea typeface="나눔고딕"/>
                  <a:cs typeface="+mn-cs"/>
                </a:rPr>
                <a:t>(PEI Computation Unit)</a:t>
              </a:r>
              <a:endParaRPr kumimoji="0" lang="ko-KR" altLang="en-US" sz="12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93" name="그룹 38"/>
            <p:cNvGrpSpPr/>
            <p:nvPr/>
          </p:nvGrpSpPr>
          <p:grpSpPr>
            <a:xfrm>
              <a:off x="6462794" y="4910763"/>
              <a:ext cx="1117292" cy="352151"/>
              <a:chOff x="6280489" y="5166067"/>
              <a:chExt cx="1028106" cy="324041"/>
            </a:xfrm>
          </p:grpSpPr>
          <p:sp>
            <p:nvSpPr>
              <p:cNvPr id="109" name="직사각형 29"/>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10" name="직선 화살표 연결선 30"/>
              <p:cNvCxnSpPr>
                <a:endCxn id="109"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11" name="직선 화살표 연결선 33"/>
              <p:cNvCxnSpPr>
                <a:stCxn id="109"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4" name="그룹 39"/>
            <p:cNvGrpSpPr/>
            <p:nvPr/>
          </p:nvGrpSpPr>
          <p:grpSpPr>
            <a:xfrm>
              <a:off x="6462794" y="3451018"/>
              <a:ext cx="1117292" cy="352151"/>
              <a:chOff x="6280489" y="5166067"/>
              <a:chExt cx="1028106" cy="324041"/>
            </a:xfrm>
          </p:grpSpPr>
          <p:sp>
            <p:nvSpPr>
              <p:cNvPr id="106" name="직사각형 40"/>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07" name="직선 화살표 연결선 41"/>
              <p:cNvCxnSpPr>
                <a:endCxn id="106"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08" name="직선 화살표 연결선 42"/>
              <p:cNvCxnSpPr>
                <a:stCxn id="106"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5" name="그룹 43"/>
            <p:cNvGrpSpPr/>
            <p:nvPr/>
          </p:nvGrpSpPr>
          <p:grpSpPr>
            <a:xfrm>
              <a:off x="6462794" y="2588049"/>
              <a:ext cx="1117292" cy="352151"/>
              <a:chOff x="6280489" y="5166067"/>
              <a:chExt cx="1028106" cy="324041"/>
            </a:xfrm>
          </p:grpSpPr>
          <p:sp>
            <p:nvSpPr>
              <p:cNvPr id="103" name="직사각형 44"/>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04" name="직선 화살표 연결선 45"/>
              <p:cNvCxnSpPr>
                <a:endCxn id="103"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05" name="직선 화살표 연결선 46"/>
              <p:cNvCxnSpPr>
                <a:stCxn id="103"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6" name="그룹 88"/>
            <p:cNvGrpSpPr/>
            <p:nvPr/>
          </p:nvGrpSpPr>
          <p:grpSpPr>
            <a:xfrm>
              <a:off x="2219290" y="3777938"/>
              <a:ext cx="2578579" cy="1620414"/>
              <a:chOff x="2187914" y="3870654"/>
              <a:chExt cx="2578579" cy="1620414"/>
            </a:xfrm>
          </p:grpSpPr>
          <p:sp>
            <p:nvSpPr>
              <p:cNvPr id="99" name="직사각형 57"/>
              <p:cNvSpPr/>
              <p:nvPr/>
            </p:nvSpPr>
            <p:spPr>
              <a:xfrm>
                <a:off x="3600945" y="3974336"/>
                <a:ext cx="1165548" cy="1516732"/>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100" name="직사각형 54"/>
              <p:cNvSpPr/>
              <p:nvPr/>
            </p:nvSpPr>
            <p:spPr>
              <a:xfrm>
                <a:off x="3715794" y="4078938"/>
                <a:ext cx="946096" cy="59274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PIM Directory</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101" name="직사각형 55"/>
              <p:cNvSpPr/>
              <p:nvPr/>
            </p:nvSpPr>
            <p:spPr>
              <a:xfrm>
                <a:off x="3715794" y="4793720"/>
                <a:ext cx="946096" cy="59274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Locality Monitor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102" name="TextBox 101"/>
              <p:cNvSpPr txBox="1"/>
              <p:nvPr/>
            </p:nvSpPr>
            <p:spPr>
              <a:xfrm>
                <a:off x="2187914" y="3870654"/>
                <a:ext cx="1459178"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ysClr val="windowText" lastClr="000000"/>
                    </a:solidFill>
                    <a:effectLst/>
                    <a:uLnTx/>
                    <a:uFillTx/>
                    <a:latin typeface="Tahoma"/>
                    <a:ea typeface="+mn-ea"/>
                    <a:cs typeface="+mn-cs"/>
                  </a:rPr>
                  <a:t>PMU</a:t>
                </a: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 (PEI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err="1">
                    <a:ln>
                      <a:noFill/>
                    </a:ln>
                    <a:solidFill>
                      <a:sysClr val="windowText" lastClr="000000"/>
                    </a:solidFill>
                    <a:effectLst/>
                    <a:uLnTx/>
                    <a:uFillTx/>
                    <a:latin typeface="Tahoma"/>
                    <a:ea typeface="+mn-ea"/>
                    <a:cs typeface="+mn-cs"/>
                  </a:rPr>
                  <a:t>Mgmt</a:t>
                </a: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 Unit)</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97" name="직선 화살표 연결선 82"/>
            <p:cNvCxnSpPr>
              <a:stCxn id="99" idx="0"/>
              <a:endCxn id="65" idx="1"/>
            </p:cNvCxnSpPr>
            <p:nvPr/>
          </p:nvCxnSpPr>
          <p:spPr>
            <a:xfrm flipV="1">
              <a:off x="4215095" y="3551017"/>
              <a:ext cx="5123" cy="33060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8" name="구부러진 연결선 86"/>
            <p:cNvCxnSpPr>
              <a:stCxn id="92" idx="2"/>
              <a:endCxn id="99" idx="1"/>
            </p:cNvCxnSpPr>
            <p:nvPr/>
          </p:nvCxnSpPr>
          <p:spPr>
            <a:xfrm rot="16200000" flipH="1">
              <a:off x="1941916" y="2949581"/>
              <a:ext cx="1038592" cy="2342218"/>
            </a:xfrm>
            <a:prstGeom prst="curvedConnector2">
              <a:avLst/>
            </a:prstGeom>
            <a:noFill/>
            <a:ln w="9525" cap="flat" cmpd="sng" algn="ctr">
              <a:solidFill>
                <a:srgbClr val="FAA43A">
                  <a:shade val="95000"/>
                  <a:satMod val="105000"/>
                </a:srgbClr>
              </a:solidFill>
              <a:prstDash val="solid"/>
              <a:headEnd type="triangle"/>
              <a:tailEnd type="triangle"/>
            </a:ln>
            <a:effectLst/>
          </p:spPr>
        </p:cxnSp>
      </p:grpSp>
      <p:sp>
        <p:nvSpPr>
          <p:cNvPr id="112" name="TextBox 111"/>
          <p:cNvSpPr txBox="1"/>
          <p:nvPr/>
        </p:nvSpPr>
        <p:spPr>
          <a:xfrm>
            <a:off x="2678395" y="5651976"/>
            <a:ext cx="378721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Example PEI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uArchitecture</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237342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2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Initial Evaluation Results</a:t>
            </a:r>
          </a:p>
        </p:txBody>
      </p:sp>
      <p:sp>
        <p:nvSpPr>
          <p:cNvPr id="3" name="Content Placeholder 2"/>
          <p:cNvSpPr>
            <a:spLocks noGrp="1"/>
          </p:cNvSpPr>
          <p:nvPr>
            <p:ph idx="1"/>
          </p:nvPr>
        </p:nvSpPr>
        <p:spPr>
          <a:xfrm>
            <a:off x="107504" y="980728"/>
            <a:ext cx="9036496" cy="5051648"/>
          </a:xfrm>
        </p:spPr>
        <p:txBody>
          <a:bodyPr/>
          <a:lstStyle/>
          <a:p>
            <a:r>
              <a:rPr lang="en-US" altLang="ko-KR" dirty="0"/>
              <a:t>Initial evaluations with </a:t>
            </a:r>
            <a:r>
              <a:rPr lang="en-US" altLang="ko-KR" dirty="0">
                <a:solidFill>
                  <a:srgbClr val="FF0000"/>
                </a:solidFill>
              </a:rPr>
              <a:t>10 emerging data-intensive workloads</a:t>
            </a:r>
          </a:p>
          <a:p>
            <a:pPr lvl="1"/>
            <a:r>
              <a:rPr lang="en-US" altLang="ko-KR" sz="2000" dirty="0">
                <a:solidFill>
                  <a:srgbClr val="0000FF"/>
                </a:solidFill>
              </a:rPr>
              <a:t>Large-scale graph processing</a:t>
            </a:r>
          </a:p>
          <a:p>
            <a:pPr lvl="1"/>
            <a:r>
              <a:rPr lang="en-US" altLang="ko-KR" sz="2000" dirty="0">
                <a:solidFill>
                  <a:srgbClr val="0000FF"/>
                </a:solidFill>
              </a:rPr>
              <a:t>In-memory data analytics</a:t>
            </a:r>
          </a:p>
          <a:p>
            <a:pPr lvl="1"/>
            <a:r>
              <a:rPr lang="en-US" altLang="ko-KR" sz="2000" dirty="0">
                <a:solidFill>
                  <a:srgbClr val="0000FF"/>
                </a:solidFill>
              </a:rPr>
              <a:t>Machine learning and data mining</a:t>
            </a:r>
          </a:p>
          <a:p>
            <a:pPr lvl="1"/>
            <a:r>
              <a:rPr lang="en-US" altLang="ko-KR" sz="2000" dirty="0"/>
              <a:t>Three input sets (small, medium, large)                                                  for each workload</a:t>
            </a:r>
            <a:r>
              <a:rPr lang="ko-KR" altLang="en-US" sz="2000" dirty="0"/>
              <a:t> </a:t>
            </a:r>
            <a:r>
              <a:rPr lang="en-US" altLang="ko-KR" sz="2000" dirty="0"/>
              <a:t>to analyze the impact                                            of data locality</a:t>
            </a:r>
          </a:p>
          <a:p>
            <a:pPr lvl="1"/>
            <a:endParaRPr lang="en-US" altLang="ko-KR" dirty="0"/>
          </a:p>
          <a:p>
            <a:r>
              <a:rPr lang="en-US" altLang="ko-KR" dirty="0"/>
              <a:t>Pin-based cycle-level x86-64 simulation</a:t>
            </a:r>
            <a:endParaRPr lang="ko-KR" altLang="en-US" dirty="0"/>
          </a:p>
          <a:p>
            <a:pPr marL="344487" lvl="1" indent="0">
              <a:buNone/>
            </a:pPr>
            <a:endParaRPr lang="en-US" altLang="ko-KR" dirty="0">
              <a:solidFill>
                <a:srgbClr val="FF0000"/>
              </a:solidFill>
            </a:endParaRPr>
          </a:p>
          <a:p>
            <a:pPr marL="342900" lvl="1" indent="-342900">
              <a:buClr>
                <a:schemeClr val="accent1"/>
              </a:buClr>
              <a:buSzPct val="65000"/>
              <a:buFont typeface="Wingdings" pitchFamily="2" charset="2"/>
              <a:buChar char="n"/>
            </a:pPr>
            <a:r>
              <a:rPr lang="en-US" altLang="ko-KR" sz="2400" b="1" dirty="0">
                <a:solidFill>
                  <a:srgbClr val="2C6123"/>
                </a:solidFill>
              </a:rPr>
              <a:t>Performance Improvement and Energy Reduction: </a:t>
            </a:r>
          </a:p>
          <a:p>
            <a:pPr marL="695325" lvl="2" indent="-342900"/>
            <a:r>
              <a:rPr lang="en-US" altLang="ko-KR" dirty="0">
                <a:solidFill>
                  <a:srgbClr val="0000FF"/>
                </a:solidFill>
              </a:rPr>
              <a:t>47% average speedup with large input data sets</a:t>
            </a:r>
          </a:p>
          <a:p>
            <a:pPr marL="695325" lvl="2" indent="-342900"/>
            <a:r>
              <a:rPr lang="en-US" altLang="ko-KR" dirty="0"/>
              <a:t>32% speedup with small input data sets</a:t>
            </a:r>
          </a:p>
          <a:p>
            <a:pPr marL="695325" lvl="2" indent="-342900"/>
            <a:r>
              <a:rPr lang="en-US" altLang="ko-KR" dirty="0">
                <a:solidFill>
                  <a:srgbClr val="0000FF"/>
                </a:solidFill>
              </a:rPr>
              <a:t>25% avg. energy reduction in a single node with large input data sets</a:t>
            </a:r>
          </a:p>
          <a:p>
            <a:pPr lvl="1"/>
            <a:endParaRPr lang="en-US" altLang="ko-KR"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5475560" y="1899397"/>
            <a:ext cx="3632944" cy="2033659"/>
          </a:xfrm>
          <a:prstGeom prst="rect">
            <a:avLst/>
          </a:prstGeom>
        </p:spPr>
      </p:pic>
    </p:spTree>
    <p:extLst>
      <p:ext uri="{BB962C8B-B14F-4D97-AF65-F5344CB8AC3E}">
        <p14:creationId xmlns:p14="http://schemas.microsoft.com/office/powerpoint/2010/main" val="308486654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Delta: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6" name="TextBox 5">
            <a:extLst>
              <a:ext uri="{FF2B5EF4-FFF2-40B4-BE49-F238E27FC236}">
                <a16:creationId xmlns:a16="http://schemas.microsoft.com/office/drawing/2014/main" id="{E30E1489-2504-5544-9A33-3BCA29FD8E85}"/>
              </a:ext>
            </a:extLst>
          </p:cNvPr>
          <p:cNvSpPr txBox="1"/>
          <p:nvPr/>
        </p:nvSpPr>
        <p:spPr>
          <a:xfrm>
            <a:off x="6068934" y="1776045"/>
            <a:ext cx="3102131"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2400" b="1" kern="0" dirty="0">
                <a:solidFill>
                  <a:srgbClr val="FF0000"/>
                </a:solidFill>
                <a:latin typeface="Tahoma"/>
              </a:rPr>
              <a:t>47%</a:t>
            </a:r>
            <a:r>
              <a:rPr kumimoji="0" lang="en-US" altLang="ko-KR" sz="2400" b="1" i="0" u="none" strike="noStrike" kern="0" cap="none" spc="0" normalizeH="0" baseline="0" noProof="0" dirty="0">
                <a:ln>
                  <a:noFill/>
                </a:ln>
                <a:solidFill>
                  <a:srgbClr val="FF0000"/>
                </a:solidFill>
                <a:effectLst/>
                <a:uLnTx/>
                <a:uFillTx/>
                <a:latin typeface="Tahoma"/>
                <a:ea typeface="+mn-ea"/>
                <a:cs typeface="+mn-cs"/>
              </a:rPr>
              <a:t> Performance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003098960"/>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Energy Consumption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5"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6289549" y="1194751"/>
            <a:ext cx="1428340"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7" name="TextBox 16"/>
          <p:cNvSpPr txBox="1"/>
          <p:nvPr/>
        </p:nvSpPr>
        <p:spPr>
          <a:xfrm>
            <a:off x="6283452" y="1612991"/>
            <a:ext cx="1353256"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PIM-Only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8" name="TextBox 17"/>
          <p:cNvSpPr txBox="1"/>
          <p:nvPr/>
        </p:nvSpPr>
        <p:spPr>
          <a:xfrm>
            <a:off x="6286900" y="2031231"/>
            <a:ext cx="2027671"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Locality-Aware</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9" name="직사각형 7"/>
          <p:cNvSpPr/>
          <p:nvPr/>
        </p:nvSpPr>
        <p:spPr>
          <a:xfrm>
            <a:off x="3995936" y="2610017"/>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0" name="직사각형 8"/>
          <p:cNvSpPr/>
          <p:nvPr/>
        </p:nvSpPr>
        <p:spPr>
          <a:xfrm>
            <a:off x="4587606" y="2542782"/>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1" name="직사각형 9"/>
          <p:cNvSpPr/>
          <p:nvPr/>
        </p:nvSpPr>
        <p:spPr>
          <a:xfrm>
            <a:off x="5146738" y="2856545"/>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cxnSp>
        <p:nvCxnSpPr>
          <p:cNvPr id="22" name="꺾인 연결선 13"/>
          <p:cNvCxnSpPr>
            <a:endCxn id="19" idx="0"/>
          </p:cNvCxnSpPr>
          <p:nvPr/>
        </p:nvCxnSpPr>
        <p:spPr>
          <a:xfrm rot="10800000" flipV="1">
            <a:off x="4257074" y="1398687"/>
            <a:ext cx="2026378" cy="1211329"/>
          </a:xfrm>
          <a:prstGeom prst="bentConnector2">
            <a:avLst/>
          </a:prstGeom>
          <a:noFill/>
          <a:ln w="19050" cap="flat" cmpd="sng" algn="ctr">
            <a:solidFill>
              <a:srgbClr val="5DA5DA">
                <a:shade val="95000"/>
                <a:satMod val="105000"/>
              </a:srgbClr>
            </a:solidFill>
            <a:prstDash val="dash"/>
            <a:tailEnd type="triangle"/>
          </a:ln>
          <a:effectLst/>
        </p:spPr>
      </p:cxnSp>
      <p:cxnSp>
        <p:nvCxnSpPr>
          <p:cNvPr id="23" name="꺾인 연결선 15"/>
          <p:cNvCxnSpPr>
            <a:endCxn id="20" idx="0"/>
          </p:cNvCxnSpPr>
          <p:nvPr/>
        </p:nvCxnSpPr>
        <p:spPr>
          <a:xfrm rot="10800000" flipV="1">
            <a:off x="4848744" y="1816928"/>
            <a:ext cx="1434708" cy="725854"/>
          </a:xfrm>
          <a:prstGeom prst="bentConnector2">
            <a:avLst/>
          </a:prstGeom>
          <a:noFill/>
          <a:ln w="19050" cap="flat" cmpd="sng" algn="ctr">
            <a:solidFill>
              <a:srgbClr val="5DA5DA">
                <a:shade val="95000"/>
                <a:satMod val="105000"/>
              </a:srgbClr>
            </a:solidFill>
            <a:prstDash val="dash"/>
            <a:tailEnd type="triangle"/>
          </a:ln>
          <a:effectLst/>
        </p:spPr>
      </p:cxnSp>
      <p:cxnSp>
        <p:nvCxnSpPr>
          <p:cNvPr id="24" name="꺾인 연결선 17"/>
          <p:cNvCxnSpPr>
            <a:stCxn id="18" idx="1"/>
            <a:endCxn id="21" idx="0"/>
          </p:cNvCxnSpPr>
          <p:nvPr/>
        </p:nvCxnSpPr>
        <p:spPr>
          <a:xfrm rot="10800000" flipV="1">
            <a:off x="5407876" y="2262063"/>
            <a:ext cx="879024" cy="594481"/>
          </a:xfrm>
          <a:prstGeom prst="bentConnector2">
            <a:avLst/>
          </a:prstGeom>
          <a:noFill/>
          <a:ln w="19050" cap="flat" cmpd="sng" algn="ctr">
            <a:solidFill>
              <a:srgbClr val="5DA5DA">
                <a:shade val="95000"/>
                <a:satMod val="105000"/>
              </a:srgbClr>
            </a:solidFill>
            <a:prstDash val="dash"/>
            <a:tailEnd type="triangle"/>
          </a:ln>
          <a:effectLst/>
        </p:spPr>
      </p:cxnSp>
      <p:sp>
        <p:nvSpPr>
          <p:cNvPr id="14" name="TextBox 13">
            <a:extLst>
              <a:ext uri="{FF2B5EF4-FFF2-40B4-BE49-F238E27FC236}">
                <a16:creationId xmlns:a16="http://schemas.microsoft.com/office/drawing/2014/main" id="{7A3C68F6-D1BB-FB4D-9D7D-A06C6655FD93}"/>
              </a:ext>
            </a:extLst>
          </p:cNvPr>
          <p:cNvSpPr txBox="1"/>
          <p:nvPr/>
        </p:nvSpPr>
        <p:spPr>
          <a:xfrm>
            <a:off x="6804248" y="151709"/>
            <a:ext cx="2198038"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2400" b="1" kern="0" dirty="0">
                <a:solidFill>
                  <a:srgbClr val="FF0000"/>
                </a:solidFill>
                <a:latin typeface="Tahoma"/>
              </a:rPr>
              <a:t>25%</a:t>
            </a:r>
            <a:r>
              <a:rPr kumimoji="0" lang="en-US" altLang="ko-KR" sz="2400" b="1" i="0" u="none" strike="noStrike" kern="0" cap="none" spc="0" normalizeH="0" baseline="0" noProof="0" dirty="0">
                <a:ln>
                  <a:noFill/>
                </a:ln>
                <a:solidFill>
                  <a:srgbClr val="FF0000"/>
                </a:solidFill>
                <a:effectLst/>
                <a:uLnTx/>
                <a:uFillTx/>
                <a:latin typeface="Tahoma"/>
                <a:ea typeface="+mn-ea"/>
                <a:cs typeface="+mn-cs"/>
              </a:rPr>
              <a:t>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512301832"/>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1955505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154425902"/>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a:xfrm>
            <a:off x="228600" y="1221025"/>
            <a:ext cx="8610600" cy="4876800"/>
          </a:xfrm>
        </p:spPr>
        <p:txBody>
          <a:bodyPr/>
          <a:lstStyle/>
          <a:p>
            <a:pPr marL="0" indent="0">
              <a:buNone/>
            </a:pPr>
            <a:r>
              <a:rPr lang="en-US" dirty="0"/>
              <a:t>1. Functionality of and applications &amp; software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and compilation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05264"/>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168551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2400" b="1" kern="0" dirty="0">
                <a:solidFill>
                  <a:srgbClr val="FF0000"/>
                </a:solidFill>
                <a:latin typeface="Tahoma"/>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8447031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r>
              <a:rPr lang="en-US" b="1" dirty="0">
                <a:solidFill>
                  <a:srgbClr val="0432FF"/>
                </a:solidFill>
                <a:hlinkClick r:id="rId5">
                  <a:extLst>
                    <a:ext uri="{A12FA001-AC4F-418D-AE19-62706E023703}">
                      <ahyp:hlinkClr xmlns:ahyp="http://schemas.microsoft.com/office/drawing/2018/hyperlinkcolor" val="tx"/>
                    </a:ext>
                  </a:extLst>
                </a:hlinkClick>
              </a:rPr>
              <a:t>https://arxiv.org/pdf/1903.03988.pdf</a:t>
            </a:r>
            <a:endParaRPr lang="en-US" b="1" dirty="0">
              <a:solidFill>
                <a:srgbClr val="0432FF"/>
              </a:solidFill>
            </a:endParaRPr>
          </a:p>
        </p:txBody>
      </p:sp>
    </p:spTree>
    <p:extLst>
      <p:ext uri="{BB962C8B-B14F-4D97-AF65-F5344CB8AC3E}">
        <p14:creationId xmlns:p14="http://schemas.microsoft.com/office/powerpoint/2010/main" val="2382204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3212154416"/>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1878465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a:srcRect r="42545"/>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9665" y="6392637"/>
            <a:ext cx="67148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https://www.anandtech.com/show/14750/hot-chips-31-analysis-inmemory-processing-by-upmem</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4"/>
          <a:srcRect l="47479" t="23963" r="2821" b="58766"/>
          <a:stretch/>
        </p:blipFill>
        <p:spPr>
          <a:xfrm>
            <a:off x="228600" y="4724400"/>
            <a:ext cx="8754585" cy="1709697"/>
          </a:xfrm>
          <a:prstGeom prst="rect">
            <a:avLst/>
          </a:prstGeom>
        </p:spPr>
      </p:pic>
      <p:sp>
        <p:nvSpPr>
          <p:cNvPr id="13" name="Rectangle 12">
            <a:extLst>
              <a:ext uri="{FF2B5EF4-FFF2-40B4-BE49-F238E27FC236}">
                <a16:creationId xmlns:a16="http://schemas.microsoft.com/office/drawing/2014/main" id="{194B1677-FAD4-8147-AAAE-CAD39B29F335}"/>
              </a:ext>
            </a:extLst>
          </p:cNvPr>
          <p:cNvSpPr/>
          <p:nvPr/>
        </p:nvSpPr>
        <p:spPr>
          <a:xfrm>
            <a:off x="-17231" y="6594579"/>
            <a:ext cx="9175979"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https://www.upmem.com/video-upmem-presenting-its-true-processing-in-memory-solution-hot-chips-2019/</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321092834"/>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0" name="Rectangle 59"/>
          <p:cNvSpPr/>
          <p:nvPr/>
        </p:nvSpPr>
        <p:spPr>
          <a:xfrm>
            <a:off x="4820948" y="1813082"/>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41637246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Challenge 2:</a:t>
            </a:r>
            <a:r>
              <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 How should data be mapped to different 3D memory stacks?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32311005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3565069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 (I)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2756270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Schedule Code? (II)</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3355916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26" y="188640"/>
            <a:ext cx="9036496" cy="1066800"/>
          </a:xfrm>
        </p:spPr>
        <p:txBody>
          <a:bodyPr/>
          <a:lstStyle/>
          <a:p>
            <a:r>
              <a:rPr lang="en-US" dirty="0"/>
              <a:t>How to Schedule Code? (III)</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a:stretch>
            <a:fillRect/>
          </a:stretch>
        </p:blipFill>
        <p:spPr>
          <a:xfrm>
            <a:off x="0" y="4027286"/>
            <a:ext cx="9144000" cy="1705970"/>
          </a:xfrm>
          <a:prstGeom prst="rect">
            <a:avLst/>
          </a:prstGeom>
        </p:spPr>
      </p:pic>
    </p:spTree>
    <p:extLst>
      <p:ext uri="{BB962C8B-B14F-4D97-AF65-F5344CB8AC3E}">
        <p14:creationId xmlns:p14="http://schemas.microsoft.com/office/powerpoint/2010/main" val="3072286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 (I)</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675049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dirty="0"/>
              <a:t>How to Maintain Coherence? (II)</a:t>
            </a:r>
          </a:p>
        </p:txBody>
      </p:sp>
      <p:sp>
        <p:nvSpPr>
          <p:cNvPr id="3" name="Content Placeholder 2"/>
          <p:cNvSpPr>
            <a:spLocks noGrp="1"/>
          </p:cNvSpPr>
          <p:nvPr>
            <p:ph idx="1"/>
          </p:nvPr>
        </p:nvSpPr>
        <p:spPr>
          <a:xfrm>
            <a:off x="90767" y="1075911"/>
            <a:ext cx="8610600" cy="4876800"/>
          </a:xfrm>
        </p:spPr>
        <p:txBody>
          <a:bodyPr/>
          <a:lstStyle/>
          <a:p>
            <a:r>
              <a:rPr lang="en-US" sz="2200" dirty="0"/>
              <a:t>Amirali Boroumand, Saugata Ghose, Minesh Patel, Hasan Hassan, Brandon Lucia, Kevin Hsieh, Krishna T. Malladi, Hongzhong Zheng, and </a:t>
            </a:r>
            <a:r>
              <a:rPr lang="en-US" sz="2200" u="sng" dirty="0"/>
              <a:t>Onur Mutlu</a:t>
            </a:r>
            <a:r>
              <a:rPr lang="en-US" sz="2200" dirty="0"/>
              <a:t>,</a:t>
            </a:r>
            <a:br>
              <a:rPr lang="en-US" sz="2200" dirty="0"/>
            </a:br>
            <a:r>
              <a:rPr lang="en-US" sz="2200" b="1" dirty="0">
                <a:hlinkClick r:id="rId2"/>
              </a:rPr>
              <a:t>"CoNDA: Efficient Cache Coherence Support for Near-Data Accelerators"</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dirty="0"/>
            </a:b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8973CF5-BABA-FE44-A413-0E0589FC981B}"/>
              </a:ext>
            </a:extLst>
          </p:cNvPr>
          <p:cNvPicPr>
            <a:picLocks noChangeAspect="1"/>
          </p:cNvPicPr>
          <p:nvPr/>
        </p:nvPicPr>
        <p:blipFill>
          <a:blip r:embed="rId4"/>
          <a:stretch>
            <a:fillRect/>
          </a:stretch>
        </p:blipFill>
        <p:spPr>
          <a:xfrm>
            <a:off x="4401" y="3858574"/>
            <a:ext cx="9144000" cy="2405311"/>
          </a:xfrm>
          <a:prstGeom prst="rect">
            <a:avLst/>
          </a:prstGeom>
        </p:spPr>
      </p:pic>
    </p:spTree>
    <p:extLst>
      <p:ext uri="{BB962C8B-B14F-4D97-AF65-F5344CB8AC3E}">
        <p14:creationId xmlns:p14="http://schemas.microsoft.com/office/powerpoint/2010/main" val="3258458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27988027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9861227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hlinkClick r:id="rId2"/>
              </a:rPr>
              <a:t>"Concurrent Data Structures for Near-Memory Computing"</a:t>
            </a:r>
            <a:br>
              <a:rPr lang="en-US" sz="2100" dirty="0"/>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6"/>
          <a:stretch>
            <a:fillRect/>
          </a:stretch>
        </p:blipFill>
        <p:spPr>
          <a:xfrm>
            <a:off x="0" y="3429000"/>
            <a:ext cx="9144000" cy="2854424"/>
          </a:xfrm>
          <a:prstGeom prst="rect">
            <a:avLst/>
          </a:prstGeom>
        </p:spPr>
      </p:pic>
    </p:spTree>
    <p:extLst>
      <p:ext uri="{BB962C8B-B14F-4D97-AF65-F5344CB8AC3E}">
        <p14:creationId xmlns:p14="http://schemas.microsoft.com/office/powerpoint/2010/main" val="103031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t>Ramulator: A Flexible and Extensible DRAM Simulator</a:t>
            </a:r>
            <a:r>
              <a:rPr lang="en-US" dirty="0"/>
              <a:t>”, IEEE CAL 2015.</a:t>
            </a:r>
          </a:p>
          <a:p>
            <a:pPr lvl="1"/>
            <a:r>
              <a:rPr lang="en-US" dirty="0">
                <a:hlinkClick r:id="rId2"/>
              </a:rPr>
              <a:t>https://github.com/CMU-SAFARI/ramulator-pim</a:t>
            </a:r>
            <a:endParaRPr lang="en-US" dirty="0"/>
          </a:p>
          <a:p>
            <a:pPr lvl="1"/>
            <a:r>
              <a:rPr lang="en-US" dirty="0">
                <a:hlinkClick r:id="rId3"/>
              </a:rPr>
              <a:t>https://github.com/CMU-SAFARI/ramulator</a:t>
            </a:r>
            <a:r>
              <a:rPr lang="en-US" dirty="0"/>
              <a:t> </a:t>
            </a:r>
          </a:p>
          <a:p>
            <a:pPr lvl="1"/>
            <a:r>
              <a:rPr lang="en-US" dirty="0"/>
              <a:t>[</a:t>
            </a:r>
            <a:r>
              <a:rPr lang="en-US" dirty="0">
                <a:hlinkClick r:id="rId2"/>
              </a:rPr>
              <a:t>Source Code for Ramulator-PIM</a:t>
            </a:r>
            <a:r>
              <a:rPr lang="en-US" dirty="0"/>
              <a:t>]</a:t>
            </a:r>
          </a:p>
          <a:p>
            <a:pPr marL="0" indent="0">
              <a:buNone/>
            </a:pPr>
            <a:br>
              <a:rPr lang="en-US" dirty="0"/>
            </a:b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4"/>
          <a:stretch>
            <a:fillRect/>
          </a:stretch>
        </p:blipFill>
        <p:spPr>
          <a:xfrm>
            <a:off x="0" y="4978236"/>
            <a:ext cx="9144000" cy="1190231"/>
          </a:xfrm>
          <a:prstGeom prst="rect">
            <a:avLst/>
          </a:prstGeom>
        </p:spPr>
      </p:pic>
    </p:spTree>
    <p:extLst>
      <p:ext uri="{BB962C8B-B14F-4D97-AF65-F5344CB8AC3E}">
        <p14:creationId xmlns:p14="http://schemas.microsoft.com/office/powerpoint/2010/main" val="217270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9587-F9D8-6741-B956-BFAB9D93F400}"/>
              </a:ext>
            </a:extLst>
          </p:cNvPr>
          <p:cNvSpPr>
            <a:spLocks noGrp="1"/>
          </p:cNvSpPr>
          <p:nvPr>
            <p:ph type="title"/>
          </p:nvPr>
        </p:nvSpPr>
        <p:spPr/>
        <p:txBody>
          <a:bodyPr/>
          <a:lstStyle/>
          <a:p>
            <a:r>
              <a:rPr lang="en-US" dirty="0"/>
              <a:t>Performance &amp; Energy Models for PIM</a:t>
            </a:r>
          </a:p>
        </p:txBody>
      </p:sp>
      <p:sp>
        <p:nvSpPr>
          <p:cNvPr id="3" name="Content Placeholder 2">
            <a:extLst>
              <a:ext uri="{FF2B5EF4-FFF2-40B4-BE49-F238E27FC236}">
                <a16:creationId xmlns:a16="http://schemas.microsoft.com/office/drawing/2014/main" id="{7075657E-B615-1746-8B69-D5C44D6FFEE3}"/>
              </a:ext>
            </a:extLst>
          </p:cNvPr>
          <p:cNvSpPr>
            <a:spLocks noGrp="1"/>
          </p:cNvSpPr>
          <p:nvPr>
            <p:ph idx="1"/>
          </p:nvPr>
        </p:nvSpPr>
        <p:spPr>
          <a:xfrm>
            <a:off x="228600" y="1052736"/>
            <a:ext cx="8915400" cy="5195664"/>
          </a:xfrm>
        </p:spPr>
        <p:txBody>
          <a:bodyPr/>
          <a:lstStyle/>
          <a:p>
            <a:r>
              <a:rPr lang="en-US" sz="2000" dirty="0"/>
              <a:t>Gagandeep Singh, Juan Gomez-Luna, Giovanni </a:t>
            </a:r>
            <a:r>
              <a:rPr lang="en-US" sz="2000" dirty="0" err="1"/>
              <a:t>Mariani</a:t>
            </a:r>
            <a:r>
              <a:rPr lang="en-US" sz="2000" dirty="0"/>
              <a:t>, Geraldo F. Oliveira, Stefano Corda, Sander </a:t>
            </a:r>
            <a:r>
              <a:rPr lang="en-US" sz="2000" dirty="0" err="1"/>
              <a:t>Stujik</a:t>
            </a:r>
            <a:r>
              <a:rPr lang="en-US" sz="2000" dirty="0"/>
              <a:t>, </a:t>
            </a:r>
            <a:r>
              <a:rPr lang="en-US" sz="2000" u="sng" dirty="0"/>
              <a:t>Onur Mutlu</a:t>
            </a:r>
            <a:r>
              <a:rPr lang="en-US" sz="2000" dirty="0"/>
              <a:t>, and Henk </a:t>
            </a:r>
            <a:r>
              <a:rPr lang="en-US" sz="2000" dirty="0" err="1"/>
              <a:t>Corporaal</a:t>
            </a:r>
            <a:r>
              <a:rPr lang="en-US" sz="2000" dirty="0"/>
              <a:t>,</a:t>
            </a:r>
            <a:br>
              <a:rPr lang="en-US" sz="2000" dirty="0"/>
            </a:br>
            <a:r>
              <a:rPr lang="en-US" sz="2000" b="1" dirty="0">
                <a:hlinkClick r:id="rId2"/>
              </a:rPr>
              <a:t>"NAPEL: Near-Memory Computing Application Performance Prediction via Ensemble Learning"</a:t>
            </a:r>
            <a:br>
              <a:rPr lang="en-US" sz="2000" dirty="0"/>
            </a:br>
            <a:r>
              <a:rPr lang="en-US" sz="2000" i="1" dirty="0"/>
              <a:t>Proceedings of the </a:t>
            </a:r>
            <a:r>
              <a:rPr lang="en-US" sz="2000" i="1" dirty="0">
                <a:hlinkClick r:id="rId3"/>
              </a:rPr>
              <a:t>56th Design Automation Conference</a:t>
            </a:r>
            <a:r>
              <a:rPr lang="en-US" sz="2000" i="1" dirty="0"/>
              <a:t> (</a:t>
            </a:r>
            <a:r>
              <a:rPr lang="en-US" sz="2000" b="1" i="1" dirty="0"/>
              <a:t>DAC</a:t>
            </a:r>
            <a:r>
              <a:rPr lang="en-US" sz="2000" i="1" dirty="0"/>
              <a:t>)</a:t>
            </a:r>
            <a:r>
              <a:rPr lang="en-US" sz="2000" dirty="0"/>
              <a:t>, Las Vegas, NV, USA, June 2019.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Poster (pptx)</a:t>
            </a:r>
            <a:r>
              <a:rPr lang="en-US" sz="2000" dirty="0"/>
              <a:t> </a:t>
            </a:r>
            <a:r>
              <a:rPr lang="en-US" sz="2000" dirty="0">
                <a:hlinkClick r:id="rId7"/>
              </a:rPr>
              <a:t>(pdf)</a:t>
            </a:r>
            <a:r>
              <a:rPr lang="en-US" sz="2000" dirty="0"/>
              <a:t>] </a:t>
            </a:r>
            <a:br>
              <a:rPr lang="en-US" sz="2000" dirty="0"/>
            </a:br>
            <a:r>
              <a:rPr lang="en-US" sz="2000" dirty="0"/>
              <a:t>[</a:t>
            </a:r>
            <a:r>
              <a:rPr lang="en-US" sz="2000" dirty="0">
                <a:hlinkClick r:id="rId8"/>
              </a:rPr>
              <a:t>Source Code for Ramulator-PIM</a:t>
            </a:r>
            <a:r>
              <a:rPr lang="en-US" sz="20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EF12DB1C-528D-CA4E-AED5-034253BE386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B8D7FD9-8A3E-AA46-BFAB-27FE3641E13B}"/>
              </a:ext>
            </a:extLst>
          </p:cNvPr>
          <p:cNvPicPr>
            <a:picLocks noChangeAspect="1"/>
          </p:cNvPicPr>
          <p:nvPr/>
        </p:nvPicPr>
        <p:blipFill>
          <a:blip r:embed="rId9"/>
          <a:stretch>
            <a:fillRect/>
          </a:stretch>
        </p:blipFill>
        <p:spPr>
          <a:xfrm>
            <a:off x="0" y="4437112"/>
            <a:ext cx="9144000" cy="1573967"/>
          </a:xfrm>
          <a:prstGeom prst="rect">
            <a:avLst/>
          </a:prstGeom>
        </p:spPr>
      </p:pic>
    </p:spTree>
    <p:extLst>
      <p:ext uri="{BB962C8B-B14F-4D97-AF65-F5344CB8AC3E}">
        <p14:creationId xmlns:p14="http://schemas.microsoft.com/office/powerpoint/2010/main" val="352762717"/>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1428474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908720"/>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data handling (i.e., memory/storage) </a:t>
            </a:r>
            <a:r>
              <a:rPr lang="en-US" dirty="0">
                <a:solidFill>
                  <a:schemeClr val="accent2"/>
                </a:solidFill>
              </a:rPr>
              <a:t>problem</a:t>
            </a:r>
          </a:p>
          <a:p>
            <a:endParaRPr lang="en-US" sz="2000" dirty="0"/>
          </a:p>
          <a:p>
            <a:r>
              <a:rPr lang="en-US" dirty="0">
                <a:solidFill>
                  <a:srgbClr val="FF0000"/>
                </a:solidFill>
              </a:rPr>
              <a:t>Design complete systems to be truly balanced, high-performance, and energy-efficient</a:t>
            </a:r>
            <a:r>
              <a:rPr lang="en-US" dirty="0"/>
              <a:t> </a:t>
            </a:r>
            <a:r>
              <a:rPr lang="en-US" dirty="0">
                <a:sym typeface="Wingdings" pitchFamily="2" charset="2"/>
              </a:rPr>
              <a:t> intelligent architectures</a:t>
            </a:r>
            <a:r>
              <a:rPr lang="en-US" dirty="0"/>
              <a:t> </a:t>
            </a:r>
            <a:endParaRPr lang="en-US" sz="2000" dirty="0">
              <a:solidFill>
                <a:srgbClr val="0000FF"/>
              </a:solidFill>
            </a:endParaRPr>
          </a:p>
          <a:p>
            <a:pPr lvl="1"/>
            <a:r>
              <a:rPr lang="en-US" b="1" dirty="0">
                <a:solidFill>
                  <a:srgbClr val="0000FF"/>
                </a:solidFill>
              </a:rPr>
              <a:t>Data-centric, data-driven, data-aware</a:t>
            </a:r>
          </a:p>
          <a:p>
            <a:endParaRPr lang="en-US" sz="2000" dirty="0">
              <a:solidFill>
                <a:srgbClr val="FF0000"/>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865693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Architectures for Intelligent Machines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156</a:t>
            </a:fld>
            <a:endParaRPr lang="en-US" altLang="en-US">
              <a:solidFill>
                <a:srgbClr val="000000"/>
              </a:solidFill>
            </a:endParaRPr>
          </a:p>
        </p:txBody>
      </p:sp>
    </p:spTree>
    <p:extLst>
      <p:ext uri="{BB962C8B-B14F-4D97-AF65-F5344CB8AC3E}">
        <p14:creationId xmlns:p14="http://schemas.microsoft.com/office/powerpoint/2010/main" val="1767376193"/>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157</a:t>
            </a:fld>
            <a:endParaRPr lang="en-US" altLang="en-US">
              <a:solidFill>
                <a:srgbClr val="000000"/>
              </a:solidFill>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r>
              <a:rPr lang="en-US" sz="1000" dirty="0">
                <a:solidFill>
                  <a:srgbClr val="000000"/>
                </a:solidFill>
                <a:latin typeface="Calibri"/>
                <a:cs typeface="Calibri"/>
              </a:rPr>
              <a:t>Source: http://</a:t>
            </a:r>
            <a:r>
              <a:rPr lang="en-US" sz="1000" dirty="0" err="1">
                <a:solidFill>
                  <a:srgbClr val="000000"/>
                </a:solidFill>
                <a:latin typeface="Calibri"/>
                <a:cs typeface="Calibri"/>
              </a:rPr>
              <a:t>spectrum.ieee.org</a:t>
            </a:r>
            <a:r>
              <a:rPr lang="en-US" sz="1000" dirty="0">
                <a:solidFill>
                  <a:srgbClr val="000000"/>
                </a:solidFill>
                <a:latin typeface="Calibri"/>
                <a:cs typeface="Calibri"/>
              </a:rPr>
              <a:t>/image/</a:t>
            </a:r>
            <a:r>
              <a:rPr lang="en-US" sz="1000" dirty="0" err="1">
                <a:solidFill>
                  <a:srgbClr val="000000"/>
                </a:solidFill>
                <a:latin typeface="Calibri"/>
                <a:cs typeface="Calibri"/>
              </a:rPr>
              <a:t>MjYzMzAyMg.jpeg</a:t>
            </a:r>
            <a:endParaRPr lang="en-US" sz="1000" dirty="0">
              <a:solidFill>
                <a:srgbClr val="000000"/>
              </a:solidFill>
              <a:latin typeface="Calibri"/>
              <a:cs typeface="Calibri"/>
            </a:endParaRPr>
          </a:p>
        </p:txBody>
      </p:sp>
    </p:spTree>
    <p:extLst>
      <p:ext uri="{BB962C8B-B14F-4D97-AF65-F5344CB8AC3E}">
        <p14:creationId xmlns:p14="http://schemas.microsoft.com/office/powerpoint/2010/main" val="2036059575"/>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2400" b="1" kern="0" dirty="0">
                <a:solidFill>
                  <a:srgbClr val="FF0000"/>
                </a:solidFill>
                <a:latin typeface="Tahoma"/>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41166569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20 July 2020</a:t>
            </a:r>
          </a:p>
          <a:p>
            <a:r>
              <a:rPr lang="en-US" sz="2200" dirty="0"/>
              <a:t>DAC Tutorial on Toward New Era of Compute-in-Memory</a:t>
            </a:r>
          </a:p>
          <a:p>
            <a:pPr algn="l"/>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2" name="Title 1">
            <a:extLst>
              <a:ext uri="{FF2B5EF4-FFF2-40B4-BE49-F238E27FC236}">
                <a16:creationId xmlns:a16="http://schemas.microsoft.com/office/drawing/2014/main" id="{091539DA-A9C8-8347-AC02-F95E92A26DD7}"/>
              </a:ext>
            </a:extLst>
          </p:cNvPr>
          <p:cNvSpPr>
            <a:spLocks noGrp="1"/>
          </p:cNvSpPr>
          <p:nvPr>
            <p:ph type="ctrTitle"/>
          </p:nvPr>
        </p:nvSpPr>
        <p:spPr>
          <a:xfrm>
            <a:off x="381000" y="1446134"/>
            <a:ext cx="8382000" cy="2201416"/>
          </a:xfrm>
        </p:spPr>
        <p:txBody>
          <a:bodyPr>
            <a:noAutofit/>
          </a:bodyPr>
          <a:lstStyle/>
          <a:p>
            <a:pPr algn="ctr"/>
            <a:r>
              <a:rPr lang="en-US" dirty="0"/>
              <a:t>Computation in Memory</a:t>
            </a:r>
            <a:br>
              <a:rPr lang="en-US" dirty="0"/>
            </a:br>
            <a:r>
              <a:rPr lang="en-US" dirty="0">
                <a:solidFill>
                  <a:srgbClr val="FF0000"/>
                </a:solidFill>
              </a:rPr>
              <a:t>An Architectural Perspective</a:t>
            </a:r>
            <a:br>
              <a:rPr lang="en-US" dirty="0"/>
            </a:br>
            <a:br>
              <a:rPr lang="en-US" dirty="0"/>
            </a:br>
            <a:endParaRPr lang="en-US" dirty="0">
              <a:solidFill>
                <a:srgbClr val="FF0000"/>
              </a:solidFill>
            </a:endParaRPr>
          </a:p>
        </p:txBody>
      </p:sp>
      <p:sp>
        <p:nvSpPr>
          <p:cNvPr id="2" name="Rectangle 1">
            <a:extLst>
              <a:ext uri="{FF2B5EF4-FFF2-40B4-BE49-F238E27FC236}">
                <a16:creationId xmlns:a16="http://schemas.microsoft.com/office/drawing/2014/main" id="{059F1B5F-D1B0-FA48-B059-BD1C40821DAE}"/>
              </a:ext>
            </a:extLst>
          </p:cNvPr>
          <p:cNvSpPr/>
          <p:nvPr/>
        </p:nvSpPr>
        <p:spPr>
          <a:xfrm>
            <a:off x="8474262" y="5314434"/>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698715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600" kern="0" dirty="0">
                <a:solidFill>
                  <a:srgbClr val="006633"/>
                </a:solidFill>
              </a:rPr>
              <a:t>Data Movement Overwhelms Modern Machines </a:t>
            </a:r>
          </a:p>
        </p:txBody>
      </p:sp>
    </p:spTree>
    <p:extLst>
      <p:ext uri="{BB962C8B-B14F-4D97-AF65-F5344CB8AC3E}">
        <p14:creationId xmlns:p14="http://schemas.microsoft.com/office/powerpoint/2010/main" val="1935982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61743187"/>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A Bit About Myself</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since September 2015</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805247"/>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6">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6">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6">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6">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0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Related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1097583"/>
            <a:ext cx="8915400" cy="5267672"/>
          </a:xfrm>
        </p:spPr>
        <p:txBody>
          <a:bodyPr/>
          <a:lstStyle/>
          <a:p>
            <a:pPr marL="0" indent="0" algn="ctr">
              <a:buNone/>
            </a:pPr>
            <a:r>
              <a:rPr lang="en-US" sz="1600" dirty="0">
                <a:solidFill>
                  <a:srgbClr val="0432FF"/>
                </a:solidFill>
                <a:hlinkClick r:id="rId2">
                  <a:extLst>
                    <a:ext uri="{A12FA001-AC4F-418D-AE19-62706E023703}">
                      <ahyp:hlinkClr xmlns:ahyp="http://schemas.microsoft.com/office/drawing/2018/hyperlinkcolor" val="tx"/>
                    </a:ext>
                  </a:extLst>
                </a:hlinkClick>
              </a:rPr>
              <a:t>https://www.youtube.com/onurmutlulectures</a:t>
            </a:r>
            <a:endParaRPr lang="en-US" sz="1600" dirty="0">
              <a:solidFill>
                <a:srgbClr val="0432FF"/>
              </a:solidFill>
            </a:endParaRPr>
          </a:p>
          <a:p>
            <a:pPr marL="0" indent="0" algn="ctr">
              <a:buNone/>
            </a:pPr>
            <a:endParaRPr lang="en-US" sz="1100" dirty="0"/>
          </a:p>
          <a:p>
            <a:pPr marL="0" indent="0" algn="ctr">
              <a:buNone/>
            </a:pPr>
            <a:endParaRPr lang="en-US" sz="1100" dirty="0"/>
          </a:p>
          <a:p>
            <a:r>
              <a:rPr lang="en-US" dirty="0"/>
              <a:t>Future Computing Architectures</a:t>
            </a:r>
          </a:p>
          <a:p>
            <a:pPr lvl="1"/>
            <a:r>
              <a:rPr lang="en-US" sz="1300" dirty="0">
                <a:hlinkClick r:id="rId3"/>
              </a:rPr>
              <a:t>https://www.youtube.com/watch?v=kgiZlSOcGFM&amp;list=PL5Q2soXY2Zi8D_5MGV6EnXEJHnV2YFBJl&amp;index=1</a:t>
            </a:r>
            <a:endParaRPr lang="en-US" sz="1300" dirty="0"/>
          </a:p>
          <a:p>
            <a:pPr lvl="1"/>
            <a:endParaRPr lang="en-US" sz="1100" dirty="0"/>
          </a:p>
          <a:p>
            <a:r>
              <a:rPr lang="en-US" dirty="0"/>
              <a:t>Enabling In-Memory Computation</a:t>
            </a:r>
          </a:p>
          <a:p>
            <a:pPr lvl="1"/>
            <a:r>
              <a:rPr lang="en-US" sz="1300" dirty="0">
                <a:hlinkClick r:id="rId4"/>
              </a:rPr>
              <a:t>https://www.youtube.com/watch?v=njX_14584Jw&amp;list=PL5Q2soXY2Zi8D_5MGV6EnXEJHnV2YFBJl&amp;index=16</a:t>
            </a:r>
            <a:r>
              <a:rPr lang="en-US" sz="1300" dirty="0"/>
              <a:t> </a:t>
            </a:r>
          </a:p>
          <a:p>
            <a:pPr lvl="1"/>
            <a:endParaRPr lang="en-US" sz="1100" dirty="0"/>
          </a:p>
          <a:p>
            <a:r>
              <a:rPr lang="en-US" dirty="0"/>
              <a:t>Accelerating Genome Analysis</a:t>
            </a:r>
          </a:p>
          <a:p>
            <a:pPr lvl="1"/>
            <a:r>
              <a:rPr lang="en-US" sz="1300" dirty="0">
                <a:hlinkClick r:id="rId5"/>
              </a:rPr>
              <a:t>https://www.youtube.com/watch?v=hPnSmfwu2-A&amp;list=PL5Q2soXY2Zi8D_5MGV6EnXEJHnV2YFBJl&amp;index=9</a:t>
            </a:r>
            <a:endParaRPr lang="en-US" sz="1300" dirty="0"/>
          </a:p>
          <a:p>
            <a:endParaRPr lang="en-US" sz="1100" dirty="0"/>
          </a:p>
          <a:p>
            <a:r>
              <a:rPr lang="en-US" dirty="0"/>
              <a:t>Rethinking Memory System Design</a:t>
            </a:r>
          </a:p>
          <a:p>
            <a:pPr lvl="1"/>
            <a:r>
              <a:rPr lang="en-US" sz="1300" dirty="0">
                <a:hlinkClick r:id="rId6"/>
              </a:rPr>
              <a:t>https://www.youtube.com/watch?v=F7xZLNMIY1E&amp;list=PL5Q2soXY2Zi8D_5MGV6EnXEJHnV2YFBJl&amp;index=3</a:t>
            </a:r>
            <a:endParaRPr lang="en-US" sz="1300" dirty="0"/>
          </a:p>
          <a:p>
            <a:pPr lvl="1"/>
            <a:endParaRPr lang="en-US" sz="1300" dirty="0"/>
          </a:p>
          <a:p>
            <a:r>
              <a:rPr lang="en-US" dirty="0"/>
              <a:t>Intelligent Architectures for Intelligent Machines</a:t>
            </a:r>
          </a:p>
          <a:p>
            <a:pPr lvl="1"/>
            <a:r>
              <a:rPr lang="en-US" sz="1300" dirty="0">
                <a:hlinkClick r:id="rId7"/>
              </a:rPr>
              <a:t>https://www.youtube.com/watch?v=n8Aj_A0WSg8&amp;list=PL5Q2soXY2Zi8D_5MGV6EnXEJHnV2YFBJl&amp;index=22</a:t>
            </a:r>
            <a:endParaRPr lang="en-US" sz="1300" dirty="0"/>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576354160"/>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163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205831563"/>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169876350"/>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915400"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&amp;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&amp;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 scaling</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611560" y="2372370"/>
            <a:ext cx="6336704"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4312602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pPr algn="ctr"/>
            <a:r>
              <a:rPr lang="en-US" dirty="0"/>
              <a:t>Low-Latency &amp; Low-Energy</a:t>
            </a:r>
            <a:br>
              <a:rPr lang="en-US" dirty="0"/>
            </a:br>
            <a:r>
              <a:rPr lang="en-US" dirty="0"/>
              <a:t>Data Access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36492286"/>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Main Memory Latency Lags Behind</a:t>
            </a:r>
          </a:p>
        </p:txBody>
      </p:sp>
      <p:sp>
        <p:nvSpPr>
          <p:cNvPr id="9" name="TextBox 8"/>
          <p:cNvSpPr txBox="1"/>
          <p:nvPr/>
        </p:nvSpPr>
        <p:spPr>
          <a:xfrm>
            <a:off x="7744727" y="1230673"/>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D3B62"/>
                </a:solidFill>
                <a:effectLst/>
                <a:uLnTx/>
                <a:uFillTx/>
                <a:latin typeface="Tahoma"/>
                <a:ea typeface="+mn-ea"/>
                <a:cs typeface="+mn-cs"/>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742A"/>
                </a:solidFill>
                <a:effectLst/>
                <a:uLnTx/>
                <a:uFillTx/>
                <a:latin typeface="Tahoma"/>
                <a:ea typeface="+mn-ea"/>
                <a:cs typeface="+mn-cs"/>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4136"/>
                </a:solidFill>
                <a:effectLst/>
                <a:uLnTx/>
                <a:uFillTx/>
                <a:latin typeface="Tahoma"/>
                <a:ea typeface="+mn-ea"/>
                <a:cs typeface="+mn-cs"/>
              </a:rPr>
              <a:t>1.3x</a:t>
            </a:r>
            <a:endParaRPr kumimoji="0" lang="en-US" sz="3200" b="0" i="0" u="none" strike="noStrike" kern="1200" cap="none" spc="0" normalizeH="0" baseline="0" noProof="0" dirty="0">
              <a:ln>
                <a:noFill/>
              </a:ln>
              <a:solidFill>
                <a:srgbClr val="FF4136"/>
              </a:solidFill>
              <a:effectLst/>
              <a:uLnTx/>
              <a:uFillTx/>
              <a:latin typeface="Tahoma"/>
              <a:ea typeface="+mn-ea"/>
              <a:cs typeface="+mn-cs"/>
            </a:endParaRPr>
          </a:p>
        </p:txBody>
      </p:sp>
      <p:sp>
        <p:nvSpPr>
          <p:cNvPr id="12" name="TextBox 11"/>
          <p:cNvSpPr txBox="1"/>
          <p:nvPr/>
        </p:nvSpPr>
        <p:spPr>
          <a:xfrm>
            <a:off x="0" y="5723778"/>
            <a:ext cx="9144000" cy="615553"/>
          </a:xfrm>
          <a:prstGeom prst="rect">
            <a:avLst/>
          </a:prstGeom>
          <a:solidFill>
            <a:srgbClr val="FF413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FFFFFF"/>
                </a:solidFill>
                <a:effectLst/>
                <a:uLnTx/>
                <a:uFillTx/>
                <a:latin typeface="Tahoma"/>
                <a:ea typeface="+mn-ea"/>
                <a:cs typeface="+mn-cs"/>
              </a:rPr>
              <a:t>Memory latency remains almost constant</a:t>
            </a:r>
          </a:p>
        </p:txBody>
      </p:sp>
    </p:spTree>
    <p:extLst>
      <p:ext uri="{BB962C8B-B14F-4D97-AF65-F5344CB8AC3E}">
        <p14:creationId xmlns:p14="http://schemas.microsoft.com/office/powerpoint/2010/main" val="41923806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P spid="12"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Closer Look </a:t>
            </a:r>
            <a:r>
              <a:rPr lang="is-IS"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16943" y="1196752"/>
            <a:ext cx="8937289" cy="4176464"/>
          </a:xfrm>
          <a:prstGeom prst="rect">
            <a:avLst/>
          </a:prstGeom>
        </p:spPr>
      </p:pic>
      <p:sp>
        <p:nvSpPr>
          <p:cNvPr id="7" name="TextBox 6"/>
          <p:cNvSpPr txBox="1"/>
          <p:nvPr/>
        </p:nvSpPr>
        <p:spPr>
          <a:xfrm>
            <a:off x="180084" y="5733256"/>
            <a:ext cx="892842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Chang+, “</a:t>
            </a: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Understanding Latency Variation in Modern DRAM Chips: Experimental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Characterization, Analysis, and Optimization"</a:t>
            </a:r>
            <a:r>
              <a:rPr kumimoji="0" lang="en-US" sz="1700" b="0" i="0" u="none" strike="noStrike" kern="1200" cap="none" spc="0" normalizeH="0" baseline="0" noProof="0" dirty="0">
                <a:ln>
                  <a:noFill/>
                </a:ln>
                <a:solidFill>
                  <a:srgbClr val="000000"/>
                </a:solidFill>
                <a:effectLst/>
                <a:uLnTx/>
                <a:uFillTx/>
                <a:latin typeface="Tahoma"/>
                <a:ea typeface="+mn-ea"/>
                <a:cs typeface="+mn-cs"/>
              </a:rPr>
              <a:t>,” SIGMETRICS 2016.</a:t>
            </a:r>
          </a:p>
        </p:txBody>
      </p:sp>
    </p:spTree>
    <p:extLst>
      <p:ext uri="{BB962C8B-B14F-4D97-AF65-F5344CB8AC3E}">
        <p14:creationId xmlns:p14="http://schemas.microsoft.com/office/powerpoint/2010/main" val="2587393005"/>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170417859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071191"/>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Long memory </a:t>
            </a:r>
            <a:r>
              <a:rPr kumimoji="0" lang="en-US" sz="3200" b="0" i="0" u="none" strike="noStrike" kern="1200" cap="none" spc="0" normalizeH="0" baseline="0" noProof="0">
                <a:ln>
                  <a:noFill/>
                </a:ln>
                <a:solidFill>
                  <a:prstClr val="white"/>
                </a:solidFill>
                <a:effectLst/>
                <a:uLnTx/>
                <a:uFillTx/>
                <a:latin typeface="Futura Medium" charset="0"/>
                <a:ea typeface="Futura Medium" charset="0"/>
                <a:cs typeface="Futura Medium" charset="0"/>
              </a:rPr>
              <a:t>latency </a:t>
            </a:r>
            <a:r>
              <a:rPr kumimoji="0" lang="en-US" sz="32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a:ln>
                  <a:noFill/>
                </a:ln>
                <a:solidFill>
                  <a:prstClr val="white"/>
                </a:solidFill>
                <a:effectLst/>
                <a:uLnTx/>
                <a:uFillTx/>
                <a:latin typeface="Gill Sans MT"/>
                <a:ea typeface="+mn-ea"/>
                <a:cs typeface="+mn-cs"/>
              </a:rPr>
              <a:t> </a:t>
            </a:r>
            <a:r>
              <a:rPr kumimoji="0" lang="en-US" sz="3200" b="0" i="0" u="none" strike="noStrike" kern="1200" cap="none" spc="0" normalizeH="0" baseline="0" noProof="0">
                <a:ln>
                  <a:noFill/>
                </a:ln>
                <a:solidFill>
                  <a:prstClr val="white"/>
                </a:solidFill>
                <a:effectLst/>
                <a:uLnTx/>
                <a:uFillTx/>
                <a:latin typeface="Futura Medium" charset="0"/>
                <a:ea typeface="Futura Medium" charset="0"/>
                <a:cs typeface="Futura Medium" charset="0"/>
              </a:rPr>
              <a:t>performance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bottleneck</a:t>
            </a:r>
          </a:p>
        </p:txBody>
      </p:sp>
    </p:spTree>
    <p:extLst>
      <p:ext uri="{BB962C8B-B14F-4D97-AF65-F5344CB8AC3E}">
        <p14:creationId xmlns:p14="http://schemas.microsoft.com/office/powerpoint/2010/main" val="1308409683"/>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82DB1-3F52-EB48-A62C-E6B010B09C0D}"/>
              </a:ext>
            </a:extLst>
          </p:cNvPr>
          <p:cNvSpPr>
            <a:spLocks noGrp="1"/>
          </p:cNvSpPr>
          <p:nvPr>
            <p:ph type="title"/>
          </p:nvPr>
        </p:nvSpPr>
        <p:spPr/>
        <p:txBody>
          <a:bodyPr/>
          <a:lstStyle/>
          <a:p>
            <a:r>
              <a:rPr lang="en-US" dirty="0"/>
              <a:t>New DRAM Types </a:t>
            </a:r>
            <a:r>
              <a:rPr lang="en-US" b="1" dirty="0"/>
              <a:t>Increase</a:t>
            </a:r>
            <a:r>
              <a:rPr lang="en-US" dirty="0"/>
              <a:t> Latency!</a:t>
            </a:r>
          </a:p>
        </p:txBody>
      </p:sp>
      <p:sp>
        <p:nvSpPr>
          <p:cNvPr id="3" name="Content Placeholder 2">
            <a:extLst>
              <a:ext uri="{FF2B5EF4-FFF2-40B4-BE49-F238E27FC236}">
                <a16:creationId xmlns:a16="http://schemas.microsoft.com/office/drawing/2014/main" id="{E39470A9-C736-CE4C-9B98-EE1EA1B7410B}"/>
              </a:ext>
            </a:extLst>
          </p:cNvPr>
          <p:cNvSpPr>
            <a:spLocks noGrp="1"/>
          </p:cNvSpPr>
          <p:nvPr>
            <p:ph idx="1"/>
          </p:nvPr>
        </p:nvSpPr>
        <p:spPr/>
        <p:txBody>
          <a:bodyPr/>
          <a:lstStyle/>
          <a:p>
            <a:r>
              <a:rPr lang="en-US" sz="2000" dirty="0"/>
              <a:t>Saugata Ghose, </a:t>
            </a:r>
            <a:r>
              <a:rPr lang="en-US" sz="2000" dirty="0" err="1"/>
              <a:t>Tianshi</a:t>
            </a:r>
            <a:r>
              <a:rPr lang="en-US" sz="2000" dirty="0"/>
              <a:t> Li, Nastaran Hajinazar, </a:t>
            </a:r>
            <a:r>
              <a:rPr lang="en-US" sz="2000" dirty="0" err="1"/>
              <a:t>Damla</a:t>
            </a:r>
            <a:r>
              <a:rPr lang="en-US" sz="2000" dirty="0"/>
              <a:t> </a:t>
            </a:r>
            <a:r>
              <a:rPr lang="en-US" sz="2000" dirty="0" err="1"/>
              <a:t>Senol</a:t>
            </a:r>
            <a:r>
              <a:rPr lang="en-US" sz="2000" dirty="0"/>
              <a:t> Cali, and Onur Mutlu,</a:t>
            </a:r>
            <a:br>
              <a:rPr lang="en-US" sz="2000" dirty="0"/>
            </a:br>
            <a:r>
              <a:rPr lang="en-US" sz="2000" b="1" dirty="0"/>
              <a:t>"Demystifying Workload–DRAM Interactions: An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Phoenix, AZ, USA, June 2019. </a:t>
            </a:r>
            <a:br>
              <a:rPr lang="en-US" sz="2000" dirty="0"/>
            </a:br>
            <a:r>
              <a:rPr lang="en-US" sz="2000" dirty="0"/>
              <a:t>[</a:t>
            </a:r>
            <a:r>
              <a:rPr lang="en-US" sz="2000" dirty="0">
                <a:hlinkClick r:id="rId3"/>
              </a:rPr>
              <a:t>Preliminary arXiv Version</a:t>
            </a:r>
            <a:r>
              <a:rPr lang="en-US" sz="2000" dirty="0"/>
              <a:t>] </a:t>
            </a:r>
            <a:br>
              <a:rPr lang="en-US" sz="2000" dirty="0"/>
            </a:br>
            <a:r>
              <a:rPr lang="en-US" sz="2000" dirty="0"/>
              <a:t>[</a:t>
            </a:r>
            <a:r>
              <a:rPr lang="en-US" sz="2000" dirty="0">
                <a:hlinkClick r:id="rId4"/>
              </a:rPr>
              <a:t>Abstract</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a:t>
            </a:r>
          </a:p>
          <a:p>
            <a:endParaRPr lang="en-US" dirty="0"/>
          </a:p>
        </p:txBody>
      </p:sp>
      <p:sp>
        <p:nvSpPr>
          <p:cNvPr id="4" name="Slide Number Placeholder 3">
            <a:extLst>
              <a:ext uri="{FF2B5EF4-FFF2-40B4-BE49-F238E27FC236}">
                <a16:creationId xmlns:a16="http://schemas.microsoft.com/office/drawing/2014/main" id="{ED7E4806-8950-FB48-BDA8-48D6F32C344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9C32C83A-FE40-C341-ACF2-9AE1206C24AB}"/>
              </a:ext>
            </a:extLst>
          </p:cNvPr>
          <p:cNvPicPr>
            <a:picLocks noChangeAspect="1"/>
          </p:cNvPicPr>
          <p:nvPr/>
        </p:nvPicPr>
        <p:blipFill>
          <a:blip r:embed="rId7"/>
          <a:stretch>
            <a:fillRect/>
          </a:stretch>
        </p:blipFill>
        <p:spPr>
          <a:xfrm>
            <a:off x="23129" y="4293096"/>
            <a:ext cx="9144000" cy="2136055"/>
          </a:xfrm>
          <a:prstGeom prst="rect">
            <a:avLst/>
          </a:prstGeom>
        </p:spPr>
      </p:pic>
    </p:spTree>
    <p:extLst>
      <p:ext uri="{BB962C8B-B14F-4D97-AF65-F5344CB8AC3E}">
        <p14:creationId xmlns:p14="http://schemas.microsoft.com/office/powerpoint/2010/main" val="1905195930"/>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Memory Latency Problem</a:t>
            </a:r>
          </a:p>
        </p:txBody>
      </p:sp>
      <p:sp>
        <p:nvSpPr>
          <p:cNvPr id="3" name="Content Placeholder 2"/>
          <p:cNvSpPr>
            <a:spLocks noGrp="1"/>
          </p:cNvSpPr>
          <p:nvPr>
            <p:ph idx="1"/>
          </p:nvPr>
        </p:nvSpPr>
        <p:spPr>
          <a:xfrm>
            <a:off x="228600" y="1124744"/>
            <a:ext cx="8610600" cy="5123656"/>
          </a:xfrm>
        </p:spPr>
        <p:txBody>
          <a:bodyPr/>
          <a:lstStyle/>
          <a:p>
            <a:r>
              <a:rPr lang="en-US" dirty="0"/>
              <a:t>High memory latency is a significant </a:t>
            </a:r>
            <a:r>
              <a:rPr lang="en-US" dirty="0">
                <a:solidFill>
                  <a:srgbClr val="0000FF"/>
                </a:solidFill>
              </a:rPr>
              <a:t>limiter of system performance and energy-efficiency</a:t>
            </a:r>
          </a:p>
          <a:p>
            <a:endParaRPr lang="en-US" dirty="0"/>
          </a:p>
          <a:p>
            <a:r>
              <a:rPr lang="en-US" dirty="0"/>
              <a:t>It is becoming increasingly so with </a:t>
            </a:r>
            <a:r>
              <a:rPr lang="en-US" dirty="0">
                <a:solidFill>
                  <a:srgbClr val="0000FF"/>
                </a:solidFill>
              </a:rPr>
              <a:t>higher memory contention</a:t>
            </a:r>
            <a:r>
              <a:rPr lang="en-US" dirty="0"/>
              <a:t> in multi-core and heterogeneous architectures</a:t>
            </a:r>
          </a:p>
          <a:p>
            <a:pPr lvl="1"/>
            <a:r>
              <a:rPr lang="en-US" dirty="0"/>
              <a:t>Exacerbating the bandwidth need</a:t>
            </a:r>
          </a:p>
          <a:p>
            <a:pPr lvl="1"/>
            <a:r>
              <a:rPr lang="en-US" dirty="0"/>
              <a:t>Exacerbating the QoS problem</a:t>
            </a:r>
          </a:p>
          <a:p>
            <a:endParaRPr lang="en-US" dirty="0"/>
          </a:p>
          <a:p>
            <a:r>
              <a:rPr lang="en-US" dirty="0"/>
              <a:t>It increases </a:t>
            </a:r>
            <a:r>
              <a:rPr lang="en-US" dirty="0">
                <a:solidFill>
                  <a:srgbClr val="0000FF"/>
                </a:solidFill>
              </a:rPr>
              <a:t>processor design complexity </a:t>
            </a:r>
            <a:r>
              <a:rPr lang="en-US" dirty="0"/>
              <a:t>due to the mechanisms incorporated to tolerate memory latency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9056946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55204-1CE8-8F43-A7B0-4AE8F61D449A}" type="slidenum">
              <a:rPr kumimoji="0" lang="en-US" sz="1600" b="0" i="0" u="none" strike="noStrike" kern="1200" cap="none" spc="0" normalizeH="0" baseline="0" noProof="0">
                <a:ln>
                  <a:noFill/>
                </a:ln>
                <a:solidFill>
                  <a:srgbClr val="000000"/>
                </a:solidFill>
                <a:effectLst/>
                <a:uLnTx/>
                <a:uFillTx/>
                <a:latin typeface="Garamond"/>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600" b="0" i="0" u="none" strike="noStrike" kern="1200" cap="none" spc="0" normalizeH="0" baseline="0" noProof="0">
              <a:ln>
                <a:noFill/>
              </a:ln>
              <a:solidFill>
                <a:srgbClr val="000000"/>
              </a:solidFill>
              <a:effectLst/>
              <a:uLnTx/>
              <a:uFillTx/>
              <a:latin typeface="Garamond"/>
              <a:ea typeface="ＭＳ Ｐゴシック"/>
              <a:cs typeface="+mn-cs"/>
            </a:endParaRPr>
          </a:p>
        </p:txBody>
      </p:sp>
      <p:sp>
        <p:nvSpPr>
          <p:cNvPr id="335874" name="Rectangle 2"/>
          <p:cNvSpPr>
            <a:spLocks noGrp="1" noChangeArrowheads="1"/>
          </p:cNvSpPr>
          <p:nvPr>
            <p:ph type="title"/>
          </p:nvPr>
        </p:nvSpPr>
        <p:spPr>
          <a:xfrm>
            <a:off x="228600" y="152400"/>
            <a:ext cx="8915400" cy="1066800"/>
          </a:xfrm>
        </p:spPr>
        <p:txBody>
          <a:bodyPr/>
          <a:lstStyle/>
          <a:p>
            <a:r>
              <a:rPr lang="en-US" sz="2900" dirty="0"/>
              <a:t>Retrospective: Conventional Latency Tolerance Techniques</a:t>
            </a:r>
          </a:p>
        </p:txBody>
      </p:sp>
      <p:sp>
        <p:nvSpPr>
          <p:cNvPr id="335875" name="Rectangle 3"/>
          <p:cNvSpPr>
            <a:spLocks noGrp="1" noChangeArrowheads="1"/>
          </p:cNvSpPr>
          <p:nvPr>
            <p:ph type="body" idx="1"/>
          </p:nvPr>
        </p:nvSpPr>
        <p:spPr>
          <a:xfrm>
            <a:off x="228600" y="1219200"/>
            <a:ext cx="8610600" cy="5029200"/>
          </a:xfrm>
        </p:spPr>
        <p:txBody>
          <a:bodyPr/>
          <a:lstStyle/>
          <a:p>
            <a:pPr>
              <a:lnSpc>
                <a:spcPct val="80000"/>
              </a:lnSpc>
            </a:pPr>
            <a:r>
              <a:rPr lang="en-US" sz="1800" dirty="0"/>
              <a:t>Caching [initially by Wilkes, 1965]</a:t>
            </a:r>
          </a:p>
          <a:p>
            <a:pPr lvl="1">
              <a:lnSpc>
                <a:spcPct val="80000"/>
              </a:lnSpc>
            </a:pPr>
            <a:r>
              <a:rPr lang="en-US" sz="1800" dirty="0"/>
              <a:t>Widely used, simple, effective, but inefficient, passive</a:t>
            </a:r>
          </a:p>
          <a:p>
            <a:pPr lvl="1">
              <a:lnSpc>
                <a:spcPct val="80000"/>
              </a:lnSpc>
            </a:pPr>
            <a:r>
              <a:rPr lang="en-US" sz="1800" dirty="0"/>
              <a:t>Not all applications/phases exhibit temporal or spatial locality</a:t>
            </a:r>
          </a:p>
          <a:p>
            <a:pPr lvl="1">
              <a:lnSpc>
                <a:spcPct val="80000"/>
              </a:lnSpc>
            </a:pPr>
            <a:endParaRPr lang="en-US" sz="1800" dirty="0"/>
          </a:p>
          <a:p>
            <a:pPr>
              <a:lnSpc>
                <a:spcPct val="80000"/>
              </a:lnSpc>
            </a:pPr>
            <a:r>
              <a:rPr lang="en-US" sz="1800" dirty="0"/>
              <a:t>Prefetching [initially in IBM 360/91, 1967]</a:t>
            </a:r>
          </a:p>
          <a:p>
            <a:pPr lvl="1">
              <a:lnSpc>
                <a:spcPct val="80000"/>
              </a:lnSpc>
            </a:pPr>
            <a:r>
              <a:rPr lang="en-US" sz="1800" dirty="0"/>
              <a:t>Works well for regular memory access patterns</a:t>
            </a:r>
          </a:p>
          <a:p>
            <a:pPr lvl="1">
              <a:lnSpc>
                <a:spcPct val="80000"/>
              </a:lnSpc>
            </a:pPr>
            <a:r>
              <a:rPr lang="en-US" sz="1800" dirty="0"/>
              <a:t>Prefetching irregular access patterns is difficult, inaccurate, and hardware-intensive</a:t>
            </a:r>
          </a:p>
          <a:p>
            <a:pPr>
              <a:lnSpc>
                <a:spcPct val="80000"/>
              </a:lnSpc>
            </a:pPr>
            <a:endParaRPr lang="en-US" sz="1800" dirty="0"/>
          </a:p>
          <a:p>
            <a:pPr>
              <a:lnSpc>
                <a:spcPct val="80000"/>
              </a:lnSpc>
            </a:pPr>
            <a:r>
              <a:rPr lang="en-US" sz="1800" dirty="0"/>
              <a:t>Multithreading [initially in CDC 6600, 1964]</a:t>
            </a:r>
          </a:p>
          <a:p>
            <a:pPr lvl="1">
              <a:lnSpc>
                <a:spcPct val="80000"/>
              </a:lnSpc>
            </a:pPr>
            <a:r>
              <a:rPr lang="en-US" sz="1800" dirty="0"/>
              <a:t>Works well if there are multiple threads</a:t>
            </a:r>
          </a:p>
          <a:p>
            <a:pPr lvl="1">
              <a:lnSpc>
                <a:spcPct val="80000"/>
              </a:lnSpc>
            </a:pPr>
            <a:r>
              <a:rPr lang="en-US" sz="1800" dirty="0"/>
              <a:t>Improving single thread performance using multithreading hardware is an ongoing research effort</a:t>
            </a:r>
          </a:p>
          <a:p>
            <a:pPr lvl="1">
              <a:lnSpc>
                <a:spcPct val="80000"/>
              </a:lnSpc>
            </a:pPr>
            <a:endParaRPr lang="en-US" sz="1800" dirty="0"/>
          </a:p>
          <a:p>
            <a:pPr>
              <a:lnSpc>
                <a:spcPct val="80000"/>
              </a:lnSpc>
            </a:pPr>
            <a:r>
              <a:rPr lang="en-US" sz="1800" dirty="0"/>
              <a:t>Out-of-order execution [initially by </a:t>
            </a:r>
            <a:r>
              <a:rPr lang="en-US" sz="1800" dirty="0" err="1"/>
              <a:t>Tomasulo</a:t>
            </a:r>
            <a:r>
              <a:rPr lang="en-US" sz="1800" dirty="0"/>
              <a:t>, 1967]</a:t>
            </a:r>
          </a:p>
          <a:p>
            <a:pPr lvl="1">
              <a:lnSpc>
                <a:spcPct val="80000"/>
              </a:lnSpc>
            </a:pPr>
            <a:r>
              <a:rPr lang="en-US" sz="1800" dirty="0">
                <a:solidFill>
                  <a:srgbClr val="CC0000"/>
                </a:solidFill>
              </a:rPr>
              <a:t>Tolerates cache misses that cannot be prefetched</a:t>
            </a:r>
          </a:p>
          <a:p>
            <a:pPr lvl="1">
              <a:lnSpc>
                <a:spcPct val="80000"/>
              </a:lnSpc>
            </a:pPr>
            <a:r>
              <a:rPr lang="en-US" sz="1800" dirty="0"/>
              <a:t>Requires extensive hardware resources for tolerating long latencies</a:t>
            </a:r>
          </a:p>
          <a:p>
            <a:pPr lvl="1">
              <a:lnSpc>
                <a:spcPct val="80000"/>
              </a:lnSpc>
            </a:pPr>
            <a:endParaRPr lang="en-US" sz="1800" dirty="0">
              <a:solidFill>
                <a:srgbClr val="CC0000"/>
              </a:solidFill>
            </a:endParaRPr>
          </a:p>
        </p:txBody>
      </p:sp>
      <p:sp>
        <p:nvSpPr>
          <p:cNvPr id="5" name="Rounded Rectangle 4"/>
          <p:cNvSpPr/>
          <p:nvPr/>
        </p:nvSpPr>
        <p:spPr>
          <a:xfrm rot="21340188">
            <a:off x="349867" y="2487140"/>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None of These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Fundamentally Reduce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Memory Latency</a:t>
            </a:r>
          </a:p>
        </p:txBody>
      </p:sp>
    </p:spTree>
    <p:extLst>
      <p:ext uri="{BB962C8B-B14F-4D97-AF65-F5344CB8AC3E}">
        <p14:creationId xmlns:p14="http://schemas.microsoft.com/office/powerpoint/2010/main" val="761475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Two Major Sources of Latency Inefficiency</a:t>
            </a:r>
          </a:p>
        </p:txBody>
      </p:sp>
      <p:sp>
        <p:nvSpPr>
          <p:cNvPr id="3" name="Content Placeholder 2"/>
          <p:cNvSpPr>
            <a:spLocks noGrp="1"/>
          </p:cNvSpPr>
          <p:nvPr>
            <p:ph idx="1"/>
          </p:nvPr>
        </p:nvSpPr>
        <p:spPr/>
        <p:txBody>
          <a:bodyPr/>
          <a:lstStyle/>
          <a:p>
            <a:r>
              <a:rPr lang="en-US" dirty="0">
                <a:solidFill>
                  <a:srgbClr val="FF0000"/>
                </a:solidFill>
              </a:rPr>
              <a:t>Modern DRAM is </a:t>
            </a:r>
            <a:r>
              <a:rPr lang="en-US" b="1" dirty="0">
                <a:solidFill>
                  <a:srgbClr val="FF0000"/>
                </a:solidFill>
              </a:rPr>
              <a:t>not</a:t>
            </a:r>
            <a:r>
              <a:rPr lang="en-US" dirty="0">
                <a:solidFill>
                  <a:srgbClr val="FF0000"/>
                </a:solidFill>
              </a:rPr>
              <a:t> designed for low latency</a:t>
            </a:r>
          </a:p>
          <a:p>
            <a:pPr lvl="1"/>
            <a:r>
              <a:rPr lang="en-US" dirty="0"/>
              <a:t>Main focus is cost-per-bit (capacity)</a:t>
            </a:r>
          </a:p>
          <a:p>
            <a:endParaRPr lang="en-US" dirty="0"/>
          </a:p>
          <a:p>
            <a:r>
              <a:rPr lang="en-US" dirty="0">
                <a:solidFill>
                  <a:srgbClr val="FF0000"/>
                </a:solidFill>
              </a:rPr>
              <a:t>Modern DRAM latency is determined by </a:t>
            </a:r>
            <a:r>
              <a:rPr lang="en-US" b="1" dirty="0">
                <a:solidFill>
                  <a:srgbClr val="FF0000"/>
                </a:solidFill>
              </a:rPr>
              <a:t>worst case </a:t>
            </a:r>
            <a:r>
              <a:rPr lang="en-US" dirty="0">
                <a:solidFill>
                  <a:srgbClr val="FF0000"/>
                </a:solidFill>
              </a:rPr>
              <a:t>conditions and </a:t>
            </a:r>
            <a:r>
              <a:rPr lang="en-US" b="1" dirty="0">
                <a:solidFill>
                  <a:srgbClr val="FF0000"/>
                </a:solidFill>
              </a:rPr>
              <a:t>worst case </a:t>
            </a:r>
            <a:r>
              <a:rPr lang="en-US" dirty="0">
                <a:solidFill>
                  <a:srgbClr val="FF0000"/>
                </a:solidFill>
              </a:rPr>
              <a:t>devices</a:t>
            </a:r>
          </a:p>
          <a:p>
            <a:pPr lvl="1"/>
            <a:r>
              <a:rPr lang="en-US" dirty="0"/>
              <a:t>Much of memory latency is unnecessary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ounded Rectangle 4"/>
          <p:cNvSpPr/>
          <p:nvPr/>
        </p:nvSpPr>
        <p:spPr>
          <a:xfrm rot="21340188">
            <a:off x="349867" y="4306082"/>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mn-ea"/>
                <a:cs typeface="+mn-cs"/>
              </a:rPr>
              <a:t>Our Goal: Reduce Memory Latency at the Source of the Problem</a:t>
            </a:r>
          </a:p>
        </p:txBody>
      </p:sp>
    </p:spTree>
    <p:extLst>
      <p:ext uri="{BB962C8B-B14F-4D97-AF65-F5344CB8AC3E}">
        <p14:creationId xmlns:p14="http://schemas.microsoft.com/office/powerpoint/2010/main" val="14104134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Memory Latency High?</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3" name="Content Placeholder 2"/>
          <p:cNvSpPr>
            <a:spLocks noGrp="1"/>
          </p:cNvSpPr>
          <p:nvPr>
            <p:ph idx="1"/>
          </p:nvPr>
        </p:nvSpPr>
        <p:spPr/>
        <p:txBody>
          <a:bodyPr>
            <a:normAutofit/>
          </a:bodyPr>
          <a:lstStyle/>
          <a:p>
            <a:r>
              <a:rPr lang="en-US" dirty="0">
                <a:solidFill>
                  <a:srgbClr val="0070C0"/>
                </a:solidFill>
              </a:rPr>
              <a:t>DRAM latency: Delay as specified in DRAM standards</a:t>
            </a:r>
          </a:p>
          <a:p>
            <a:pPr lvl="1"/>
            <a:r>
              <a:rPr lang="en-US" dirty="0"/>
              <a:t>Doesn’t reflect true DRAM device latency</a:t>
            </a:r>
          </a:p>
          <a:p>
            <a:r>
              <a:rPr lang="en-US" dirty="0"/>
              <a:t>Imperfect manufacturing process </a:t>
            </a:r>
            <a:r>
              <a:rPr lang="en-US" dirty="0">
                <a:latin typeface="Cambria Math" panose="02040503050406030204" pitchFamily="18" charset="0"/>
                <a:ea typeface="Cambria Math" panose="02040503050406030204" pitchFamily="18" charset="0"/>
              </a:rPr>
              <a:t>→ </a:t>
            </a:r>
            <a:r>
              <a:rPr lang="en-US" dirty="0"/>
              <a:t>latency variation</a:t>
            </a:r>
          </a:p>
          <a:p>
            <a:r>
              <a:rPr lang="en-US" b="1" dirty="0"/>
              <a:t>High standard latency </a:t>
            </a:r>
            <a:r>
              <a:rPr lang="en-US" dirty="0"/>
              <a:t>chosen to increase yield</a:t>
            </a:r>
          </a:p>
          <a:p>
            <a:endParaRPr lang="en-US" b="1" dirty="0"/>
          </a:p>
          <a:p>
            <a:endParaRPr lang="en-US" b="1" dirty="0"/>
          </a:p>
          <a:p>
            <a:endParaRPr lang="en-US" b="1" dirty="0"/>
          </a:p>
          <a:p>
            <a:pPr marL="0" indent="0">
              <a:buNone/>
            </a:pPr>
            <a:endParaRPr lang="en-US" dirty="0"/>
          </a:p>
        </p:txBody>
      </p:sp>
      <p:grpSp>
        <p:nvGrpSpPr>
          <p:cNvPr id="6" name="Group 5"/>
          <p:cNvGrpSpPr/>
          <p:nvPr/>
        </p:nvGrpSpPr>
        <p:grpSpPr>
          <a:xfrm>
            <a:off x="692768" y="5363738"/>
            <a:ext cx="8040641" cy="992612"/>
            <a:chOff x="224591" y="5243899"/>
            <a:chExt cx="8510476" cy="992613"/>
          </a:xfrm>
        </p:grpSpPr>
        <p:grpSp>
          <p:nvGrpSpPr>
            <p:cNvPr id="52" name="Group 51"/>
            <p:cNvGrpSpPr/>
            <p:nvPr/>
          </p:nvGrpSpPr>
          <p:grpSpPr>
            <a:xfrm>
              <a:off x="224591" y="5243899"/>
              <a:ext cx="8510476" cy="523229"/>
              <a:chOff x="352625" y="3223796"/>
              <a:chExt cx="8510476" cy="523229"/>
            </a:xfrm>
          </p:grpSpPr>
          <p:cxnSp>
            <p:nvCxnSpPr>
              <p:cNvPr id="57" name="Straight Arrow Connector 56"/>
              <p:cNvCxnSpPr/>
              <p:nvPr/>
            </p:nvCxnSpPr>
            <p:spPr>
              <a:xfrm>
                <a:off x="1161179" y="3511042"/>
                <a:ext cx="6781800" cy="0"/>
              </a:xfrm>
              <a:prstGeom prst="straightConnector1">
                <a:avLst/>
              </a:prstGeom>
              <a:ln w="44450" cap="rnd">
                <a:solidFill>
                  <a:schemeClr val="tx1">
                    <a:lumMod val="65000"/>
                    <a:lumOff val="3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871907" y="3223804"/>
                <a:ext cx="99119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High</a:t>
                </a:r>
              </a:p>
            </p:txBody>
          </p:sp>
          <p:sp>
            <p:nvSpPr>
              <p:cNvPr id="63" name="TextBox 62"/>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Low</a:t>
                </a:r>
              </a:p>
            </p:txBody>
          </p:sp>
        </p:grpSp>
        <p:sp>
          <p:nvSpPr>
            <p:cNvPr id="65" name="TextBox 64"/>
            <p:cNvSpPr txBox="1"/>
            <p:nvPr/>
          </p:nvSpPr>
          <p:spPr>
            <a:xfrm>
              <a:off x="2900472" y="5713292"/>
              <a:ext cx="29917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Latency</a:t>
              </a:r>
            </a:p>
          </p:txBody>
        </p:sp>
      </p:grpSp>
      <p:grpSp>
        <p:nvGrpSpPr>
          <p:cNvPr id="27" name="dram a"/>
          <p:cNvGrpSpPr/>
          <p:nvPr/>
        </p:nvGrpSpPr>
        <p:grpSpPr>
          <a:xfrm>
            <a:off x="2237823" y="3289228"/>
            <a:ext cx="1181157" cy="2578172"/>
            <a:chOff x="2445298" y="3289228"/>
            <a:chExt cx="1181157" cy="2578172"/>
          </a:xfrm>
        </p:grpSpPr>
        <p:cxnSp>
          <p:nvCxnSpPr>
            <p:cNvPr id="16" name="Straight Connector 15"/>
            <p:cNvCxnSpPr>
              <a:stCxn id="68" idx="0"/>
              <a:endCxn id="64" idx="2"/>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14" name="Group 13"/>
            <p:cNvGrpSpPr/>
            <p:nvPr/>
          </p:nvGrpSpPr>
          <p:grpSpPr>
            <a:xfrm>
              <a:off x="2445298" y="3289228"/>
              <a:ext cx="1181157" cy="1358640"/>
              <a:chOff x="2373000" y="3289560"/>
              <a:chExt cx="1181157" cy="1358640"/>
            </a:xfrm>
          </p:grpSpPr>
          <p:pic>
            <p:nvPicPr>
              <p:cNvPr id="6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10" name="TextBox 9"/>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A</a:t>
                </a:r>
              </a:p>
            </p:txBody>
          </p:sp>
        </p:grpSp>
      </p:grpSp>
      <p:grpSp>
        <p:nvGrpSpPr>
          <p:cNvPr id="74" name="dram b"/>
          <p:cNvGrpSpPr/>
          <p:nvPr/>
        </p:nvGrpSpPr>
        <p:grpSpPr>
          <a:xfrm>
            <a:off x="4089529" y="3289228"/>
            <a:ext cx="1202573" cy="2578172"/>
            <a:chOff x="2445298" y="3289228"/>
            <a:chExt cx="1202573" cy="2578172"/>
          </a:xfrm>
        </p:grpSpPr>
        <p:cxnSp>
          <p:nvCxnSpPr>
            <p:cNvPr id="75" name="Straight Connector 74"/>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76" name="Oval 75"/>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77" name="Group 76"/>
            <p:cNvGrpSpPr/>
            <p:nvPr/>
          </p:nvGrpSpPr>
          <p:grpSpPr>
            <a:xfrm>
              <a:off x="2445298" y="3289228"/>
              <a:ext cx="1202573" cy="1358640"/>
              <a:chOff x="2373000" y="3289560"/>
              <a:chExt cx="1202573" cy="1358640"/>
            </a:xfrm>
          </p:grpSpPr>
          <p:pic>
            <p:nvPicPr>
              <p:cNvPr id="7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79" name="TextBox 78"/>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B</a:t>
                </a:r>
              </a:p>
            </p:txBody>
          </p:sp>
        </p:grpSp>
      </p:grpSp>
      <p:grpSp>
        <p:nvGrpSpPr>
          <p:cNvPr id="80" name="dram c"/>
          <p:cNvGrpSpPr/>
          <p:nvPr/>
        </p:nvGrpSpPr>
        <p:grpSpPr>
          <a:xfrm>
            <a:off x="5323091" y="3289228"/>
            <a:ext cx="1215397" cy="2578172"/>
            <a:chOff x="2445298" y="3289228"/>
            <a:chExt cx="1215397" cy="2578172"/>
          </a:xfrm>
        </p:grpSpPr>
        <p:cxnSp>
          <p:nvCxnSpPr>
            <p:cNvPr id="81" name="Straight Connector 80"/>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82" name="Oval 81"/>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83" name="Group 82"/>
            <p:cNvGrpSpPr/>
            <p:nvPr/>
          </p:nvGrpSpPr>
          <p:grpSpPr>
            <a:xfrm>
              <a:off x="2445298" y="3289228"/>
              <a:ext cx="1215397" cy="1358640"/>
              <a:chOff x="2373000" y="3289560"/>
              <a:chExt cx="1215397" cy="1358640"/>
            </a:xfrm>
          </p:grpSpPr>
          <p:pic>
            <p:nvPicPr>
              <p:cNvPr id="8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5" name="TextBox 84"/>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C</a:t>
                </a:r>
              </a:p>
            </p:txBody>
          </p:sp>
        </p:grpSp>
      </p:grpSp>
      <p:sp>
        <p:nvSpPr>
          <p:cNvPr id="92" name="TextBox 91"/>
          <p:cNvSpPr txBox="1"/>
          <p:nvPr/>
        </p:nvSpPr>
        <p:spPr>
          <a:xfrm>
            <a:off x="126972" y="4461942"/>
            <a:ext cx="215815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Manufacturing</a:t>
            </a:r>
            <a:b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b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Variation</a:t>
            </a:r>
          </a:p>
        </p:txBody>
      </p:sp>
      <p:cxnSp>
        <p:nvCxnSpPr>
          <p:cNvPr id="37" name="fab line 1"/>
          <p:cNvCxnSpPr/>
          <p:nvPr/>
        </p:nvCxnSpPr>
        <p:spPr>
          <a:xfrm>
            <a:off x="2832524" y="5045088"/>
            <a:ext cx="1847517"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94" name="fab line 2"/>
          <p:cNvCxnSpPr/>
          <p:nvPr/>
        </p:nvCxnSpPr>
        <p:spPr>
          <a:xfrm>
            <a:off x="4713491" y="5045088"/>
            <a:ext cx="1224991"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grpSp>
        <p:nvGrpSpPr>
          <p:cNvPr id="31" name="fab var"/>
          <p:cNvGrpSpPr/>
          <p:nvPr/>
        </p:nvGrpSpPr>
        <p:grpSpPr>
          <a:xfrm>
            <a:off x="1970291" y="4748767"/>
            <a:ext cx="4856042" cy="857215"/>
            <a:chOff x="2057400" y="4748767"/>
            <a:chExt cx="4856042" cy="857215"/>
          </a:xfrm>
        </p:grpSpPr>
        <p:grpSp>
          <p:nvGrpSpPr>
            <p:cNvPr id="8" name="Group 7"/>
            <p:cNvGrpSpPr>
              <a:grpSpLocks noChangeAspect="1"/>
            </p:cNvGrpSpPr>
            <p:nvPr/>
          </p:nvGrpSpPr>
          <p:grpSpPr>
            <a:xfrm>
              <a:off x="2057400" y="4748767"/>
              <a:ext cx="1735529" cy="857215"/>
              <a:chOff x="1905000" y="3429000"/>
              <a:chExt cx="4800600" cy="1905000"/>
            </a:xfrm>
          </p:grpSpPr>
          <p:sp>
            <p:nvSpPr>
              <p:cNvPr id="66"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67"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6" name="Group 85"/>
            <p:cNvGrpSpPr>
              <a:grpSpLocks noChangeAspect="1"/>
            </p:cNvGrpSpPr>
            <p:nvPr/>
          </p:nvGrpSpPr>
          <p:grpSpPr>
            <a:xfrm>
              <a:off x="3919607" y="4748767"/>
              <a:ext cx="1735529" cy="857215"/>
              <a:chOff x="1905000" y="3429000"/>
              <a:chExt cx="4800600" cy="1905000"/>
            </a:xfrm>
          </p:grpSpPr>
          <p:sp>
            <p:nvSpPr>
              <p:cNvPr id="8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8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9" name="Group 88"/>
            <p:cNvGrpSpPr>
              <a:grpSpLocks noChangeAspect="1"/>
            </p:cNvGrpSpPr>
            <p:nvPr/>
          </p:nvGrpSpPr>
          <p:grpSpPr>
            <a:xfrm>
              <a:off x="5177913" y="4748767"/>
              <a:ext cx="1735529" cy="857215"/>
              <a:chOff x="1905000" y="3429000"/>
              <a:chExt cx="4800600" cy="1905000"/>
            </a:xfrm>
          </p:grpSpPr>
          <p:sp>
            <p:nvSpPr>
              <p:cNvPr id="90"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91"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grpSp>
        <p:nvGrpSpPr>
          <p:cNvPr id="102" name="Group 101"/>
          <p:cNvGrpSpPr/>
          <p:nvPr/>
        </p:nvGrpSpPr>
        <p:grpSpPr>
          <a:xfrm>
            <a:off x="6453811" y="3296340"/>
            <a:ext cx="1460080" cy="2567188"/>
            <a:chOff x="6413080" y="3296340"/>
            <a:chExt cx="1460080" cy="2567188"/>
          </a:xfrm>
        </p:grpSpPr>
        <p:grpSp>
          <p:nvGrpSpPr>
            <p:cNvPr id="96" name="standard latency"/>
            <p:cNvGrpSpPr/>
            <p:nvPr/>
          </p:nvGrpSpPr>
          <p:grpSpPr>
            <a:xfrm>
              <a:off x="6413080" y="3296340"/>
              <a:ext cx="1460080" cy="2354643"/>
              <a:chOff x="5817951" y="3264492"/>
              <a:chExt cx="1460080" cy="2354643"/>
            </a:xfrm>
          </p:grpSpPr>
          <p:sp>
            <p:nvSpPr>
              <p:cNvPr id="97" name="TextBox 96"/>
              <p:cNvSpPr txBox="1"/>
              <p:nvPr/>
            </p:nvSpPr>
            <p:spPr>
              <a:xfrm>
                <a:off x="5817951" y="3264492"/>
                <a:ext cx="146008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Latency</a:t>
                </a:r>
              </a:p>
            </p:txBody>
          </p:sp>
          <p:cxnSp>
            <p:nvCxnSpPr>
              <p:cNvPr id="98" name="Straight Connector 97"/>
              <p:cNvCxnSpPr/>
              <p:nvPr/>
            </p:nvCxnSpPr>
            <p:spPr>
              <a:xfrm flipV="1">
                <a:off x="6552912" y="4235352"/>
                <a:ext cx="0" cy="1383783"/>
              </a:xfrm>
              <a:prstGeom prst="line">
                <a:avLst/>
              </a:prstGeom>
              <a:ln w="44450" cap="rnd">
                <a:solidFill>
                  <a:srgbClr val="0070C0"/>
                </a:solidFill>
                <a:prstDash val="solid"/>
                <a:headEnd type="oval" w="lg" len="lg"/>
                <a:tailEnd type="none" w="lg" len="lg"/>
              </a:ln>
            </p:spPr>
            <p:style>
              <a:lnRef idx="1">
                <a:schemeClr val="accent1"/>
              </a:lnRef>
              <a:fillRef idx="0">
                <a:schemeClr val="accent1"/>
              </a:fillRef>
              <a:effectRef idx="0">
                <a:schemeClr val="accent1"/>
              </a:effectRef>
              <a:fontRef idx="minor">
                <a:schemeClr val="tx1"/>
              </a:fontRef>
            </p:style>
          </p:cxnSp>
        </p:grpSp>
        <p:sp>
          <p:nvSpPr>
            <p:cNvPr id="101" name="Oval 100"/>
            <p:cNvSpPr>
              <a:spLocks noChangeAspect="1"/>
            </p:cNvSpPr>
            <p:nvPr/>
          </p:nvSpPr>
          <p:spPr>
            <a:xfrm>
              <a:off x="6927314" y="5438437"/>
              <a:ext cx="429385" cy="425091"/>
            </a:xfrm>
            <a:prstGeom prst="ellipse">
              <a:avLst/>
            </a:prstGeom>
            <a:solidFill>
              <a:srgbClr val="0070C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149935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7" presetClass="entr" presetSubtype="10" fill="hold" nodeType="withEffect">
                                  <p:stCondLst>
                                    <p:cond delay="500"/>
                                  </p:stCondLst>
                                  <p:childTnLst>
                                    <p:set>
                                      <p:cBhvr>
                                        <p:cTn id="18" dur="1" fill="hold">
                                          <p:stCondLst>
                                            <p:cond delay="0"/>
                                          </p:stCondLst>
                                        </p:cTn>
                                        <p:tgtEl>
                                          <p:spTgt spid="80"/>
                                        </p:tgtEl>
                                        <p:attrNameLst>
                                          <p:attrName>style.visibility</p:attrName>
                                        </p:attrNameLst>
                                      </p:cBhvr>
                                      <p:to>
                                        <p:strVal val="visible"/>
                                      </p:to>
                                    </p:set>
                                    <p:anim calcmode="lin" valueType="num">
                                      <p:cBhvr>
                                        <p:cTn id="19" dur="500" fill="hold"/>
                                        <p:tgtEl>
                                          <p:spTgt spid="80"/>
                                        </p:tgtEl>
                                        <p:attrNameLst>
                                          <p:attrName>ppt_w</p:attrName>
                                        </p:attrNameLst>
                                      </p:cBhvr>
                                      <p:tavLst>
                                        <p:tav tm="0">
                                          <p:val>
                                            <p:fltVal val="0"/>
                                          </p:val>
                                        </p:tav>
                                        <p:tav tm="100000">
                                          <p:val>
                                            <p:strVal val="#ppt_w"/>
                                          </p:val>
                                        </p:tav>
                                      </p:tavLst>
                                    </p:anim>
                                    <p:anim calcmode="lin" valueType="num">
                                      <p:cBhvr>
                                        <p:cTn id="20" dur="500" fill="hold"/>
                                        <p:tgtEl>
                                          <p:spTgt spid="80"/>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500"/>
                                  </p:stCondLst>
                                  <p:childTnLst>
                                    <p:set>
                                      <p:cBhvr>
                                        <p:cTn id="22" dur="1" fill="hold">
                                          <p:stCondLst>
                                            <p:cond delay="0"/>
                                          </p:stCondLst>
                                        </p:cTn>
                                        <p:tgtEl>
                                          <p:spTgt spid="74"/>
                                        </p:tgtEl>
                                        <p:attrNameLst>
                                          <p:attrName>style.visibility</p:attrName>
                                        </p:attrNameLst>
                                      </p:cBhvr>
                                      <p:to>
                                        <p:strVal val="visible"/>
                                      </p:to>
                                    </p:set>
                                    <p:anim calcmode="lin" valueType="num">
                                      <p:cBhvr>
                                        <p:cTn id="23" dur="500" fill="hold"/>
                                        <p:tgtEl>
                                          <p:spTgt spid="74"/>
                                        </p:tgtEl>
                                        <p:attrNameLst>
                                          <p:attrName>ppt_w</p:attrName>
                                        </p:attrNameLst>
                                      </p:cBhvr>
                                      <p:tavLst>
                                        <p:tav tm="0">
                                          <p:val>
                                            <p:fltVal val="0"/>
                                          </p:val>
                                        </p:tav>
                                        <p:tav tm="100000">
                                          <p:val>
                                            <p:strVal val="#ppt_w"/>
                                          </p:val>
                                        </p:tav>
                                      </p:tavLst>
                                    </p:anim>
                                    <p:anim calcmode="lin" valueType="num">
                                      <p:cBhvr>
                                        <p:cTn id="24" dur="500" fill="hold"/>
                                        <p:tgtEl>
                                          <p:spTgt spid="74"/>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strVal val="#ppt_h"/>
                                          </p:val>
                                        </p:tav>
                                        <p:tav tm="100000">
                                          <p:val>
                                            <p:strVal val="#ppt_h"/>
                                          </p:val>
                                        </p:tav>
                                      </p:tavLst>
                                    </p:anim>
                                  </p:childTnLst>
                                </p:cTn>
                              </p:par>
                              <p:par>
                                <p:cTn id="29" presetID="16" presetClass="entr" presetSubtype="37" fill="hold" nodeType="withEffect">
                                  <p:stCondLst>
                                    <p:cond delay="3000"/>
                                  </p:stCondLst>
                                  <p:childTnLst>
                                    <p:set>
                                      <p:cBhvr>
                                        <p:cTn id="30" dur="1" fill="hold">
                                          <p:stCondLst>
                                            <p:cond delay="0"/>
                                          </p:stCondLst>
                                        </p:cTn>
                                        <p:tgtEl>
                                          <p:spTgt spid="37"/>
                                        </p:tgtEl>
                                        <p:attrNameLst>
                                          <p:attrName>style.visibility</p:attrName>
                                        </p:attrNameLst>
                                      </p:cBhvr>
                                      <p:to>
                                        <p:strVal val="visible"/>
                                      </p:to>
                                    </p:set>
                                    <p:animEffect transition="in" filter="barn(outVertical)">
                                      <p:cBhvr>
                                        <p:cTn id="31" dur="500"/>
                                        <p:tgtEl>
                                          <p:spTgt spid="37"/>
                                        </p:tgtEl>
                                      </p:cBhvr>
                                    </p:animEffect>
                                  </p:childTnLst>
                                </p:cTn>
                              </p:par>
                              <p:par>
                                <p:cTn id="32" presetID="16" presetClass="entr" presetSubtype="37" fill="hold" nodeType="withEffect">
                                  <p:stCondLst>
                                    <p:cond delay="3000"/>
                                  </p:stCondLst>
                                  <p:childTnLst>
                                    <p:set>
                                      <p:cBhvr>
                                        <p:cTn id="33" dur="1" fill="hold">
                                          <p:stCondLst>
                                            <p:cond delay="0"/>
                                          </p:stCondLst>
                                        </p:cTn>
                                        <p:tgtEl>
                                          <p:spTgt spid="94"/>
                                        </p:tgtEl>
                                        <p:attrNameLst>
                                          <p:attrName>style.visibility</p:attrName>
                                        </p:attrNameLst>
                                      </p:cBhvr>
                                      <p:to>
                                        <p:strVal val="visible"/>
                                      </p:to>
                                    </p:set>
                                    <p:animEffect transition="in" filter="barn(outVertical)">
                                      <p:cBhvr>
                                        <p:cTn id="34" dur="500"/>
                                        <p:tgtEl>
                                          <p:spTgt spid="94"/>
                                        </p:tgtEl>
                                      </p:cBhvr>
                                    </p:animEffect>
                                  </p:childTnLst>
                                </p:cTn>
                              </p:par>
                              <p:par>
                                <p:cTn id="35" presetID="1" presetClass="entr" presetSubtype="0" fill="hold" grpId="0" nodeType="withEffect">
                                  <p:stCondLst>
                                    <p:cond delay="300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2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2"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a:latin typeface="+mn-lt"/>
              </a:rPr>
              <a:t>Adaptive-Latency DRAM</a:t>
            </a: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a:solidFill>
                  <a:srgbClr val="000000"/>
                </a:solidFill>
              </a:rPr>
              <a:t>Key idea</a:t>
            </a:r>
          </a:p>
          <a:p>
            <a:pPr marL="914400" lvl="1" indent="-457200">
              <a:lnSpc>
                <a:spcPct val="100000"/>
              </a:lnSpc>
              <a:spcBef>
                <a:spcPts val="0"/>
              </a:spcBef>
            </a:pPr>
            <a:r>
              <a:rPr lang="en-US" b="1" dirty="0">
                <a:solidFill>
                  <a:srgbClr val="000000"/>
                </a:solidFill>
              </a:rPr>
              <a:t>Optimize DRAM timing parameters online</a:t>
            </a:r>
          </a:p>
          <a:p>
            <a:pPr marL="914400" lvl="1" indent="-457200">
              <a:lnSpc>
                <a:spcPct val="100000"/>
              </a:lnSpc>
              <a:spcBef>
                <a:spcPts val="0"/>
              </a:spcBef>
            </a:pPr>
            <a:endParaRPr lang="en-US" sz="2000" i="1" dirty="0">
              <a:solidFill>
                <a:srgbClr val="000000"/>
              </a:solidFill>
            </a:endParaRPr>
          </a:p>
          <a:p>
            <a:pPr marL="457200" indent="-457200">
              <a:lnSpc>
                <a:spcPct val="100000"/>
              </a:lnSpc>
              <a:spcBef>
                <a:spcPts val="0"/>
              </a:spcBef>
            </a:pPr>
            <a:r>
              <a:rPr lang="en-US" i="1" dirty="0">
                <a:solidFill>
                  <a:srgbClr val="000000"/>
                </a:solidFill>
              </a:rPr>
              <a:t>Two components</a:t>
            </a:r>
            <a:endParaRPr lang="en-US" sz="3200" i="1" dirty="0">
              <a:solidFill>
                <a:srgbClr val="000000"/>
              </a:solidFill>
            </a:endParaRPr>
          </a:p>
          <a:p>
            <a:pPr lvl="1">
              <a:lnSpc>
                <a:spcPct val="100000"/>
              </a:lnSpc>
              <a:spcBef>
                <a:spcPts val="0"/>
              </a:spcBef>
            </a:pPr>
            <a:r>
              <a:rPr lang="en-US" dirty="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a:solidFill>
                  <a:srgbClr val="000000"/>
                </a:solidFill>
              </a:rPr>
              <a:t>System monitors DRAM temperature &amp; uses appropriate DRAM timing 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reliable DRAM timing parameters</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DRAM temperature</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p:cNvSpPr/>
          <p:nvPr/>
        </p:nvSpPr>
        <p:spPr>
          <a:xfrm>
            <a:off x="1403648" y="6309320"/>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1307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155168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221231634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2231249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How to Handle Data Well</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dirty="0"/>
              <a:t>Ensure data does not overwhelm the components</a:t>
            </a:r>
          </a:p>
          <a:p>
            <a:pPr lvl="1"/>
            <a:r>
              <a:rPr lang="en-US" dirty="0"/>
              <a:t>via intelligent algorithms</a:t>
            </a:r>
          </a:p>
          <a:p>
            <a:pPr lvl="1"/>
            <a:r>
              <a:rPr lang="en-US" dirty="0"/>
              <a:t>via intelligent architectures</a:t>
            </a:r>
          </a:p>
          <a:p>
            <a:pPr lvl="1"/>
            <a:r>
              <a:rPr lang="en-US" dirty="0"/>
              <a:t>via whole system designs: algorithm-architecture-devices</a:t>
            </a:r>
          </a:p>
          <a:p>
            <a:pPr lvl="1"/>
            <a:endParaRPr lang="en-US" dirty="0"/>
          </a:p>
          <a:p>
            <a:pPr lvl="1"/>
            <a:endParaRPr lang="en-US" dirty="0"/>
          </a:p>
          <a:p>
            <a:r>
              <a:rPr lang="en-US" dirty="0"/>
              <a:t>Take advantage of vast amounts of data and metadata</a:t>
            </a:r>
          </a:p>
          <a:p>
            <a:pPr lvl="1"/>
            <a:r>
              <a:rPr lang="en-US" dirty="0"/>
              <a:t>to improve architectural &amp; system-level decisions </a:t>
            </a:r>
          </a:p>
          <a:p>
            <a:pPr lvl="1"/>
            <a:endParaRPr lang="en-US" dirty="0"/>
          </a:p>
          <a:p>
            <a:pPr lvl="1"/>
            <a:endParaRPr lang="en-US" dirty="0"/>
          </a:p>
          <a:p>
            <a:r>
              <a:rPr lang="en-US" dirty="0"/>
              <a:t>Understand and exploit properties of (different) data</a:t>
            </a:r>
          </a:p>
          <a:p>
            <a:pPr lvl="1"/>
            <a:r>
              <a:rPr lang="en-US" dirty="0"/>
              <a:t>to improve algorithms &amp; architectures in various metrics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18</a:t>
            </a:fld>
            <a:endParaRPr lang="en-US" altLang="en-US">
              <a:solidFill>
                <a:srgbClr val="000000"/>
              </a:solidFill>
            </a:endParaRPr>
          </a:p>
        </p:txBody>
      </p:sp>
    </p:spTree>
    <p:extLst>
      <p:ext uri="{BB962C8B-B14F-4D97-AF65-F5344CB8AC3E}">
        <p14:creationId xmlns:p14="http://schemas.microsoft.com/office/powerpoint/2010/main" val="2321002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Latency Reduction Summary of 115 DIMMs</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read &amp; write (55°C)</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Read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32.7%</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Write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55.1%</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each timing parameter (55°C)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Sensing: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17.3%</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Restore: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37.3%</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(read),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54.8%</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(write)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err="1">
                <a:ln>
                  <a:noFill/>
                </a:ln>
                <a:solidFill>
                  <a:srgbClr val="000000"/>
                </a:solidFill>
                <a:effectLst/>
                <a:uLnTx/>
                <a:uFillTx/>
                <a:latin typeface="Calibri Light"/>
                <a:ea typeface="+mn-ea"/>
                <a:cs typeface="+mn-cs"/>
              </a:rPr>
              <a:t>Precharge</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35.2%</a:t>
            </a:r>
            <a:r>
              <a:rPr kumimoji="0" lang="en-US" sz="3200" b="0" i="1" u="none" strike="noStrike" kern="1200" cap="none" spc="0" normalizeH="0" baseline="0" noProof="0" dirty="0">
                <a:ln>
                  <a:noFill/>
                </a:ln>
                <a:solidFill>
                  <a:srgbClr val="0000FF"/>
                </a:solidFill>
                <a:effectLst/>
                <a:uLnTx/>
                <a:uFillTx/>
                <a:latin typeface="Calibri Light"/>
                <a:ea typeface="+mn-ea"/>
                <a:cs typeface="+mn-cs"/>
              </a:rPr>
              <a:t> </a:t>
            </a:r>
          </a:p>
        </p:txBody>
      </p:sp>
      <p:sp>
        <p:nvSpPr>
          <p:cNvPr id="4" name="Rectangle 3"/>
          <p:cNvSpPr/>
          <p:nvPr/>
        </p:nvSpPr>
        <p:spPr>
          <a:xfrm>
            <a:off x="1403648" y="6344604"/>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23665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graphicFrame>
        <p:nvGraphicFramePr>
          <p:cNvPr id="13" name="Chart 12"/>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14.0%</a:t>
              </a: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2.9%</a:t>
              </a: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10.4%</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Real-System Performance</a:t>
            </a:r>
          </a:p>
        </p:txBody>
      </p:sp>
      <p:sp>
        <p:nvSpPr>
          <p:cNvPr id="16" name="Punchline"/>
          <p:cNvSpPr txBox="1"/>
          <p:nvPr/>
        </p:nvSpPr>
        <p:spPr>
          <a:xfrm>
            <a:off x="0" y="5229200"/>
            <a:ext cx="9144000" cy="10668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AL-DRAM provides high performance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FF"/>
                </a:solidFill>
                <a:effectLst/>
                <a:uLnTx/>
                <a:uFillTx/>
                <a:latin typeface="Calibri Light"/>
                <a:ea typeface="+mn-ea"/>
                <a:cs typeface="+mn-cs"/>
              </a:rPr>
              <a:t>m</a:t>
            </a:r>
            <a:r>
              <a:rPr kumimoji="0" lang="en-US" sz="3600" b="1" i="1" u="none" strike="noStrike" kern="1200" cap="none" spc="0" normalizeH="0" baseline="0" noProof="0" dirty="0" err="1">
                <a:ln>
                  <a:noFill/>
                </a:ln>
                <a:solidFill>
                  <a:srgbClr val="0000FF"/>
                </a:solidFill>
                <a:effectLst/>
                <a:uLnTx/>
                <a:uFillTx/>
                <a:latin typeface="Calibri Light"/>
                <a:ea typeface="+mn-ea"/>
                <a:cs typeface="+mn-cs"/>
              </a:rPr>
              <a:t>emory</a:t>
            </a:r>
            <a:r>
              <a:rPr kumimoji="0" lang="en-US" sz="3600" b="1" i="1" u="none" strike="noStrike" kern="1200" cap="none" spc="0" normalizeH="0" baseline="0" noProof="0" dirty="0">
                <a:ln>
                  <a:noFill/>
                </a:ln>
                <a:solidFill>
                  <a:srgbClr val="0000FF"/>
                </a:solidFill>
                <a:effectLst/>
                <a:uLnTx/>
                <a:uFillTx/>
                <a:latin typeface="Calibri Light"/>
                <a:ea typeface="+mn-ea"/>
                <a:cs typeface="+mn-cs"/>
              </a:rPr>
              <a:t>-intensive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mn-ea"/>
                <a:cs typeface="+mn-cs"/>
              </a:rPr>
              <a:t>Performance Improvement</a:t>
            </a: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Average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Improvement</a:t>
            </a: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all-35-workload</a:t>
            </a:r>
          </a:p>
        </p:txBody>
      </p:sp>
    </p:spTree>
    <p:extLst>
      <p:ext uri="{BB962C8B-B14F-4D97-AF65-F5344CB8AC3E}">
        <p14:creationId xmlns:p14="http://schemas.microsoft.com/office/powerpoint/2010/main" val="111071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Latency Also Reduces Energy</a:t>
            </a:r>
          </a:p>
        </p:txBody>
      </p:sp>
      <p:sp>
        <p:nvSpPr>
          <p:cNvPr id="3" name="Content Placeholder 2"/>
          <p:cNvSpPr>
            <a:spLocks noGrp="1"/>
          </p:cNvSpPr>
          <p:nvPr>
            <p:ph idx="1"/>
          </p:nvPr>
        </p:nvSpPr>
        <p:spPr>
          <a:xfrm>
            <a:off x="228600" y="1216496"/>
            <a:ext cx="8610600" cy="4876800"/>
          </a:xfrm>
        </p:spPr>
        <p:txBody>
          <a:bodyPr/>
          <a:lstStyle/>
          <a:p>
            <a:r>
              <a:rPr lang="en-US" dirty="0"/>
              <a:t>AL-DRAM reduces DRAM power consumption</a:t>
            </a:r>
          </a:p>
          <a:p>
            <a:endParaRPr lang="en-US" dirty="0"/>
          </a:p>
          <a:p>
            <a:r>
              <a:rPr lang="en-US" dirty="0"/>
              <a:t>Major reason: reduction in row activation time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18810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Adaptive-Latency DRAM</a:t>
            </a:r>
          </a:p>
        </p:txBody>
      </p:sp>
      <p:sp>
        <p:nvSpPr>
          <p:cNvPr id="3" name="Content Placeholder 2"/>
          <p:cNvSpPr>
            <a:spLocks noGrp="1"/>
          </p:cNvSpPr>
          <p:nvPr>
            <p:ph idx="1"/>
          </p:nvPr>
        </p:nvSpPr>
        <p:spPr>
          <a:xfrm>
            <a:off x="228600" y="1000472"/>
            <a:ext cx="8610600" cy="4876800"/>
          </a:xfrm>
        </p:spPr>
        <p:txBody>
          <a:bodyPr/>
          <a:lstStyle/>
          <a:p>
            <a:r>
              <a:rPr lang="en-US" sz="2200" dirty="0"/>
              <a:t>Donghyuk Lee, Yoongu Kim, Gennady </a:t>
            </a:r>
            <a:r>
              <a:rPr lang="en-US" sz="2200" dirty="0" err="1"/>
              <a:t>Pekhimenko</a:t>
            </a:r>
            <a:r>
              <a:rPr lang="en-US" sz="2200" dirty="0"/>
              <a:t>, Samira Khan, Vivek Seshadri, Kevin Chang, and Onur Mutlu,</a:t>
            </a:r>
            <a:br>
              <a:rPr lang="en-US" sz="2200" dirty="0"/>
            </a:br>
            <a:r>
              <a:rPr lang="en-US" sz="2200" b="1" dirty="0">
                <a:hlinkClick r:id="rId2"/>
              </a:rPr>
              <a:t>"Adaptive-Latency DRAM: Optimizing DRAM Timing for the Common-Case"</a:t>
            </a:r>
            <a:r>
              <a:rPr lang="en-US" sz="2200" dirty="0"/>
              <a:t> </a:t>
            </a:r>
            <a:br>
              <a:rPr lang="en-US" sz="2200" dirty="0"/>
            </a:br>
            <a:r>
              <a:rPr lang="en-US" sz="2200" i="1" dirty="0"/>
              <a:t>Proceedings of the </a:t>
            </a:r>
            <a:r>
              <a:rPr lang="en-US" sz="2200" i="1" dirty="0">
                <a:hlinkClick r:id="rId3"/>
              </a:rPr>
              <a:t>21st International Symposium on High-Performance Computer Architecture</a:t>
            </a:r>
            <a:r>
              <a:rPr lang="en-US" sz="2200" i="1" dirty="0"/>
              <a:t> (</a:t>
            </a:r>
            <a:r>
              <a:rPr lang="en-US" sz="2200" b="1" i="1" dirty="0"/>
              <a:t>HPCA</a:t>
            </a:r>
            <a:r>
              <a:rPr lang="en-US" sz="2200" i="1" dirty="0"/>
              <a:t>)</a:t>
            </a:r>
            <a:r>
              <a:rPr lang="en-US" sz="2200" dirty="0"/>
              <a:t>, Bay Area, CA, February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Full data sets</a:t>
            </a:r>
            <a:r>
              <a:rPr lang="en-US" sz="22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451880"/>
            <a:ext cx="9144000" cy="1713424"/>
          </a:xfrm>
          <a:prstGeom prst="rect">
            <a:avLst/>
          </a:prstGeom>
        </p:spPr>
      </p:pic>
    </p:spTree>
    <p:extLst>
      <p:ext uri="{BB962C8B-B14F-4D97-AF65-F5344CB8AC3E}">
        <p14:creationId xmlns:p14="http://schemas.microsoft.com/office/powerpoint/2010/main" val="3724342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the Fixed Latency Mindset</a:t>
            </a:r>
          </a:p>
        </p:txBody>
      </p:sp>
      <p:sp>
        <p:nvSpPr>
          <p:cNvPr id="3" name="Content Placeholder 2"/>
          <p:cNvSpPr>
            <a:spLocks noGrp="1"/>
          </p:cNvSpPr>
          <p:nvPr>
            <p:ph idx="1"/>
          </p:nvPr>
        </p:nvSpPr>
        <p:spPr>
          <a:xfrm>
            <a:off x="228600" y="836712"/>
            <a:ext cx="8610600" cy="4876800"/>
          </a:xfrm>
        </p:spPr>
        <p:txBody>
          <a:bodyPr/>
          <a:lstStyle/>
          <a:p>
            <a:r>
              <a:rPr lang="en-US" dirty="0"/>
              <a:t>Reliable operation latency is actually very heterogeneous</a:t>
            </a:r>
          </a:p>
          <a:p>
            <a:pPr lvl="1"/>
            <a:r>
              <a:rPr lang="en-US" dirty="0"/>
              <a:t>Across temperatures, chips, parts of a chip, voltage levels, </a:t>
            </a:r>
            <a:r>
              <a:rPr lang="is-IS" dirty="0"/>
              <a:t>…</a:t>
            </a:r>
          </a:p>
          <a:p>
            <a:pPr lvl="1"/>
            <a:endParaRPr lang="is-IS" sz="1100" dirty="0"/>
          </a:p>
          <a:p>
            <a:r>
              <a:rPr lang="is-IS" dirty="0"/>
              <a:t>Idea: </a:t>
            </a:r>
            <a:r>
              <a:rPr lang="is-IS" dirty="0">
                <a:solidFill>
                  <a:srgbClr val="0000FF"/>
                </a:solidFill>
              </a:rPr>
              <a:t>Dynamically find out and use the lowest latency one can reliably access a memory location with</a:t>
            </a:r>
          </a:p>
          <a:p>
            <a:pPr lvl="1"/>
            <a:r>
              <a:rPr lang="is-IS" dirty="0"/>
              <a:t>Adaptive-Latency DRAM [HPCA 2015]</a:t>
            </a:r>
          </a:p>
          <a:p>
            <a:pPr lvl="1"/>
            <a:r>
              <a:rPr lang="is-IS" dirty="0"/>
              <a:t>Flexible-Latency DRAM [SIGMETRICS 2016]</a:t>
            </a:r>
          </a:p>
          <a:p>
            <a:pPr lvl="1"/>
            <a:r>
              <a:rPr lang="is-IS" dirty="0"/>
              <a:t>Design-Induced Variation-Aware DRAM [SIGMETRICS 2017]</a:t>
            </a:r>
          </a:p>
          <a:p>
            <a:pPr lvl="1"/>
            <a:r>
              <a:rPr lang="is-IS" dirty="0"/>
              <a:t>Voltron [SIGMETRICS 2017]</a:t>
            </a:r>
          </a:p>
          <a:p>
            <a:pPr lvl="1"/>
            <a:r>
              <a:rPr lang="is-IS" dirty="0"/>
              <a:t>DRAM Latency PUF [HPCA 2018]</a:t>
            </a:r>
          </a:p>
          <a:p>
            <a:pPr lvl="1"/>
            <a:r>
              <a:rPr lang="is-IS" dirty="0"/>
              <a:t>DRAM Latency True Random Number Generator [HPCA 2019]</a:t>
            </a:r>
          </a:p>
          <a:p>
            <a:pPr lvl="1"/>
            <a:r>
              <a:rPr lang="is-IS" sz="1800" dirty="0"/>
              <a:t>...</a:t>
            </a:r>
          </a:p>
          <a:p>
            <a:pPr lvl="1"/>
            <a:endParaRPr lang="is-IS" sz="1100" dirty="0"/>
          </a:p>
          <a:p>
            <a:r>
              <a:rPr lang="is-IS" dirty="0">
                <a:solidFill>
                  <a:srgbClr val="FF0000"/>
                </a:solidFill>
              </a:rPr>
              <a:t>We would like to find sources of latency heterogeneity and exploit them to minimize latency (or create other benefits)</a:t>
            </a:r>
          </a:p>
          <a:p>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267213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 Variation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t>
            </a:r>
            <a:r>
              <a:rPr lang="en-US" sz="2000" dirty="0" err="1"/>
              <a:t>Abhijith</a:t>
            </a:r>
            <a:r>
              <a:rPr lang="en-US" sz="2000" dirty="0"/>
              <a:t> </a:t>
            </a:r>
            <a:r>
              <a:rPr lang="en-US" sz="2000" dirty="0" err="1"/>
              <a:t>Kashyap</a:t>
            </a:r>
            <a:r>
              <a:rPr lang="en-US" sz="2000" dirty="0"/>
              <a:t>, </a:t>
            </a:r>
            <a:r>
              <a:rPr lang="en-US" sz="2000" dirty="0" err="1"/>
              <a:t>Hasan</a:t>
            </a:r>
            <a:r>
              <a:rPr lang="en-US" sz="2000" dirty="0"/>
              <a:t> Hassan, Samira Khan, Kevin Hsieh, </a:t>
            </a:r>
            <a:r>
              <a:rPr lang="en-US" sz="2000" dirty="0" err="1"/>
              <a:t>Donghyuk</a:t>
            </a:r>
            <a:r>
              <a:rPr lang="en-US" sz="2000" dirty="0"/>
              <a:t> Lee, </a:t>
            </a:r>
            <a:r>
              <a:rPr lang="en-US" sz="2000" dirty="0" err="1"/>
              <a:t>Saugata</a:t>
            </a:r>
            <a:r>
              <a:rPr lang="en-US" sz="2000" dirty="0"/>
              <a:t> </a:t>
            </a:r>
            <a:r>
              <a:rPr lang="en-US" sz="2000" dirty="0" err="1"/>
              <a:t>Ghose</a:t>
            </a:r>
            <a:r>
              <a:rPr lang="en-US" sz="2000" dirty="0"/>
              <a:t>, Gennady Pekhimenko, </a:t>
            </a:r>
            <a:r>
              <a:rPr lang="en-US" sz="2000" dirty="0" err="1"/>
              <a:t>Tianshi</a:t>
            </a:r>
            <a:r>
              <a:rPr lang="en-US" sz="2000" dirty="0"/>
              <a:t> Li, and Onur Mutlu,</a:t>
            </a:r>
            <a:br>
              <a:rPr lang="en-US" sz="2000" dirty="0"/>
            </a:br>
            <a:r>
              <a:rPr lang="en-US" sz="2000" b="1" dirty="0">
                <a:hlinkClick r:id="rId2"/>
              </a:rPr>
              <a:t>"Understanding Latency Variation in Modern DRAM Chips: Experimental Characterization, Analysis, and Optimization"</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Antibes Juan-Les-Pins, France,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Source Code</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6234" y="4365104"/>
            <a:ext cx="9144000" cy="818866"/>
          </a:xfrm>
          <a:prstGeom prst="rect">
            <a:avLst/>
          </a:prstGeom>
        </p:spPr>
      </p:pic>
      <p:pic>
        <p:nvPicPr>
          <p:cNvPr id="6" name="Picture 5"/>
          <p:cNvPicPr>
            <a:picLocks noChangeAspect="1"/>
          </p:cNvPicPr>
          <p:nvPr/>
        </p:nvPicPr>
        <p:blipFill>
          <a:blip r:embed="rId8"/>
          <a:stretch>
            <a:fillRect/>
          </a:stretch>
        </p:blipFill>
        <p:spPr>
          <a:xfrm>
            <a:off x="-36512" y="5229200"/>
            <a:ext cx="9144000" cy="1278739"/>
          </a:xfrm>
          <a:prstGeom prst="rect">
            <a:avLst/>
          </a:prstGeom>
        </p:spPr>
      </p:pic>
    </p:spTree>
    <p:extLst>
      <p:ext uri="{BB962C8B-B14F-4D97-AF65-F5344CB8AC3E}">
        <p14:creationId xmlns:p14="http://schemas.microsoft.com/office/powerpoint/2010/main" val="3561364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Design-Induced Latency Variation in DRAM</a:t>
            </a:r>
          </a:p>
        </p:txBody>
      </p:sp>
      <p:sp>
        <p:nvSpPr>
          <p:cNvPr id="3" name="Content Placeholder 2"/>
          <p:cNvSpPr>
            <a:spLocks noGrp="1"/>
          </p:cNvSpPr>
          <p:nvPr>
            <p:ph idx="1"/>
          </p:nvPr>
        </p:nvSpPr>
        <p:spPr>
          <a:xfrm>
            <a:off x="228600" y="980728"/>
            <a:ext cx="8915400" cy="5193723"/>
          </a:xfrm>
        </p:spPr>
        <p:txBody>
          <a:bodyPr/>
          <a:lstStyle/>
          <a:p>
            <a:r>
              <a:rPr lang="en-US" sz="2000" dirty="0" err="1"/>
              <a:t>Donghyuk</a:t>
            </a:r>
            <a:r>
              <a:rPr lang="en-US" sz="2000" dirty="0"/>
              <a:t> Lee, Samira Khan, Lavanya Subramanian, </a:t>
            </a:r>
            <a:r>
              <a:rPr lang="en-US" sz="2000" dirty="0" err="1"/>
              <a:t>Saugata</a:t>
            </a:r>
            <a:r>
              <a:rPr lang="en-US" sz="2000" dirty="0"/>
              <a:t> </a:t>
            </a:r>
            <a:r>
              <a:rPr lang="en-US" sz="2000" dirty="0" err="1"/>
              <a:t>Ghose</a:t>
            </a:r>
            <a:r>
              <a:rPr lang="en-US" sz="2000" dirty="0"/>
              <a:t>, </a:t>
            </a:r>
            <a:r>
              <a:rPr lang="en-US" sz="2000" dirty="0" err="1"/>
              <a:t>Rachata</a:t>
            </a:r>
            <a:r>
              <a:rPr lang="en-US" sz="2000" dirty="0"/>
              <a:t> </a:t>
            </a:r>
            <a:r>
              <a:rPr lang="en-US" sz="2000" dirty="0" err="1"/>
              <a:t>Ausavarungnirun</a:t>
            </a:r>
            <a:r>
              <a:rPr lang="en-US" sz="2000" dirty="0"/>
              <a:t>, Gennady Pekhimenko, </a:t>
            </a:r>
            <a:r>
              <a:rPr lang="en-US" sz="2000" dirty="0" err="1"/>
              <a:t>Vivek</a:t>
            </a:r>
            <a:r>
              <a:rPr lang="en-US" sz="2000" dirty="0"/>
              <a:t> Seshadri, and Onur Mutlu,</a:t>
            </a:r>
            <a:br>
              <a:rPr lang="en-US" sz="2000" dirty="0"/>
            </a:br>
            <a:r>
              <a:rPr lang="en-US" sz="2000" b="1" dirty="0">
                <a:hlinkClick r:id="rId2"/>
              </a:rPr>
              <a:t>"Design-Induced Latency Variation in Modern DRAM Chips: Characterization, Analysis, and Latency Reduction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8" name="Picture 7"/>
          <p:cNvPicPr>
            <a:picLocks noChangeAspect="1"/>
          </p:cNvPicPr>
          <p:nvPr/>
        </p:nvPicPr>
        <p:blipFill>
          <a:blip r:embed="rId4"/>
          <a:stretch>
            <a:fillRect/>
          </a:stretch>
        </p:blipFill>
        <p:spPr>
          <a:xfrm>
            <a:off x="0" y="3837964"/>
            <a:ext cx="9144000" cy="2543364"/>
          </a:xfrm>
          <a:prstGeom prst="rect">
            <a:avLst/>
          </a:prstGeom>
        </p:spPr>
      </p:pic>
    </p:spTree>
    <p:extLst>
      <p:ext uri="{BB962C8B-B14F-4D97-AF65-F5344CB8AC3E}">
        <p14:creationId xmlns:p14="http://schemas.microsoft.com/office/powerpoint/2010/main" val="300848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A6333-34F0-B840-8F7C-8EE01BD0583E}"/>
              </a:ext>
            </a:extLst>
          </p:cNvPr>
          <p:cNvSpPr>
            <a:spLocks noGrp="1"/>
          </p:cNvSpPr>
          <p:nvPr>
            <p:ph type="title"/>
          </p:nvPr>
        </p:nvSpPr>
        <p:spPr/>
        <p:txBody>
          <a:bodyPr/>
          <a:lstStyle/>
          <a:p>
            <a:r>
              <a:rPr lang="en-US" dirty="0"/>
              <a:t>Solar-DRAM: Exploiting Spatial Variation</a:t>
            </a:r>
          </a:p>
        </p:txBody>
      </p:sp>
      <p:sp>
        <p:nvSpPr>
          <p:cNvPr id="3" name="Content Placeholder 2">
            <a:extLst>
              <a:ext uri="{FF2B5EF4-FFF2-40B4-BE49-F238E27FC236}">
                <a16:creationId xmlns:a16="http://schemas.microsoft.com/office/drawing/2014/main" id="{B203D3F7-8F9D-FA40-B1DE-900CFFDF927E}"/>
              </a:ext>
            </a:extLst>
          </p:cNvPr>
          <p:cNvSpPr>
            <a:spLocks noGrp="1"/>
          </p:cNvSpPr>
          <p:nvPr>
            <p:ph idx="1"/>
          </p:nvPr>
        </p:nvSpPr>
        <p:spPr>
          <a:xfrm>
            <a:off x="228600" y="1052736"/>
            <a:ext cx="8610600" cy="5195664"/>
          </a:xfrm>
        </p:spPr>
        <p:txBody>
          <a:bodyPr/>
          <a:lstStyle/>
          <a:p>
            <a:r>
              <a:rPr lang="en-US" sz="2000" dirty="0" err="1"/>
              <a:t>Jeremie</a:t>
            </a:r>
            <a:r>
              <a:rPr lang="en-US" sz="2000" dirty="0"/>
              <a:t> S. Kim, Minesh Patel, Hasan Hassan, and Onur Mutlu,</a:t>
            </a:r>
            <a:br>
              <a:rPr lang="en-US" sz="2000" dirty="0"/>
            </a:br>
            <a:r>
              <a:rPr lang="en-US" sz="2000" b="1" dirty="0">
                <a:hlinkClick r:id="rId2"/>
              </a:rPr>
              <a:t>"Solar-DRAM: Reducing DRAM Access Latency by Exploiting the Variation in Local Bitlines"</a:t>
            </a:r>
            <a:br>
              <a:rPr lang="en-US" sz="2000" dirty="0"/>
            </a:br>
            <a:r>
              <a:rPr lang="en-US" sz="2000" i="1" dirty="0"/>
              <a:t>Proceedings of the </a:t>
            </a:r>
            <a:r>
              <a:rPr lang="en-US" sz="2000" i="1" dirty="0">
                <a:hlinkClick r:id="rId3"/>
              </a:rPr>
              <a:t>36th IEEE International Conference on Computer Design</a:t>
            </a:r>
            <a:r>
              <a:rPr lang="en-US" sz="2000" i="1" dirty="0"/>
              <a:t> (</a:t>
            </a:r>
            <a:r>
              <a:rPr lang="en-US" sz="2000" b="1" i="1" dirty="0"/>
              <a:t>ICCD</a:t>
            </a:r>
            <a:r>
              <a:rPr lang="en-US" sz="2000" i="1" dirty="0"/>
              <a:t>)</a:t>
            </a:r>
            <a:r>
              <a:rPr lang="en-US" sz="2000" dirty="0"/>
              <a:t>, Orlando, FL, USA, October 2018. </a:t>
            </a:r>
          </a:p>
        </p:txBody>
      </p:sp>
      <p:sp>
        <p:nvSpPr>
          <p:cNvPr id="4" name="Slide Number Placeholder 3">
            <a:extLst>
              <a:ext uri="{FF2B5EF4-FFF2-40B4-BE49-F238E27FC236}">
                <a16:creationId xmlns:a16="http://schemas.microsoft.com/office/drawing/2014/main" id="{88DC2D37-A78C-0648-B151-5ED1AD10F385}"/>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a:extLst>
              <a:ext uri="{FF2B5EF4-FFF2-40B4-BE49-F238E27FC236}">
                <a16:creationId xmlns:a16="http://schemas.microsoft.com/office/drawing/2014/main" id="{CB69C954-FEAD-B845-8285-95B6ED75AC6A}"/>
              </a:ext>
            </a:extLst>
          </p:cNvPr>
          <p:cNvPicPr>
            <a:picLocks noChangeAspect="1"/>
          </p:cNvPicPr>
          <p:nvPr/>
        </p:nvPicPr>
        <p:blipFill>
          <a:blip r:embed="rId4"/>
          <a:stretch>
            <a:fillRect/>
          </a:stretch>
        </p:blipFill>
        <p:spPr>
          <a:xfrm>
            <a:off x="0" y="3573016"/>
            <a:ext cx="9144000" cy="2022466"/>
          </a:xfrm>
          <a:prstGeom prst="rect">
            <a:avLst/>
          </a:prstGeom>
        </p:spPr>
      </p:pic>
    </p:spTree>
    <p:extLst>
      <p:ext uri="{BB962C8B-B14F-4D97-AF65-F5344CB8AC3E}">
        <p14:creationId xmlns:p14="http://schemas.microsoft.com/office/powerpoint/2010/main" val="3481245337"/>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DRAM Latency PUFs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a:t>
            </a:r>
            <a:r>
              <a:rPr lang="en-US" sz="2000" u="sng" dirty="0"/>
              <a:t>Onur Mutlu</a:t>
            </a:r>
            <a:r>
              <a:rPr lang="en-US" sz="2000" dirty="0"/>
              <a:t>,</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a:stretch>
            <a:fillRect/>
          </a:stretch>
        </p:blipFill>
        <p:spPr>
          <a:xfrm>
            <a:off x="0" y="4224367"/>
            <a:ext cx="9144000" cy="1724913"/>
          </a:xfrm>
          <a:prstGeom prst="rect">
            <a:avLst/>
          </a:prstGeom>
        </p:spPr>
      </p:pic>
    </p:spTree>
    <p:extLst>
      <p:ext uri="{BB962C8B-B14F-4D97-AF65-F5344CB8AC3E}">
        <p14:creationId xmlns:p14="http://schemas.microsoft.com/office/powerpoint/2010/main" val="3363438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sz="3400" dirty="0"/>
              <a:t>DRAM Latency True Random Number Generator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Jeremie</a:t>
            </a:r>
            <a:r>
              <a:rPr lang="en-US" sz="2000" dirty="0"/>
              <a:t> S. Kim, Minesh Patel, Hasan Hassan, Lois </a:t>
            </a:r>
            <a:r>
              <a:rPr lang="en-US" sz="2000" dirty="0" err="1"/>
              <a:t>Orosa</a:t>
            </a:r>
            <a:r>
              <a:rPr lang="en-US" sz="2000" dirty="0"/>
              <a:t>, and Onur Mutlu,</a:t>
            </a:r>
            <a:br>
              <a:rPr lang="en-US" sz="2000" dirty="0"/>
            </a:br>
            <a:r>
              <a:rPr lang="en-US" sz="2000" b="1" dirty="0">
                <a:hlinkClick r:id="rId2"/>
              </a:rPr>
              <a:t>"D-RaNGe: Using Commodity DRAM Devices to Generate True Random Numbers with Low Latency and High Throughput"</a:t>
            </a:r>
            <a:r>
              <a:rPr lang="en-US" sz="2000" dirty="0"/>
              <a:t> </a:t>
            </a:r>
            <a:br>
              <a:rPr lang="en-US" sz="2000" dirty="0"/>
            </a:br>
            <a:r>
              <a:rPr lang="en-US" sz="2000" i="1" dirty="0"/>
              <a:t>Proceedings of the </a:t>
            </a:r>
            <a:r>
              <a:rPr lang="en-US" sz="2000" i="1" dirty="0">
                <a:hlinkClick r:id="rId3"/>
              </a:rPr>
              <a:t>25th International Symposium on High-Performance Computer Architecture</a:t>
            </a:r>
            <a:r>
              <a:rPr lang="en-US" sz="2000" i="1" dirty="0"/>
              <a:t> (</a:t>
            </a:r>
            <a:r>
              <a:rPr lang="en-US" sz="2000" b="1" i="1" dirty="0"/>
              <a:t>HPCA</a:t>
            </a:r>
            <a:r>
              <a:rPr lang="en-US" sz="2000" i="1" dirty="0"/>
              <a:t>)</a:t>
            </a:r>
            <a:r>
              <a:rPr lang="en-US" sz="2000" dirty="0"/>
              <a:t>, Washington, DC, USA, February 2019.</a:t>
            </a:r>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4"/>
          <a:stretch>
            <a:fillRect/>
          </a:stretch>
        </p:blipFill>
        <p:spPr>
          <a:xfrm>
            <a:off x="0" y="3480756"/>
            <a:ext cx="9144000" cy="2180492"/>
          </a:xfrm>
          <a:prstGeom prst="rect">
            <a:avLst/>
          </a:prstGeom>
        </p:spPr>
      </p:pic>
    </p:spTree>
    <p:extLst>
      <p:ext uri="{BB962C8B-B14F-4D97-AF65-F5344CB8AC3E}">
        <p14:creationId xmlns:p14="http://schemas.microsoft.com/office/powerpoint/2010/main" val="30311895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19</a:t>
            </a:fld>
            <a:endParaRPr lang="en-US" altLang="en-US">
              <a:solidFill>
                <a:srgbClr val="000000"/>
              </a:solidFill>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826072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ChargeCache: Exploiting Access Patterns</a:t>
            </a:r>
          </a:p>
        </p:txBody>
      </p:sp>
      <p:sp>
        <p:nvSpPr>
          <p:cNvPr id="3" name="Content Placeholder 2"/>
          <p:cNvSpPr>
            <a:spLocks noGrp="1"/>
          </p:cNvSpPr>
          <p:nvPr>
            <p:ph idx="1"/>
          </p:nvPr>
        </p:nvSpPr>
        <p:spPr>
          <a:xfrm>
            <a:off x="228600" y="997527"/>
            <a:ext cx="8915400" cy="5193723"/>
          </a:xfrm>
        </p:spPr>
        <p:txBody>
          <a:bodyPr/>
          <a:lstStyle/>
          <a:p>
            <a:r>
              <a:rPr lang="en-US" sz="2100" dirty="0" err="1"/>
              <a:t>Hasan</a:t>
            </a:r>
            <a:r>
              <a:rPr lang="en-US" sz="2100" dirty="0"/>
              <a:t> Hassan, Gennady Pekhimenko, </a:t>
            </a:r>
            <a:r>
              <a:rPr lang="en-US" sz="2100" dirty="0" err="1"/>
              <a:t>Nandita</a:t>
            </a:r>
            <a:r>
              <a:rPr lang="en-US" sz="2100" dirty="0"/>
              <a:t> </a:t>
            </a:r>
            <a:r>
              <a:rPr lang="en-US" sz="2100" dirty="0" err="1"/>
              <a:t>Vijaykumar</a:t>
            </a:r>
            <a:r>
              <a:rPr lang="en-US" sz="2100" dirty="0"/>
              <a:t>, </a:t>
            </a:r>
            <a:r>
              <a:rPr lang="en-US" sz="2100" dirty="0" err="1"/>
              <a:t>Vivek</a:t>
            </a:r>
            <a:r>
              <a:rPr lang="en-US" sz="2100" dirty="0"/>
              <a:t> Seshadri, </a:t>
            </a:r>
            <a:r>
              <a:rPr lang="en-US" sz="2100" dirty="0" err="1"/>
              <a:t>Donghyuk</a:t>
            </a:r>
            <a:r>
              <a:rPr lang="en-US" sz="2100" dirty="0"/>
              <a:t> Lee, </a:t>
            </a:r>
            <a:r>
              <a:rPr lang="en-US" sz="2100" dirty="0" err="1"/>
              <a:t>Oguz</a:t>
            </a:r>
            <a:r>
              <a:rPr lang="en-US" sz="2100" dirty="0"/>
              <a:t> </a:t>
            </a:r>
            <a:r>
              <a:rPr lang="en-US" sz="2100" dirty="0" err="1"/>
              <a:t>Ergin</a:t>
            </a:r>
            <a:r>
              <a:rPr lang="en-US" sz="2100" dirty="0"/>
              <a:t>, and Onur Mutlu,</a:t>
            </a:r>
            <a:br>
              <a:rPr lang="en-US" sz="2100" dirty="0"/>
            </a:br>
            <a:r>
              <a:rPr lang="en-US" sz="2100" b="1" dirty="0">
                <a:hlinkClick r:id="rId2"/>
              </a:rPr>
              <a:t>"ChargeCache: Reducing DRAM Latency by Exploiting Row Access Locality"</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a:p>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315391"/>
            <a:ext cx="9144000" cy="2497985"/>
          </a:xfrm>
          <a:prstGeom prst="rect">
            <a:avLst/>
          </a:prstGeom>
        </p:spPr>
      </p:pic>
    </p:spTree>
    <p:extLst>
      <p:ext uri="{BB962C8B-B14F-4D97-AF65-F5344CB8AC3E}">
        <p14:creationId xmlns:p14="http://schemas.microsoft.com/office/powerpoint/2010/main" val="2732925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Exploiting Subarray Level Parallelism</a:t>
            </a:r>
          </a:p>
        </p:txBody>
      </p:sp>
      <p:sp>
        <p:nvSpPr>
          <p:cNvPr id="3" name="Content Placeholder 2"/>
          <p:cNvSpPr>
            <a:spLocks noGrp="1"/>
          </p:cNvSpPr>
          <p:nvPr>
            <p:ph idx="1"/>
          </p:nvPr>
        </p:nvSpPr>
        <p:spPr>
          <a:xfrm>
            <a:off x="228600" y="1052736"/>
            <a:ext cx="8610600" cy="5195664"/>
          </a:xfrm>
        </p:spPr>
        <p:txBody>
          <a:bodyPr/>
          <a:lstStyle/>
          <a:p>
            <a:r>
              <a:rPr lang="en-US" dirty="0" err="1"/>
              <a:t>Yoongu</a:t>
            </a:r>
            <a:r>
              <a:rPr lang="en-US" dirty="0"/>
              <a:t> Kim, </a:t>
            </a:r>
            <a:r>
              <a:rPr lang="en-US" dirty="0" err="1"/>
              <a:t>Vivek</a:t>
            </a:r>
            <a:r>
              <a:rPr lang="en-US" dirty="0"/>
              <a:t> Seshadri, </a:t>
            </a:r>
            <a:r>
              <a:rPr lang="en-US" dirty="0" err="1"/>
              <a:t>Donghyuk</a:t>
            </a:r>
            <a:r>
              <a:rPr lang="en-US" dirty="0"/>
              <a:t> Lee, Jamie Liu, and Onur Mutlu,</a:t>
            </a:r>
            <a:br>
              <a:rPr lang="en-US" dirty="0"/>
            </a:br>
            <a:r>
              <a:rPr lang="en-US" b="1" dirty="0">
                <a:hlinkClick r:id="rId2"/>
              </a:rPr>
              <a:t>"A Case for Exploiting Subarray-Level Parallelism (SALP) in DRAM"</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(pptx)</a:t>
            </a:r>
            <a:r>
              <a:rPr lang="en-US" dirty="0"/>
              <a:t> </a:t>
            </a: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2DE812F-C00A-E642-A350-816C6A57C14E}"/>
              </a:ext>
            </a:extLst>
          </p:cNvPr>
          <p:cNvPicPr>
            <a:picLocks noChangeAspect="1"/>
          </p:cNvPicPr>
          <p:nvPr/>
        </p:nvPicPr>
        <p:blipFill>
          <a:blip r:embed="rId5"/>
          <a:stretch>
            <a:fillRect/>
          </a:stretch>
        </p:blipFill>
        <p:spPr>
          <a:xfrm>
            <a:off x="0" y="4653136"/>
            <a:ext cx="9144000" cy="1427408"/>
          </a:xfrm>
          <a:prstGeom prst="rect">
            <a:avLst/>
          </a:prstGeom>
        </p:spPr>
      </p:pic>
    </p:spTree>
    <p:extLst>
      <p:ext uri="{BB962C8B-B14F-4D97-AF65-F5344CB8AC3E}">
        <p14:creationId xmlns:p14="http://schemas.microsoft.com/office/powerpoint/2010/main" val="1000836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Tiered-Latency DRAM</a:t>
            </a:r>
          </a:p>
        </p:txBody>
      </p:sp>
      <p:sp>
        <p:nvSpPr>
          <p:cNvPr id="3" name="Content Placeholder 2"/>
          <p:cNvSpPr>
            <a:spLocks noGrp="1"/>
          </p:cNvSpPr>
          <p:nvPr>
            <p:ph idx="1"/>
          </p:nvPr>
        </p:nvSpPr>
        <p:spPr>
          <a:xfrm>
            <a:off x="228600" y="980728"/>
            <a:ext cx="8610600" cy="4876800"/>
          </a:xfrm>
        </p:spPr>
        <p:txBody>
          <a:bodyPr/>
          <a:lstStyle/>
          <a:p>
            <a:r>
              <a:rPr lang="en-US" sz="2200" dirty="0"/>
              <a:t>Donghyuk Lee, Yoongu Kim, Vivek Seshadri, Jamie Liu, Lavanya Subramanian, and Onur Mutlu,</a:t>
            </a:r>
            <a:br>
              <a:rPr lang="en-US" sz="2200" dirty="0"/>
            </a:br>
            <a:r>
              <a:rPr lang="en-US" sz="2200" b="1" dirty="0">
                <a:hlinkClick r:id="rId2"/>
              </a:rPr>
              <a:t>"Tiered-Latency DRAM: A Low Latency and Low Cost DRAM Architecture"</a:t>
            </a:r>
            <a:r>
              <a:rPr lang="en-US" sz="2200" dirty="0"/>
              <a:t> </a:t>
            </a:r>
            <a:br>
              <a:rPr lang="en-US" sz="2200" dirty="0"/>
            </a:br>
            <a:r>
              <a:rPr lang="en-US" sz="2200" i="1" dirty="0"/>
              <a:t>Proceedings of the </a:t>
            </a:r>
            <a:r>
              <a:rPr lang="en-US" sz="2200" i="1" dirty="0">
                <a:hlinkClick r:id="rId3"/>
              </a:rPr>
              <a:t>19th International Symposium on High-Performance Computer Architecture</a:t>
            </a:r>
            <a:r>
              <a:rPr lang="en-US" sz="2200" i="1" dirty="0"/>
              <a:t> (</a:t>
            </a:r>
            <a:r>
              <a:rPr lang="en-US" sz="2200" b="1" i="1" dirty="0"/>
              <a:t>HPCA</a:t>
            </a:r>
            <a:r>
              <a:rPr lang="en-US" sz="2200" i="1" dirty="0"/>
              <a:t>)</a:t>
            </a:r>
            <a:r>
              <a:rPr lang="en-US" sz="2200" dirty="0"/>
              <a:t>, Shenzhen, China, February 2013. </a:t>
            </a:r>
            <a:r>
              <a:rPr lang="en-US" sz="2200" dirty="0">
                <a:hlinkClick r:id="rId4"/>
              </a:rPr>
              <a:t>Slides (pptx)</a:t>
            </a:r>
            <a:endParaRPr lang="en-US" sz="2200" u="sng"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4509120"/>
            <a:ext cx="9144000" cy="1080064"/>
          </a:xfrm>
          <a:prstGeom prst="rect">
            <a:avLst/>
          </a:prstGeom>
        </p:spPr>
      </p:pic>
    </p:spTree>
    <p:extLst>
      <p:ext uri="{BB962C8B-B14F-4D97-AF65-F5344CB8AC3E}">
        <p14:creationId xmlns:p14="http://schemas.microsoft.com/office/powerpoint/2010/main" val="3864753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LISA: Low-cost Inter-linked Subarrays</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hlinkClick r:id="rId2"/>
              </a:rPr>
              <a:t>"Low-Cost Inter-Linked Subarrays (LISA): Enabling Fast Inter-Subarray Data Movement in DRAM"</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537180"/>
            <a:ext cx="9144000" cy="908044"/>
          </a:xfrm>
          <a:prstGeom prst="rect">
            <a:avLst/>
          </a:prstGeom>
        </p:spPr>
      </p:pic>
      <p:pic>
        <p:nvPicPr>
          <p:cNvPr id="6" name="Picture 5"/>
          <p:cNvPicPr>
            <a:picLocks noChangeAspect="1"/>
          </p:cNvPicPr>
          <p:nvPr/>
        </p:nvPicPr>
        <p:blipFill>
          <a:blip r:embed="rId8"/>
          <a:stretch>
            <a:fillRect/>
          </a:stretch>
        </p:blipFill>
        <p:spPr>
          <a:xfrm>
            <a:off x="0" y="5526638"/>
            <a:ext cx="9144000" cy="710674"/>
          </a:xfrm>
          <a:prstGeom prst="rect">
            <a:avLst/>
          </a:prstGeom>
        </p:spPr>
      </p:pic>
    </p:spTree>
    <p:extLst>
      <p:ext uri="{BB962C8B-B14F-4D97-AF65-F5344CB8AC3E}">
        <p14:creationId xmlns:p14="http://schemas.microsoft.com/office/powerpoint/2010/main" val="1700539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CROW Substrate for DRAM</a:t>
            </a:r>
          </a:p>
        </p:txBody>
      </p:sp>
      <p:sp>
        <p:nvSpPr>
          <p:cNvPr id="3" name="Content Placeholder 2"/>
          <p:cNvSpPr>
            <a:spLocks noGrp="1"/>
          </p:cNvSpPr>
          <p:nvPr>
            <p:ph idx="1"/>
          </p:nvPr>
        </p:nvSpPr>
        <p:spPr/>
        <p:txBody>
          <a:bodyPr/>
          <a:lstStyle/>
          <a:p>
            <a:r>
              <a:rPr lang="en-US" sz="2200" dirty="0"/>
              <a:t>Hasan Hassan, Minesh Patel, </a:t>
            </a:r>
            <a:r>
              <a:rPr lang="en-US" sz="2200" dirty="0" err="1"/>
              <a:t>Jeremie</a:t>
            </a:r>
            <a:r>
              <a:rPr lang="en-US" sz="2200" dirty="0"/>
              <a:t> S. Kim, A. </a:t>
            </a:r>
            <a:r>
              <a:rPr lang="en-US" sz="2200" dirty="0" err="1"/>
              <a:t>Giray</a:t>
            </a:r>
            <a:r>
              <a:rPr lang="en-US" sz="2200" dirty="0"/>
              <a:t> </a:t>
            </a:r>
            <a:r>
              <a:rPr lang="en-US" sz="2200" dirty="0" err="1"/>
              <a:t>Yaglikci</a:t>
            </a:r>
            <a:r>
              <a:rPr lang="en-US" sz="2200" dirty="0"/>
              <a:t>, Nandita Vijaykumar, Nika </a:t>
            </a:r>
            <a:r>
              <a:rPr lang="en-US" sz="2200" dirty="0" err="1"/>
              <a:t>Mansourighiasi</a:t>
            </a:r>
            <a:r>
              <a:rPr lang="en-US" sz="2200" dirty="0"/>
              <a:t>, Saugata Ghose, and Onur Mutlu,</a:t>
            </a:r>
            <a:br>
              <a:rPr lang="en-US" sz="2200" dirty="0"/>
            </a:br>
            <a:r>
              <a:rPr lang="en-US" sz="2200" b="1" dirty="0">
                <a:hlinkClick r:id="rId2"/>
              </a:rPr>
              <a:t>"CROW: A Low-Cost Substrate for Improving DRAM Performance, Energy Efficiency, and Reliability"</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sz="2200" dirty="0"/>
            </a:br>
            <a:endParaRPr lang="en-US" sz="2200" dirty="0"/>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AF949416-2B44-2245-91D3-C3136C03D9B6}"/>
              </a:ext>
            </a:extLst>
          </p:cNvPr>
          <p:cNvPicPr>
            <a:picLocks noChangeAspect="1"/>
          </p:cNvPicPr>
          <p:nvPr/>
        </p:nvPicPr>
        <p:blipFill>
          <a:blip r:embed="rId4"/>
          <a:stretch>
            <a:fillRect/>
          </a:stretch>
        </p:blipFill>
        <p:spPr>
          <a:xfrm>
            <a:off x="-38100" y="4121282"/>
            <a:ext cx="9144000" cy="2217049"/>
          </a:xfrm>
          <a:prstGeom prst="rect">
            <a:avLst/>
          </a:prstGeom>
        </p:spPr>
      </p:pic>
    </p:spTree>
    <p:extLst>
      <p:ext uri="{BB962C8B-B14F-4D97-AF65-F5344CB8AC3E}">
        <p14:creationId xmlns:p14="http://schemas.microsoft.com/office/powerpoint/2010/main" val="48658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Reducing Refresh Latency</a:t>
            </a:r>
          </a:p>
        </p:txBody>
      </p:sp>
      <p:sp>
        <p:nvSpPr>
          <p:cNvPr id="3" name="Content Placeholder 2"/>
          <p:cNvSpPr>
            <a:spLocks noGrp="1"/>
          </p:cNvSpPr>
          <p:nvPr>
            <p:ph idx="1"/>
          </p:nvPr>
        </p:nvSpPr>
        <p:spPr>
          <a:xfrm>
            <a:off x="228600" y="980728"/>
            <a:ext cx="8915400" cy="5193723"/>
          </a:xfrm>
        </p:spPr>
        <p:txBody>
          <a:bodyPr/>
          <a:lstStyle/>
          <a:p>
            <a:r>
              <a:rPr lang="en-US" dirty="0"/>
              <a:t>Anup Das, Hasan Hassan, and Onur Mutlu,</a:t>
            </a:r>
            <a:br>
              <a:rPr lang="en-US" dirty="0"/>
            </a:br>
            <a:r>
              <a:rPr lang="en-US" b="1" dirty="0">
                <a:hlinkClick r:id="rId2"/>
              </a:rPr>
              <a:t>"VRL-DRAM: Improving DRAM Performance via Variable Refresh Latency"</a:t>
            </a:r>
            <a:br>
              <a:rPr lang="en-US" dirty="0"/>
            </a:br>
            <a:r>
              <a:rPr lang="en-US" i="1" dirty="0"/>
              <a:t>Proceedings of the </a:t>
            </a:r>
            <a:r>
              <a:rPr lang="en-US" i="1" dirty="0">
                <a:hlinkClick r:id="rId3"/>
              </a:rPr>
              <a:t>55th Design Automation Conference</a:t>
            </a:r>
            <a:r>
              <a:rPr lang="en-US" i="1" dirty="0"/>
              <a:t> (</a:t>
            </a:r>
            <a:r>
              <a:rPr lang="en-US" b="1" i="1" dirty="0"/>
              <a:t>DAC</a:t>
            </a:r>
            <a:r>
              <a:rPr lang="en-US" i="1" dirty="0"/>
              <a:t>)</a:t>
            </a:r>
            <a:r>
              <a:rPr lang="en-US" dirty="0"/>
              <a:t>, San Francisco, CA, USA, June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F6FB4DB5-F4F4-BB45-BE1E-975C9983FAD6}"/>
              </a:ext>
            </a:extLst>
          </p:cNvPr>
          <p:cNvPicPr>
            <a:picLocks noChangeAspect="1"/>
          </p:cNvPicPr>
          <p:nvPr/>
        </p:nvPicPr>
        <p:blipFill>
          <a:blip r:embed="rId4"/>
          <a:stretch>
            <a:fillRect/>
          </a:stretch>
        </p:blipFill>
        <p:spPr>
          <a:xfrm>
            <a:off x="0" y="3717129"/>
            <a:ext cx="9144000" cy="2376167"/>
          </a:xfrm>
          <a:prstGeom prst="rect">
            <a:avLst/>
          </a:prstGeom>
        </p:spPr>
      </p:pic>
    </p:spTree>
    <p:extLst>
      <p:ext uri="{BB962C8B-B14F-4D97-AF65-F5344CB8AC3E}">
        <p14:creationId xmlns:p14="http://schemas.microsoft.com/office/powerpoint/2010/main" val="3539453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Parallelizing Refreshes and Accesses</a:t>
            </a:r>
          </a:p>
        </p:txBody>
      </p:sp>
      <p:sp>
        <p:nvSpPr>
          <p:cNvPr id="3" name="Content Placeholder 2"/>
          <p:cNvSpPr>
            <a:spLocks noGrp="1"/>
          </p:cNvSpPr>
          <p:nvPr>
            <p:ph idx="1"/>
          </p:nvPr>
        </p:nvSpPr>
        <p:spPr>
          <a:xfrm>
            <a:off x="228600" y="980728"/>
            <a:ext cx="8610600" cy="4876800"/>
          </a:xfrm>
        </p:spPr>
        <p:txBody>
          <a:bodyPr/>
          <a:lstStyle/>
          <a:p>
            <a:r>
              <a:rPr lang="en-US" sz="2000" dirty="0"/>
              <a:t>Kevin Chang, Donghyuk Lee, </a:t>
            </a:r>
            <a:r>
              <a:rPr lang="en-US" sz="2000" dirty="0" err="1"/>
              <a:t>Zeshan</a:t>
            </a:r>
            <a:r>
              <a:rPr lang="en-US" sz="2000" dirty="0"/>
              <a:t> </a:t>
            </a:r>
            <a:r>
              <a:rPr lang="en-US" sz="2000" dirty="0" err="1"/>
              <a:t>Chishti</a:t>
            </a:r>
            <a:r>
              <a:rPr lang="en-US" sz="2000" dirty="0"/>
              <a:t>, </a:t>
            </a:r>
            <a:r>
              <a:rPr lang="en-US" sz="2000" dirty="0" err="1"/>
              <a:t>Alaa</a:t>
            </a:r>
            <a:r>
              <a:rPr lang="en-US" sz="2000" dirty="0"/>
              <a:t> </a:t>
            </a:r>
            <a:r>
              <a:rPr lang="en-US" sz="2000" dirty="0" err="1"/>
              <a:t>Alameldeen</a:t>
            </a:r>
            <a:r>
              <a:rPr lang="en-US" sz="2000" dirty="0"/>
              <a:t>, Chris Wilkerson, Yoongu Kim, and Onur Mutlu,</a:t>
            </a:r>
            <a:br>
              <a:rPr lang="en-US" sz="2000" dirty="0"/>
            </a:br>
            <a:r>
              <a:rPr lang="en-US" sz="2000" b="1" dirty="0">
                <a:hlinkClick r:id="rId2"/>
              </a:rPr>
              <a:t>"Improving DRAM Performance by Parallelizing Refreshes with Accesses"</a:t>
            </a:r>
            <a:r>
              <a:rPr lang="en-US" sz="2000" dirty="0"/>
              <a:t> </a:t>
            </a:r>
            <a:br>
              <a:rPr lang="en-US" sz="2000" dirty="0"/>
            </a:br>
            <a:r>
              <a:rPr lang="en-US" sz="2000" i="1" dirty="0"/>
              <a:t>Proceedings of the </a:t>
            </a:r>
            <a:r>
              <a:rPr lang="en-US" sz="2000" i="1" dirty="0">
                <a:hlinkClick r:id="rId3"/>
              </a:rPr>
              <a:t>20th International Symposium on High-Performance Computer Architecture</a:t>
            </a:r>
            <a:r>
              <a:rPr lang="en-US" sz="2000" i="1" dirty="0"/>
              <a:t> (</a:t>
            </a:r>
            <a:r>
              <a:rPr lang="en-US" sz="2000" b="1" i="1" dirty="0"/>
              <a:t>HPCA</a:t>
            </a:r>
            <a:r>
              <a:rPr lang="en-US" sz="2000" i="1" dirty="0"/>
              <a:t>)</a:t>
            </a:r>
            <a:r>
              <a:rPr lang="en-US" sz="2000" dirty="0"/>
              <a:t>, Orlando, FL, February 2014. [</a:t>
            </a:r>
            <a:r>
              <a:rPr lang="en-US" sz="2000" dirty="0">
                <a:hlinkClick r:id="rId4"/>
              </a:rPr>
              <a:t>Summary</a:t>
            </a:r>
            <a:r>
              <a:rPr lang="en-US" sz="2000" dirty="0"/>
              <a:t>] [</a:t>
            </a:r>
            <a:r>
              <a:rPr lang="en-US" sz="2000" dirty="0">
                <a:hlinkClick r:id="rId5"/>
              </a:rPr>
              <a:t>Slides (pptx)</a:t>
            </a:r>
            <a:r>
              <a:rPr lang="en-US" sz="2000" dirty="0"/>
              <a:t> </a:t>
            </a:r>
            <a:r>
              <a:rPr lang="en-US" sz="2000" dirty="0">
                <a:hlinkClick r:id="rId6"/>
              </a:rPr>
              <a:t>(pdf)</a:t>
            </a:r>
            <a:r>
              <a:rPr lang="en-US" sz="20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08520" y="3804590"/>
            <a:ext cx="9144000" cy="2576738"/>
          </a:xfrm>
          <a:prstGeom prst="rect">
            <a:avLst/>
          </a:prstGeom>
        </p:spPr>
      </p:pic>
    </p:spTree>
    <p:extLst>
      <p:ext uri="{BB962C8B-B14F-4D97-AF65-F5344CB8AC3E}">
        <p14:creationId xmlns:p14="http://schemas.microsoft.com/office/powerpoint/2010/main" val="1951504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Eliminating Refreshes</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847319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Latency-Voltage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 </a:t>
            </a:r>
            <a:r>
              <a:rPr lang="en-US" sz="2000" dirty="0" err="1"/>
              <a:t>Giray</a:t>
            </a:r>
            <a:r>
              <a:rPr lang="en-US" sz="2000" dirty="0"/>
              <a:t> </a:t>
            </a:r>
            <a:r>
              <a:rPr lang="en-US" sz="2000" dirty="0" err="1"/>
              <a:t>Yaglikci</a:t>
            </a:r>
            <a:r>
              <a:rPr lang="en-US" sz="2000" dirty="0"/>
              <a:t>, </a:t>
            </a:r>
            <a:r>
              <a:rPr lang="en-US" sz="2000" dirty="0" err="1"/>
              <a:t>Saugata</a:t>
            </a:r>
            <a:r>
              <a:rPr lang="en-US" sz="2000" dirty="0"/>
              <a:t> </a:t>
            </a:r>
            <a:r>
              <a:rPr lang="en-US" sz="2000" dirty="0" err="1"/>
              <a:t>Ghose</a:t>
            </a:r>
            <a:r>
              <a:rPr lang="en-US" sz="2000" dirty="0"/>
              <a:t>, </a:t>
            </a:r>
            <a:r>
              <a:rPr lang="en-US" sz="2000" dirty="0" err="1"/>
              <a:t>Aditya</a:t>
            </a:r>
            <a:r>
              <a:rPr lang="en-US" sz="2000" dirty="0"/>
              <a:t> </a:t>
            </a:r>
            <a:r>
              <a:rPr lang="en-US" sz="2000" dirty="0" err="1"/>
              <a:t>Agrawal</a:t>
            </a:r>
            <a:r>
              <a:rPr lang="en-US" sz="2000" dirty="0"/>
              <a:t>, </a:t>
            </a:r>
            <a:r>
              <a:rPr lang="en-US" sz="2000" dirty="0" err="1"/>
              <a:t>Niladrish</a:t>
            </a:r>
            <a:r>
              <a:rPr lang="en-US" sz="2000" dirty="0"/>
              <a:t> </a:t>
            </a:r>
            <a:r>
              <a:rPr lang="en-US" sz="2000" dirty="0" err="1"/>
              <a:t>Chatterjee</a:t>
            </a:r>
            <a:r>
              <a:rPr lang="en-US" sz="2000" dirty="0"/>
              <a:t>, </a:t>
            </a:r>
            <a:r>
              <a:rPr lang="en-US" sz="2000" dirty="0" err="1"/>
              <a:t>Abhijith</a:t>
            </a:r>
            <a:r>
              <a:rPr lang="en-US" sz="2000" dirty="0"/>
              <a:t> </a:t>
            </a:r>
            <a:r>
              <a:rPr lang="en-US" sz="2000" dirty="0" err="1"/>
              <a:t>Kashyap</a:t>
            </a:r>
            <a:r>
              <a:rPr lang="en-US" sz="2000" dirty="0"/>
              <a:t>, </a:t>
            </a:r>
            <a:r>
              <a:rPr lang="en-US" sz="2000" dirty="0" err="1"/>
              <a:t>Donghyuk</a:t>
            </a:r>
            <a:r>
              <a:rPr lang="en-US" sz="2000" dirty="0"/>
              <a:t> Lee, Mike O'Connor, Hasan Hassan, and Onur Mutlu,</a:t>
            </a:r>
            <a:br>
              <a:rPr lang="en-US" sz="2000" dirty="0"/>
            </a:br>
            <a:r>
              <a:rPr lang="en-US" sz="2000" b="1" dirty="0">
                <a:hlinkClick r:id="rId2"/>
              </a:rPr>
              <a:t>"Understanding Reduced-Voltage Operation in Modern DRAM Devices: Experimental Characterization, Analysis, and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4"/>
          <a:stretch>
            <a:fillRect/>
          </a:stretch>
        </p:blipFill>
        <p:spPr>
          <a:xfrm>
            <a:off x="0" y="4372785"/>
            <a:ext cx="9144000" cy="1864527"/>
          </a:xfrm>
          <a:prstGeom prst="rect">
            <a:avLst/>
          </a:prstGeom>
        </p:spPr>
      </p:pic>
    </p:spTree>
    <p:extLst>
      <p:ext uri="{BB962C8B-B14F-4D97-AF65-F5344CB8AC3E}">
        <p14:creationId xmlns:p14="http://schemas.microsoft.com/office/powerpoint/2010/main" val="3585036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VAMPIRE DRAM Power Model</a:t>
            </a:r>
          </a:p>
        </p:txBody>
      </p:sp>
      <p:sp>
        <p:nvSpPr>
          <p:cNvPr id="3" name="Content Placeholder 2"/>
          <p:cNvSpPr>
            <a:spLocks noGrp="1"/>
          </p:cNvSpPr>
          <p:nvPr>
            <p:ph idx="1"/>
          </p:nvPr>
        </p:nvSpPr>
        <p:spPr/>
        <p:txBody>
          <a:bodyPr/>
          <a:lstStyle/>
          <a:p>
            <a:r>
              <a:rPr lang="en-US" sz="2000" dirty="0"/>
              <a:t>Saugata Ghose, A. </a:t>
            </a:r>
            <a:r>
              <a:rPr lang="en-US" sz="2000" dirty="0" err="1"/>
              <a:t>Giray</a:t>
            </a:r>
            <a:r>
              <a:rPr lang="en-US" sz="2000" dirty="0"/>
              <a:t> </a:t>
            </a:r>
            <a:r>
              <a:rPr lang="en-US" sz="2000" dirty="0" err="1"/>
              <a:t>Yaglikci</a:t>
            </a:r>
            <a:r>
              <a:rPr lang="en-US" sz="2000" dirty="0"/>
              <a:t>, Raghav Gupta, </a:t>
            </a:r>
            <a:r>
              <a:rPr lang="en-US" sz="2000" dirty="0" err="1"/>
              <a:t>Donghyuk</a:t>
            </a:r>
            <a:r>
              <a:rPr lang="en-US" sz="2000" dirty="0"/>
              <a:t> Lee, Kais </a:t>
            </a:r>
            <a:r>
              <a:rPr lang="en-US" sz="2000" dirty="0" err="1"/>
              <a:t>Kudrolli</a:t>
            </a:r>
            <a:r>
              <a:rPr lang="en-US" sz="2000" dirty="0"/>
              <a:t>, William X. Liu, Hasan Hassan, Kevin K. Chang, </a:t>
            </a:r>
            <a:r>
              <a:rPr lang="en-US" sz="2000" dirty="0" err="1"/>
              <a:t>Niladrish</a:t>
            </a:r>
            <a:r>
              <a:rPr lang="en-US" sz="2000" dirty="0"/>
              <a:t> Chatterjee, Aditya Agrawal, Mike O'Connor, and Onur Mutlu,</a:t>
            </a:r>
            <a:br>
              <a:rPr lang="en-US" sz="2000" dirty="0"/>
            </a:br>
            <a:r>
              <a:rPr lang="en-US" sz="2000" b="1" dirty="0"/>
              <a:t>"What Your DRAM Power Models Are Not Telling You: Lessons from a Detailed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25264329-3EB3-D04C-8267-5E1D7D5F7D6D}"/>
              </a:ext>
            </a:extLst>
          </p:cNvPr>
          <p:cNvPicPr>
            <a:picLocks noChangeAspect="1"/>
          </p:cNvPicPr>
          <p:nvPr/>
        </p:nvPicPr>
        <p:blipFill>
          <a:blip r:embed="rId4"/>
          <a:stretch>
            <a:fillRect/>
          </a:stretch>
        </p:blipFill>
        <p:spPr>
          <a:xfrm>
            <a:off x="0" y="4005064"/>
            <a:ext cx="9144000" cy="2425744"/>
          </a:xfrm>
          <a:prstGeom prst="rect">
            <a:avLst/>
          </a:prstGeom>
        </p:spPr>
      </p:pic>
    </p:spTree>
    <p:extLst>
      <p:ext uri="{BB962C8B-B14F-4D97-AF65-F5344CB8AC3E}">
        <p14:creationId xmlns:p14="http://schemas.microsoft.com/office/powerpoint/2010/main" val="2671777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03446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60376"/>
            <a:ext cx="7924800" cy="1752600"/>
          </a:xfrm>
        </p:spPr>
        <p:txBody>
          <a:bodyPr/>
          <a:lstStyle/>
          <a:p>
            <a:pPr algn="ctr"/>
            <a:r>
              <a:rPr lang="en-US" dirty="0"/>
              <a:t>Data-Centric (Memory-Centric)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fld id="{7341D3D9-3FE8-4025-BF66-8DAB1ABB951F}" type="slidenum">
              <a:rPr lang="en-US" altLang="en-US" smtClean="0">
                <a:solidFill>
                  <a:srgbClr val="000000"/>
                </a:solidFill>
              </a:rPr>
              <a:pPr/>
              <a:t>20</a:t>
            </a:fld>
            <a:endParaRPr lang="en-US" altLang="en-US">
              <a:solidFill>
                <a:srgbClr val="000000"/>
              </a:solidFill>
            </a:endParaRPr>
          </a:p>
        </p:txBody>
      </p:sp>
    </p:spTree>
    <p:extLst>
      <p:ext uri="{BB962C8B-B14F-4D97-AF65-F5344CB8AC3E}">
        <p14:creationId xmlns:p14="http://schemas.microsoft.com/office/powerpoint/2010/main" val="611465672"/>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We Can Reduce</a:t>
            </a:r>
          </a:p>
          <a:p>
            <a:pPr marL="0" indent="0" algn="ctr">
              <a:buNone/>
            </a:pPr>
            <a:r>
              <a:rPr lang="en-US" sz="6400" dirty="0">
                <a:solidFill>
                  <a:srgbClr val="FF0000"/>
                </a:solidFill>
              </a:rPr>
              <a:t>Memory Latency</a:t>
            </a:r>
          </a:p>
          <a:p>
            <a:pPr marL="0" indent="0" algn="ctr">
              <a:buNone/>
            </a:pPr>
            <a:r>
              <a:rPr lang="en-US" sz="6400" dirty="0">
                <a:solidFill>
                  <a:srgbClr val="0432FF"/>
                </a:solidFill>
              </a:rPr>
              <a:t>with Change of Mindset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302937718"/>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solidFill>
                  <a:srgbClr val="0432FF"/>
                </a:solidFill>
              </a:rPr>
              <a:t>to Reduce Latency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617274521"/>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28800"/>
            <a:ext cx="8428037" cy="822325"/>
          </a:xfrm>
        </p:spPr>
        <p:txBody>
          <a:bodyPr/>
          <a:lstStyle/>
          <a:p>
            <a:pPr algn="ctr" eaLnBrk="1" hangingPunct="1"/>
            <a:r>
              <a:rPr lang="en-US" dirty="0">
                <a:latin typeface="Garamond" charset="0"/>
              </a:rPr>
              <a:t>Data-Driven and Data-Aware Architectures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927634393"/>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6237125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Exploiting Data to Design 		   	      Intelligent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99549940"/>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System Architecture Design Today</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735888" cy="4876800"/>
          </a:xfrm>
        </p:spPr>
        <p:txBody>
          <a:bodyPr/>
          <a:lstStyle/>
          <a:p>
            <a:r>
              <a:rPr lang="en-US" dirty="0"/>
              <a:t>Human-driven</a:t>
            </a:r>
          </a:p>
          <a:p>
            <a:pPr lvl="1"/>
            <a:r>
              <a:rPr lang="en-US" dirty="0"/>
              <a:t>Humans design the policies (how to do things)</a:t>
            </a:r>
          </a:p>
          <a:p>
            <a:endParaRPr lang="en-US" dirty="0"/>
          </a:p>
          <a:p>
            <a:r>
              <a:rPr lang="en-US" dirty="0"/>
              <a:t>Many (too) simple, short-sighted policies all over the system</a:t>
            </a:r>
          </a:p>
          <a:p>
            <a:endParaRPr lang="en-US" dirty="0"/>
          </a:p>
          <a:p>
            <a:r>
              <a:rPr lang="en-US" dirty="0"/>
              <a:t>No automatic data-driven policy learning</a:t>
            </a:r>
          </a:p>
          <a:p>
            <a:endParaRPr lang="en-US" dirty="0"/>
          </a:p>
          <a:p>
            <a:r>
              <a:rPr lang="en-US" dirty="0"/>
              <a:t>(Almost) no learning: cannot take lessons from past actions</a:t>
            </a:r>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300108" y="5118283"/>
            <a:ext cx="8465779"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Can we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fundamentally intelligent architectures?</a:t>
            </a:r>
          </a:p>
        </p:txBody>
      </p:sp>
    </p:spTree>
    <p:extLst>
      <p:ext uri="{BB962C8B-B14F-4D97-AF65-F5344CB8AC3E}">
        <p14:creationId xmlns:p14="http://schemas.microsoft.com/office/powerpoint/2010/main" val="27384626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2630076" y="5436513"/>
            <a:ext cx="380585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How do we start?</a:t>
            </a:r>
          </a:p>
        </p:txBody>
      </p:sp>
    </p:spTree>
    <p:extLst>
      <p:ext uri="{BB962C8B-B14F-4D97-AF65-F5344CB8AC3E}">
        <p14:creationId xmlns:p14="http://schemas.microsoft.com/office/powerpoint/2010/main" val="19972915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Self-Optimizing </a:t>
            </a:r>
            <a:br>
              <a:rPr lang="en-US" sz="5000" dirty="0">
                <a:latin typeface="Garamond" charset="0"/>
              </a:rPr>
            </a:br>
            <a:r>
              <a:rPr lang="en-US" sz="5000" dirty="0">
                <a:latin typeface="Garamond" charset="0"/>
              </a:rPr>
              <a:t>Memory Controllers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228015662"/>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Controller</a:t>
            </a:r>
          </a:p>
        </p:txBody>
      </p:sp>
      <p:sp>
        <p:nvSpPr>
          <p:cNvPr id="3" name="Content Placeholder 2"/>
          <p:cNvSpPr>
            <a:spLocks noGrp="1"/>
          </p:cNvSpPr>
          <p:nvPr>
            <p:ph idx="1"/>
          </p:nvPr>
        </p:nvSpPr>
        <p:spPr>
          <a:xfrm>
            <a:off x="228600" y="1371600"/>
            <a:ext cx="8915400" cy="48768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lgn="ctr">
              <a:buNone/>
            </a:pPr>
            <a:r>
              <a:rPr lang="en-US" dirty="0">
                <a:solidFill>
                  <a:srgbClr val="0432FF"/>
                </a:solidFill>
              </a:rPr>
              <a:t>How to schedule requests to maximize system performance?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15" name="Rounded Rectangle 14"/>
          <p:cNvSpPr/>
          <p:nvPr/>
        </p:nvSpPr>
        <p:spPr>
          <a:xfrm>
            <a:off x="2443336" y="2773289"/>
            <a:ext cx="1447800" cy="838200"/>
          </a:xfrm>
          <a:prstGeom prst="roundRect">
            <a:avLst/>
          </a:prstGeom>
          <a:noFill/>
          <a:ln w="31750" cap="flat" cmpd="sng" algn="ctr">
            <a:solidFill>
              <a:sysClr val="windowText" lastClr="000000"/>
            </a:solidFill>
            <a:prstDash val="sysDot"/>
          </a:ln>
          <a:effectLst/>
        </p:spPr>
        <p:txBody>
          <a:bodyPr lIns="91402" tIns="45702" rIns="91402" bIns="45702"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16" name="Rectangle 15"/>
          <p:cNvSpPr/>
          <p:nvPr/>
        </p:nvSpPr>
        <p:spPr>
          <a:xfrm>
            <a:off x="2519536" y="2887589"/>
            <a:ext cx="1295400" cy="60960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45702" rIns="0" bIns="45702" rtlCol="0" anchor="ctr"/>
          <a:lstStyle/>
          <a:p>
            <a:pPr marL="0" marR="0" lvl="0" indent="0" algn="ctr" defTabSz="914024" rtl="0" eaLnBrk="1" fontAlgn="auto" latinLnBrk="0" hangingPunct="1">
              <a:lnSpc>
                <a:spcPct val="9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Memory Controller</a:t>
            </a:r>
          </a:p>
        </p:txBody>
      </p:sp>
      <p:sp>
        <p:nvSpPr>
          <p:cNvPr id="17" name="Rectangle 16"/>
          <p:cNvSpPr/>
          <p:nvPr/>
        </p:nvSpPr>
        <p:spPr>
          <a:xfrm>
            <a:off x="9955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8" name="Rectangle 17"/>
          <p:cNvSpPr/>
          <p:nvPr/>
        </p:nvSpPr>
        <p:spPr>
          <a:xfrm>
            <a:off x="16813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9" name="Rectangle 18"/>
          <p:cNvSpPr/>
          <p:nvPr/>
        </p:nvSpPr>
        <p:spPr>
          <a:xfrm>
            <a:off x="9955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20" name="Rectangle 19"/>
          <p:cNvSpPr/>
          <p:nvPr/>
        </p:nvSpPr>
        <p:spPr>
          <a:xfrm>
            <a:off x="16813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grpSp>
        <p:nvGrpSpPr>
          <p:cNvPr id="21" name="Group 20"/>
          <p:cNvGrpSpPr/>
          <p:nvPr/>
        </p:nvGrpSpPr>
        <p:grpSpPr>
          <a:xfrm>
            <a:off x="3993232" y="2924944"/>
            <a:ext cx="1676400" cy="457200"/>
            <a:chOff x="5105400" y="1866900"/>
            <a:chExt cx="1676400" cy="457200"/>
          </a:xfrm>
        </p:grpSpPr>
        <p:sp>
          <p:nvSpPr>
            <p:cNvPr id="22" name="Left-Right Arrow 21"/>
            <p:cNvSpPr/>
            <p:nvPr/>
          </p:nvSpPr>
          <p:spPr>
            <a:xfrm>
              <a:off x="5105400" y="1978270"/>
              <a:ext cx="457200" cy="234460"/>
            </a:xfrm>
            <a:prstGeom prst="leftRightArrow">
              <a:avLst/>
            </a:prstGeom>
            <a:solidFill>
              <a:sysClr val="window" lastClr="FFFFFF">
                <a:lumMod val="50000"/>
              </a:sysClr>
            </a:solidFill>
            <a:ln w="25400" cap="flat" cmpd="sng" algn="ctr">
              <a:solidFill>
                <a:sysClr val="window" lastClr="FFFFFF">
                  <a:lumMod val="50000"/>
                </a:sysClr>
              </a:solidFill>
              <a:prstDash val="solid"/>
            </a:ln>
            <a:effectLst/>
          </p:spPr>
          <p:txBody>
            <a:bodyPr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23" name="Rectangle 22"/>
            <p:cNvSpPr/>
            <p:nvPr/>
          </p:nvSpPr>
          <p:spPr>
            <a:xfrm>
              <a:off x="5715000" y="1866900"/>
              <a:ext cx="1066800" cy="4572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Calibri"/>
                  <a:ea typeface=""/>
                  <a:cs typeface="+mn-cs"/>
                </a:rPr>
                <a:t>Memory</a:t>
              </a:r>
            </a:p>
          </p:txBody>
        </p:sp>
      </p:grpSp>
      <p:cxnSp>
        <p:nvCxnSpPr>
          <p:cNvPr id="24" name="Curved Connector 23"/>
          <p:cNvCxnSpPr>
            <a:stCxn id="16" idx="0"/>
          </p:cNvCxnSpPr>
          <p:nvPr/>
        </p:nvCxnSpPr>
        <p:spPr>
          <a:xfrm rot="5400000" flipH="1" flipV="1">
            <a:off x="3244561" y="2317205"/>
            <a:ext cx="493067" cy="647700"/>
          </a:xfrm>
          <a:prstGeom prst="curvedConnector2">
            <a:avLst/>
          </a:prstGeom>
          <a:noFill/>
          <a:ln w="19050" cap="flat" cmpd="sng" algn="ctr">
            <a:solidFill>
              <a:srgbClr val="FF0000"/>
            </a:solidFill>
            <a:prstDash val="solid"/>
            <a:tailEnd type="arrow" w="lg" len="lg"/>
          </a:ln>
          <a:effectLst/>
        </p:spPr>
      </p:cxnSp>
      <p:sp>
        <p:nvSpPr>
          <p:cNvPr id="26" name="TextBox 25"/>
          <p:cNvSpPr txBox="1"/>
          <p:nvPr/>
        </p:nvSpPr>
        <p:spPr>
          <a:xfrm>
            <a:off x="3869432" y="1988840"/>
            <a:ext cx="4086944" cy="830997"/>
          </a:xfrm>
          <a:prstGeom prst="rect">
            <a:avLst/>
          </a:prstGeom>
          <a:noFill/>
        </p:spPr>
        <p:txBody>
          <a:bodyPr wrap="square" lIns="91402" tIns="45702" rIns="91402" bIns="45702" rtlCol="0">
            <a:spAutoFit/>
          </a:bodyPr>
          <a:lstStyle/>
          <a:p>
            <a:pPr marL="0" marR="0" lvl="0" indent="0" algn="l" defTabSz="914024"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0000"/>
                </a:solidFill>
                <a:effectLst/>
                <a:uLnTx/>
                <a:uFillTx/>
                <a:latin typeface="Tahoma"/>
                <a:ea typeface=""/>
                <a:cs typeface="+mn-cs"/>
              </a:rPr>
              <a:t>Resolves memory contention by scheduling requests</a:t>
            </a:r>
          </a:p>
        </p:txBody>
      </p:sp>
    </p:spTree>
    <p:extLst>
      <p:ext uri="{BB962C8B-B14F-4D97-AF65-F5344CB8AC3E}">
        <p14:creationId xmlns:p14="http://schemas.microsoft.com/office/powerpoint/2010/main" val="3315850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6"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sz="3400" dirty="0">
                <a:latin typeface="Garamond" charset="0"/>
              </a:rPr>
              <a:t>Why are Memory Controllers Difficult to Design?</a:t>
            </a:r>
          </a:p>
        </p:txBody>
      </p:sp>
      <p:sp>
        <p:nvSpPr>
          <p:cNvPr id="148482" name="Content Placeholder 2"/>
          <p:cNvSpPr>
            <a:spLocks noGrp="1"/>
          </p:cNvSpPr>
          <p:nvPr>
            <p:ph idx="1"/>
          </p:nvPr>
        </p:nvSpPr>
        <p:spPr>
          <a:xfrm>
            <a:off x="228600" y="996950"/>
            <a:ext cx="8915400" cy="5194300"/>
          </a:xfrm>
        </p:spPr>
        <p:txBody>
          <a:bodyPr/>
          <a:lstStyle/>
          <a:p>
            <a:r>
              <a:rPr lang="en-US" dirty="0">
                <a:latin typeface="Tahoma" charset="0"/>
              </a:rPr>
              <a:t>Need to obey </a:t>
            </a:r>
            <a:r>
              <a:rPr lang="en-US" dirty="0">
                <a:solidFill>
                  <a:srgbClr val="0000FF"/>
                </a:solidFill>
                <a:latin typeface="Tahoma" charset="0"/>
              </a:rPr>
              <a:t>DRAM timing constraints </a:t>
            </a:r>
            <a:r>
              <a:rPr lang="en-US" dirty="0">
                <a:latin typeface="Tahoma" charset="0"/>
              </a:rPr>
              <a:t>for correctness</a:t>
            </a:r>
          </a:p>
          <a:p>
            <a:pPr lvl="1"/>
            <a:r>
              <a:rPr lang="en-US" sz="1800" dirty="0">
                <a:latin typeface="Tahoma" charset="0"/>
                <a:ea typeface="ＭＳ Ｐゴシック" charset="0"/>
              </a:rPr>
              <a:t>There are many (50+) timing constraints in DRAM</a:t>
            </a:r>
          </a:p>
          <a:p>
            <a:pPr lvl="1"/>
            <a:r>
              <a:rPr lang="en-US" sz="1800" dirty="0" err="1">
                <a:latin typeface="Tahoma" charset="0"/>
                <a:ea typeface="ＭＳ Ｐゴシック" charset="0"/>
              </a:rPr>
              <a:t>tWTR</a:t>
            </a:r>
            <a:r>
              <a:rPr lang="en-US" sz="1800" dirty="0">
                <a:latin typeface="Tahoma" charset="0"/>
                <a:ea typeface="ＭＳ Ｐゴシック" charset="0"/>
              </a:rPr>
              <a:t>: Minimum number of cycles to wait before issuing a read command after a write command is issued</a:t>
            </a:r>
          </a:p>
          <a:p>
            <a:pPr lvl="1"/>
            <a:r>
              <a:rPr lang="en-US" sz="1800" dirty="0" err="1">
                <a:latin typeface="Tahoma" charset="0"/>
                <a:ea typeface="ＭＳ Ｐゴシック" charset="0"/>
              </a:rPr>
              <a:t>tRC</a:t>
            </a:r>
            <a:r>
              <a:rPr lang="en-US" sz="1800" dirty="0">
                <a:latin typeface="Tahoma" charset="0"/>
                <a:ea typeface="ＭＳ Ｐゴシック" charset="0"/>
              </a:rPr>
              <a:t>: Minimum number of cycles between the issuing of two consecutive activate commands to the same bank</a:t>
            </a:r>
          </a:p>
          <a:p>
            <a:pPr lvl="1"/>
            <a:r>
              <a:rPr lang="en-US" sz="1800" dirty="0">
                <a:latin typeface="Tahoma" charset="0"/>
                <a:ea typeface="ＭＳ Ｐゴシック" charset="0"/>
              </a:rPr>
              <a:t>…</a:t>
            </a:r>
          </a:p>
          <a:p>
            <a:r>
              <a:rPr lang="en-US" dirty="0">
                <a:latin typeface="Tahoma" charset="0"/>
              </a:rPr>
              <a:t>Need to </a:t>
            </a:r>
            <a:r>
              <a:rPr lang="en-US" dirty="0">
                <a:solidFill>
                  <a:srgbClr val="0000FF"/>
                </a:solidFill>
                <a:latin typeface="Tahoma" charset="0"/>
              </a:rPr>
              <a:t>keep track of many resources </a:t>
            </a:r>
            <a:r>
              <a:rPr lang="en-US" dirty="0">
                <a:latin typeface="Tahoma" charset="0"/>
              </a:rPr>
              <a:t>to prevent conflicts</a:t>
            </a:r>
          </a:p>
          <a:p>
            <a:pPr lvl="1"/>
            <a:r>
              <a:rPr lang="en-US" sz="1800" dirty="0">
                <a:latin typeface="Tahoma" charset="0"/>
                <a:ea typeface="ＭＳ Ｐゴシック" charset="0"/>
              </a:rPr>
              <a:t>Channels, banks, ranks, data bus, address bus, row buffers, …</a:t>
            </a:r>
          </a:p>
          <a:p>
            <a:r>
              <a:rPr lang="en-US" dirty="0">
                <a:latin typeface="Tahoma" charset="0"/>
              </a:rPr>
              <a:t>Need to handle </a:t>
            </a:r>
            <a:r>
              <a:rPr lang="en-US" dirty="0">
                <a:solidFill>
                  <a:srgbClr val="0000FF"/>
                </a:solidFill>
                <a:latin typeface="Tahoma" charset="0"/>
              </a:rPr>
              <a:t>DRAM refresh</a:t>
            </a:r>
          </a:p>
          <a:p>
            <a:r>
              <a:rPr lang="en-US" dirty="0">
                <a:latin typeface="Tahoma" charset="0"/>
              </a:rPr>
              <a:t>Need to </a:t>
            </a:r>
            <a:r>
              <a:rPr lang="en-US" dirty="0">
                <a:solidFill>
                  <a:srgbClr val="0000FF"/>
                </a:solidFill>
                <a:latin typeface="Tahoma" charset="0"/>
              </a:rPr>
              <a:t>manage power </a:t>
            </a:r>
            <a:r>
              <a:rPr lang="en-US" dirty="0">
                <a:latin typeface="Tahoma" charset="0"/>
              </a:rPr>
              <a:t>consumption</a:t>
            </a:r>
          </a:p>
          <a:p>
            <a:r>
              <a:rPr lang="en-US" dirty="0">
                <a:latin typeface="Tahoma" charset="0"/>
              </a:rPr>
              <a:t>Need to </a:t>
            </a:r>
            <a:r>
              <a:rPr lang="en-US" dirty="0">
                <a:solidFill>
                  <a:srgbClr val="0000FF"/>
                </a:solidFill>
                <a:latin typeface="Tahoma" charset="0"/>
              </a:rPr>
              <a:t>optimize performance &amp; QoS </a:t>
            </a:r>
            <a:r>
              <a:rPr lang="en-US" sz="1800" dirty="0">
                <a:latin typeface="Tahoma" charset="0"/>
              </a:rPr>
              <a:t>(in the presence of constraints)</a:t>
            </a:r>
          </a:p>
          <a:p>
            <a:pPr lvl="1"/>
            <a:r>
              <a:rPr lang="en-US" sz="1800" dirty="0">
                <a:latin typeface="Tahoma" charset="0"/>
                <a:ea typeface="ＭＳ Ｐゴシック" charset="0"/>
              </a:rPr>
              <a:t>Reordering is not simple</a:t>
            </a:r>
          </a:p>
          <a:p>
            <a:pPr lvl="1"/>
            <a:r>
              <a:rPr lang="en-US" sz="1800" dirty="0">
                <a:latin typeface="Tahoma" charset="0"/>
                <a:ea typeface="ＭＳ Ｐゴシック" charset="0"/>
              </a:rPr>
              <a:t>Fairness and QoS needs complicates the scheduling problem</a:t>
            </a:r>
          </a:p>
          <a:p>
            <a:r>
              <a:rPr lang="en-US" sz="2000" dirty="0">
                <a:latin typeface="Tahoma" charset="0"/>
              </a:rPr>
              <a:t>… </a:t>
            </a:r>
            <a:endParaRPr lang="en-US" sz="2000" dirty="0">
              <a:latin typeface="Tahoma" charset="0"/>
              <a:ea typeface="ＭＳ Ｐゴシック" charset="0"/>
            </a:endParaRPr>
          </a:p>
          <a:p>
            <a:pPr lvl="2"/>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13107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45C9F7-48A2-2845-A994-B7F52349117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34522489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807896"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and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&amp; scalable data storage and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539552" y="1124744"/>
            <a:ext cx="7920880"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107125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solidFill>
                  <a:srgbClr val="006633"/>
                </a:solidFill>
                <a:latin typeface="Garamond" charset="0"/>
              </a:rPr>
              <a:t>Many Memory Timing Constraints</a:t>
            </a:r>
            <a:endParaRPr lang="en-US" dirty="0">
              <a:latin typeface="Garamond" charset="0"/>
            </a:endParaRPr>
          </a:p>
        </p:txBody>
      </p:sp>
      <p:sp>
        <p:nvSpPr>
          <p:cNvPr id="100354" name="Content Placeholder 2"/>
          <p:cNvSpPr>
            <a:spLocks noGrp="1"/>
          </p:cNvSpPr>
          <p:nvPr>
            <p:ph idx="1"/>
          </p:nvPr>
        </p:nvSpPr>
        <p:spPr>
          <a:xfrm>
            <a:off x="228600" y="996950"/>
            <a:ext cx="8610600" cy="5194300"/>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sz="2000">
                <a:latin typeface="Tahoma" charset="0"/>
              </a:rPr>
              <a:t>From Lee et al., </a:t>
            </a:r>
            <a:r>
              <a:rPr lang="ja-JP" altLang="en-US" sz="2000">
                <a:latin typeface="Tahoma" charset="0"/>
              </a:rPr>
              <a:t>“</a:t>
            </a:r>
            <a:r>
              <a:rPr lang="en-US" altLang="ja-JP" sz="2000">
                <a:solidFill>
                  <a:srgbClr val="0000FF"/>
                </a:solidFill>
                <a:latin typeface="Tahoma" charset="0"/>
              </a:rPr>
              <a:t>DRAM-Aware Last-Level Cache Writeback: Reducing Write-Caused Interference in Memory Systems</a:t>
            </a:r>
            <a:r>
              <a:rPr lang="en-US" altLang="ja-JP" sz="2000">
                <a:latin typeface="Tahoma" charset="0"/>
              </a:rPr>
              <a:t>,</a:t>
            </a:r>
            <a:r>
              <a:rPr lang="ja-JP" altLang="en-US" sz="2000">
                <a:latin typeface="Tahoma" charset="0"/>
              </a:rPr>
              <a:t>”</a:t>
            </a:r>
            <a:r>
              <a:rPr lang="en-US" altLang="ja-JP" sz="2000">
                <a:latin typeface="Tahoma" charset="0"/>
              </a:rPr>
              <a:t> HPS Technical Report, April 2010.</a:t>
            </a:r>
            <a:endParaRPr lang="en-US" sz="2000">
              <a:latin typeface="Tahoma" charset="0"/>
            </a:endParaRPr>
          </a:p>
        </p:txBody>
      </p:sp>
      <p:sp>
        <p:nvSpPr>
          <p:cNvPr id="10035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416D8-BCBB-8041-9FE7-ECE4D443510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77988"/>
            <a:ext cx="9186863" cy="200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6454265"/>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dirty="0">
                <a:latin typeface="Garamond" charset="0"/>
              </a:rPr>
              <a:t>Many Memory Timing Constraints</a:t>
            </a:r>
          </a:p>
        </p:txBody>
      </p:sp>
      <p:sp>
        <p:nvSpPr>
          <p:cNvPr id="153602" name="Content Placeholder 2"/>
          <p:cNvSpPr>
            <a:spLocks noGrp="1"/>
          </p:cNvSpPr>
          <p:nvPr>
            <p:ph idx="1"/>
          </p:nvPr>
        </p:nvSpPr>
        <p:spPr>
          <a:xfrm>
            <a:off x="228600" y="996950"/>
            <a:ext cx="8610600" cy="5194300"/>
          </a:xfrm>
        </p:spPr>
        <p:txBody>
          <a:bodyPr/>
          <a:lstStyle/>
          <a:p>
            <a:r>
              <a:rPr lang="en-US" dirty="0">
                <a:latin typeface="Tahoma" charset="0"/>
              </a:rPr>
              <a:t>Kim et al., “</a:t>
            </a:r>
            <a:r>
              <a:rPr lang="en-US" altLang="ja-JP" dirty="0">
                <a:solidFill>
                  <a:srgbClr val="0000FF"/>
                </a:solidFill>
                <a:latin typeface="Tahoma" charset="0"/>
              </a:rPr>
              <a:t>A Case for Exploiting Subarray-Level Parallelism (SALP) in DRAM</a:t>
            </a:r>
            <a:r>
              <a:rPr lang="en-US" altLang="ja-JP" dirty="0">
                <a:latin typeface="Tahoma" charset="0"/>
              </a:rPr>
              <a:t>,</a:t>
            </a:r>
            <a:r>
              <a:rPr lang="en-US" dirty="0">
                <a:latin typeface="Tahoma" charset="0"/>
              </a:rPr>
              <a:t>”</a:t>
            </a:r>
            <a:r>
              <a:rPr lang="en-US" altLang="ja-JP" dirty="0">
                <a:latin typeface="Tahoma" charset="0"/>
              </a:rPr>
              <a:t> ISCA 2012.</a:t>
            </a:r>
          </a:p>
          <a:p>
            <a:r>
              <a:rPr lang="en-US" dirty="0">
                <a:latin typeface="Tahoma" charset="0"/>
              </a:rPr>
              <a:t>Lee et al., “</a:t>
            </a:r>
            <a:r>
              <a:rPr lang="en-US" altLang="ja-JP" dirty="0">
                <a:solidFill>
                  <a:srgbClr val="0000FF"/>
                </a:solidFill>
                <a:latin typeface="Tahoma" charset="0"/>
              </a:rPr>
              <a:t>Tiered-Latency DRAM: A Low Latency and Low Cost DRAM Architecture</a:t>
            </a:r>
            <a:r>
              <a:rPr lang="en-US" altLang="ja-JP" dirty="0">
                <a:latin typeface="Tahoma" charset="0"/>
              </a:rPr>
              <a:t>,</a:t>
            </a:r>
            <a:r>
              <a:rPr lang="en-US" dirty="0">
                <a:latin typeface="Tahoma" charset="0"/>
              </a:rPr>
              <a:t>”</a:t>
            </a:r>
            <a:r>
              <a:rPr lang="en-US" altLang="ja-JP" dirty="0">
                <a:latin typeface="Tahoma" charset="0"/>
              </a:rPr>
              <a:t> HPCA 2013.</a:t>
            </a:r>
            <a:endParaRPr lang="en-US" dirty="0">
              <a:latin typeface="Tahoma" charset="0"/>
            </a:endParaRPr>
          </a:p>
        </p:txBody>
      </p:sp>
      <p:sp>
        <p:nvSpPr>
          <p:cNvPr id="1536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8B3E27-5D4F-FA40-B496-EABCBE2357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536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76600"/>
            <a:ext cx="9144000" cy="294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594577"/>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1"/>
            <a:ext cx="8964488" cy="1066800"/>
          </a:xfrm>
        </p:spPr>
        <p:txBody>
          <a:bodyPr/>
          <a:lstStyle/>
          <a:p>
            <a:r>
              <a:rPr lang="en-US" sz="3200" dirty="0"/>
              <a:t>Memory Controller Design Is Becoming More Difficult</a:t>
            </a:r>
          </a:p>
        </p:txBody>
      </p:sp>
      <p:sp>
        <p:nvSpPr>
          <p:cNvPr id="3" name="Content Placeholder 2"/>
          <p:cNvSpPr>
            <a:spLocks noGrp="1"/>
          </p:cNvSpPr>
          <p:nvPr>
            <p:ph idx="1"/>
          </p:nvPr>
        </p:nvSpPr>
        <p:spPr>
          <a:xfrm>
            <a:off x="228600" y="4377767"/>
            <a:ext cx="8610600" cy="986115"/>
          </a:xfrm>
        </p:spPr>
        <p:txBody>
          <a:bodyPr/>
          <a:lstStyle/>
          <a:p>
            <a:r>
              <a:rPr lang="en-US" dirty="0"/>
              <a:t>Heterogeneous agents: CPUs, GPUs, and HWAs </a:t>
            </a:r>
          </a:p>
          <a:p>
            <a:r>
              <a:rPr lang="en-US" dirty="0"/>
              <a:t>Main memory interference between CPUs, GPUs, HWAs</a:t>
            </a:r>
          </a:p>
          <a:p>
            <a:r>
              <a:rPr lang="en-US" dirty="0"/>
              <a:t>Many timing constraints for various memory types</a:t>
            </a:r>
          </a:p>
          <a:p>
            <a:r>
              <a:rPr lang="en-US" dirty="0"/>
              <a:t>Many goals at the same time: performance, fairness, QoS, energy efficiency,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2AE0C9-F7C4-4547-82DB-A8816991FA84}"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212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Shared Cache</a:t>
            </a: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GPU</a:t>
            </a: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Memory Controllers</a:t>
            </a: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Memories</a:t>
            </a: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176255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Reality and Dream</a:t>
            </a:r>
          </a:p>
        </p:txBody>
      </p:sp>
      <p:sp>
        <p:nvSpPr>
          <p:cNvPr id="3" name="Content Placeholder 2"/>
          <p:cNvSpPr>
            <a:spLocks noGrp="1"/>
          </p:cNvSpPr>
          <p:nvPr>
            <p:ph idx="1"/>
          </p:nvPr>
        </p:nvSpPr>
        <p:spPr/>
        <p:txBody>
          <a:bodyPr/>
          <a:lstStyle/>
          <a:p>
            <a:r>
              <a:rPr lang="en-US" dirty="0"/>
              <a:t>Reality: It difficult to design a policy that maximizes performance, QoS, energy-efficiency, … </a:t>
            </a:r>
          </a:p>
          <a:p>
            <a:pPr lvl="1"/>
            <a:r>
              <a:rPr lang="en-US" dirty="0"/>
              <a:t>Too many things to think about</a:t>
            </a:r>
          </a:p>
          <a:p>
            <a:pPr lvl="1"/>
            <a:r>
              <a:rPr lang="en-US" dirty="0"/>
              <a:t>Continuously changing workload and system behavior</a:t>
            </a:r>
          </a:p>
          <a:p>
            <a:endParaRPr lang="en-US" dirty="0"/>
          </a:p>
          <a:p>
            <a:pPr marL="0" indent="0">
              <a:buNone/>
            </a:pPr>
            <a:endParaRPr lang="en-US" dirty="0"/>
          </a:p>
          <a:p>
            <a:pPr marL="0" indent="0">
              <a:buNone/>
            </a:pPr>
            <a:endParaRPr lang="en-US" dirty="0"/>
          </a:p>
          <a:p>
            <a:r>
              <a:rPr lang="en-US" dirty="0"/>
              <a:t>Dream: Wouldn’t it be nice if the DRAM controller automatically found a good scheduling policy on its own?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213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38145690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613" y="6454775"/>
            <a:ext cx="9034462" cy="3460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Ipek</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S</a:t>
            </a:r>
            <a:r>
              <a:rPr kumimoji="0" lang="en-US" altLang="ja-JP"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elf Optimizing Memory Controllers: A Reinforcement Learning Approach</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2008.</a:t>
            </a:r>
            <a:endPar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211969"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599" y="996950"/>
            <a:ext cx="8880475" cy="5194300"/>
          </a:xfrm>
        </p:spPr>
        <p:txBody>
          <a:bodyPr/>
          <a:lstStyle/>
          <a:p>
            <a:r>
              <a:rPr lang="en-US" sz="2200" dirty="0">
                <a:latin typeface="Tahoma" charset="0"/>
              </a:rPr>
              <a:t>Problem: DRAM controllers are difficult to design</a:t>
            </a:r>
            <a:endParaRPr lang="en-US" sz="2200" dirty="0">
              <a:latin typeface="Tahoma" charset="0"/>
              <a:sym typeface="Wingdings" charset="0"/>
            </a:endParaRPr>
          </a:p>
          <a:p>
            <a:pPr lvl="1"/>
            <a:r>
              <a:rPr lang="en-US" sz="2000" dirty="0">
                <a:latin typeface="Tahoma" charset="0"/>
              </a:rPr>
              <a:t>It is difficult for human designers to design a policy that can adapt itself very well to different workloads and different system conditions</a:t>
            </a:r>
          </a:p>
          <a:p>
            <a:endParaRPr lang="en-US" sz="2200" dirty="0">
              <a:latin typeface="Tahoma" charset="0"/>
            </a:endParaRPr>
          </a:p>
          <a:p>
            <a:r>
              <a:rPr lang="en-US" sz="2200" dirty="0">
                <a:latin typeface="Tahoma" charset="0"/>
              </a:rPr>
              <a:t>Idea: </a:t>
            </a:r>
            <a:r>
              <a:rPr lang="en-US" sz="2200" dirty="0">
                <a:solidFill>
                  <a:srgbClr val="0000FF"/>
                </a:solidFill>
                <a:latin typeface="Tahoma" charset="0"/>
              </a:rPr>
              <a:t>A memory controller that adapts its scheduling policy to workload behavior and system conditions using machine learning</a:t>
            </a:r>
            <a:r>
              <a:rPr lang="en-US" sz="2200" dirty="0">
                <a:latin typeface="Tahoma" charset="0"/>
              </a:rPr>
              <a:t>.</a:t>
            </a:r>
          </a:p>
          <a:p>
            <a:endParaRPr lang="en-US" sz="2200" dirty="0">
              <a:latin typeface="Tahoma" charset="0"/>
            </a:endParaRPr>
          </a:p>
          <a:p>
            <a:r>
              <a:rPr lang="en-US" sz="2200" dirty="0">
                <a:latin typeface="Tahoma" charset="0"/>
              </a:rPr>
              <a:t>Observation: </a:t>
            </a:r>
            <a:r>
              <a:rPr lang="en-US" sz="2200" dirty="0">
                <a:solidFill>
                  <a:srgbClr val="0000FF"/>
                </a:solidFill>
                <a:latin typeface="Tahoma" charset="0"/>
              </a:rPr>
              <a:t>Reinforcement learning maps nicely to memory control.</a:t>
            </a:r>
          </a:p>
          <a:p>
            <a:endParaRPr lang="en-US" sz="2200" dirty="0">
              <a:latin typeface="Tahoma" charset="0"/>
            </a:endParaRPr>
          </a:p>
          <a:p>
            <a:r>
              <a:rPr lang="en-US" sz="2200" dirty="0">
                <a:latin typeface="Tahoma" charset="0"/>
              </a:rPr>
              <a:t>Design: </a:t>
            </a:r>
            <a:r>
              <a:rPr lang="en-US" sz="2200" dirty="0">
                <a:solidFill>
                  <a:srgbClr val="FF0000"/>
                </a:solidFill>
                <a:latin typeface="Tahoma" charset="0"/>
              </a:rPr>
              <a:t>Memory controller is a reinforcement learning agent</a:t>
            </a:r>
          </a:p>
          <a:p>
            <a:pPr lvl="1"/>
            <a:r>
              <a:rPr lang="en-US" sz="2000" dirty="0">
                <a:latin typeface="Tahoma" charset="0"/>
              </a:rPr>
              <a:t>It dynamically and continuously learns and employs the best scheduling policy to maximize long-term performance.</a:t>
            </a:r>
          </a:p>
        </p:txBody>
      </p:sp>
    </p:spTree>
    <p:extLst>
      <p:ext uri="{BB962C8B-B14F-4D97-AF65-F5344CB8AC3E}">
        <p14:creationId xmlns:p14="http://schemas.microsoft.com/office/powerpoint/2010/main" val="6782054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Self-Optimizing DRAM Controllers</a:t>
            </a:r>
          </a:p>
        </p:txBody>
      </p:sp>
      <p:sp>
        <p:nvSpPr>
          <p:cNvPr id="212994" name="Content Placeholder 2"/>
          <p:cNvSpPr>
            <a:spLocks noGrp="1"/>
          </p:cNvSpPr>
          <p:nvPr>
            <p:ph idx="1"/>
          </p:nvPr>
        </p:nvSpPr>
        <p:spPr>
          <a:xfrm>
            <a:off x="228600" y="996950"/>
            <a:ext cx="8610600" cy="5194300"/>
          </a:xfrm>
        </p:spPr>
        <p:txBody>
          <a:bodyPr/>
          <a:lstStyle/>
          <a:p>
            <a:r>
              <a:rPr lang="en-US">
                <a:latin typeface="Tahoma" charset="0"/>
              </a:rPr>
              <a:t>Engin Ipek, </a:t>
            </a:r>
            <a:r>
              <a:rPr lang="en-US" u="sng">
                <a:latin typeface="Tahoma" charset="0"/>
              </a:rPr>
              <a:t>Onur Mutlu</a:t>
            </a:r>
            <a:r>
              <a:rPr lang="en-US">
                <a:latin typeface="Tahoma" charset="0"/>
              </a:rPr>
              <a:t>, José F. Martínez, and Rich Caruana, </a:t>
            </a:r>
            <a:br>
              <a:rPr lang="en-US">
                <a:latin typeface="Tahoma" charset="0"/>
              </a:rPr>
            </a:br>
            <a:r>
              <a:rPr lang="en-US" b="1">
                <a:latin typeface="Tahoma" charset="0"/>
                <a:hlinkClick r:id="rId2"/>
              </a:rPr>
              <a:t>"Self Optimizing Memory Controllers: A Reinforcement Learning Approach"</a:t>
            </a:r>
            <a:br>
              <a:rPr lang="en-US">
                <a:latin typeface="Tahoma" charset="0"/>
              </a:rPr>
            </a:br>
            <a:r>
              <a:rPr lang="en-US" i="1">
                <a:latin typeface="Tahoma" charset="0"/>
              </a:rPr>
              <a:t>Proceedings of the </a:t>
            </a:r>
            <a:r>
              <a:rPr lang="en-US" i="1">
                <a:latin typeface="Tahoma" charset="0"/>
                <a:hlinkClick r:id="rId3"/>
              </a:rPr>
              <a:t>35th International Symposium on Computer Architecture</a:t>
            </a:r>
            <a:r>
              <a:rPr lang="en-US" i="1">
                <a:latin typeface="Tahoma" charset="0"/>
              </a:rPr>
              <a:t> (</a:t>
            </a:r>
            <a:r>
              <a:rPr lang="en-US" b="1" i="1">
                <a:latin typeface="Tahoma" charset="0"/>
              </a:rPr>
              <a:t>ISCA</a:t>
            </a:r>
            <a:r>
              <a:rPr lang="en-US" i="1">
                <a:latin typeface="Tahoma" charset="0"/>
              </a:rPr>
              <a:t>)</a:t>
            </a:r>
            <a:r>
              <a:rPr lang="en-US">
                <a:latin typeface="Tahoma" charset="0"/>
              </a:rPr>
              <a:t>, pages 39-50, Beijing, China, June 2008.</a:t>
            </a:r>
          </a:p>
          <a:p>
            <a:endParaRPr lang="en-US">
              <a:latin typeface="Tahoma" charset="0"/>
            </a:endParaRPr>
          </a:p>
          <a:p>
            <a:endParaRPr lang="en-US">
              <a:latin typeface="Tahoma" charset="0"/>
            </a:endParaRPr>
          </a:p>
        </p:txBody>
      </p:sp>
      <p:sp>
        <p:nvSpPr>
          <p:cNvPr id="21299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6232D-3F99-8044-A0D3-4A89214C562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299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052513"/>
            <a:ext cx="8724900" cy="574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24"/>
          <p:cNvSpPr txBox="1">
            <a:spLocks/>
          </p:cNvSpPr>
          <p:nvPr/>
        </p:nvSpPr>
        <p:spPr bwMode="auto">
          <a:xfrm>
            <a:off x="250825" y="3284538"/>
            <a:ext cx="8582025" cy="369887"/>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Goal: Learn to choose actions to maximize 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0</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 + </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1</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a:t>
            </a:r>
            <a:r>
              <a:rPr kumimoji="0" lang="en-US" sz="1800" b="0" i="0" u="none" strike="noStrike" kern="1200" cap="none" spc="0" normalizeH="0" baseline="30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 ( 0   &lt; 1) </a:t>
            </a:r>
          </a:p>
        </p:txBody>
      </p:sp>
      <p:sp>
        <p:nvSpPr>
          <p:cNvPr id="2" name="Rectangle 1"/>
          <p:cNvSpPr/>
          <p:nvPr/>
        </p:nvSpPr>
        <p:spPr bwMode="auto">
          <a:xfrm>
            <a:off x="228600" y="3657600"/>
            <a:ext cx="8534400" cy="2209800"/>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
        <p:nvSpPr>
          <p:cNvPr id="9" name="Rectangle 8"/>
          <p:cNvSpPr/>
          <p:nvPr/>
        </p:nvSpPr>
        <p:spPr bwMode="auto">
          <a:xfrm>
            <a:off x="1828800" y="6302339"/>
            <a:ext cx="4953000" cy="327061"/>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1980469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9"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600" y="996950"/>
            <a:ext cx="8807450" cy="5194300"/>
          </a:xfrm>
        </p:spPr>
        <p:txBody>
          <a:bodyPr/>
          <a:lstStyle/>
          <a:p>
            <a:r>
              <a:rPr lang="en-US" dirty="0">
                <a:latin typeface="Tahoma" charset="0"/>
              </a:rPr>
              <a:t>Dynamically adapt the memory scheduling policy via interaction with the system at runtime </a:t>
            </a:r>
          </a:p>
          <a:p>
            <a:pPr lvl="1"/>
            <a:r>
              <a:rPr lang="en-US" sz="2000" dirty="0">
                <a:latin typeface="Tahoma" charset="0"/>
                <a:ea typeface="ＭＳ Ｐゴシック" charset="0"/>
              </a:rPr>
              <a:t>Associate system states and actions (commands) with long term reward values: </a:t>
            </a:r>
            <a:r>
              <a:rPr lang="en-US" sz="2000" dirty="0">
                <a:solidFill>
                  <a:srgbClr val="0000FF"/>
                </a:solidFill>
                <a:latin typeface="Tahoma" charset="0"/>
                <a:ea typeface="ＭＳ Ｐゴシック" charset="0"/>
              </a:rPr>
              <a:t>each action at a given state leads to a learned reward</a:t>
            </a:r>
          </a:p>
          <a:p>
            <a:pPr lvl="1"/>
            <a:r>
              <a:rPr lang="en-US" sz="2000" dirty="0">
                <a:solidFill>
                  <a:srgbClr val="0000FF"/>
                </a:solidFill>
                <a:latin typeface="Tahoma" charset="0"/>
                <a:ea typeface="ＭＳ Ｐゴシック" charset="0"/>
              </a:rPr>
              <a:t>Schedule command with highest estimated long-term reward value </a:t>
            </a:r>
            <a:r>
              <a:rPr lang="en-US" sz="2000" dirty="0">
                <a:latin typeface="Tahoma" charset="0"/>
                <a:ea typeface="ＭＳ Ｐゴシック" charset="0"/>
              </a:rPr>
              <a:t>in each state</a:t>
            </a:r>
          </a:p>
          <a:p>
            <a:pPr lvl="1"/>
            <a:r>
              <a:rPr lang="en-US" sz="2000" dirty="0">
                <a:solidFill>
                  <a:srgbClr val="0000FF"/>
                </a:solidFill>
                <a:latin typeface="Tahoma" charset="0"/>
                <a:ea typeface="ＭＳ Ｐゴシック" charset="0"/>
              </a:rPr>
              <a:t>Continuously update reward values for </a:t>
            </a:r>
            <a:r>
              <a:rPr lang="en-US" sz="2000" dirty="0">
                <a:latin typeface="Tahoma" charset="0"/>
                <a:ea typeface="ＭＳ Ｐゴシック" charset="0"/>
              </a:rPr>
              <a:t>&lt;state, action&gt; pairs based on feedback from system</a:t>
            </a: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D6446-5582-7A40-8F43-AE1278A8CD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860800"/>
            <a:ext cx="7334250" cy="2620963"/>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53656453"/>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r>
              <a:rPr lang="en-US">
                <a:latin typeface="Garamond" charset="0"/>
              </a:rPr>
              <a:t>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504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508250"/>
            <a:ext cx="8255000" cy="408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7510988"/>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atin typeface="Garamond" charset="0"/>
              </a:rPr>
              <a:t>States, Actions, Rewards</a:t>
            </a:r>
          </a:p>
        </p:txBody>
      </p:sp>
      <p:sp>
        <p:nvSpPr>
          <p:cNvPr id="21606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DCBF04-3A79-AF48-9739-B143C129DD9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0" name="Rectangle 23"/>
          <p:cNvSpPr>
            <a:spLocks noChangeArrowheads="1"/>
          </p:cNvSpPr>
          <p:nvPr/>
        </p:nvSpPr>
        <p:spPr bwMode="auto">
          <a:xfrm>
            <a:off x="-107950" y="990600"/>
            <a:ext cx="27876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Reward function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+1 for scheduling Read and Write commands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0 at all other times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Goal is to maximize long-term       data bus utilization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1" name="Rectangle 20"/>
          <p:cNvSpPr>
            <a:spLocks noChangeArrowheads="1"/>
          </p:cNvSpPr>
          <p:nvPr/>
        </p:nvSpPr>
        <p:spPr bwMode="auto">
          <a:xfrm>
            <a:off x="2771775" y="1125538"/>
            <a:ext cx="29527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State attributes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reads, writes, and load misses in transaction queue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pending writes and ROB heads waiting for referenced row</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Request</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s relative ROB order</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2" name="Rectangle 24"/>
          <p:cNvSpPr>
            <a:spLocks noChangeArrowheads="1"/>
          </p:cNvSpPr>
          <p:nvPr/>
        </p:nvSpPr>
        <p:spPr bwMode="auto">
          <a:xfrm>
            <a:off x="5724525" y="1233488"/>
            <a:ext cx="4189413"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Actions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Activate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Write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load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store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pending</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preemptive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NOP</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Tree>
    <p:extLst>
      <p:ext uri="{BB962C8B-B14F-4D97-AF65-F5344CB8AC3E}">
        <p14:creationId xmlns:p14="http://schemas.microsoft.com/office/powerpoint/2010/main" val="4184977829"/>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atin typeface="Garamond" charset="0"/>
              </a:rPr>
              <a:t>Performance Results</a:t>
            </a:r>
          </a:p>
        </p:txBody>
      </p:sp>
      <p:sp>
        <p:nvSpPr>
          <p:cNvPr id="21709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E2AD46-439A-884D-8CC7-72A877BA44F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4567386"/>
            <a:ext cx="91440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13" y="1125538"/>
            <a:ext cx="9072562" cy="2274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00E241F-C2DD-C644-85FA-1F1842C314C2}"/>
              </a:ext>
            </a:extLst>
          </p:cNvPr>
          <p:cNvSpPr txBox="1"/>
          <p:nvPr/>
        </p:nvSpPr>
        <p:spPr>
          <a:xfrm>
            <a:off x="357949" y="3501008"/>
            <a:ext cx="834555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Tahoma"/>
                <a:ea typeface="+mn-ea"/>
                <a:cs typeface="+mn-cs"/>
              </a:rPr>
              <a:t>Large, robust performance improvements </a:t>
            </a:r>
            <a:br>
              <a:rPr kumimoji="0" lang="en-US" sz="3000" b="1" i="0" u="none" strike="noStrike" kern="1200" cap="none" spc="0" normalizeH="0" baseline="0" noProof="0" dirty="0">
                <a:ln>
                  <a:noFill/>
                </a:ln>
                <a:solidFill>
                  <a:srgbClr val="0432FF"/>
                </a:solidFill>
                <a:effectLst/>
                <a:uLnTx/>
                <a:uFillTx/>
                <a:latin typeface="Tahoma"/>
                <a:ea typeface="+mn-ea"/>
                <a:cs typeface="+mn-cs"/>
              </a:rPr>
            </a:br>
            <a:r>
              <a:rPr kumimoji="0" lang="en-US" sz="3000" b="1" i="0" u="none" strike="noStrike" kern="1200" cap="none" spc="0" normalizeH="0" baseline="0" noProof="0" dirty="0">
                <a:ln>
                  <a:noFill/>
                </a:ln>
                <a:solidFill>
                  <a:srgbClr val="0432FF"/>
                </a:solidFill>
                <a:effectLst/>
                <a:uLnTx/>
                <a:uFillTx/>
                <a:latin typeface="Tahoma"/>
                <a:ea typeface="+mn-ea"/>
                <a:cs typeface="+mn-cs"/>
              </a:rPr>
              <a:t>over many human-designed policies </a:t>
            </a:r>
          </a:p>
        </p:txBody>
      </p:sp>
    </p:spTree>
    <p:extLst>
      <p:ext uri="{BB962C8B-B14F-4D97-AF65-F5344CB8AC3E}">
        <p14:creationId xmlns:p14="http://schemas.microsoft.com/office/powerpoint/2010/main" val="164563663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Processing Data </a:t>
            </a:r>
            <a:br>
              <a:rPr lang="en-US" dirty="0"/>
            </a:br>
            <a:r>
              <a:rPr lang="en-US" dirty="0"/>
              <a:t>	        Where It Makes Sense</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34413268"/>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atin typeface="Garamond" charset="0"/>
              </a:rPr>
              <a:t>Self Optimizing DRAM Controllers</a:t>
            </a:r>
          </a:p>
        </p:txBody>
      </p:sp>
      <p:sp>
        <p:nvSpPr>
          <p:cNvPr id="3" name="Content Placeholder 2"/>
          <p:cNvSpPr>
            <a:spLocks noGrp="1"/>
          </p:cNvSpPr>
          <p:nvPr>
            <p:ph idx="1"/>
          </p:nvPr>
        </p:nvSpPr>
        <p:spPr>
          <a:xfrm>
            <a:off x="228600" y="996950"/>
            <a:ext cx="8915400" cy="5194300"/>
          </a:xfrm>
        </p:spPr>
        <p:txBody>
          <a:bodyPr/>
          <a:lstStyle/>
          <a:p>
            <a:pPr marL="17462" indent="0">
              <a:buFont typeface="Wingdings" charset="0"/>
              <a:buNone/>
              <a:defRPr/>
            </a:pPr>
            <a:r>
              <a:rPr lang="en-US" dirty="0"/>
              <a:t>+ </a:t>
            </a:r>
            <a:r>
              <a:rPr lang="en-US" dirty="0">
                <a:solidFill>
                  <a:srgbClr val="0432FF"/>
                </a:solidFill>
              </a:rPr>
              <a:t>Continuous learning </a:t>
            </a:r>
            <a:r>
              <a:rPr lang="en-US" dirty="0"/>
              <a:t>in the presence of changing environment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0432FF"/>
                </a:solidFill>
              </a:rPr>
              <a:t>Reduced designer burden </a:t>
            </a:r>
            <a:r>
              <a:rPr lang="en-US" dirty="0"/>
              <a:t>in finding a good scheduling policy. Designer specifies:</a:t>
            </a:r>
          </a:p>
          <a:p>
            <a:pPr marL="17462" indent="0">
              <a:buFont typeface="Wingdings" charset="0"/>
              <a:buNone/>
              <a:defRPr/>
            </a:pPr>
            <a:r>
              <a:rPr lang="en-US" dirty="0"/>
              <a:t>	1) What system variables might be useful</a:t>
            </a:r>
          </a:p>
          <a:p>
            <a:pPr marL="17462" indent="0">
              <a:buFont typeface="Wingdings" charset="0"/>
              <a:buNone/>
              <a:defRPr/>
            </a:pPr>
            <a:r>
              <a:rPr lang="en-US" dirty="0"/>
              <a:t>	2) What target to optimize, but not how to optimize it</a:t>
            </a:r>
          </a:p>
          <a:p>
            <a:pPr marL="0" indent="0">
              <a:buFont typeface="Wingdings" charset="0"/>
              <a:buNone/>
              <a:defRPr/>
            </a:pPr>
            <a:endParaRPr lang="en-US" dirty="0"/>
          </a:p>
          <a:p>
            <a:pPr marL="17462" indent="0">
              <a:buFont typeface="Wingdings" charset="0"/>
              <a:buNone/>
              <a:defRPr/>
            </a:pPr>
            <a:r>
              <a:rPr lang="en-US" dirty="0"/>
              <a:t>-- How to specify </a:t>
            </a:r>
            <a:r>
              <a:rPr lang="en-US" dirty="0">
                <a:solidFill>
                  <a:srgbClr val="FF0000"/>
                </a:solidFill>
              </a:rPr>
              <a:t>different objectives</a:t>
            </a:r>
            <a:r>
              <a:rPr lang="en-US" dirty="0"/>
              <a:t>? (e.g., fairness, QoS, …)</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Hardware complexity</a:t>
            </a:r>
            <a:r>
              <a:rPr lang="en-US" dirty="0"/>
              <a: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Design </a:t>
            </a:r>
            <a:r>
              <a:rPr lang="en-US" b="1" dirty="0">
                <a:solidFill>
                  <a:srgbClr val="FF0000"/>
                </a:solidFill>
              </a:rPr>
              <a:t>mindset</a:t>
            </a:r>
            <a:r>
              <a:rPr lang="en-US" dirty="0">
                <a:solidFill>
                  <a:srgbClr val="FF0000"/>
                </a:solidFill>
              </a:rPr>
              <a:t> and flow</a:t>
            </a:r>
          </a:p>
        </p:txBody>
      </p:sp>
      <p:sp>
        <p:nvSpPr>
          <p:cNvPr id="21811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0D7E44-239C-964A-A44F-B93A25D8B58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40261487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More on 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4"/>
          <a:stretch>
            <a:fillRect/>
          </a:stretch>
        </p:blipFill>
        <p:spPr>
          <a:xfrm>
            <a:off x="0" y="3771507"/>
            <a:ext cx="9144000" cy="1791093"/>
          </a:xfrm>
          <a:prstGeom prst="rect">
            <a:avLst/>
          </a:prstGeom>
        </p:spPr>
      </p:pic>
    </p:spTree>
    <p:extLst>
      <p:ext uri="{BB962C8B-B14F-4D97-AF65-F5344CB8AC3E}">
        <p14:creationId xmlns:p14="http://schemas.microsoft.com/office/powerpoint/2010/main" val="3111302235"/>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77CD4A3-FD8F-FD4E-99EA-F5EDB1D89C51}"/>
              </a:ext>
            </a:extLst>
          </p:cNvPr>
          <p:cNvSpPr txBox="1"/>
          <p:nvPr/>
        </p:nvSpPr>
        <p:spPr>
          <a:xfrm>
            <a:off x="1669975" y="5055245"/>
            <a:ext cx="57278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We need to rethink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(of all controllers)</a:t>
            </a:r>
          </a:p>
        </p:txBody>
      </p:sp>
    </p:spTree>
    <p:extLst>
      <p:ext uri="{BB962C8B-B14F-4D97-AF65-F5344CB8AC3E}">
        <p14:creationId xmlns:p14="http://schemas.microsoft.com/office/powerpoint/2010/main" val="4193488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501878717"/>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552851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CE99-5A9A-3B4D-B9AE-CED1929518D6}"/>
              </a:ext>
            </a:extLst>
          </p:cNvPr>
          <p:cNvSpPr>
            <a:spLocks noGrp="1"/>
          </p:cNvSpPr>
          <p:nvPr>
            <p:ph type="title"/>
          </p:nvPr>
        </p:nvSpPr>
        <p:spPr/>
        <p:txBody>
          <a:bodyPr/>
          <a:lstStyle/>
          <a:p>
            <a:r>
              <a:rPr lang="en-US" dirty="0"/>
              <a:t>Data-Aware Architectures</a:t>
            </a:r>
          </a:p>
        </p:txBody>
      </p:sp>
      <p:sp>
        <p:nvSpPr>
          <p:cNvPr id="3" name="Content Placeholder 2">
            <a:extLst>
              <a:ext uri="{FF2B5EF4-FFF2-40B4-BE49-F238E27FC236}">
                <a16:creationId xmlns:a16="http://schemas.microsoft.com/office/drawing/2014/main" id="{2A999E97-8C3D-FC48-9E08-0D96B2348D48}"/>
              </a:ext>
            </a:extLst>
          </p:cNvPr>
          <p:cNvSpPr>
            <a:spLocks noGrp="1"/>
          </p:cNvSpPr>
          <p:nvPr>
            <p:ph idx="1"/>
          </p:nvPr>
        </p:nvSpPr>
        <p:spPr/>
        <p:txBody>
          <a:bodyPr/>
          <a:lstStyle/>
          <a:p>
            <a:r>
              <a:rPr lang="en-US" dirty="0"/>
              <a:t>A data-aware architecture </a:t>
            </a:r>
            <a:r>
              <a:rPr lang="en-US" dirty="0">
                <a:solidFill>
                  <a:srgbClr val="0000FF"/>
                </a:solidFill>
              </a:rPr>
              <a:t>understands what it can do with and to each piece of data</a:t>
            </a:r>
          </a:p>
          <a:p>
            <a:endParaRPr lang="en-US" dirty="0"/>
          </a:p>
          <a:p>
            <a:r>
              <a:rPr lang="en-US" dirty="0"/>
              <a:t>It makes use of different properties of data to improve performance, efficiency and other metrics</a:t>
            </a:r>
          </a:p>
          <a:p>
            <a:pPr lvl="1"/>
            <a:r>
              <a:rPr lang="en-US" dirty="0"/>
              <a:t>Compressibility</a:t>
            </a:r>
          </a:p>
          <a:p>
            <a:pPr lvl="1"/>
            <a:r>
              <a:rPr lang="en-US" dirty="0"/>
              <a:t>Approximability</a:t>
            </a:r>
          </a:p>
          <a:p>
            <a:pPr lvl="1"/>
            <a:r>
              <a:rPr lang="en-US" dirty="0"/>
              <a:t>Locality</a:t>
            </a:r>
          </a:p>
          <a:p>
            <a:pPr lvl="1"/>
            <a:r>
              <a:rPr lang="en-US" dirty="0"/>
              <a:t>Sparsity</a:t>
            </a:r>
          </a:p>
          <a:p>
            <a:pPr lvl="1"/>
            <a:r>
              <a:rPr lang="en-US" dirty="0"/>
              <a:t>Criticality for Computation X</a:t>
            </a:r>
          </a:p>
          <a:p>
            <a:pPr lvl="1"/>
            <a:r>
              <a:rPr lang="en-US" dirty="0"/>
              <a:t>Access Semantics</a:t>
            </a:r>
          </a:p>
          <a:p>
            <a:pPr lvl="1"/>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188C744D-F38D-264E-AC4F-A7A830C2B66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21959805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84E8-46D7-1745-BA18-D06529D28974}"/>
              </a:ext>
            </a:extLst>
          </p:cNvPr>
          <p:cNvSpPr>
            <a:spLocks noGrp="1"/>
          </p:cNvSpPr>
          <p:nvPr>
            <p:ph type="title"/>
          </p:nvPr>
        </p:nvSpPr>
        <p:spPr/>
        <p:txBody>
          <a:bodyPr/>
          <a:lstStyle/>
          <a:p>
            <a:r>
              <a:rPr lang="en-US" dirty="0"/>
              <a:t>One Problem: Limited Interfaces</a:t>
            </a:r>
          </a:p>
        </p:txBody>
      </p:sp>
      <p:sp>
        <p:nvSpPr>
          <p:cNvPr id="3" name="Content Placeholder 2">
            <a:extLst>
              <a:ext uri="{FF2B5EF4-FFF2-40B4-BE49-F238E27FC236}">
                <a16:creationId xmlns:a16="http://schemas.microsoft.com/office/drawing/2014/main" id="{F313CB78-6E64-104A-B227-ECFB269415F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8A73B4-6E72-424A-8FAB-A5668B1645C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92A1BD76-0C0A-1B44-A8C0-61EA9A13B35D}"/>
              </a:ext>
            </a:extLst>
          </p:cNvPr>
          <p:cNvPicPr>
            <a:picLocks noChangeAspect="1"/>
          </p:cNvPicPr>
          <p:nvPr/>
        </p:nvPicPr>
        <p:blipFill>
          <a:blip r:embed="rId2"/>
          <a:stretch>
            <a:fillRect/>
          </a:stretch>
        </p:blipFill>
        <p:spPr>
          <a:xfrm>
            <a:off x="50800" y="1114896"/>
            <a:ext cx="9042400" cy="4978400"/>
          </a:xfrm>
          <a:prstGeom prst="rect">
            <a:avLst/>
          </a:prstGeom>
        </p:spPr>
      </p:pic>
    </p:spTree>
    <p:extLst>
      <p:ext uri="{BB962C8B-B14F-4D97-AF65-F5344CB8AC3E}">
        <p14:creationId xmlns:p14="http://schemas.microsoft.com/office/powerpoint/2010/main" val="3934853257"/>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CB68-5CE5-1D4D-AAE5-65AE904DEBFF}"/>
              </a:ext>
            </a:extLst>
          </p:cNvPr>
          <p:cNvSpPr>
            <a:spLocks noGrp="1"/>
          </p:cNvSpPr>
          <p:nvPr>
            <p:ph type="title"/>
          </p:nvPr>
        </p:nvSpPr>
        <p:spPr/>
        <p:txBody>
          <a:bodyPr/>
          <a:lstStyle/>
          <a:p>
            <a:r>
              <a:rPr lang="en-US" dirty="0"/>
              <a:t>A Solution: More Expressive Interfaces</a:t>
            </a:r>
          </a:p>
        </p:txBody>
      </p:sp>
      <p:sp>
        <p:nvSpPr>
          <p:cNvPr id="3" name="Content Placeholder 2">
            <a:extLst>
              <a:ext uri="{FF2B5EF4-FFF2-40B4-BE49-F238E27FC236}">
                <a16:creationId xmlns:a16="http://schemas.microsoft.com/office/drawing/2014/main" id="{F5DB3EEF-AAAD-9847-820E-EB0F1C17AC9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8108765-1E1B-D049-A72B-B6772BD3CE3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EB3FB78E-168C-4E4F-B6BE-1657460704D9}"/>
              </a:ext>
            </a:extLst>
          </p:cNvPr>
          <p:cNvPicPr>
            <a:picLocks noChangeAspect="1"/>
          </p:cNvPicPr>
          <p:nvPr/>
        </p:nvPicPr>
        <p:blipFill>
          <a:blip r:embed="rId2"/>
          <a:stretch>
            <a:fillRect/>
          </a:stretch>
        </p:blipFill>
        <p:spPr>
          <a:xfrm>
            <a:off x="25400" y="1196752"/>
            <a:ext cx="9093200" cy="5041900"/>
          </a:xfrm>
          <a:prstGeom prst="rect">
            <a:avLst/>
          </a:prstGeom>
        </p:spPr>
      </p:pic>
    </p:spTree>
    <p:extLst>
      <p:ext uri="{BB962C8B-B14F-4D97-AF65-F5344CB8AC3E}">
        <p14:creationId xmlns:p14="http://schemas.microsoft.com/office/powerpoint/2010/main" val="3154657390"/>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Abhilasha</a:t>
            </a:r>
            <a:r>
              <a:rPr lang="en-US" sz="1700" dirty="0"/>
              <a:t> Jain, </a:t>
            </a:r>
            <a:r>
              <a:rPr lang="en-US" sz="1700" dirty="0" err="1"/>
              <a:t>Diptesh</a:t>
            </a:r>
            <a:r>
              <a:rPr lang="en-US" sz="1700" dirty="0"/>
              <a:t> Majumdar, Kevin Hsieh, Gennady Pekhimenko, </a:t>
            </a:r>
            <a:r>
              <a:rPr lang="en-US" sz="1700" dirty="0" err="1"/>
              <a:t>Eiman</a:t>
            </a:r>
            <a:r>
              <a:rPr lang="en-US" sz="1700" dirty="0"/>
              <a:t> Ebrahimi, Nastaran Hajinazar, Phillip B. Gibbons and Onur Mutlu,</a:t>
            </a:r>
            <a:br>
              <a:rPr lang="en-US" sz="1700" dirty="0"/>
            </a:br>
            <a:r>
              <a:rPr lang="en-US" sz="1700" b="1" dirty="0">
                <a:hlinkClick r:id="rId2"/>
              </a:rPr>
              <a:t>"A Case for Richer Cross-layer Abstractions: Bridging the Semantic Gap with Expressive Memory"</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E145A992-0FE5-B446-A1A6-725FE0D3A7CF}"/>
              </a:ext>
            </a:extLst>
          </p:cNvPr>
          <p:cNvPicPr>
            <a:picLocks noChangeAspect="1"/>
          </p:cNvPicPr>
          <p:nvPr/>
        </p:nvPicPr>
        <p:blipFill>
          <a:blip r:embed="rId9"/>
          <a:stretch>
            <a:fillRect/>
          </a:stretch>
        </p:blipFill>
        <p:spPr>
          <a:xfrm>
            <a:off x="88842" y="4005064"/>
            <a:ext cx="9019662" cy="2186188"/>
          </a:xfrm>
          <a:prstGeom prst="rect">
            <a:avLst/>
          </a:prstGeom>
        </p:spPr>
      </p:pic>
    </p:spTree>
    <p:extLst>
      <p:ext uri="{BB962C8B-B14F-4D97-AF65-F5344CB8AC3E}">
        <p14:creationId xmlns:p14="http://schemas.microsoft.com/office/powerpoint/2010/main" val="459092222"/>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E6D52-A3A4-BB4C-95B5-D7873A3CAACD}"/>
              </a:ext>
            </a:extLst>
          </p:cNvPr>
          <p:cNvSpPr>
            <a:spLocks noGrp="1"/>
          </p:cNvSpPr>
          <p:nvPr>
            <p:ph type="title"/>
          </p:nvPr>
        </p:nvSpPr>
        <p:spPr/>
        <p:txBody>
          <a:bodyPr/>
          <a:lstStyle/>
          <a:p>
            <a:r>
              <a:rPr lang="en-US" dirty="0"/>
              <a:t>X-</a:t>
            </a:r>
            <a:r>
              <a:rPr lang="en-US" dirty="0" err="1"/>
              <a:t>MeM</a:t>
            </a:r>
            <a:r>
              <a:rPr lang="en-US" dirty="0"/>
              <a:t> Aids Many Optimizations</a:t>
            </a:r>
          </a:p>
        </p:txBody>
      </p:sp>
      <p:sp>
        <p:nvSpPr>
          <p:cNvPr id="3" name="Content Placeholder 2">
            <a:extLst>
              <a:ext uri="{FF2B5EF4-FFF2-40B4-BE49-F238E27FC236}">
                <a16:creationId xmlns:a16="http://schemas.microsoft.com/office/drawing/2014/main" id="{07CA2F28-2488-E747-BAA8-A1CAE698496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D2B23E-41F9-6F47-9E06-4386E4593CE4}"/>
              </a:ext>
            </a:extLst>
          </p:cNvPr>
          <p:cNvPicPr>
            <a:picLocks noChangeAspect="1"/>
          </p:cNvPicPr>
          <p:nvPr/>
        </p:nvPicPr>
        <p:blipFill>
          <a:blip r:embed="rId2"/>
          <a:stretch>
            <a:fillRect/>
          </a:stretch>
        </p:blipFill>
        <p:spPr>
          <a:xfrm>
            <a:off x="372107" y="958340"/>
            <a:ext cx="8323585" cy="5817110"/>
          </a:xfrm>
          <a:prstGeom prst="rect">
            <a:avLst/>
          </a:prstGeom>
        </p:spPr>
      </p:pic>
    </p:spTree>
    <p:extLst>
      <p:ext uri="{BB962C8B-B14F-4D97-AF65-F5344CB8AC3E}">
        <p14:creationId xmlns:p14="http://schemas.microsoft.com/office/powerpoint/2010/main" val="164348301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2169-91D1-9547-8D20-ED078F3E578F}"/>
              </a:ext>
            </a:extLst>
          </p:cNvPr>
          <p:cNvSpPr>
            <a:spLocks noGrp="1"/>
          </p:cNvSpPr>
          <p:nvPr>
            <p:ph type="title"/>
          </p:nvPr>
        </p:nvSpPr>
        <p:spPr/>
        <p:txBody>
          <a:bodyPr/>
          <a:lstStyle/>
          <a:p>
            <a:r>
              <a:rPr lang="en-US" dirty="0"/>
              <a:t>Processing in/near Memory: An Old Idea</a:t>
            </a:r>
          </a:p>
        </p:txBody>
      </p:sp>
      <p:sp>
        <p:nvSpPr>
          <p:cNvPr id="3" name="Content Placeholder 2">
            <a:extLst>
              <a:ext uri="{FF2B5EF4-FFF2-40B4-BE49-F238E27FC236}">
                <a16:creationId xmlns:a16="http://schemas.microsoft.com/office/drawing/2014/main" id="{270ED294-5647-F94B-A57E-CA0F09C77014}"/>
              </a:ext>
            </a:extLst>
          </p:cNvPr>
          <p:cNvSpPr>
            <a:spLocks noGrp="1"/>
          </p:cNvSpPr>
          <p:nvPr>
            <p:ph idx="1"/>
          </p:nvPr>
        </p:nvSpPr>
        <p:spPr>
          <a:xfrm>
            <a:off x="228600" y="1219200"/>
            <a:ext cx="8610600" cy="5029200"/>
          </a:xfrm>
        </p:spPr>
        <p:txBody>
          <a:bodyPr/>
          <a:lstStyle/>
          <a:p>
            <a:r>
              <a:rPr lang="en-US" dirty="0"/>
              <a:t>Stone, “</a:t>
            </a:r>
            <a:r>
              <a:rPr lang="en-US" dirty="0">
                <a:solidFill>
                  <a:srgbClr val="0000FF"/>
                </a:solidFill>
              </a:rPr>
              <a:t>A Logic-in-Memory Computer,</a:t>
            </a:r>
            <a:r>
              <a:rPr lang="en-US" dirty="0"/>
              <a:t>” IEEE TC 1970.</a:t>
            </a:r>
          </a:p>
        </p:txBody>
      </p:sp>
      <p:sp>
        <p:nvSpPr>
          <p:cNvPr id="4" name="Slide Number Placeholder 3">
            <a:extLst>
              <a:ext uri="{FF2B5EF4-FFF2-40B4-BE49-F238E27FC236}">
                <a16:creationId xmlns:a16="http://schemas.microsoft.com/office/drawing/2014/main" id="{A832AF82-6637-2C44-8C3C-BCD2E1584B23}"/>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23</a:t>
            </a:fld>
            <a:endParaRPr lang="en-US" altLang="en-US">
              <a:solidFill>
                <a:srgbClr val="000000"/>
              </a:solidFill>
            </a:endParaRPr>
          </a:p>
        </p:txBody>
      </p:sp>
      <p:pic>
        <p:nvPicPr>
          <p:cNvPr id="5122" name="Picture 2" descr="https://lh4.googleusercontent.com/U1R3vifukrki6oE_6n0P6HEXhr0-6hnFc-YEWOmKgJErOZXD7VhesI797XMOeMxkM-noaFtXVfpS4SZ7WoDIcJ-N4M2SciBhN8Bh5H1JW9tYfXt6vybr78FdMyDrURzG_C9R2mlSuS8">
            <a:extLst>
              <a:ext uri="{FF2B5EF4-FFF2-40B4-BE49-F238E27FC236}">
                <a16:creationId xmlns:a16="http://schemas.microsoft.com/office/drawing/2014/main" id="{31087902-35DE-004D-94F5-7D884184D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6" y="2259569"/>
            <a:ext cx="9144000" cy="347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013137"/>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 for GPUs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Eiman</a:t>
            </a:r>
            <a:r>
              <a:rPr lang="en-US" sz="1700" dirty="0"/>
              <a:t> Ebrahimi, Kevin Hsieh, Phillip B. Gibbons and Onur Mutlu,</a:t>
            </a:r>
            <a:br>
              <a:rPr lang="en-US" sz="1700" dirty="0"/>
            </a:br>
            <a:r>
              <a:rPr lang="en-US" sz="1700" b="1" dirty="0">
                <a:hlinkClick r:id="rId2"/>
              </a:rPr>
              <a:t>"The Locality Descriptor: A Holistic Cross-Layer Abstraction to Express Data Locality in GPUs"</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D7E19532-BD2E-4D40-9F98-09CE73A3DF50}"/>
              </a:ext>
            </a:extLst>
          </p:cNvPr>
          <p:cNvPicPr>
            <a:picLocks noChangeAspect="1"/>
          </p:cNvPicPr>
          <p:nvPr/>
        </p:nvPicPr>
        <p:blipFill>
          <a:blip r:embed="rId9"/>
          <a:stretch>
            <a:fillRect/>
          </a:stretch>
        </p:blipFill>
        <p:spPr>
          <a:xfrm>
            <a:off x="0" y="3949144"/>
            <a:ext cx="9144000" cy="1928128"/>
          </a:xfrm>
          <a:prstGeom prst="rect">
            <a:avLst/>
          </a:prstGeom>
        </p:spPr>
      </p:pic>
    </p:spTree>
    <p:extLst>
      <p:ext uri="{BB962C8B-B14F-4D97-AF65-F5344CB8AC3E}">
        <p14:creationId xmlns:p14="http://schemas.microsoft.com/office/powerpoint/2010/main" val="33249752"/>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An Example: Hybrid Memory Management</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SoC</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mn-ea"/>
                <a:cs typeface="+mn-cs"/>
              </a:rPr>
              <a:t>to achieve the best of multiple technologies</a:t>
            </a:r>
          </a:p>
        </p:txBody>
      </p:sp>
    </p:spTree>
    <p:extLst>
      <p:ext uri="{BB962C8B-B14F-4D97-AF65-F5344CB8AC3E}">
        <p14:creationId xmlns:p14="http://schemas.microsoft.com/office/powerpoint/2010/main" val="14922591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 Example: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3979637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845653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6CF7-8A7A-7F49-93EB-D1EB3265D4AB}"/>
              </a:ext>
            </a:extLst>
          </p:cNvPr>
          <p:cNvSpPr>
            <a:spLocks noGrp="1"/>
          </p:cNvSpPr>
          <p:nvPr>
            <p:ph type="title"/>
          </p:nvPr>
        </p:nvSpPr>
        <p:spPr/>
        <p:txBody>
          <a:bodyPr/>
          <a:lstStyle/>
          <a:p>
            <a:r>
              <a:rPr lang="en-US" dirty="0"/>
              <a:t>Another Example: EDEN for DNNs</a:t>
            </a:r>
          </a:p>
        </p:txBody>
      </p:sp>
      <p:sp>
        <p:nvSpPr>
          <p:cNvPr id="3" name="Content Placeholder 2">
            <a:extLst>
              <a:ext uri="{FF2B5EF4-FFF2-40B4-BE49-F238E27FC236}">
                <a16:creationId xmlns:a16="http://schemas.microsoft.com/office/drawing/2014/main" id="{CFEED0F3-2DF8-844D-8E32-56660BCA7F42}"/>
              </a:ext>
            </a:extLst>
          </p:cNvPr>
          <p:cNvSpPr>
            <a:spLocks noGrp="1"/>
          </p:cNvSpPr>
          <p:nvPr>
            <p:ph idx="1"/>
          </p:nvPr>
        </p:nvSpPr>
        <p:spPr/>
        <p:txBody>
          <a:bodyPr/>
          <a:lstStyle/>
          <a:p>
            <a:r>
              <a:rPr lang="en-US" dirty="0"/>
              <a:t>Deep Neural Network evaluation is very DRAM-intensive (especially for large networks)</a:t>
            </a:r>
          </a:p>
          <a:p>
            <a:endParaRPr lang="en-US" dirty="0"/>
          </a:p>
          <a:p>
            <a:pPr marL="0" indent="0">
              <a:buNone/>
            </a:pPr>
            <a:r>
              <a:rPr lang="en-US" dirty="0">
                <a:solidFill>
                  <a:srgbClr val="FF0000"/>
                </a:solidFill>
              </a:rPr>
              <a:t>1. Some data and layers in DNNs are very tolerant to errors</a:t>
            </a:r>
          </a:p>
          <a:p>
            <a:pPr marL="0" indent="0">
              <a:buNone/>
            </a:pPr>
            <a:endParaRPr lang="en-US" dirty="0"/>
          </a:p>
          <a:p>
            <a:pPr marL="0" indent="0">
              <a:buNone/>
            </a:pPr>
            <a:r>
              <a:rPr lang="en-US" dirty="0">
                <a:solidFill>
                  <a:srgbClr val="1A5712"/>
                </a:solidFill>
              </a:rPr>
              <a:t>2. Reduce DRAM latency and voltage on such data and layers</a:t>
            </a:r>
          </a:p>
          <a:p>
            <a:pPr marL="0" indent="0">
              <a:buNone/>
            </a:pPr>
            <a:endParaRPr lang="en-US" dirty="0"/>
          </a:p>
          <a:p>
            <a:pPr marL="0" indent="0">
              <a:buNone/>
            </a:pPr>
            <a:r>
              <a:rPr lang="en-US" dirty="0">
                <a:solidFill>
                  <a:srgbClr val="8C0000"/>
                </a:solidFill>
              </a:rPr>
              <a:t>3. While still achieving a user-specified DNN accuracy target by making training DRAM-error-aware</a:t>
            </a:r>
          </a:p>
          <a:p>
            <a:endParaRPr lang="en-US" dirty="0"/>
          </a:p>
          <a:p>
            <a:pPr marL="0" indent="0" algn="ctr">
              <a:buNone/>
            </a:pPr>
            <a:r>
              <a:rPr lang="en-US" b="1" dirty="0">
                <a:solidFill>
                  <a:srgbClr val="0000FF"/>
                </a:solidFill>
              </a:rPr>
              <a:t>Data-aware management of DRAM latency and voltage for Deep Neural Network Inference</a:t>
            </a:r>
          </a:p>
        </p:txBody>
      </p:sp>
      <p:sp>
        <p:nvSpPr>
          <p:cNvPr id="4" name="Slide Number Placeholder 3">
            <a:extLst>
              <a:ext uri="{FF2B5EF4-FFF2-40B4-BE49-F238E27FC236}">
                <a16:creationId xmlns:a16="http://schemas.microsoft.com/office/drawing/2014/main" id="{4B39E494-28EC-504C-A60C-18172219B2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3421169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5" name="Google Shape;625;p67"/>
          <p:cNvSpPr txBox="1">
            <a:spLocks noGrp="1"/>
          </p:cNvSpPr>
          <p:nvPr>
            <p:ph type="sldNum" idx="12"/>
          </p:nvPr>
        </p:nvSpPr>
        <p:spPr>
          <a:xfrm>
            <a:off x="8595301" y="6464399"/>
            <a:ext cx="548700" cy="393600"/>
          </a:xfrm>
          <a:prstGeom prst="rect">
            <a:avLst/>
          </a:prstGeom>
        </p:spPr>
        <p:txBody>
          <a:bodyPr spcFirstLastPara="1" wrap="square" lIns="91425" tIns="91425" rIns="91425" bIns="91425"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235</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627" name="Google Shape;627;p67"/>
          <p:cNvPicPr preferRelativeResize="0"/>
          <p:nvPr/>
        </p:nvPicPr>
        <p:blipFill>
          <a:blip r:embed="rId3">
            <a:alphaModFix/>
          </a:blip>
          <a:stretch>
            <a:fillRect/>
          </a:stretch>
        </p:blipFill>
        <p:spPr>
          <a:xfrm>
            <a:off x="215206" y="1769834"/>
            <a:ext cx="8380095" cy="2647541"/>
          </a:xfrm>
          <a:prstGeom prst="rect">
            <a:avLst/>
          </a:prstGeom>
          <a:noFill/>
          <a:ln>
            <a:noFill/>
          </a:ln>
        </p:spPr>
      </p:pic>
      <p:sp>
        <p:nvSpPr>
          <p:cNvPr id="628" name="Google Shape;628;p67"/>
          <p:cNvSpPr txBox="1">
            <a:spLocks noGrp="1"/>
          </p:cNvSpPr>
          <p:nvPr>
            <p:ph type="body" idx="1"/>
          </p:nvPr>
        </p:nvSpPr>
        <p:spPr>
          <a:xfrm>
            <a:off x="150283" y="943578"/>
            <a:ext cx="8786379" cy="524951"/>
          </a:xfrm>
          <a:prstGeom prst="rect">
            <a:avLst/>
          </a:prstGeom>
        </p:spPr>
        <p:txBody>
          <a:bodyPr spcFirstLastPara="1" wrap="square" lIns="91425" tIns="91425" rIns="91425" bIns="91425" anchor="t" anchorCtr="0">
            <a:noAutofit/>
          </a:bodyPr>
          <a:lstStyle/>
          <a:p>
            <a:pPr marL="0" indent="0">
              <a:lnSpc>
                <a:spcPct val="100000"/>
              </a:lnSpc>
              <a:buNone/>
            </a:pPr>
            <a:r>
              <a:rPr lang="en" b="1" dirty="0">
                <a:solidFill>
                  <a:schemeClr val="dk1"/>
                </a:solidFill>
                <a:latin typeface="Cambria"/>
                <a:ea typeface="Cambria"/>
                <a:cs typeface="Cambria"/>
                <a:sym typeface="Cambria"/>
              </a:rPr>
              <a:t>Mapping example of ResNet-50</a:t>
            </a:r>
            <a:r>
              <a:rPr lang="en" b="1" dirty="0">
                <a:solidFill>
                  <a:srgbClr val="000000"/>
                </a:solidFill>
                <a:latin typeface="Cambria"/>
                <a:ea typeface="Cambria"/>
                <a:cs typeface="Cambria"/>
                <a:sym typeface="Cambria"/>
              </a:rPr>
              <a:t>:</a:t>
            </a:r>
            <a:endParaRPr b="1" dirty="0">
              <a:solidFill>
                <a:srgbClr val="000000"/>
              </a:solidFill>
              <a:latin typeface="Cambria"/>
              <a:ea typeface="Cambria"/>
              <a:cs typeface="Cambria"/>
              <a:sym typeface="Cambria"/>
            </a:endParaRPr>
          </a:p>
        </p:txBody>
      </p:sp>
      <p:sp>
        <p:nvSpPr>
          <p:cNvPr id="7" name="Google Shape;109;p19">
            <a:extLst>
              <a:ext uri="{FF2B5EF4-FFF2-40B4-BE49-F238E27FC236}">
                <a16:creationId xmlns:a16="http://schemas.microsoft.com/office/drawing/2014/main" id="{3BCE78A8-5D4F-D64C-81DC-F6E39F0741F1}"/>
              </a:ext>
            </a:extLst>
          </p:cNvPr>
          <p:cNvSpPr/>
          <p:nvPr/>
        </p:nvSpPr>
        <p:spPr>
          <a:xfrm>
            <a:off x="0" y="2"/>
            <a:ext cx="9144000" cy="811549"/>
          </a:xfrm>
          <a:prstGeom prst="rect">
            <a:avLst/>
          </a:prstGeom>
          <a:solidFill>
            <a:srgbClr val="D9EA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Example DNN Data Type to DRAM Mapping</a:t>
            </a:r>
          </a:p>
        </p:txBody>
      </p:sp>
      <p:pic>
        <p:nvPicPr>
          <p:cNvPr id="10" name="Google Shape;59;p13">
            <a:extLst>
              <a:ext uri="{FF2B5EF4-FFF2-40B4-BE49-F238E27FC236}">
                <a16:creationId xmlns:a16="http://schemas.microsoft.com/office/drawing/2014/main" id="{49DC5ECD-EFDF-0944-8D3D-42A5E5B8E176}"/>
              </a:ext>
            </a:extLst>
          </p:cNvPr>
          <p:cNvPicPr preferRelativeResize="0">
            <a:picLocks noChangeAspect="1"/>
          </p:cNvPicPr>
          <p:nvPr/>
        </p:nvPicPr>
        <p:blipFill>
          <a:blip r:embed="rId4">
            <a:alphaModFix/>
          </a:blip>
          <a:stretch>
            <a:fillRect/>
          </a:stretch>
        </p:blipFill>
        <p:spPr>
          <a:xfrm>
            <a:off x="67276" y="6634352"/>
            <a:ext cx="677549" cy="130349"/>
          </a:xfrm>
          <a:prstGeom prst="rect">
            <a:avLst/>
          </a:prstGeom>
          <a:noFill/>
          <a:ln>
            <a:noFill/>
          </a:ln>
        </p:spPr>
      </p:pic>
      <p:sp>
        <p:nvSpPr>
          <p:cNvPr id="11" name="Google Shape;571;p61">
            <a:extLst>
              <a:ext uri="{FF2B5EF4-FFF2-40B4-BE49-F238E27FC236}">
                <a16:creationId xmlns:a16="http://schemas.microsoft.com/office/drawing/2014/main" id="{6FA00487-75FE-714D-A841-FD476F91319F}"/>
              </a:ext>
            </a:extLst>
          </p:cNvPr>
          <p:cNvSpPr txBox="1"/>
          <p:nvPr/>
        </p:nvSpPr>
        <p:spPr>
          <a:xfrm>
            <a:off x="215205" y="4252851"/>
            <a:ext cx="8786379" cy="1273012"/>
          </a:xfrm>
          <a:prstGeom prst="rect">
            <a:avLst/>
          </a:prstGeom>
          <a:solidFill>
            <a:srgbClr val="D9EAD3"/>
          </a:solidFill>
          <a:ln>
            <a:noFill/>
          </a:ln>
        </p:spPr>
        <p:txBody>
          <a:bodyPr spcFirstLastPara="1" wrap="square" lIns="91425" tIns="182875" rIns="91425" bIns="91425" anchor="t" anchorCtr="0">
            <a:noAutofit/>
          </a:bodyPr>
          <a:lstStyle/>
          <a:p>
            <a:pPr marL="76198" marR="0" lvl="0" indent="0" algn="ctr" defTabSz="1219170" rtl="0" eaLnBrk="1" fontAlgn="auto" latinLnBrk="0" hangingPunct="1">
              <a:lnSpc>
                <a:spcPct val="114000"/>
              </a:lnSpc>
              <a:spcBef>
                <a:spcPts val="0"/>
              </a:spcBef>
              <a:spcAft>
                <a:spcPts val="0"/>
              </a:spcAft>
              <a:buClr>
                <a:srgbClr val="000000"/>
              </a:buClr>
              <a:buSzPts val="2400"/>
              <a:buFontTx/>
              <a:buNone/>
              <a:tabLst/>
              <a:defRPr/>
            </a:pPr>
            <a:r>
              <a:rPr kumimoji="0" lang="en-US" sz="2667" b="1" i="0" u="none" strike="noStrike" kern="0" cap="none" spc="0" normalizeH="0" baseline="0" noProof="0" dirty="0">
                <a:ln>
                  <a:noFill/>
                </a:ln>
                <a:solidFill>
                  <a:srgbClr val="0000FF"/>
                </a:solidFill>
                <a:effectLst/>
                <a:uLnTx/>
                <a:uFillTx/>
                <a:latin typeface="Cambria"/>
                <a:ea typeface="Cambria"/>
                <a:cs typeface="Cambria"/>
                <a:sym typeface="Cambria"/>
              </a:rPr>
              <a:t>Map more error-tolerant DNN layers </a:t>
            </a:r>
          </a:p>
          <a:p>
            <a:pPr marL="76198" marR="0" lvl="0" indent="0" algn="ctr" defTabSz="1219170" rtl="0" eaLnBrk="1" fontAlgn="auto" latinLnBrk="0" hangingPunct="1">
              <a:lnSpc>
                <a:spcPct val="114000"/>
              </a:lnSpc>
              <a:spcBef>
                <a:spcPts val="0"/>
              </a:spcBef>
              <a:spcAft>
                <a:spcPts val="0"/>
              </a:spcAft>
              <a:buClr>
                <a:srgbClr val="000000"/>
              </a:buClr>
              <a:buSzPts val="2400"/>
              <a:buFontTx/>
              <a:buNone/>
              <a:tabLst/>
              <a:defRPr/>
            </a:pPr>
            <a:r>
              <a:rPr kumimoji="0" lang="en-US" sz="2667" b="0" i="0" u="none" strike="noStrike" kern="0" cap="none" spc="0" normalizeH="0" baseline="0" noProof="0" dirty="0">
                <a:ln>
                  <a:noFill/>
                </a:ln>
                <a:solidFill>
                  <a:srgbClr val="FF0000"/>
                </a:solidFill>
                <a:effectLst/>
                <a:uLnTx/>
                <a:uFillTx/>
                <a:latin typeface="Cambria"/>
                <a:ea typeface="Cambria"/>
                <a:cs typeface="Cambria"/>
                <a:sym typeface="Cambria"/>
              </a:rPr>
              <a:t>to DRAM partitions </a:t>
            </a:r>
            <a:r>
              <a:rPr kumimoji="0" lang="en-US" sz="2667" b="1" i="0" u="none" strike="noStrike" kern="0" cap="none" spc="0" normalizeH="0" baseline="0" noProof="0" dirty="0">
                <a:ln>
                  <a:noFill/>
                </a:ln>
                <a:solidFill>
                  <a:srgbClr val="FF0000"/>
                </a:solidFill>
                <a:effectLst/>
                <a:uLnTx/>
                <a:uFillTx/>
                <a:latin typeface="Cambria"/>
                <a:ea typeface="Cambria"/>
                <a:cs typeface="Cambria"/>
                <a:sym typeface="Cambria"/>
              </a:rPr>
              <a:t>with lower voltage/latency</a:t>
            </a:r>
          </a:p>
        </p:txBody>
      </p:sp>
      <p:sp>
        <p:nvSpPr>
          <p:cNvPr id="4" name="Oval 3">
            <a:extLst>
              <a:ext uri="{FF2B5EF4-FFF2-40B4-BE49-F238E27FC236}">
                <a16:creationId xmlns:a16="http://schemas.microsoft.com/office/drawing/2014/main" id="{4D7AE04A-9220-494C-B1F0-9D1B2DCF30EB}"/>
              </a:ext>
            </a:extLst>
          </p:cNvPr>
          <p:cNvSpPr/>
          <p:nvPr/>
        </p:nvSpPr>
        <p:spPr>
          <a:xfrm>
            <a:off x="2169194" y="3053176"/>
            <a:ext cx="364613" cy="370325"/>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mn-cs"/>
                <a:sym typeface="Arial"/>
              </a:rPr>
              <a:t>1</a:t>
            </a:r>
          </a:p>
        </p:txBody>
      </p:sp>
      <p:sp>
        <p:nvSpPr>
          <p:cNvPr id="13" name="Oval 12">
            <a:extLst>
              <a:ext uri="{FF2B5EF4-FFF2-40B4-BE49-F238E27FC236}">
                <a16:creationId xmlns:a16="http://schemas.microsoft.com/office/drawing/2014/main" id="{6BDBA303-B9BC-9347-A2C5-F3BD52862A08}"/>
              </a:ext>
            </a:extLst>
          </p:cNvPr>
          <p:cNvSpPr/>
          <p:nvPr/>
        </p:nvSpPr>
        <p:spPr>
          <a:xfrm>
            <a:off x="3880995" y="2601491"/>
            <a:ext cx="364613" cy="370325"/>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14" name="Oval 13">
            <a:extLst>
              <a:ext uri="{FF2B5EF4-FFF2-40B4-BE49-F238E27FC236}">
                <a16:creationId xmlns:a16="http://schemas.microsoft.com/office/drawing/2014/main" id="{0D9A0732-D08D-0347-83AB-9542B8D45F9B}"/>
              </a:ext>
            </a:extLst>
          </p:cNvPr>
          <p:cNvSpPr/>
          <p:nvPr/>
        </p:nvSpPr>
        <p:spPr>
          <a:xfrm>
            <a:off x="5644226" y="2480074"/>
            <a:ext cx="364613" cy="370325"/>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3</a:t>
            </a:r>
          </a:p>
        </p:txBody>
      </p:sp>
      <p:sp>
        <p:nvSpPr>
          <p:cNvPr id="15" name="Oval 14">
            <a:extLst>
              <a:ext uri="{FF2B5EF4-FFF2-40B4-BE49-F238E27FC236}">
                <a16:creationId xmlns:a16="http://schemas.microsoft.com/office/drawing/2014/main" id="{6713410C-D9C2-AB42-B5EC-6E0D72C30270}"/>
              </a:ext>
            </a:extLst>
          </p:cNvPr>
          <p:cNvSpPr/>
          <p:nvPr/>
        </p:nvSpPr>
        <p:spPr>
          <a:xfrm>
            <a:off x="7371283" y="2280396"/>
            <a:ext cx="364613" cy="370325"/>
          </a:xfrm>
          <a:prstGeom prst="ellipse">
            <a:avLst/>
          </a:prstGeom>
          <a:solidFill>
            <a:srgbClr val="081CF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4</a:t>
            </a:r>
          </a:p>
        </p:txBody>
      </p:sp>
      <p:sp>
        <p:nvSpPr>
          <p:cNvPr id="5" name="Rectangle 4">
            <a:extLst>
              <a:ext uri="{FF2B5EF4-FFF2-40B4-BE49-F238E27FC236}">
                <a16:creationId xmlns:a16="http://schemas.microsoft.com/office/drawing/2014/main" id="{86870D0F-D82B-6C41-9C97-B5BC74049CF6}"/>
              </a:ext>
            </a:extLst>
          </p:cNvPr>
          <p:cNvSpPr/>
          <p:nvPr/>
        </p:nvSpPr>
        <p:spPr>
          <a:xfrm>
            <a:off x="1758510" y="2701793"/>
            <a:ext cx="1356292" cy="37965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Cambria"/>
                <a:ea typeface="Cambria"/>
                <a:cs typeface="Cambria"/>
                <a:sym typeface="Cambria"/>
              </a:rPr>
              <a:t>&lt;2% BER</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 name="Rectangle 21">
            <a:extLst>
              <a:ext uri="{FF2B5EF4-FFF2-40B4-BE49-F238E27FC236}">
                <a16:creationId xmlns:a16="http://schemas.microsoft.com/office/drawing/2014/main" id="{F474518B-A4B8-CB44-8B10-FDDD86409945}"/>
              </a:ext>
            </a:extLst>
          </p:cNvPr>
          <p:cNvSpPr/>
          <p:nvPr/>
        </p:nvSpPr>
        <p:spPr>
          <a:xfrm>
            <a:off x="3385155" y="2232177"/>
            <a:ext cx="1356292" cy="37965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Cambria"/>
                <a:ea typeface="Cambria"/>
                <a:cs typeface="Cambria"/>
                <a:sym typeface="Cambria"/>
              </a:rPr>
              <a:t>&lt;5% BER</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Rectangle 22">
            <a:extLst>
              <a:ext uri="{FF2B5EF4-FFF2-40B4-BE49-F238E27FC236}">
                <a16:creationId xmlns:a16="http://schemas.microsoft.com/office/drawing/2014/main" id="{45CB6589-1569-0F48-9749-33E96B6F8FDD}"/>
              </a:ext>
            </a:extLst>
          </p:cNvPr>
          <p:cNvSpPr/>
          <p:nvPr/>
        </p:nvSpPr>
        <p:spPr>
          <a:xfrm>
            <a:off x="5155586" y="2148409"/>
            <a:ext cx="1356292" cy="37965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Cambria"/>
                <a:ea typeface="Cambria"/>
                <a:cs typeface="Cambria"/>
                <a:sym typeface="Cambria"/>
              </a:rPr>
              <a:t>&lt;6% BER</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Rectangle 23">
            <a:extLst>
              <a:ext uri="{FF2B5EF4-FFF2-40B4-BE49-F238E27FC236}">
                <a16:creationId xmlns:a16="http://schemas.microsoft.com/office/drawing/2014/main" id="{A2BB1C28-C771-9843-B1FF-40A448FE0B0A}"/>
              </a:ext>
            </a:extLst>
          </p:cNvPr>
          <p:cNvSpPr/>
          <p:nvPr/>
        </p:nvSpPr>
        <p:spPr>
          <a:xfrm>
            <a:off x="6875443" y="1821903"/>
            <a:ext cx="1356292" cy="37965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Cambria"/>
                <a:ea typeface="Cambria"/>
                <a:cs typeface="Cambria"/>
                <a:sym typeface="Cambria"/>
              </a:rPr>
              <a:t>&lt;8% BER</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571;p61">
            <a:extLst>
              <a:ext uri="{FF2B5EF4-FFF2-40B4-BE49-F238E27FC236}">
                <a16:creationId xmlns:a16="http://schemas.microsoft.com/office/drawing/2014/main" id="{2167F442-27C0-7A42-AAB9-583DC0150870}"/>
              </a:ext>
            </a:extLst>
          </p:cNvPr>
          <p:cNvSpPr txBox="1"/>
          <p:nvPr/>
        </p:nvSpPr>
        <p:spPr>
          <a:xfrm>
            <a:off x="215205" y="5636018"/>
            <a:ext cx="8786379" cy="811549"/>
          </a:xfrm>
          <a:prstGeom prst="rect">
            <a:avLst/>
          </a:prstGeom>
          <a:solidFill>
            <a:srgbClr val="D9EAD3"/>
          </a:solidFill>
          <a:ln>
            <a:noFill/>
          </a:ln>
        </p:spPr>
        <p:txBody>
          <a:bodyPr spcFirstLastPara="1" wrap="square" lIns="91425" tIns="182875" rIns="91425" bIns="91425" anchor="t" anchorCtr="0">
            <a:noAutofit/>
          </a:bodyPr>
          <a:lstStyle/>
          <a:p>
            <a:pPr marL="76198" marR="0" lvl="0" indent="0" algn="ctr" defTabSz="1219170" rtl="0" eaLnBrk="1" fontAlgn="auto" latinLnBrk="0" hangingPunct="1">
              <a:lnSpc>
                <a:spcPct val="114000"/>
              </a:lnSpc>
              <a:spcBef>
                <a:spcPts val="0"/>
              </a:spcBef>
              <a:spcAft>
                <a:spcPts val="0"/>
              </a:spcAft>
              <a:buClr>
                <a:srgbClr val="000000"/>
              </a:buClr>
              <a:buSzPts val="2400"/>
              <a:buFontTx/>
              <a:buNone/>
              <a:tabLst/>
              <a:defRPr/>
            </a:pPr>
            <a:r>
              <a:rPr kumimoji="0" lang="en-US" sz="2667" b="1" i="0" u="none" strike="noStrike" kern="0" cap="none" spc="0" normalizeH="0" baseline="0" noProof="0" dirty="0">
                <a:ln>
                  <a:noFill/>
                </a:ln>
                <a:solidFill>
                  <a:srgbClr val="000000"/>
                </a:solidFill>
                <a:effectLst/>
                <a:uLnTx/>
                <a:uFillTx/>
                <a:latin typeface="Cambria"/>
                <a:ea typeface="Cambria"/>
                <a:cs typeface="Cambria"/>
                <a:sym typeface="Cambria"/>
              </a:rPr>
              <a:t>4 DRAM partitions </a:t>
            </a:r>
            <a:r>
              <a:rPr kumimoji="0" lang="en-US" sz="2667" b="0" i="0" u="none" strike="noStrike" kern="0" cap="none" spc="0" normalizeH="0" baseline="0" noProof="0" dirty="0">
                <a:ln>
                  <a:noFill/>
                </a:ln>
                <a:solidFill>
                  <a:srgbClr val="000000"/>
                </a:solidFill>
                <a:effectLst/>
                <a:uLnTx/>
                <a:uFillTx/>
                <a:latin typeface="Cambria"/>
                <a:ea typeface="Cambria"/>
                <a:cs typeface="Cambria"/>
                <a:sym typeface="Cambria"/>
              </a:rPr>
              <a:t>with different error rates</a:t>
            </a:r>
          </a:p>
        </p:txBody>
      </p:sp>
    </p:spTree>
    <p:extLst>
      <p:ext uri="{BB962C8B-B14F-4D97-AF65-F5344CB8AC3E}">
        <p14:creationId xmlns:p14="http://schemas.microsoft.com/office/powerpoint/2010/main" val="412742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3" grpId="0" animBg="1"/>
      <p:bldP spid="14" grpId="0" animBg="1"/>
      <p:bldP spid="15" grpId="0" animBg="1"/>
      <p:bldP spid="5" grpId="0"/>
      <p:bldP spid="22" grpId="0"/>
      <p:bldP spid="23" grpId="0"/>
      <p:bldP spid="24" grpId="0"/>
      <p:bldP spid="25"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EDEN: Data-Aware Efficient DNN Inference</a:t>
            </a:r>
          </a:p>
        </p:txBody>
      </p:sp>
      <p:sp>
        <p:nvSpPr>
          <p:cNvPr id="3" name="Content Placeholder 2"/>
          <p:cNvSpPr>
            <a:spLocks noGrp="1"/>
          </p:cNvSpPr>
          <p:nvPr>
            <p:ph idx="1"/>
          </p:nvPr>
        </p:nvSpPr>
        <p:spPr>
          <a:xfrm>
            <a:off x="228600" y="980728"/>
            <a:ext cx="8807896" cy="5051648"/>
          </a:xfrm>
        </p:spPr>
        <p:txBody>
          <a:bodyPr/>
          <a:lstStyle/>
          <a:p>
            <a:r>
              <a:rPr lang="en-US" sz="2000" dirty="0"/>
              <a:t>Skanda </a:t>
            </a:r>
            <a:r>
              <a:rPr lang="en-US" sz="2000" dirty="0" err="1"/>
              <a:t>Koppula</a:t>
            </a:r>
            <a:r>
              <a:rPr lang="en-US" sz="2000" dirty="0"/>
              <a:t>, Lois </a:t>
            </a:r>
            <a:r>
              <a:rPr lang="en-US" sz="2000" dirty="0" err="1"/>
              <a:t>Orosa</a:t>
            </a:r>
            <a:r>
              <a:rPr lang="en-US" sz="2000" dirty="0"/>
              <a:t>, A. </a:t>
            </a:r>
            <a:r>
              <a:rPr lang="en-US" sz="2000" dirty="0" err="1"/>
              <a:t>Giray</a:t>
            </a:r>
            <a:r>
              <a:rPr lang="en-US" sz="2000" dirty="0"/>
              <a:t> </a:t>
            </a:r>
            <a:r>
              <a:rPr lang="en-US" sz="2000" dirty="0" err="1"/>
              <a:t>Yaglikci</a:t>
            </a:r>
            <a:r>
              <a:rPr lang="en-US" sz="2000" dirty="0"/>
              <a:t>, </a:t>
            </a:r>
            <a:r>
              <a:rPr lang="en-US" sz="2000" dirty="0" err="1"/>
              <a:t>Roknoddin</a:t>
            </a:r>
            <a:r>
              <a:rPr lang="en-US" sz="2000" dirty="0"/>
              <a:t> Azizi, Taha </a:t>
            </a:r>
            <a:r>
              <a:rPr lang="en-US" sz="2000" dirty="0" err="1"/>
              <a:t>Shahroodi</a:t>
            </a:r>
            <a:r>
              <a:rPr lang="en-US" sz="2000" dirty="0"/>
              <a:t>, Konstantinos </a:t>
            </a:r>
            <a:r>
              <a:rPr lang="en-US" sz="2000" dirty="0" err="1"/>
              <a:t>Kanellopoulos</a:t>
            </a:r>
            <a:r>
              <a:rPr lang="en-US" sz="2000" dirty="0"/>
              <a:t>, and Onur Mutlu,</a:t>
            </a:r>
            <a:br>
              <a:rPr lang="en-US" sz="2000" dirty="0"/>
            </a:br>
            <a:r>
              <a:rPr lang="en-US" sz="2000" b="1" dirty="0">
                <a:hlinkClick r:id="rId2"/>
              </a:rPr>
              <a:t>"EDEN: Enabling Energy-Efficient, High-Performance Deep Neural Network Inference Using Approximate DRAM"</a:t>
            </a:r>
            <a:br>
              <a:rPr lang="en-US" sz="2000" dirty="0"/>
            </a:br>
            <a:r>
              <a:rPr lang="en-US" sz="2000" i="1" dirty="0"/>
              <a:t>Proceedings of the </a:t>
            </a:r>
            <a:r>
              <a:rPr lang="en-US" sz="2000" i="1" dirty="0">
                <a:hlinkClick r:id="rId3"/>
              </a:rPr>
              <a:t>52nd International Symposium on Microarchitecture</a:t>
            </a:r>
            <a:r>
              <a:rPr lang="en-US" sz="2000" i="1" dirty="0"/>
              <a:t> (</a:t>
            </a:r>
            <a:r>
              <a:rPr lang="en-US" sz="2000" b="1" i="1" dirty="0"/>
              <a:t>MICRO</a:t>
            </a:r>
            <a:r>
              <a:rPr lang="en-US" sz="2000" i="1" dirty="0"/>
              <a:t>)</a:t>
            </a:r>
            <a:r>
              <a:rPr lang="en-US" sz="2000" dirty="0"/>
              <a:t>, Columbus, OH, USA, October 2019.</a:t>
            </a:r>
            <a:br>
              <a:rPr lang="en-US" sz="2000" dirty="0"/>
            </a:br>
            <a:r>
              <a:rPr lang="en-US" sz="2000" dirty="0"/>
              <a:t>[</a:t>
            </a:r>
            <a:r>
              <a:rPr lang="en-US" sz="2000" dirty="0">
                <a:hlinkClick r:id="rId4"/>
              </a:rPr>
              <a:t>Lightning Talk 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Video</a:t>
            </a:r>
            <a:r>
              <a:rPr lang="en-US" sz="2000" dirty="0"/>
              <a:t> (90 seconds)]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40E42FC0-77B3-B442-82F2-B805EFEC4217}"/>
              </a:ext>
            </a:extLst>
          </p:cNvPr>
          <p:cNvPicPr>
            <a:picLocks noChangeAspect="1"/>
          </p:cNvPicPr>
          <p:nvPr/>
        </p:nvPicPr>
        <p:blipFill>
          <a:blip r:embed="rId7"/>
          <a:stretch>
            <a:fillRect/>
          </a:stretch>
        </p:blipFill>
        <p:spPr>
          <a:xfrm>
            <a:off x="0" y="4203576"/>
            <a:ext cx="9144000" cy="1828800"/>
          </a:xfrm>
          <a:prstGeom prst="rect">
            <a:avLst/>
          </a:prstGeom>
        </p:spPr>
      </p:pic>
    </p:spTree>
    <p:extLst>
      <p:ext uri="{BB962C8B-B14F-4D97-AF65-F5344CB8AC3E}">
        <p14:creationId xmlns:p14="http://schemas.microsoft.com/office/powerpoint/2010/main" val="2650449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80998994"/>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Recap: 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data-driven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AutoShape 25">
            <a:extLst>
              <a:ext uri="{FF2B5EF4-FFF2-40B4-BE49-F238E27FC236}">
                <a16:creationId xmlns:a16="http://schemas.microsoft.com/office/drawing/2014/main" id="{DA62BB11-526D-FF4E-BEBB-0DCCB36B77C3}"/>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a:extLst>
              <a:ext uri="{FF2B5EF4-FFF2-40B4-BE49-F238E27FC236}">
                <a16:creationId xmlns:a16="http://schemas.microsoft.com/office/drawing/2014/main" id="{9EF3383E-99CD-264A-8462-DAA882D4CECE}"/>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515515781"/>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10867531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71685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Some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1097583"/>
            <a:ext cx="8915400" cy="5267672"/>
          </a:xfrm>
        </p:spPr>
        <p:txBody>
          <a:bodyPr/>
          <a:lstStyle/>
          <a:p>
            <a:pPr marL="0" indent="0" algn="ctr">
              <a:buNone/>
            </a:pPr>
            <a:r>
              <a:rPr lang="en-US" sz="1600" dirty="0">
                <a:solidFill>
                  <a:srgbClr val="0432FF"/>
                </a:solidFill>
                <a:hlinkClick r:id="rId2">
                  <a:extLst>
                    <a:ext uri="{A12FA001-AC4F-418D-AE19-62706E023703}">
                      <ahyp:hlinkClr xmlns:ahyp="http://schemas.microsoft.com/office/drawing/2018/hyperlinkcolor" val="tx"/>
                    </a:ext>
                  </a:extLst>
                </a:hlinkClick>
              </a:rPr>
              <a:t>https://www.youtube.com/onurmutlulectures</a:t>
            </a:r>
            <a:endParaRPr lang="en-US" sz="1600" dirty="0">
              <a:solidFill>
                <a:srgbClr val="0432FF"/>
              </a:solidFill>
            </a:endParaRPr>
          </a:p>
          <a:p>
            <a:pPr marL="0" indent="0" algn="ctr">
              <a:buNone/>
            </a:pPr>
            <a:endParaRPr lang="en-US" sz="1100" dirty="0"/>
          </a:p>
          <a:p>
            <a:pPr marL="0" indent="0" algn="ctr">
              <a:buNone/>
            </a:pPr>
            <a:endParaRPr lang="en-US" sz="1100" dirty="0"/>
          </a:p>
          <a:p>
            <a:r>
              <a:rPr lang="en-US" dirty="0"/>
              <a:t>Future Computing Architectures</a:t>
            </a:r>
          </a:p>
          <a:p>
            <a:pPr lvl="1"/>
            <a:r>
              <a:rPr lang="en-US" sz="1300" dirty="0">
                <a:hlinkClick r:id="rId3"/>
              </a:rPr>
              <a:t>https://www.youtube.com/watch?v=kgiZlSOcGFM&amp;list=PL5Q2soXY2Zi8D_5MGV6EnXEJHnV2YFBJl&amp;index=1</a:t>
            </a:r>
            <a:endParaRPr lang="en-US" sz="1300" dirty="0"/>
          </a:p>
          <a:p>
            <a:pPr lvl="1"/>
            <a:endParaRPr lang="en-US" sz="1100" dirty="0"/>
          </a:p>
          <a:p>
            <a:r>
              <a:rPr lang="en-US" dirty="0"/>
              <a:t>Enabling In-Memory Computation</a:t>
            </a:r>
          </a:p>
          <a:p>
            <a:pPr lvl="1"/>
            <a:r>
              <a:rPr lang="en-US" sz="1300" dirty="0">
                <a:hlinkClick r:id="rId4"/>
              </a:rPr>
              <a:t>https://www.youtube.com/watch?v=njX_14584Jw&amp;list=PL5Q2soXY2Zi8D_5MGV6EnXEJHnV2YFBJl&amp;index=16</a:t>
            </a:r>
            <a:r>
              <a:rPr lang="en-US" sz="1300" dirty="0"/>
              <a:t> </a:t>
            </a:r>
          </a:p>
          <a:p>
            <a:pPr lvl="1"/>
            <a:endParaRPr lang="en-US" sz="1100" dirty="0"/>
          </a:p>
          <a:p>
            <a:r>
              <a:rPr lang="en-US" dirty="0"/>
              <a:t>Accelerating Genome Analysis</a:t>
            </a:r>
          </a:p>
          <a:p>
            <a:pPr lvl="1"/>
            <a:r>
              <a:rPr lang="en-US" sz="1300" dirty="0">
                <a:hlinkClick r:id="rId5"/>
              </a:rPr>
              <a:t>https://www.youtube.com/watch?v=hPnSmfwu2-A&amp;list=PL5Q2soXY2Zi8D_5MGV6EnXEJHnV2YFBJl&amp;index=9</a:t>
            </a:r>
            <a:endParaRPr lang="en-US" sz="1300" dirty="0"/>
          </a:p>
          <a:p>
            <a:endParaRPr lang="en-US" sz="1100" dirty="0"/>
          </a:p>
          <a:p>
            <a:r>
              <a:rPr lang="en-US" dirty="0"/>
              <a:t>Rethinking Memory System Design</a:t>
            </a:r>
          </a:p>
          <a:p>
            <a:pPr lvl="1"/>
            <a:r>
              <a:rPr lang="en-US" sz="1300" dirty="0">
                <a:hlinkClick r:id="rId6"/>
              </a:rPr>
              <a:t>https://www.youtube.com/watch?v=F7xZLNMIY1E&amp;list=PL5Q2soXY2Zi8D_5MGV6EnXEJHnV2YFBJl&amp;index=3</a:t>
            </a:r>
            <a:endParaRPr lang="en-US" sz="1300" dirty="0"/>
          </a:p>
          <a:p>
            <a:pPr lvl="1"/>
            <a:endParaRPr lang="en-US" sz="1300" dirty="0"/>
          </a:p>
          <a:p>
            <a:r>
              <a:rPr lang="en-US" dirty="0"/>
              <a:t>Intelligent Architectures for Intelligent Machines</a:t>
            </a:r>
          </a:p>
          <a:p>
            <a:pPr lvl="1"/>
            <a:r>
              <a:rPr lang="en-US" sz="1300" dirty="0">
                <a:hlinkClick r:id="rId7"/>
              </a:rPr>
              <a:t>https://www.youtube.com/watch?v=n8Aj_A0WSg8&amp;list=PL5Q2soXY2Zi8D_5MGV6EnXEJHnV2YFBJl&amp;index=22</a:t>
            </a:r>
            <a:endParaRPr lang="en-US" sz="1300" dirty="0"/>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356043988"/>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https://safari.ethz.ch/memory_systems/ACACES2018/</a:t>
            </a:r>
            <a:endParaRPr lang="en-US" dirty="0"/>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201822985"/>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Longer Memory Course (~18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Tu Wien 2019 </a:t>
            </a:r>
          </a:p>
          <a:p>
            <a:pPr lvl="1"/>
            <a:r>
              <a:rPr lang="en-US" dirty="0"/>
              <a:t>Memory Systems and Memory-Centric Computing Systems</a:t>
            </a:r>
          </a:p>
          <a:p>
            <a:pPr lvl="1"/>
            <a:r>
              <a:rPr lang="en-US" dirty="0"/>
              <a:t>Taught by Onur Mutlu June 12-19, 2019</a:t>
            </a:r>
          </a:p>
          <a:p>
            <a:pPr lvl="1"/>
            <a:r>
              <a:rPr lang="en-US" dirty="0"/>
              <a:t>~18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https://safari.ethz.ch/memory_systems/TUWien2019</a:t>
            </a:r>
            <a:r>
              <a:rPr lang="en-US" dirty="0"/>
              <a:t>  </a:t>
            </a:r>
          </a:p>
          <a:p>
            <a:pPr lvl="1"/>
            <a:r>
              <a:rPr lang="en-US" dirty="0">
                <a:hlinkClick r:id="rId3"/>
              </a:rPr>
              <a:t>https://www.youtube.com/playlist?list=PL5Q2soXY2Zi_gntM55VoMlKlw7YrXOhbl</a:t>
            </a:r>
            <a:endParaRPr lang="en-US" dirty="0"/>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503494"/>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1863690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08902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III</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281042577"/>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655606887"/>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891648912"/>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VI</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37543036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Reference Overview Paper VII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20808023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340768"/>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1829138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Digital Design &amp; Computer Architecture Course Lecture Videos</a:t>
            </a:r>
            <a:r>
              <a:rPr lang="en-US" b="1" dirty="0"/>
              <a:t> (</a:t>
            </a:r>
            <a:r>
              <a:rPr lang="en-US" b="1" dirty="0">
                <a:hlinkClick r:id="rId3"/>
              </a:rPr>
              <a:t>2020</a:t>
            </a:r>
            <a:r>
              <a:rPr lang="en-US" b="1" dirty="0"/>
              <a:t>, </a:t>
            </a:r>
            <a:r>
              <a:rPr lang="en-US" b="1" dirty="0">
                <a:hlinkClick r:id="rId2"/>
              </a:rPr>
              <a:t>2019</a:t>
            </a:r>
            <a:r>
              <a:rPr lang="en-US" b="1" dirty="0"/>
              <a:t>, </a:t>
            </a:r>
            <a:r>
              <a:rPr lang="en-US" b="1" dirty="0">
                <a:hlinkClick r:id="rId4"/>
              </a:rPr>
              <a:t>2018</a:t>
            </a:r>
            <a:r>
              <a:rPr lang="en-US" b="1" dirty="0"/>
              <a:t>, </a:t>
            </a:r>
            <a:r>
              <a:rPr lang="en-US" b="1" dirty="0">
                <a:hlinkClick r:id="rId5"/>
              </a:rPr>
              <a:t>2017</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r>
              <a:rPr lang="en-US" b="1" dirty="0">
                <a:hlinkClick r:id="rId9"/>
              </a:rPr>
              <a:t>Undergraduate Digital Design &amp; Computer Architecture Course Materials</a:t>
            </a:r>
            <a:r>
              <a:rPr lang="en-US" b="1" dirty="0"/>
              <a:t> (</a:t>
            </a:r>
            <a:r>
              <a:rPr lang="en-US" b="1" dirty="0">
                <a:hlinkClick r:id="rId10"/>
              </a:rPr>
              <a:t>2020</a:t>
            </a:r>
            <a:r>
              <a:rPr lang="en-US" b="1" dirty="0"/>
              <a:t>, </a:t>
            </a:r>
            <a:r>
              <a:rPr lang="en-US" b="1" dirty="0">
                <a:hlinkClick r:id="rId9"/>
              </a:rPr>
              <a:t>2019</a:t>
            </a:r>
            <a:r>
              <a:rPr lang="en-US" b="1" dirty="0"/>
              <a:t>, </a:t>
            </a:r>
            <a:r>
              <a:rPr lang="en-US" b="1" dirty="0">
                <a:hlinkClick r:id="rId11"/>
              </a:rPr>
              <a:t>2018</a:t>
            </a:r>
            <a:r>
              <a:rPr lang="en-US" b="1" dirty="0"/>
              <a:t>, </a:t>
            </a:r>
            <a:r>
              <a:rPr lang="en-US" b="1" dirty="0">
                <a:hlinkClick r:id="rId12"/>
              </a:rPr>
              <a:t>2015</a:t>
            </a:r>
            <a:r>
              <a:rPr lang="en-US" b="1" dirty="0"/>
              <a:t>, </a:t>
            </a:r>
            <a:r>
              <a:rPr lang="en-US" b="1" dirty="0">
                <a:hlinkClick r:id="rId13"/>
              </a:rPr>
              <a:t>2014</a:t>
            </a:r>
            <a:r>
              <a:rPr lang="en-US" b="1" dirty="0"/>
              <a:t>, </a:t>
            </a:r>
            <a:r>
              <a:rPr lang="en-US" b="1" dirty="0">
                <a:hlinkClick r:id="rId14"/>
              </a:rPr>
              <a:t>2013</a:t>
            </a:r>
            <a:r>
              <a:rPr lang="en-US" b="1" dirty="0"/>
              <a:t>)</a:t>
            </a:r>
            <a:endParaRPr lang="en-US" sz="1500" b="1" dirty="0">
              <a:hlinkClick r:id="" action="ppaction://noaction"/>
            </a:endParaRPr>
          </a:p>
          <a:p>
            <a:endParaRPr lang="en-US" sz="1500" b="1" dirty="0">
              <a:hlinkClick r:id="" action="ppaction://noaction"/>
            </a:endParaRPr>
          </a:p>
          <a:p>
            <a:r>
              <a:rPr lang="en-US" b="1" dirty="0">
                <a:hlinkClick r:id="rId15"/>
              </a:rPr>
              <a:t>Graduate Computer Architecture Course Lecture Videos</a:t>
            </a:r>
            <a:r>
              <a:rPr lang="en-US" b="1" dirty="0"/>
              <a:t> (</a:t>
            </a:r>
            <a:r>
              <a:rPr lang="en-US" b="1" dirty="0">
                <a:hlinkClick r:id="rId15"/>
              </a:rPr>
              <a:t>2019</a:t>
            </a:r>
            <a:r>
              <a:rPr lang="en-US" b="1" dirty="0"/>
              <a:t>, </a:t>
            </a:r>
            <a:r>
              <a:rPr lang="en-US" b="1" dirty="0">
                <a:hlinkClick r:id="rId16"/>
              </a:rPr>
              <a:t>2018</a:t>
            </a:r>
            <a:r>
              <a:rPr lang="en-US" b="1" dirty="0"/>
              <a:t>, </a:t>
            </a:r>
            <a:r>
              <a:rPr lang="en-US" b="1" dirty="0">
                <a:hlinkClick r:id="rId17"/>
              </a:rPr>
              <a:t>2017</a:t>
            </a:r>
            <a:r>
              <a:rPr lang="en-US" b="1" dirty="0"/>
              <a:t>, </a:t>
            </a:r>
            <a:r>
              <a:rPr lang="en-US" b="1" dirty="0">
                <a:hlinkClick r:id="rId18"/>
              </a:rPr>
              <a:t>2015</a:t>
            </a:r>
            <a:r>
              <a:rPr lang="en-US" b="1" dirty="0"/>
              <a:t>, </a:t>
            </a:r>
            <a:r>
              <a:rPr lang="en-US" b="1" dirty="0">
                <a:hlinkClick r:id="rId19"/>
              </a:rPr>
              <a:t>2013</a:t>
            </a:r>
            <a:r>
              <a:rPr lang="en-US" b="1" dirty="0"/>
              <a:t>)</a:t>
            </a:r>
          </a:p>
          <a:p>
            <a:r>
              <a:rPr lang="en-US" b="1" dirty="0">
                <a:hlinkClick r:id="rId20"/>
              </a:rPr>
              <a:t>Graduate Computer Architecture Course Materials</a:t>
            </a:r>
            <a:r>
              <a:rPr lang="en-US" b="1" dirty="0"/>
              <a:t> (</a:t>
            </a:r>
            <a:r>
              <a:rPr lang="en-US" b="1" dirty="0">
                <a:hlinkClick r:id="rId20"/>
              </a:rPr>
              <a:t>2019</a:t>
            </a:r>
            <a:r>
              <a:rPr lang="en-US" b="1" dirty="0"/>
              <a:t>, </a:t>
            </a:r>
            <a:r>
              <a:rPr lang="en-US" b="1" dirty="0">
                <a:hlinkClick r:id="rId21"/>
              </a:rPr>
              <a:t>2018</a:t>
            </a:r>
            <a:r>
              <a:rPr lang="en-US" b="1" dirty="0"/>
              <a:t>, </a:t>
            </a:r>
            <a:r>
              <a:rPr lang="en-US" b="1" dirty="0">
                <a:hlinkClick r:id="rId22"/>
              </a:rPr>
              <a:t>2017</a:t>
            </a:r>
            <a:r>
              <a:rPr lang="en-US" b="1" dirty="0"/>
              <a:t>, </a:t>
            </a:r>
            <a:r>
              <a:rPr lang="en-US" b="1" dirty="0">
                <a:hlinkClick r:id="rId23"/>
              </a:rPr>
              <a:t>2015</a:t>
            </a:r>
            <a:r>
              <a:rPr lang="en-US" b="1" dirty="0"/>
              <a:t>, </a:t>
            </a:r>
            <a:r>
              <a:rPr lang="en-US" b="1" dirty="0">
                <a:hlinkClick r:id="rId24"/>
              </a:rPr>
              <a:t>2013</a:t>
            </a:r>
            <a:r>
              <a:rPr lang="en-US" b="1" dirty="0"/>
              <a:t>)</a:t>
            </a:r>
          </a:p>
          <a:p>
            <a:pPr marL="0" indent="0">
              <a:buNone/>
            </a:pPr>
            <a:endParaRPr lang="en-US" sz="1500" b="1" dirty="0">
              <a:hlinkClick r:id="" action="ppaction://noaction"/>
            </a:endParaRPr>
          </a:p>
          <a:p>
            <a:r>
              <a:rPr lang="en-US" b="1" dirty="0">
                <a:hlinkClick r:id="rId25"/>
              </a:rPr>
              <a:t>Parallel Computer Architecture Course Materials</a:t>
            </a:r>
            <a:r>
              <a:rPr lang="en-US" b="1" dirty="0"/>
              <a:t> (</a:t>
            </a:r>
            <a:r>
              <a:rPr lang="en-US" b="1" dirty="0">
                <a:hlinkClick r:id="rId26"/>
              </a:rPr>
              <a:t>Lecture Videos</a:t>
            </a:r>
            <a:r>
              <a:rPr lang="en-US" b="1" dirty="0"/>
              <a:t>)</a:t>
            </a:r>
          </a:p>
          <a:p>
            <a:endParaRPr lang="en-US" sz="1200" b="1" dirty="0">
              <a:hlinkClick r:id="rId27"/>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684710849"/>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Seminar in Computer Architecture Course Lecture Videos</a:t>
            </a:r>
            <a:r>
              <a:rPr lang="en-US" b="1" dirty="0"/>
              <a:t> (</a:t>
            </a:r>
            <a:r>
              <a:rPr lang="en-US" b="1" dirty="0">
                <a:hlinkClick r:id="rId3"/>
              </a:rPr>
              <a:t>Spring 2020</a:t>
            </a:r>
            <a:r>
              <a:rPr lang="en-US" b="1" dirty="0"/>
              <a:t>, </a:t>
            </a:r>
            <a:r>
              <a:rPr lang="en-US" b="1" dirty="0">
                <a:hlinkClick r:id="rId4"/>
              </a:rPr>
              <a:t>Fall 2019</a:t>
            </a:r>
            <a:r>
              <a:rPr lang="en-US" b="1" dirty="0"/>
              <a:t>, </a:t>
            </a:r>
            <a:r>
              <a:rPr lang="en-US" b="1" dirty="0">
                <a:hlinkClick r:id="rId5"/>
              </a:rPr>
              <a:t>Spring 2019</a:t>
            </a:r>
            <a:r>
              <a:rPr lang="en-US" b="1" dirty="0"/>
              <a:t>, </a:t>
            </a:r>
            <a:r>
              <a:rPr lang="en-US" b="1" dirty="0">
                <a:hlinkClick r:id="rId6"/>
              </a:rPr>
              <a:t>2018</a:t>
            </a:r>
            <a:r>
              <a:rPr lang="en-US" b="1" dirty="0"/>
              <a:t>)</a:t>
            </a:r>
          </a:p>
          <a:p>
            <a:r>
              <a:rPr lang="en-US" b="1" dirty="0">
                <a:hlinkClick r:id="rId7"/>
              </a:rPr>
              <a:t>Seminar in Computer Architecture Course Materials</a:t>
            </a:r>
            <a:r>
              <a:rPr lang="en-US" b="1" dirty="0"/>
              <a:t> (</a:t>
            </a:r>
            <a:r>
              <a:rPr lang="en-US" b="1" dirty="0">
                <a:hlinkClick r:id="rId7"/>
              </a:rPr>
              <a:t>Spring 2020</a:t>
            </a:r>
            <a:r>
              <a:rPr lang="en-US" b="1" dirty="0"/>
              <a:t>, </a:t>
            </a:r>
            <a:r>
              <a:rPr lang="en-US" b="1" dirty="0">
                <a:hlinkClick r:id="rId8"/>
              </a:rPr>
              <a:t>Fall 2019</a:t>
            </a:r>
            <a:r>
              <a:rPr lang="en-US" b="1" dirty="0"/>
              <a:t>, </a:t>
            </a:r>
            <a:r>
              <a:rPr lang="en-US" b="1" dirty="0">
                <a:hlinkClick r:id="rId9"/>
              </a:rPr>
              <a:t>Spring 2019</a:t>
            </a:r>
            <a:r>
              <a:rPr lang="en-US" b="1" dirty="0"/>
              <a:t>, </a:t>
            </a:r>
            <a:r>
              <a:rPr lang="en-US" b="1" dirty="0">
                <a:hlinkClick r:id="rId10"/>
              </a:rPr>
              <a:t>2018</a:t>
            </a:r>
            <a:r>
              <a:rPr lang="en-US" b="1" dirty="0"/>
              <a:t>)</a:t>
            </a:r>
          </a:p>
          <a:p>
            <a:pPr marL="0" indent="0">
              <a:buNone/>
            </a:pPr>
            <a:endParaRPr lang="en-US" b="1" dirty="0"/>
          </a:p>
          <a:p>
            <a:r>
              <a:rPr lang="en-US" b="1" dirty="0">
                <a:hlinkClick r:id="rId11"/>
              </a:rPr>
              <a:t>Memory Systems Course Lecture Videos</a:t>
            </a:r>
            <a:r>
              <a:rPr lang="en-US" b="1" dirty="0"/>
              <a:t> (</a:t>
            </a:r>
            <a:r>
              <a:rPr lang="en-US" b="1" dirty="0">
                <a:hlinkClick r:id="rId12"/>
              </a:rPr>
              <a:t>Sept 2019</a:t>
            </a:r>
            <a:r>
              <a:rPr lang="en-US" b="1" dirty="0"/>
              <a:t>, </a:t>
            </a:r>
            <a:r>
              <a:rPr lang="en-US" b="1" dirty="0">
                <a:hlinkClick r:id="rId13"/>
              </a:rPr>
              <a:t>July 2019</a:t>
            </a:r>
            <a:r>
              <a:rPr lang="en-US" b="1" dirty="0"/>
              <a:t>, </a:t>
            </a:r>
            <a:r>
              <a:rPr lang="en-US" b="1" dirty="0">
                <a:hlinkClick r:id="rId14"/>
              </a:rPr>
              <a:t>June 2019</a:t>
            </a:r>
            <a:r>
              <a:rPr lang="en-US" b="1" dirty="0"/>
              <a:t>, </a:t>
            </a:r>
            <a:r>
              <a:rPr lang="en-US" b="1" dirty="0">
                <a:hlinkClick r:id="rId11"/>
              </a:rPr>
              <a:t>October 2018</a:t>
            </a:r>
            <a:r>
              <a:rPr lang="en-US" b="1" dirty="0"/>
              <a:t>)</a:t>
            </a:r>
          </a:p>
          <a:p>
            <a:r>
              <a:rPr lang="en-US" b="1" dirty="0">
                <a:hlinkClick r:id="rId15"/>
              </a:rPr>
              <a:t>Memory Systems Short Course Lecture Materials</a:t>
            </a:r>
            <a:r>
              <a:rPr lang="en-US" b="1" dirty="0"/>
              <a:t> (</a:t>
            </a:r>
            <a:r>
              <a:rPr lang="en-US" b="1" dirty="0">
                <a:hlinkClick r:id="rId15"/>
              </a:rPr>
              <a:t>Sept 2019</a:t>
            </a:r>
            <a:r>
              <a:rPr lang="en-US" b="1" dirty="0"/>
              <a:t>, </a:t>
            </a:r>
            <a:r>
              <a:rPr lang="en-US" b="1" dirty="0">
                <a:hlinkClick r:id="rId15"/>
              </a:rPr>
              <a:t>July 2019</a:t>
            </a:r>
            <a:r>
              <a:rPr lang="en-US" b="1" dirty="0"/>
              <a:t>, </a:t>
            </a:r>
            <a:r>
              <a:rPr lang="en-US" b="1" dirty="0">
                <a:hlinkClick r:id="rId16"/>
              </a:rPr>
              <a:t>June 2019</a:t>
            </a:r>
            <a:r>
              <a:rPr lang="en-US" b="1" dirty="0"/>
              <a:t>, </a:t>
            </a:r>
            <a:r>
              <a:rPr lang="en-US" b="1" dirty="0">
                <a:hlinkClick r:id="rId17"/>
              </a:rPr>
              <a:t>October 2018</a:t>
            </a:r>
            <a:r>
              <a:rPr lang="en-US" b="1" dirty="0"/>
              <a:t>)</a:t>
            </a:r>
          </a:p>
          <a:p>
            <a:r>
              <a:rPr lang="en-US" b="1" dirty="0">
                <a:hlinkClick r:id="rId18"/>
              </a:rPr>
              <a:t>ACACES Summer School Memory Systems Course Lecture Videos</a:t>
            </a:r>
            <a:r>
              <a:rPr lang="en-US" b="1" dirty="0"/>
              <a:t> (</a:t>
            </a:r>
            <a:r>
              <a:rPr lang="en-US" b="1" dirty="0">
                <a:hlinkClick r:id="rId18"/>
              </a:rPr>
              <a:t>2018</a:t>
            </a:r>
            <a:r>
              <a:rPr lang="en-US" b="1" dirty="0"/>
              <a:t>, </a:t>
            </a:r>
            <a:r>
              <a:rPr lang="en-US" b="1" dirty="0">
                <a:hlinkClick r:id="rId19"/>
              </a:rPr>
              <a:t>2013</a:t>
            </a:r>
            <a:r>
              <a:rPr lang="en-US" b="1" dirty="0"/>
              <a:t>)</a:t>
            </a:r>
          </a:p>
          <a:p>
            <a:r>
              <a:rPr lang="en-US" b="1" dirty="0">
                <a:hlinkClick r:id="rId20"/>
              </a:rPr>
              <a:t>ACACES Summer School Memory Systems Course Materials</a:t>
            </a:r>
            <a:r>
              <a:rPr lang="en-US" b="1" dirty="0"/>
              <a:t> (</a:t>
            </a:r>
            <a:r>
              <a:rPr lang="en-US" b="1" dirty="0">
                <a:hlinkClick r:id="rId20"/>
              </a:rPr>
              <a:t>2018</a:t>
            </a:r>
            <a:r>
              <a:rPr lang="en-US" b="1" dirty="0"/>
              <a:t>, </a:t>
            </a:r>
            <a:r>
              <a:rPr lang="en-US" b="1" dirty="0">
                <a:hlinkClick r:id="rId19"/>
              </a:rPr>
              <a:t>2013</a:t>
            </a:r>
            <a:r>
              <a:rPr lang="en-US" b="1" dirty="0"/>
              <a:t>)</a:t>
            </a:r>
          </a:p>
          <a:p>
            <a:endParaRPr lang="en-US" b="1" dirty="0">
              <a:hlinkClick r:id="rId21"/>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890447156"/>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199817108"/>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546410673"/>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1017752364"/>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76E76-3DF3-9847-8A08-45FCD52985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D7EBCD-5A6F-3340-B62D-91A3EF960DF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D6134AB-D416-9A48-BBCD-22A7C7648CE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6B3D586A-3EAB-D842-A65E-F7012BD4D88C}"/>
              </a:ext>
            </a:extLst>
          </p:cNvPr>
          <p:cNvPicPr>
            <a:picLocks noChangeAspect="1"/>
          </p:cNvPicPr>
          <p:nvPr/>
        </p:nvPicPr>
        <p:blipFill>
          <a:blip r:embed="rId2"/>
          <a:stretch>
            <a:fillRect/>
          </a:stretch>
        </p:blipFill>
        <p:spPr>
          <a:xfrm>
            <a:off x="539552" y="11863"/>
            <a:ext cx="3823070" cy="6858000"/>
          </a:xfrm>
          <a:prstGeom prst="rect">
            <a:avLst/>
          </a:prstGeom>
        </p:spPr>
      </p:pic>
      <p:pic>
        <p:nvPicPr>
          <p:cNvPr id="6" name="Picture 5">
            <a:extLst>
              <a:ext uri="{FF2B5EF4-FFF2-40B4-BE49-F238E27FC236}">
                <a16:creationId xmlns:a16="http://schemas.microsoft.com/office/drawing/2014/main" id="{116FE935-377A-4A4C-B041-D868F81E0A83}"/>
              </a:ext>
            </a:extLst>
          </p:cNvPr>
          <p:cNvPicPr>
            <a:picLocks noChangeAspect="1"/>
          </p:cNvPicPr>
          <p:nvPr/>
        </p:nvPicPr>
        <p:blipFill>
          <a:blip r:embed="rId3"/>
          <a:stretch>
            <a:fillRect/>
          </a:stretch>
        </p:blipFill>
        <p:spPr>
          <a:xfrm>
            <a:off x="4841587" y="18078"/>
            <a:ext cx="3518647" cy="6858000"/>
          </a:xfrm>
          <a:prstGeom prst="rect">
            <a:avLst/>
          </a:prstGeom>
        </p:spPr>
      </p:pic>
    </p:spTree>
    <p:extLst>
      <p:ext uri="{BB962C8B-B14F-4D97-AF65-F5344CB8AC3E}">
        <p14:creationId xmlns:p14="http://schemas.microsoft.com/office/powerpoint/2010/main" val="1219257503"/>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and Talks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https://www.youtube.com/onurmutlulectures</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11952984"/>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57139140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Were</a:t>
            </a:r>
            <a:r>
              <a:rPr lang="en-US" dirty="0"/>
              <a:t> Real</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8"/>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393689227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Memory Scaling Issues </a:t>
            </a:r>
            <a:r>
              <a:rPr lang="en-US" b="1" dirty="0"/>
              <a:t>Are</a:t>
            </a:r>
            <a:r>
              <a:rPr lang="en-US" dirty="0"/>
              <a:t> Real</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177560978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The Story of RowHammer </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49894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216064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fld id="{323594FA-E141-4234-AE05-360401972BE7}" type="slidenum">
              <a:rPr lang="en-US" altLang="en-US" smtClean="0"/>
              <a:pPr/>
              <a:t>3</a:t>
            </a:fld>
            <a:endParaRPr lang="en-US" altLang="en-US"/>
          </a:p>
        </p:txBody>
      </p:sp>
    </p:spTree>
    <p:extLst>
      <p:ext uri="{BB962C8B-B14F-4D97-AF65-F5344CB8AC3E}">
        <p14:creationId xmlns:p14="http://schemas.microsoft.com/office/powerpoint/2010/main" val="1587555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5463044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9725130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in 2020 (I)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hlinkClick r:id="rId2"/>
              </a:rPr>
              <a:t>"Revisiting RowHammer: An Experimental Analysis of Modern Devices and Mitigation Techniques"</a:t>
            </a:r>
            <a:br>
              <a:rPr lang="en-US" sz="2000" dirty="0"/>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a:stretch>
            <a:fillRect/>
          </a:stretch>
        </p:blipFill>
        <p:spPr>
          <a:xfrm>
            <a:off x="0" y="4445871"/>
            <a:ext cx="9144000" cy="2374232"/>
          </a:xfrm>
          <a:prstGeom prst="rect">
            <a:avLst/>
          </a:prstGeom>
        </p:spPr>
      </p:pic>
    </p:spTree>
    <p:extLst>
      <p:ext uri="{BB962C8B-B14F-4D97-AF65-F5344CB8AC3E}">
        <p14:creationId xmlns:p14="http://schemas.microsoft.com/office/powerpoint/2010/main" val="244341761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1" y="911224"/>
            <a:ext cx="8879750" cy="5318753"/>
          </a:xfrm>
        </p:spPr>
        <p:txBody>
          <a:bodyPr/>
          <a:lstStyle/>
          <a:p>
            <a:r>
              <a:rPr lang="en-US" sz="2800" dirty="0"/>
              <a:t>Chips of newer DRAM technology nodes are </a:t>
            </a:r>
            <a:r>
              <a:rPr lang="en-US" sz="2800" b="1" dirty="0">
                <a:solidFill>
                  <a:srgbClr val="C00000"/>
                </a:solidFill>
              </a:rPr>
              <a:t>more vulnerable</a:t>
            </a:r>
            <a:r>
              <a:rPr lang="en-US" sz="2800" dirty="0"/>
              <a:t> to </a:t>
            </a:r>
            <a:r>
              <a:rPr lang="en-US" sz="2800" dirty="0" err="1"/>
              <a:t>RowHammer</a:t>
            </a:r>
            <a:endParaRPr lang="en-US" sz="2800" dirty="0"/>
          </a:p>
          <a:p>
            <a:endParaRPr lang="en-US" sz="2800" dirty="0"/>
          </a:p>
          <a:p>
            <a:r>
              <a:rPr lang="en-US" sz="2800" dirty="0"/>
              <a:t>There are chips today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RowHammer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a:p>
            <a:r>
              <a:rPr lang="en-US" sz="2800" dirty="0"/>
              <a:t>Existing mitigation mechanisms are not effective</a:t>
            </a:r>
          </a:p>
          <a:p>
            <a:endParaRPr lang="en-US" sz="2800" dirty="0"/>
          </a:p>
        </p:txBody>
      </p:sp>
    </p:spTree>
    <p:extLst>
      <p:ext uri="{BB962C8B-B14F-4D97-AF65-F5344CB8AC3E}">
        <p14:creationId xmlns:p14="http://schemas.microsoft.com/office/powerpoint/2010/main" val="201043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Pietro </a:t>
            </a:r>
            <a:r>
              <a:rPr lang="en-US" sz="2000" dirty="0" err="1"/>
              <a:t>Frigo</a:t>
            </a:r>
            <a:r>
              <a:rPr lang="en-US" sz="2000" dirty="0"/>
              <a:t>, Emanuele </a:t>
            </a:r>
            <a:r>
              <a:rPr lang="en-US" sz="2000" dirty="0" err="1"/>
              <a:t>Vannacci</a:t>
            </a:r>
            <a:r>
              <a:rPr lang="en-US" sz="2000" dirty="0"/>
              <a:t>, Hasan Hassan, Victor van der Veen, Onur Mutlu, Cristiano Giuffrida, Herbert Bos, and Kaveh </a:t>
            </a:r>
            <a:r>
              <a:rPr lang="en-US" sz="2000" dirty="0" err="1"/>
              <a:t>Razavi</a:t>
            </a:r>
            <a:r>
              <a:rPr lang="en-US" sz="2000" dirty="0"/>
              <a:t>,</a:t>
            </a:r>
            <a:br>
              <a:rPr lang="en-US" sz="2000" dirty="0"/>
            </a:br>
            <a:r>
              <a:rPr lang="en-US" sz="2000" b="1" dirty="0">
                <a:hlinkClick r:id="rId2"/>
              </a:rPr>
              <a:t>"TRRespass: Exploiting the Many Sides of Target Row Refresh"</a:t>
            </a:r>
            <a:br>
              <a:rPr lang="en-US" sz="2000" dirty="0"/>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br>
              <a:rPr lang="en-US" sz="2000" dirty="0"/>
            </a:br>
            <a:r>
              <a:rPr lang="en-US" sz="2000" dirty="0"/>
              <a:t>[</a:t>
            </a:r>
            <a:r>
              <a:rPr lang="en-US" sz="2000" dirty="0">
                <a:hlinkClick r:id="rId7"/>
              </a:rPr>
              <a:t>Source Code</a:t>
            </a:r>
            <a:r>
              <a:rPr lang="en-US" sz="2000" dirty="0"/>
              <a:t>]</a:t>
            </a:r>
            <a:br>
              <a:rPr lang="en-US" sz="2000" dirty="0"/>
            </a:br>
            <a:r>
              <a:rPr lang="en-US" sz="2000" dirty="0"/>
              <a:t>[</a:t>
            </a:r>
            <a:r>
              <a:rPr lang="en-US" sz="2000" dirty="0">
                <a:hlinkClick r:id="rId8"/>
              </a:rPr>
              <a:t>Web Article</a:t>
            </a:r>
            <a:r>
              <a:rPr lang="en-US" sz="2000" dirty="0"/>
              <a:t>]</a:t>
            </a:r>
            <a:br>
              <a:rPr lang="en-US" sz="2000" dirty="0"/>
            </a:br>
            <a:r>
              <a:rPr lang="en-US" sz="2000" b="1" i="1" dirty="0">
                <a:solidFill>
                  <a:srgbClr val="FF0000"/>
                </a:solidFill>
              </a:rPr>
              <a:t>Best paper award.</a:t>
            </a:r>
            <a:endParaRPr lang="en-US" sz="2000" dirty="0">
              <a:solidFill>
                <a:srgbClr val="FF0000"/>
              </a:solidFill>
            </a:endParaRPr>
          </a:p>
          <a:p>
            <a:pPr marL="0" indent="0">
              <a:buNone/>
            </a:pP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9"/>
          <a:stretch>
            <a:fillRect/>
          </a:stretch>
        </p:blipFill>
        <p:spPr>
          <a:xfrm>
            <a:off x="0" y="4335202"/>
            <a:ext cx="9144000" cy="2595247"/>
          </a:xfrm>
          <a:prstGeom prst="rect">
            <a:avLst/>
          </a:prstGeom>
        </p:spPr>
      </p:pic>
    </p:spTree>
    <p:extLst>
      <p:ext uri="{BB962C8B-B14F-4D97-AF65-F5344CB8AC3E}">
        <p14:creationId xmlns:p14="http://schemas.microsoft.com/office/powerpoint/2010/main" val="413953461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716762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Tree>
    <p:extLst>
      <p:ext uri="{BB962C8B-B14F-4D97-AF65-F5344CB8AC3E}">
        <p14:creationId xmlns:p14="http://schemas.microsoft.com/office/powerpoint/2010/main" val="4146431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More on DRAM Refresh (I)</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3419071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DRAM Refresh (II)</a:t>
            </a:r>
          </a:p>
        </p:txBody>
      </p:sp>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a:t>
            </a:r>
            <a:r>
              <a:rPr lang="en-US" sz="1800" u="sng" dirty="0"/>
              <a:t>Onur Mutlu</a:t>
            </a:r>
            <a:r>
              <a:rPr lang="en-US" sz="1800" dirty="0"/>
              <a:t>,</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Tree>
    <p:extLst>
      <p:ext uri="{BB962C8B-B14F-4D97-AF65-F5344CB8AC3E}">
        <p14:creationId xmlns:p14="http://schemas.microsoft.com/office/powerpoint/2010/main" val="4027193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More on DRAM Refresh (III)</a:t>
            </a:r>
            <a:endParaRPr lang="en-US" sz="2600" b="1" dirty="0"/>
          </a:p>
        </p:txBody>
      </p:sp>
    </p:spTree>
    <p:extLst>
      <p:ext uri="{BB962C8B-B14F-4D97-AF65-F5344CB8AC3E}">
        <p14:creationId xmlns:p14="http://schemas.microsoft.com/office/powerpoint/2010/main" val="90565699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Data is Key for Future Workloads</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36201144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err="1"/>
              <a:t>Moinuddin</a:t>
            </a:r>
            <a:r>
              <a:rPr lang="en-US" sz="1800" dirty="0"/>
              <a:t> Qureshi, </a:t>
            </a:r>
            <a:r>
              <a:rPr lang="en-US" sz="1800" dirty="0" err="1"/>
              <a:t>Dae</a:t>
            </a:r>
            <a:r>
              <a:rPr lang="en-US" sz="1800" dirty="0"/>
              <a:t> Hyun Kim, Samira Khan, Prashant Nair, and Onur Mutlu,</a:t>
            </a:r>
            <a:br>
              <a:rPr lang="en-US" sz="1800" dirty="0"/>
            </a:br>
            <a:r>
              <a:rPr lang="en-US" sz="1800" b="1" dirty="0">
                <a:hlinkClick r:id="rId3"/>
              </a:rPr>
              <a:t>"AVATAR: A Variable-Retention-Time (VRT) Aware Refresh for DRAM Systems"</a:t>
            </a:r>
            <a:r>
              <a:rPr lang="en-US" sz="1800" dirty="0"/>
              <a:t> </a:t>
            </a:r>
            <a:br>
              <a:rPr lang="en-US" sz="1800" dirty="0"/>
            </a:br>
            <a:r>
              <a:rPr lang="en-US" sz="1800" i="1" dirty="0"/>
              <a:t>Proceedings of the </a:t>
            </a:r>
            <a:r>
              <a:rPr lang="en-US" sz="1800" i="1" dirty="0">
                <a:hlinkClick r:id="rId4"/>
              </a:rPr>
              <a:t>45th Annual IEEE/IFIP International Conference on Dependable Systems and Networks</a:t>
            </a:r>
            <a:r>
              <a:rPr lang="en-US" sz="1800" i="1" dirty="0"/>
              <a:t> (</a:t>
            </a:r>
            <a:r>
              <a:rPr lang="en-US" sz="1800" b="1" i="1" dirty="0"/>
              <a:t>DSN</a:t>
            </a:r>
            <a:r>
              <a:rPr lang="en-US" sz="1800" i="1" dirty="0"/>
              <a:t>)</a:t>
            </a:r>
            <a:r>
              <a:rPr lang="en-US" sz="1800" dirty="0"/>
              <a:t>, Rio de Janeiro, Brazil, June 2015.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a:t>
            </a:r>
            <a:endParaRPr lang="en-US" dirty="0"/>
          </a:p>
        </p:txBody>
      </p:sp>
      <p:sp>
        <p:nvSpPr>
          <p:cNvPr id="9" name="Title 1"/>
          <p:cNvSpPr>
            <a:spLocks noGrp="1"/>
          </p:cNvSpPr>
          <p:nvPr>
            <p:ph type="title"/>
          </p:nvPr>
        </p:nvSpPr>
        <p:spPr>
          <a:xfrm>
            <a:off x="228600" y="152400"/>
            <a:ext cx="8915400" cy="884238"/>
          </a:xfrm>
        </p:spPr>
        <p:txBody>
          <a:bodyPr/>
          <a:lstStyle/>
          <a:p>
            <a:r>
              <a:rPr lang="en-US" dirty="0"/>
              <a:t>More on DRAM Refresh (IV)</a:t>
            </a:r>
            <a:endParaRPr lang="en-US" sz="3400" dirty="0"/>
          </a:p>
        </p:txBody>
      </p:sp>
      <p:pic>
        <p:nvPicPr>
          <p:cNvPr id="10" name="Picture 9"/>
          <p:cNvPicPr>
            <a:picLocks noChangeAspect="1"/>
          </p:cNvPicPr>
          <p:nvPr/>
        </p:nvPicPr>
        <p:blipFill>
          <a:blip r:embed="rId7"/>
          <a:stretch>
            <a:fillRect/>
          </a:stretch>
        </p:blipFill>
        <p:spPr>
          <a:xfrm>
            <a:off x="0" y="3933056"/>
            <a:ext cx="9144000" cy="1642219"/>
          </a:xfrm>
          <a:prstGeom prst="rect">
            <a:avLst/>
          </a:prstGeom>
        </p:spPr>
      </p:pic>
    </p:spTree>
    <p:extLst>
      <p:ext uri="{BB962C8B-B14F-4D97-AF65-F5344CB8AC3E}">
        <p14:creationId xmlns:p14="http://schemas.microsoft.com/office/powerpoint/2010/main" val="79575548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hlinkClick r:id="rId2"/>
              </a:rPr>
              <a:t>"PARBOR: An Efficient System-Level Technique to Detect Data-Dependent Failures in DRAM"</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7" name="Title 1"/>
          <p:cNvSpPr>
            <a:spLocks noGrp="1"/>
          </p:cNvSpPr>
          <p:nvPr>
            <p:ph type="title"/>
          </p:nvPr>
        </p:nvSpPr>
        <p:spPr>
          <a:xfrm>
            <a:off x="228600" y="152400"/>
            <a:ext cx="8610600" cy="1066800"/>
          </a:xfrm>
        </p:spPr>
        <p:txBody>
          <a:bodyPr/>
          <a:lstStyle/>
          <a:p>
            <a:r>
              <a:rPr lang="en-US" dirty="0"/>
              <a:t>More on DRAM Refresh (V)</a:t>
            </a:r>
          </a:p>
        </p:txBody>
      </p:sp>
      <p:pic>
        <p:nvPicPr>
          <p:cNvPr id="8" name="Picture 7"/>
          <p:cNvPicPr>
            <a:picLocks noChangeAspect="1"/>
          </p:cNvPicPr>
          <p:nvPr/>
        </p:nvPicPr>
        <p:blipFill>
          <a:blip r:embed="rId6"/>
          <a:stretch>
            <a:fillRect/>
          </a:stretch>
        </p:blipFill>
        <p:spPr>
          <a:xfrm>
            <a:off x="0" y="3893823"/>
            <a:ext cx="9144000" cy="1839433"/>
          </a:xfrm>
          <a:prstGeom prst="rect">
            <a:avLst/>
          </a:prstGeom>
        </p:spPr>
      </p:pic>
    </p:spTree>
    <p:extLst>
      <p:ext uri="{BB962C8B-B14F-4D97-AF65-F5344CB8AC3E}">
        <p14:creationId xmlns:p14="http://schemas.microsoft.com/office/powerpoint/2010/main" val="126918913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hlinkClick r:id="rId2"/>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pic>
        <p:nvPicPr>
          <p:cNvPr id="6" name="Picture 5"/>
          <p:cNvPicPr>
            <a:picLocks noChangeAspect="1"/>
          </p:cNvPicPr>
          <p:nvPr/>
        </p:nvPicPr>
        <p:blipFill>
          <a:blip r:embed="rId10"/>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t>More on DRAM Refresh (VI)</a:t>
            </a:r>
          </a:p>
        </p:txBody>
      </p:sp>
    </p:spTree>
    <p:extLst>
      <p:ext uri="{BB962C8B-B14F-4D97-AF65-F5344CB8AC3E}">
        <p14:creationId xmlns:p14="http://schemas.microsoft.com/office/powerpoint/2010/main" val="365280381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DRAM Refresh (VII)</a:t>
            </a:r>
            <a:endParaRPr lang="en-US" sz="36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233344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DRAM Refresh (VIII)</a:t>
            </a:r>
          </a:p>
        </p:txBody>
      </p:sp>
      <p:sp>
        <p:nvSpPr>
          <p:cNvPr id="3" name="Content Placeholder 2"/>
          <p:cNvSpPr>
            <a:spLocks noGrp="1"/>
          </p:cNvSpPr>
          <p:nvPr>
            <p:ph idx="1"/>
          </p:nvPr>
        </p:nvSpPr>
        <p:spPr>
          <a:xfrm>
            <a:off x="228600" y="935524"/>
            <a:ext cx="8610600" cy="5193723"/>
          </a:xfrm>
        </p:spPr>
        <p:txBody>
          <a:bodyPr/>
          <a:lstStyle/>
          <a:p>
            <a:r>
              <a:rPr lang="en-US" sz="2000" dirty="0"/>
              <a:t>Minesh Patel, </a:t>
            </a:r>
            <a:r>
              <a:rPr lang="en-US" sz="2000" dirty="0" err="1"/>
              <a:t>Jeremie</a:t>
            </a:r>
            <a:r>
              <a:rPr lang="en-US" sz="2000" dirty="0"/>
              <a:t> S. Kim, Hasan Hassan, and Onur Mutlu,</a:t>
            </a:r>
            <a:br>
              <a:rPr lang="en-US" sz="2000" dirty="0"/>
            </a:br>
            <a:r>
              <a:rPr lang="en-US" sz="2000" b="1" dirty="0">
                <a:hlinkClick r:id="rId2"/>
              </a:rPr>
              <a:t>"Understanding and Modeling On-Die Error Correction in Modern DRAM: An Experimental Study Using Real Devices"</a:t>
            </a:r>
            <a:br>
              <a:rPr lang="en-US" sz="2000" dirty="0"/>
            </a:br>
            <a:r>
              <a:rPr lang="en-US" sz="2000" i="1" dirty="0"/>
              <a:t>Proceedings of the </a:t>
            </a:r>
            <a:r>
              <a:rPr lang="en-US" sz="2000" i="1" dirty="0">
                <a:hlinkClick r:id="rId3"/>
              </a:rPr>
              <a:t>49th Annual IEEE/IFIP International Conference on Dependable Systems and Networks</a:t>
            </a:r>
            <a:r>
              <a:rPr lang="en-US" sz="2000" i="1" dirty="0"/>
              <a:t> (</a:t>
            </a:r>
            <a:r>
              <a:rPr lang="en-US" sz="2000" b="1" i="1" dirty="0"/>
              <a:t>DSN</a:t>
            </a:r>
            <a:r>
              <a:rPr lang="en-US" sz="2000" i="1" dirty="0"/>
              <a:t>)</a:t>
            </a:r>
            <a:r>
              <a:rPr lang="en-US" sz="2000" dirty="0"/>
              <a:t>, Portland, OR, USA, June 2019.</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(26 minutes)]</a:t>
            </a:r>
            <a:br>
              <a:rPr lang="en-US" sz="2000" dirty="0"/>
            </a:br>
            <a:r>
              <a:rPr lang="en-US" sz="2000" dirty="0"/>
              <a:t>[</a:t>
            </a:r>
            <a:r>
              <a:rPr lang="en-US" sz="2000" dirty="0">
                <a:hlinkClick r:id="rId7"/>
              </a:rPr>
              <a:t>Full Talk Lecture</a:t>
            </a:r>
            <a:r>
              <a:rPr lang="en-US" sz="2000" dirty="0"/>
              <a:t> (29 minutes)]</a:t>
            </a:r>
            <a:br>
              <a:rPr lang="en-US" sz="2000" dirty="0"/>
            </a:br>
            <a:r>
              <a:rPr lang="en-US" sz="2000" dirty="0"/>
              <a:t>[</a:t>
            </a:r>
            <a:r>
              <a:rPr lang="en-US" sz="2000" dirty="0">
                <a:hlinkClick r:id="rId8"/>
              </a:rPr>
              <a:t>Source Code for EINSim, the Error Inference Simulator</a:t>
            </a:r>
            <a:r>
              <a:rPr lang="en-US" sz="2000" dirty="0"/>
              <a:t>]</a:t>
            </a:r>
            <a:br>
              <a:rPr lang="en-US" sz="2000" dirty="0"/>
            </a:br>
            <a:r>
              <a:rPr lang="en-US" sz="2000" b="1" i="1" dirty="0">
                <a:solidFill>
                  <a:srgbClr val="FF0000"/>
                </a:solidFill>
              </a:rPr>
              <a:t>Best paper award.</a:t>
            </a:r>
            <a:br>
              <a:rPr lang="en-US" sz="1750" dirty="0">
                <a:solidFill>
                  <a:srgbClr val="FF0000"/>
                </a:solidFill>
              </a:rPr>
            </a:br>
            <a:endParaRPr lang="en-US" sz="1750"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ECD4E60D-143E-C24B-94E9-81BC576FF068}"/>
              </a:ext>
            </a:extLst>
          </p:cNvPr>
          <p:cNvPicPr>
            <a:picLocks noChangeAspect="1"/>
          </p:cNvPicPr>
          <p:nvPr/>
        </p:nvPicPr>
        <p:blipFill>
          <a:blip r:embed="rId9"/>
          <a:stretch>
            <a:fillRect/>
          </a:stretch>
        </p:blipFill>
        <p:spPr>
          <a:xfrm>
            <a:off x="17445" y="4665312"/>
            <a:ext cx="9144000" cy="1688841"/>
          </a:xfrm>
          <a:prstGeom prst="rect">
            <a:avLst/>
          </a:prstGeom>
        </p:spPr>
      </p:pic>
    </p:spTree>
    <p:extLst>
      <p:ext uri="{BB962C8B-B14F-4D97-AF65-F5344CB8AC3E}">
        <p14:creationId xmlns:p14="http://schemas.microsoft.com/office/powerpoint/2010/main" val="2017267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94923185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4035131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366495161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01701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973802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Data Overwhelms Modern Machines </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986449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024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2183600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13891"/>
            <a:ext cx="8763000" cy="495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5449169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2104754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232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8799786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861048"/>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11" name="Picture 10"/>
          <p:cNvPicPr>
            <a:picLocks noChangeAspect="1"/>
          </p:cNvPicPr>
          <p:nvPr/>
        </p:nvPicPr>
        <p:blipFill>
          <a:blip r:embed="rId6"/>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77286239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83384"/>
            <a:ext cx="6669360" cy="304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261016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pic>
        <p:nvPicPr>
          <p:cNvPr id="7" name="Picture 6">
            <a:extLst>
              <a:ext uri="{FF2B5EF4-FFF2-40B4-BE49-F238E27FC236}">
                <a16:creationId xmlns:a16="http://schemas.microsoft.com/office/drawing/2014/main" id="{23497AFD-D3FF-E347-A706-7E82FC4BB6FC}"/>
              </a:ext>
            </a:extLst>
          </p:cNvPr>
          <p:cNvPicPr>
            <a:picLocks noChangeAspect="1"/>
          </p:cNvPicPr>
          <p:nvPr/>
        </p:nvPicPr>
        <p:blipFill>
          <a:blip r:embed="rId3"/>
          <a:stretch>
            <a:fillRect/>
          </a:stretch>
        </p:blipFill>
        <p:spPr>
          <a:xfrm>
            <a:off x="4283968" y="210079"/>
            <a:ext cx="4434582" cy="635000"/>
          </a:xfrm>
          <a:prstGeom prst="rect">
            <a:avLst/>
          </a:prstGeom>
        </p:spPr>
      </p:pic>
    </p:spTree>
    <p:extLst>
      <p:ext uri="{BB962C8B-B14F-4D97-AF65-F5344CB8AC3E}">
        <p14:creationId xmlns:p14="http://schemas.microsoft.com/office/powerpoint/2010/main" val="12310616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130463980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is Key for Future Workloads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318679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29814811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16768693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127061812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2082206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315692244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3460921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1325251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9" name="TextBox 8">
            <a:extLst>
              <a:ext uri="{FF2B5EF4-FFF2-40B4-BE49-F238E27FC236}">
                <a16:creationId xmlns:a16="http://schemas.microsoft.com/office/drawing/2014/main" id="{AD8786B6-2FA5-F746-BEAB-9E9E6CF3FEAC}"/>
              </a:ext>
            </a:extLst>
          </p:cNvPr>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55948493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29058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50848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compilers, languages?</a:t>
            </a:r>
          </a:p>
          <a:p>
            <a:pPr lvl="1"/>
            <a:r>
              <a:rPr lang="en-US" sz="2200" dirty="0">
                <a:latin typeface="Tahoma"/>
                <a:cs typeface="Tahoma"/>
              </a:rPr>
              <a:t>algorithms and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397243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414158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Memory</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3467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6375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731734" y="1507524"/>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7" name="Slide Number Placeholder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 name="TextBox 38"/>
          <p:cNvSpPr txBox="1"/>
          <p:nvPr/>
        </p:nvSpPr>
        <p:spPr>
          <a:xfrm>
            <a:off x="179512" y="6093296"/>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Tree>
    <p:extLst>
      <p:ext uri="{BB962C8B-B14F-4D97-AF65-F5344CB8AC3E}">
        <p14:creationId xmlns:p14="http://schemas.microsoft.com/office/powerpoint/2010/main" val="278906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66909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26838163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101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093075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6104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19"/>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601" b="24369"/>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78683253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025728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192234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In-DRAM Bulk Bitwise AND/OR Operation</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FF0000"/>
                </a:solidFill>
              </a:rPr>
              <a:t>BULKAND A, B </a:t>
            </a:r>
            <a:r>
              <a:rPr lang="en-US" dirty="0">
                <a:solidFill>
                  <a:srgbClr val="FF0000"/>
                </a:solidFill>
                <a:sym typeface="Wingdings"/>
              </a:rPr>
              <a:t></a:t>
            </a:r>
            <a:r>
              <a:rPr lang="en-US" dirty="0">
                <a:solidFill>
                  <a:srgbClr val="FF0000"/>
                </a:solidFill>
              </a:rPr>
              <a:t> C </a:t>
            </a:r>
          </a:p>
          <a:p>
            <a:r>
              <a:rPr lang="en-US" dirty="0"/>
              <a:t>Semantics: Perform a bitwise AND of two rows A and B and store the result in row C</a:t>
            </a:r>
          </a:p>
          <a:p>
            <a:endParaRPr lang="en-US" dirty="0"/>
          </a:p>
          <a:p>
            <a:r>
              <a:rPr lang="en-US" dirty="0"/>
              <a:t>R0 – reserved zero row, R1 – reserved one row</a:t>
            </a:r>
          </a:p>
          <a:p>
            <a:r>
              <a:rPr lang="en-US" dirty="0"/>
              <a:t>D1, D2, D3 – Designated rows for triple activation</a:t>
            </a:r>
          </a:p>
          <a:p>
            <a:endParaRPr lang="en-US" dirty="0"/>
          </a:p>
          <a:p>
            <a:pPr marL="0" indent="0">
              <a:buNone/>
            </a:pPr>
            <a:r>
              <a:rPr lang="en-US" dirty="0"/>
              <a:t>1. RowClone  A  into  D1		</a:t>
            </a:r>
          </a:p>
          <a:p>
            <a:pPr marL="0" indent="0">
              <a:buNone/>
            </a:pPr>
            <a:r>
              <a:rPr lang="en-US" dirty="0"/>
              <a:t>2. RowClone  B  into  D2		</a:t>
            </a:r>
          </a:p>
          <a:p>
            <a:pPr marL="0" indent="0">
              <a:buNone/>
            </a:pPr>
            <a:r>
              <a:rPr lang="en-US" dirty="0"/>
              <a:t>3. RowClone  R0  into  D3		</a:t>
            </a:r>
          </a:p>
          <a:p>
            <a:pPr marL="0" indent="0">
              <a:buNone/>
            </a:pPr>
            <a:r>
              <a:rPr lang="en-US" dirty="0"/>
              <a:t>4. ACTIVATE  D1,D2,D3		</a:t>
            </a:r>
          </a:p>
          <a:p>
            <a:pPr marL="0" indent="0">
              <a:buNone/>
            </a:pPr>
            <a:r>
              <a:rPr lang="en-US" dirty="0"/>
              <a:t>5. RowClone  Result  into  C</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425258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ahoma"/>
                <a:ea typeface="+mn-ea"/>
                <a:cs typeface="+mn-cs"/>
              </a:rPr>
              <a:t>Idea: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Feed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negated value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 the sense amplifier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into a special row</a:t>
            </a:r>
          </a:p>
        </p:txBody>
      </p:sp>
    </p:spTree>
    <p:extLst>
      <p:ext uri="{BB962C8B-B14F-4D97-AF65-F5344CB8AC3E}">
        <p14:creationId xmlns:p14="http://schemas.microsoft.com/office/powerpoint/2010/main" val="1391523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Myriad Pro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2400" b="1" i="0" u="none" strike="noStrike" kern="1200" cap="none" spc="0" normalizeH="0" baseline="0" noProof="0">
              <a:ln>
                <a:noFill/>
              </a:ln>
              <a:solidFill>
                <a:srgbClr val="0070C0"/>
              </a:solidFill>
              <a:effectLst/>
              <a:uLnTx/>
              <a:uFillTx/>
              <a:latin typeface="Myriad Pro Cond"/>
              <a:ea typeface="+mn-ea"/>
              <a:cs typeface="+mn-cs"/>
            </a:endParaRPr>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Myriad Pro Cond"/>
                <a:ea typeface="+mn-ea"/>
                <a:cs typeface="+mn-cs"/>
              </a:rPr>
              <a:t>Seshadri+, “</a:t>
            </a:r>
            <a:r>
              <a:rPr kumimoji="0" lang="en-US" sz="1325" b="0" i="0" u="none" strike="noStrike" kern="1200" cap="none" spc="0" normalizeH="0" baseline="0" noProof="0" dirty="0">
                <a:ln>
                  <a:noFill/>
                </a:ln>
                <a:solidFill>
                  <a:srgbClr val="0000FF"/>
                </a:solidFill>
                <a:effectLst/>
                <a:uLnTx/>
                <a:uFillTx/>
                <a:latin typeface="Myriad Pro Cond"/>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Myriad Pro Cond"/>
                <a:ea typeface="+mn-ea"/>
                <a:cs typeface="+mn-cs"/>
              </a:rPr>
              <a:t>,” MICRO 2017.</a:t>
            </a:r>
          </a:p>
        </p:txBody>
      </p:sp>
    </p:spTree>
    <p:extLst>
      <p:ext uri="{BB962C8B-B14F-4D97-AF65-F5344CB8AC3E}">
        <p14:creationId xmlns:p14="http://schemas.microsoft.com/office/powerpoint/2010/main" val="21685025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263995878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85093"/>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a:stretch>
            <a:fillRect/>
          </a:stretch>
        </p:blipFill>
        <p:spPr>
          <a:xfrm>
            <a:off x="0" y="980728"/>
            <a:ext cx="9144000" cy="4425826"/>
          </a:xfrm>
          <a:prstGeom prst="rect">
            <a:avLst/>
          </a:prstGeom>
        </p:spPr>
      </p:pic>
      <p:sp>
        <p:nvSpPr>
          <p:cNvPr id="6" name="TextBox 5">
            <a:extLst>
              <a:ext uri="{FF2B5EF4-FFF2-40B4-BE49-F238E27FC236}">
                <a16:creationId xmlns:a16="http://schemas.microsoft.com/office/drawing/2014/main" id="{DE533FE6-A700-5846-B9DA-50AB358EB971}"/>
              </a:ext>
            </a:extLst>
          </p:cNvPr>
          <p:cNvSpPr txBox="1"/>
          <p:nvPr/>
        </p:nvSpPr>
        <p:spPr>
          <a:xfrm>
            <a:off x="1835696" y="5517232"/>
            <a:ext cx="6034024"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&gt;5.4-6.6X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357281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3633D9BD-DCFF-3C4B-8919-9EB386B2868A}"/>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506428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hlinkClick r:id="rId2"/>
              </a:rPr>
              <a:t>"Fast Bulk Bitwise AND and OR in DRAM"</a:t>
            </a:r>
            <a:br>
              <a:rPr lang="en-US" dirty="0"/>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3920055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In-DRAM Bitwise Operations</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Tree>
    <p:extLst>
      <p:ext uri="{BB962C8B-B14F-4D97-AF65-F5344CB8AC3E}">
        <p14:creationId xmlns:p14="http://schemas.microsoft.com/office/powerpoint/2010/main" val="1395941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355"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356"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01587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In-DRAM Bulk Bitwise Execution</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hlinkClick r:id="rId2"/>
              </a:rPr>
              <a:t>"In-DRAM Bulk Bitwise Execution Engine"</a:t>
            </a:r>
            <a:r>
              <a:rPr lang="en-US" dirty="0"/>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2564609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52400"/>
            <a:ext cx="8915400" cy="1066800"/>
          </a:xfrm>
        </p:spPr>
        <p:txBody>
          <a:bodyPr/>
          <a:lstStyle/>
          <a:p>
            <a:r>
              <a:rPr lang="en-US" sz="3600" dirty="0"/>
              <a:t>RowClone &amp; Bitwise Ops in Real DRAM Chips</a:t>
            </a:r>
          </a:p>
        </p:txBody>
      </p:sp>
      <p:sp>
        <p:nvSpPr>
          <p:cNvPr id="3" name="Content Placeholder 2">
            <a:extLst>
              <a:ext uri="{FF2B5EF4-FFF2-40B4-BE49-F238E27FC236}">
                <a16:creationId xmlns:a16="http://schemas.microsoft.com/office/drawing/2014/main" id="{DB1A4443-2E98-764F-908C-81448DD075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9823F975-6B05-DB49-A430-E7125413BB12}"/>
              </a:ext>
            </a:extLst>
          </p:cNvPr>
          <p:cNvPicPr>
            <a:picLocks noChangeAspect="1"/>
          </p:cNvPicPr>
          <p:nvPr/>
        </p:nvPicPr>
        <p:blipFill>
          <a:blip r:embed="rId2"/>
          <a:stretch>
            <a:fillRect/>
          </a:stretch>
        </p:blipFill>
        <p:spPr>
          <a:xfrm>
            <a:off x="323850" y="2552700"/>
            <a:ext cx="8496300" cy="1752600"/>
          </a:xfrm>
          <a:prstGeom prst="rect">
            <a:avLst/>
          </a:prstGeom>
        </p:spPr>
      </p:pic>
      <p:sp>
        <p:nvSpPr>
          <p:cNvPr id="6" name="TextBox 5">
            <a:extLst>
              <a:ext uri="{FF2B5EF4-FFF2-40B4-BE49-F238E27FC236}">
                <a16:creationId xmlns:a16="http://schemas.microsoft.com/office/drawing/2014/main" id="{F3287F42-34EE-8942-A545-2BE0B4A6C8A7}"/>
              </a:ext>
            </a:extLst>
          </p:cNvPr>
          <p:cNvSpPr txBox="1"/>
          <p:nvPr/>
        </p:nvSpPr>
        <p:spPr>
          <a:xfrm>
            <a:off x="2036420" y="6400800"/>
            <a:ext cx="558358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https://parallel.princeton.edu/papers/micro19-gao.pdf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3589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EDAC-13D7-7C42-A02F-3B3F2CF4A126}"/>
              </a:ext>
            </a:extLst>
          </p:cNvPr>
          <p:cNvSpPr>
            <a:spLocks noGrp="1"/>
          </p:cNvSpPr>
          <p:nvPr>
            <p:ph type="title"/>
          </p:nvPr>
        </p:nvSpPr>
        <p:spPr>
          <a:xfrm>
            <a:off x="228600" y="152400"/>
            <a:ext cx="8915400" cy="1066800"/>
          </a:xfrm>
        </p:spPr>
        <p:txBody>
          <a:bodyPr/>
          <a:lstStyle/>
          <a:p>
            <a:r>
              <a:rPr lang="en-US" sz="3800" dirty="0"/>
              <a:t>Pinatubo: RowClone and Bitwise Ops in PCM</a:t>
            </a:r>
          </a:p>
        </p:txBody>
      </p:sp>
      <p:sp>
        <p:nvSpPr>
          <p:cNvPr id="3" name="Content Placeholder 2">
            <a:extLst>
              <a:ext uri="{FF2B5EF4-FFF2-40B4-BE49-F238E27FC236}">
                <a16:creationId xmlns:a16="http://schemas.microsoft.com/office/drawing/2014/main" id="{18D34E14-8BC1-B241-8615-904193121A7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493DC83-9774-E64A-AD3E-B41DC92FF4B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56861CCF-B625-514B-BA14-C39CE0147261}"/>
              </a:ext>
            </a:extLst>
          </p:cNvPr>
          <p:cNvPicPr>
            <a:picLocks noChangeAspect="1"/>
          </p:cNvPicPr>
          <p:nvPr/>
        </p:nvPicPr>
        <p:blipFill>
          <a:blip r:embed="rId2"/>
          <a:stretch>
            <a:fillRect/>
          </a:stretch>
        </p:blipFill>
        <p:spPr>
          <a:xfrm>
            <a:off x="317500" y="2279650"/>
            <a:ext cx="8509000" cy="2298700"/>
          </a:xfrm>
          <a:prstGeom prst="rect">
            <a:avLst/>
          </a:prstGeom>
        </p:spPr>
      </p:pic>
      <p:sp>
        <p:nvSpPr>
          <p:cNvPr id="6" name="TextBox 5">
            <a:extLst>
              <a:ext uri="{FF2B5EF4-FFF2-40B4-BE49-F238E27FC236}">
                <a16:creationId xmlns:a16="http://schemas.microsoft.com/office/drawing/2014/main" id="{899872E1-1869-F847-B999-C5D5CD7A1EF8}"/>
              </a:ext>
            </a:extLst>
          </p:cNvPr>
          <p:cNvSpPr txBox="1"/>
          <p:nvPr/>
        </p:nvSpPr>
        <p:spPr>
          <a:xfrm>
            <a:off x="1583527" y="6437671"/>
            <a:ext cx="620554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https://cseweb.ucsd.edu/~jzhao/files/Pinatubo-dac2016.pdf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52760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67080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068960"/>
            <a:ext cx="5040560" cy="36191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435696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Kim+, “</a:t>
            </a:r>
            <a:r>
              <a:rPr kumimoji="0" lang="en-US" sz="1800" b="0" i="0" u="none" strike="noStrike" kern="1200" cap="none" spc="0" normalizeH="0" baseline="0" noProof="0" dirty="0">
                <a:ln>
                  <a:noFill/>
                </a:ln>
                <a:solidFill>
                  <a:srgbClr val="0000FF"/>
                </a:solidFill>
                <a:effectLst/>
                <a:uLnTx/>
                <a:uFillTx/>
                <a:latin typeface="Tahoma"/>
                <a:ea typeface="+mn-ea"/>
                <a:cs typeface="+mn-cs"/>
              </a:rPr>
              <a:t>Ramulator: A Flexible and Extensible DRAM Simulator</a:t>
            </a:r>
            <a:r>
              <a:rPr kumimoji="0" lang="en-US" sz="1800" b="0" i="0" u="none" strike="noStrike" kern="1200" cap="none" spc="0" normalizeH="0" baseline="0" noProof="0" dirty="0">
                <a:ln>
                  <a:noFill/>
                </a:ln>
                <a:solidFill>
                  <a:srgbClr val="000000"/>
                </a:solidFill>
                <a:effectLst/>
                <a:uLnTx/>
                <a:uFillTx/>
                <a:latin typeface="Tahoma"/>
                <a:ea typeface="+mn-ea"/>
                <a:cs typeface="+mn-cs"/>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79298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069232"/>
            <a:ext cx="4032448" cy="3516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5051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6779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3393227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034522661"/>
      </p:ext>
    </p:extLst>
  </p:cSld>
  <p:clrMapOvr>
    <a:masterClrMapping/>
  </p:clrMapOvr>
  <p:transition/>
</p:sld>
</file>

<file path=ppt/theme/_rels/theme35.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1.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5.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7.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4.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3.xml><?xml version="1.0" encoding="utf-8"?>
<a:theme xmlns:a="http://schemas.openxmlformats.org/drawingml/2006/main" name="10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210226</TotalTime>
  <Words>15900</Words>
  <Application>Microsoft Macintosh PowerPoint</Application>
  <PresentationFormat>On-screen Show (4:3)</PresentationFormat>
  <Paragraphs>2327</Paragraphs>
  <Slides>257</Slides>
  <Notes>34</Notes>
  <HiddenSlides>0</HiddenSlides>
  <MMClips>0</MMClips>
  <ScaleCrop>false</ScaleCrop>
  <HeadingPairs>
    <vt:vector size="8" baseType="variant">
      <vt:variant>
        <vt:lpstr>Fonts Used</vt:lpstr>
      </vt:variant>
      <vt:variant>
        <vt:i4>27</vt:i4>
      </vt:variant>
      <vt:variant>
        <vt:lpstr>Theme</vt:lpstr>
      </vt:variant>
      <vt:variant>
        <vt:i4>65</vt:i4>
      </vt:variant>
      <vt:variant>
        <vt:lpstr>Embedded OLE Servers</vt:lpstr>
      </vt:variant>
      <vt:variant>
        <vt:i4>1</vt:i4>
      </vt:variant>
      <vt:variant>
        <vt:lpstr>Slide Titles</vt:lpstr>
      </vt:variant>
      <vt:variant>
        <vt:i4>257</vt:i4>
      </vt:variant>
    </vt:vector>
  </HeadingPairs>
  <TitlesOfParts>
    <vt:vector size="350" baseType="lpstr">
      <vt:lpstr>ＭＳ Ｐゴシック</vt:lpstr>
      <vt:lpstr>ヒラギノ角ゴ ProN W3</vt:lpstr>
      <vt:lpstr>ヒラギノ角ゴ ProN W6</vt:lpstr>
      <vt:lpstr>Adobe Garamond Pro</vt:lpstr>
      <vt:lpstr>Arial</vt:lpstr>
      <vt:lpstr>Calibri</vt:lpstr>
      <vt:lpstr>Calibri Light</vt:lpstr>
      <vt:lpstr>Cambria</vt:lpstr>
      <vt:lpstr>Cambria Math</vt:lpstr>
      <vt:lpstr>Corbel</vt:lpstr>
      <vt:lpstr>Courier New</vt:lpstr>
      <vt:lpstr>europa</vt:lpstr>
      <vt:lpstr>Futura Medium</vt:lpstr>
      <vt:lpstr>Garamond</vt:lpstr>
      <vt:lpstr>Gill Sans</vt:lpstr>
      <vt:lpstr>Gill Sans MT</vt:lpstr>
      <vt:lpstr>Lucida Grande</vt:lpstr>
      <vt:lpstr>Mangal</vt:lpstr>
      <vt:lpstr>Myriad Pro Bold Cond</vt:lpstr>
      <vt:lpstr>Myriad Pro Cond</vt:lpstr>
      <vt:lpstr>나눔고딕</vt:lpstr>
      <vt:lpstr>Symbol</vt:lpstr>
      <vt:lpstr>Tahoma</vt:lpstr>
      <vt:lpstr>Times New Roman</vt:lpstr>
      <vt:lpstr>Verdana</vt:lpstr>
      <vt:lpstr>Wingdings</vt:lpstr>
      <vt:lpstr>Zapf Dingbats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4_Office Theme</vt:lpstr>
      <vt:lpstr>Title &amp; Bullets</vt:lpstr>
      <vt:lpstr>27_Office Theme</vt:lpstr>
      <vt:lpstr>156_Edge</vt:lpstr>
      <vt:lpstr>159_Edge</vt:lpstr>
      <vt:lpstr>safari</vt:lpstr>
      <vt:lpstr>7_sesha-theme</vt:lpstr>
      <vt:lpstr>153_Edge</vt:lpstr>
      <vt:lpstr>5_Edge</vt:lpstr>
      <vt:lpstr>7_Edge</vt:lpstr>
      <vt:lpstr>3_sesha-theme</vt:lpstr>
      <vt:lpstr>18_Edge</vt:lpstr>
      <vt:lpstr>4_sesha-theme</vt:lpstr>
      <vt:lpstr>19_Edge</vt:lpstr>
      <vt:lpstr>11_Edge</vt:lpstr>
      <vt:lpstr>12_Edge</vt:lpstr>
      <vt:lpstr>14_Edge</vt:lpstr>
      <vt:lpstr>171_Edge</vt:lpstr>
      <vt:lpstr>15_Edge</vt:lpstr>
      <vt:lpstr>5_Office Theme</vt:lpstr>
      <vt:lpstr>21_Office Theme</vt:lpstr>
      <vt:lpstr>16_Edge</vt:lpstr>
      <vt:lpstr>10_Edge</vt:lpstr>
      <vt:lpstr>60_Edge</vt:lpstr>
      <vt:lpstr>2_Edge</vt:lpstr>
      <vt:lpstr>19_Office Theme</vt:lpstr>
      <vt:lpstr>Office Theme</vt:lpstr>
      <vt:lpstr>137_Edge</vt:lpstr>
      <vt:lpstr>Simple Light</vt:lpstr>
      <vt:lpstr>102_Edge</vt:lpstr>
      <vt:lpstr>22_Edge</vt:lpstr>
      <vt:lpstr>99_Edge</vt:lpstr>
      <vt:lpstr>Visio</vt:lpstr>
      <vt:lpstr>Computation in Memory An Architectural Perspective  </vt:lpstr>
      <vt:lpstr>The Problem</vt:lpstr>
      <vt:lpstr>Data is Key for AI, ML, Genomics, …</vt:lpstr>
      <vt:lpstr>Data is Key for Future Workloads</vt:lpstr>
      <vt:lpstr>Data Overwhelms Modern Machines </vt:lpstr>
      <vt:lpstr>PowerPoint Presentation</vt:lpstr>
      <vt:lpstr>PowerPoint Presentation</vt:lpstr>
      <vt:lpstr>Data is Key for Future Workloads</vt:lpstr>
      <vt:lpstr>PowerPoint Presentation</vt:lpstr>
      <vt:lpstr>New Genome Sequencing Technologies</vt:lpstr>
      <vt:lpstr>New Genome Sequencing Technologies</vt:lpstr>
      <vt:lpstr>Data Overwhelms Modern Machines …</vt:lpstr>
      <vt:lpstr>A Computing System</vt:lpstr>
      <vt:lpstr>Perils of Processor-Centric Design</vt:lpstr>
      <vt:lpstr>PowerPoint Presentation</vt:lpstr>
      <vt:lpstr>PowerPoint Presentation</vt:lpstr>
      <vt:lpstr>Axiom</vt:lpstr>
      <vt:lpstr>How to Handle Data Well</vt:lpstr>
      <vt:lpstr>Corollaries: Architectures Today …</vt:lpstr>
      <vt:lpstr>Data-Centric (Memory-Centric) Architectures</vt:lpstr>
      <vt:lpstr>Data-Centric Architectures: Properties</vt:lpstr>
      <vt:lpstr>Processing Data           Where It Makes Sense</vt:lpstr>
      <vt:lpstr>Processing in/near Memory: An Old Idea</vt:lpstr>
      <vt:lpstr>Why In-Memory Computation Today?</vt:lpstr>
      <vt:lpstr>Why In-Memory Computation Today?</vt:lpstr>
      <vt:lpstr>Memory Scaling Issues Were Real</vt:lpstr>
      <vt:lpstr>Memory Scaling Issues Are Real</vt:lpstr>
      <vt:lpstr>The Story of RowHammer </vt:lpstr>
      <vt:lpstr>Recent DRAM Is More Vulnerable</vt:lpstr>
      <vt:lpstr>One Can Take Over an Otherwise-Secure System</vt:lpstr>
      <vt:lpstr>The Push from Circuits and Devices</vt:lpstr>
      <vt:lpstr>RowHammer in 2020 (I)</vt:lpstr>
      <vt:lpstr>Key Takeaways from 1580 Chips</vt:lpstr>
      <vt:lpstr>RowHammer in 2020 (II)</vt:lpstr>
      <vt:lpstr>The Push from Circuits and Devices</vt:lpstr>
      <vt:lpstr>Data Retention in Memory [Liu et al., ISCA 2013]</vt:lpstr>
      <vt:lpstr>More on DRAM Refresh (I)</vt:lpstr>
      <vt:lpstr>More on DRAM Refresh (II)</vt:lpstr>
      <vt:lpstr>More on DRAM Refresh (III)</vt:lpstr>
      <vt:lpstr>More on DRAM Refresh (IV)</vt:lpstr>
      <vt:lpstr>More on DRAM Refresh (V)</vt:lpstr>
      <vt:lpstr>More on DRAM Refresh (VI)</vt:lpstr>
      <vt:lpstr>More on DRAM Refresh (VII)</vt:lpstr>
      <vt:lpstr>More on DRAM Refresh (VIII)</vt:lpstr>
      <vt:lpstr>The Push from Circuits and Devices</vt:lpstr>
      <vt:lpstr>Industry Is Writing Papers About It, Too</vt:lpstr>
      <vt:lpstr>Call for Intelligent Memory Controllers</vt:lpstr>
      <vt:lpstr>Why In-Memory Computation Today?</vt:lpstr>
      <vt:lpstr>Three Key Systems Trends</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Processing in Memory:   Two Approaches</vt:lpstr>
      <vt:lpstr>Approach 1: Minimally Changing Memory</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Memory as an Accelerator</vt:lpstr>
      <vt:lpstr>In-Memory Bulk Bitwise Operations</vt:lpstr>
      <vt:lpstr>In-DRAM AND/OR: Triple Row Activation</vt:lpstr>
      <vt:lpstr>In-DRAM Bulk Bitwise AND/OR Operation</vt:lpstr>
      <vt:lpstr>In-DRAM NOT: Dual Contact Cell</vt:lpstr>
      <vt:lpstr>Ambit vs. DDR3: Performance and Energy</vt:lpstr>
      <vt:lpstr>Bulk Bitwise Operations in Workloads</vt:lpstr>
      <vt:lpstr>Performance: Bitmap Index on Ambit</vt:lpstr>
      <vt:lpstr>Performance: BitWeaving on Ambit</vt:lpstr>
      <vt:lpstr>More on In-DRAM Bulk AND/OR</vt:lpstr>
      <vt:lpstr>More on In-DRAM Bitwise Operations</vt:lpstr>
      <vt:lpstr>More on In-DRAM Bulk Bitwise Execution</vt:lpstr>
      <vt:lpstr>RowClone &amp; Bitwise Ops in Real DRAM Chips</vt:lpstr>
      <vt:lpstr>Pinatubo: RowClone and Bitwise Ops in PCM</vt:lpstr>
      <vt:lpstr>Processing in Memory:   Two Approaches</vt:lpstr>
      <vt:lpstr>Opportunity: 3D-Stacked Logic+Memory</vt:lpstr>
      <vt:lpstr>DRAM Landscape (circa 2015)</vt:lpstr>
      <vt:lpstr>Two Key Questions in 3D-Stacked PIM</vt:lpstr>
      <vt:lpstr>Graph Processing</vt:lpstr>
      <vt:lpstr>Key Bottlenecks in Graph Processing</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Two Key Questions in 3D-Stacked PIM</vt:lpstr>
      <vt:lpstr>PIM on Mobile Devices</vt:lpstr>
      <vt:lpstr>Consumer Devices</vt:lpstr>
      <vt:lpstr>Popular Google Consumer Workloads</vt:lpstr>
      <vt:lpstr>Energy Cost of Data Movement</vt:lpstr>
      <vt:lpstr>Using PIM to Reduce Data Movement</vt:lpstr>
      <vt:lpstr>Workload Analysis</vt:lpstr>
      <vt:lpstr>TensorFlow Mobile</vt:lpstr>
      <vt:lpstr>Packing</vt:lpstr>
      <vt:lpstr>Quantization</vt:lpstr>
      <vt:lpstr>Normalized Energy </vt:lpstr>
      <vt:lpstr>Normalized Runtime</vt:lpstr>
      <vt:lpstr>More on PIM for Mobile Devices</vt:lpstr>
      <vt:lpstr>Truly Distributed GPU Processing with PIM?</vt:lpstr>
      <vt:lpstr>Accelerating GPU Execution with PIM (I)</vt:lpstr>
      <vt:lpstr>Accelerating GPU Execution with PIM (II)</vt:lpstr>
      <vt:lpstr>Accelerating Linked Data Structures</vt:lpstr>
      <vt:lpstr>Accelerating Dependent Cache Misses</vt:lpstr>
      <vt:lpstr>Accelerating Runahead Execution </vt:lpstr>
      <vt:lpstr>Two Key Questions in 3D-Stacked PIM</vt:lpstr>
      <vt:lpstr>PEI: PIM-Enabled Instructions (Ideas)</vt:lpstr>
      <vt:lpstr>Simple PIM Operations as ISA Extensions (II)</vt:lpstr>
      <vt:lpstr>Simple PIM Operations as ISA Extensions (III)</vt:lpstr>
      <vt:lpstr>PEI: PIM-Enabled Instructions (Example)</vt:lpstr>
      <vt:lpstr>Example (Abstract) PEI uArchitecture</vt:lpstr>
      <vt:lpstr>PEI: Initial Evaluation Results</vt:lpstr>
      <vt:lpstr>PEI Performance Delta: Large Data Sets</vt:lpstr>
      <vt:lpstr>PEI Energy Consumption</vt:lpstr>
      <vt:lpstr>Simpler PIM: PIM-Enabled Instructions</vt:lpstr>
      <vt:lpstr>Eliminating the Adoption Barriers</vt:lpstr>
      <vt:lpstr>Barriers to Adoption of PIM</vt:lpstr>
      <vt:lpstr>We Need to Revisit the Entire Stack</vt:lpstr>
      <vt:lpstr>PIM Review and Open Problems</vt:lpstr>
      <vt:lpstr>PIM Review and Open Problems (II)</vt:lpstr>
      <vt:lpstr>UPMEM Processing-in-DRAM Engine (2019)</vt:lpstr>
      <vt:lpstr>Key Challenge 1: Code Mapping</vt:lpstr>
      <vt:lpstr>Key Challenge 2: Data Mapping</vt:lpstr>
      <vt:lpstr>How to Do the Code and Data Mapping?</vt:lpstr>
      <vt:lpstr>How to Schedule Code? (I)</vt:lpstr>
      <vt:lpstr>How to Schedule Code? (II)</vt:lpstr>
      <vt:lpstr>How to Schedule Code? (III)</vt:lpstr>
      <vt:lpstr>How to Maintain Coherence? (I)</vt:lpstr>
      <vt:lpstr>How to Maintain Coherence? (II)</vt:lpstr>
      <vt:lpstr>How to Support Virtual Memory?</vt:lpstr>
      <vt:lpstr>How to Design Data Structures for PIM?</vt:lpstr>
      <vt:lpstr>Simulation Infrastructures for PIM</vt:lpstr>
      <vt:lpstr>Performance &amp; Energy Models for PIM</vt:lpstr>
      <vt:lpstr>Challenge and Opportunity for Future</vt:lpstr>
      <vt:lpstr>Concluding Remarks</vt:lpstr>
      <vt:lpstr>Architectures for Intelligent Machines</vt:lpstr>
      <vt:lpstr>PowerPoint Presentation</vt:lpstr>
      <vt:lpstr>We Need to Revisit the Entire Stack</vt:lpstr>
      <vt:lpstr>Computation in Memory An Architectural Perspective  </vt:lpstr>
      <vt:lpstr>Backup Slides</vt:lpstr>
      <vt:lpstr>A Bit About Myself</vt:lpstr>
      <vt:lpstr>Related Overview Talks</vt:lpstr>
      <vt:lpstr>Accelerated Memory Course (~6.5 hours)</vt:lpstr>
      <vt:lpstr>An Interview on Research and Education</vt:lpstr>
      <vt:lpstr>Data-Centric Architectures: Properties</vt:lpstr>
      <vt:lpstr>Low-Latency &amp; Low-Energy Data Access</vt:lpstr>
      <vt:lpstr>Main Memory Latency Lags Behind</vt:lpstr>
      <vt:lpstr>A Closer Look …</vt:lpstr>
      <vt:lpstr>DRAM Latency Is Critical for Performance</vt:lpstr>
      <vt:lpstr>DRAM Latency Is Critical for Performance</vt:lpstr>
      <vt:lpstr>New DRAM Types Increase Latency!</vt:lpstr>
      <vt:lpstr>The Memory Latency Problem</vt:lpstr>
      <vt:lpstr>Retrospective: Conventional Latency Tolerance Techniques</vt:lpstr>
      <vt:lpstr>Two Major Sources of Latency Inefficiency</vt:lpstr>
      <vt:lpstr>Why is Memory Latency High?</vt:lpstr>
      <vt:lpstr>Adaptive-Latency DRAM</vt:lpstr>
      <vt:lpstr>Infrastructures to Understand Such Issues</vt:lpstr>
      <vt:lpstr>SoftMC: Open Source DRAM Infrastructure</vt:lpstr>
      <vt:lpstr>SoftMC</vt:lpstr>
      <vt:lpstr>PowerPoint Presentation</vt:lpstr>
      <vt:lpstr>PowerPoint Presentation</vt:lpstr>
      <vt:lpstr>Reducing Latency Also Reduces Energy</vt:lpstr>
      <vt:lpstr>More on Adaptive-Latency DRAM</vt:lpstr>
      <vt:lpstr>Tackling the Fixed Latency Mindset</vt:lpstr>
      <vt:lpstr>Analysis of Latency Variation in DRAM Chips</vt:lpstr>
      <vt:lpstr>Design-Induced Latency Variation in DRAM</vt:lpstr>
      <vt:lpstr>Solar-DRAM: Exploiting Spatial Variation</vt:lpstr>
      <vt:lpstr>DRAM Latency PUFs</vt:lpstr>
      <vt:lpstr>DRAM Latency True Random Number Generator</vt:lpstr>
      <vt:lpstr>ChargeCache: Exploiting Access Patterns</vt:lpstr>
      <vt:lpstr>Exploiting Subarray Level Parallelism</vt:lpstr>
      <vt:lpstr>Tiered-Latency DRAM</vt:lpstr>
      <vt:lpstr>LISA: Low-cost Inter-linked Subarrays</vt:lpstr>
      <vt:lpstr>The CROW Substrate for DRAM</vt:lpstr>
      <vt:lpstr>Reducing Refresh Latency</vt:lpstr>
      <vt:lpstr>Parallelizing Refreshes and Accesses</vt:lpstr>
      <vt:lpstr>Eliminating Refreshes</vt:lpstr>
      <vt:lpstr>Analysis of Latency-Voltage in DRAM Chips</vt:lpstr>
      <vt:lpstr>VAMPIRE DRAM Power Model</vt:lpstr>
      <vt:lpstr>Takeaway I</vt:lpstr>
      <vt:lpstr>Takeaway II</vt:lpstr>
      <vt:lpstr>Data-Driven and Data-Aware Architectures</vt:lpstr>
      <vt:lpstr>Corollaries: Architectures Today …</vt:lpstr>
      <vt:lpstr>Exploiting Data to Design             Intelligent Architectures</vt:lpstr>
      <vt:lpstr>System Architecture Design Today</vt:lpstr>
      <vt:lpstr>An Intelligent Architecture</vt:lpstr>
      <vt:lpstr>Self-Optimizing  Memory Controllers</vt:lpstr>
      <vt:lpstr>Memory Controller</vt:lpstr>
      <vt:lpstr>Why are Memory Controllers Difficult to Design?</vt:lpstr>
      <vt:lpstr>Many Memory Timing Constraints</vt:lpstr>
      <vt:lpstr>Many Memory Timing Constraints</vt:lpstr>
      <vt:lpstr>Memory Controller Design Is Becoming More Difficult</vt:lpstr>
      <vt:lpstr>Reality and Dream</vt:lpstr>
      <vt:lpstr>Self-Optimizing DRAM Controllers</vt:lpstr>
      <vt:lpstr>Self-Optimizing DRAM Controllers</vt:lpstr>
      <vt:lpstr>Self-Optimizing DRAM Controllers</vt:lpstr>
      <vt:lpstr>Self-Optimizing DRAM Controllers</vt:lpstr>
      <vt:lpstr>States, Actions, Rewards</vt:lpstr>
      <vt:lpstr>Performance Results</vt:lpstr>
      <vt:lpstr>Self Optimizing DRAM Controllers</vt:lpstr>
      <vt:lpstr>More on Self-Optimizing DRAM Controllers</vt:lpstr>
      <vt:lpstr>An Intelligent Architecture</vt:lpstr>
      <vt:lpstr>Challenge and Opportunity for Future</vt:lpstr>
      <vt:lpstr>Corollaries: Architectures Today …</vt:lpstr>
      <vt:lpstr>Data-Aware Architectures</vt:lpstr>
      <vt:lpstr>One Problem: Limited Interfaces</vt:lpstr>
      <vt:lpstr>A Solution: More Expressive Interfaces</vt:lpstr>
      <vt:lpstr>Expressive (Memory) Interfaces</vt:lpstr>
      <vt:lpstr>X-MeM Aids Many Optimizations</vt:lpstr>
      <vt:lpstr>Expressive (Memory) Interfaces for GPUs</vt:lpstr>
      <vt:lpstr>An Example: Hybrid Memory Management</vt:lpstr>
      <vt:lpstr>An Example: Heterogeneous-Reliability Memory</vt:lpstr>
      <vt:lpstr>Exploiting Memory Error Tolerance  with Hybrid Memory Systems</vt:lpstr>
      <vt:lpstr>Another Example: EDEN for DNNs</vt:lpstr>
      <vt:lpstr>PowerPoint Presentation</vt:lpstr>
      <vt:lpstr>EDEN: Data-Aware Efficient DNN Inference</vt:lpstr>
      <vt:lpstr>Challenge and Opportunity for Future</vt:lpstr>
      <vt:lpstr>Recap: Corollaries: Architectures Today …</vt:lpstr>
      <vt:lpstr>Readings, Videos, Reference Materials</vt:lpstr>
      <vt:lpstr>Some Overview Talks</vt:lpstr>
      <vt:lpstr>Accelerated Memory Course (~6.5 hours)</vt:lpstr>
      <vt:lpstr>Longer Memory Course (~18 hours)</vt:lpstr>
      <vt:lpstr>Reference Overview Paper I</vt:lpstr>
      <vt:lpstr>Reference Overview Paper II</vt:lpstr>
      <vt:lpstr>Reference Overview Paper III</vt:lpstr>
      <vt:lpstr>Reference Overview Paper IV</vt:lpstr>
      <vt:lpstr>Reference Overview Paper V</vt:lpstr>
      <vt:lpstr>Reference Overview Paper VI</vt:lpstr>
      <vt:lpstr>Reference Overview Paper VII</vt:lpstr>
      <vt:lpstr>Related Videos and Course Materials (I)</vt:lpstr>
      <vt:lpstr>Related Videos and Course Materials (II)</vt:lpstr>
      <vt:lpstr>Some Open Source Tools (I)</vt:lpstr>
      <vt:lpstr>Some Open Source Tools (II)</vt:lpstr>
      <vt:lpstr>More Open Source Tools (III)</vt:lpstr>
      <vt:lpstr>PowerPoint Presentation</vt:lpstr>
      <vt:lpstr>Referenced Papers and Talks</vt:lpstr>
      <vt:lpstr>An Interview on Research and Education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Microsoft Office User</cp:lastModifiedBy>
  <cp:revision>2852</cp:revision>
  <cp:lastPrinted>2020-07-20T23:23:06Z</cp:lastPrinted>
  <dcterms:created xsi:type="dcterms:W3CDTF">2010-10-08T20:41:54Z</dcterms:created>
  <dcterms:modified xsi:type="dcterms:W3CDTF">2020-07-20T23:53:43Z</dcterms:modified>
</cp:coreProperties>
</file>