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3.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4.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4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1.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53.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4.xml" ContentType="application/vnd.openxmlformats-officedocument.theme+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5.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56.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57.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58.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9.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60.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61.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62.xml" ContentType="application/vnd.openxmlformats-officedocument.theme+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3.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64.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65.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6.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8.xml" ContentType="application/vnd.openxmlformats-officedocument.drawingml.chart+xml"/>
  <Override PartName="/ppt/notesSlides/notesSlide15.xml" ContentType="application/vnd.openxmlformats-officedocument.presentationml.notesSlide+xml"/>
  <Override PartName="/ppt/charts/chart9.xml" ContentType="application/vnd.openxmlformats-officedocument.drawingml.chart+xml"/>
  <Override PartName="/ppt/theme/themeOverride5.xml" ContentType="application/vnd.openxmlformats-officedocument.themeOverride+xml"/>
  <Override PartName="/ppt/charts/chart10.xml" ContentType="application/vnd.openxmlformats-officedocument.drawingml.chart+xml"/>
  <Override PartName="/ppt/theme/themeOverride6.xml" ContentType="application/vnd.openxmlformats-officedocument.themeOverride+xml"/>
  <Override PartName="/ppt/charts/chart11.xml" ContentType="application/vnd.openxmlformats-officedocument.drawingml.chart+xml"/>
  <Override PartName="/ppt/theme/themeOverride7.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2.xml" ContentType="application/vnd.openxmlformats-officedocument.drawingml.chart+xml"/>
  <Override PartName="/ppt/theme/themeOverride8.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3.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drawings/drawing1.xml" ContentType="application/vnd.openxmlformats-officedocument.drawingml.chartshapes+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459" r:id="rId34"/>
    <p:sldMasterId id="2147487471" r:id="rId35"/>
    <p:sldMasterId id="2147487483" r:id="rId36"/>
    <p:sldMasterId id="2147487574" r:id="rId37"/>
    <p:sldMasterId id="2147487623" r:id="rId38"/>
    <p:sldMasterId id="2147487743" r:id="rId39"/>
    <p:sldMasterId id="2147487948" r:id="rId40"/>
    <p:sldMasterId id="2147488072" r:id="rId41"/>
    <p:sldMasterId id="2147488085" r:id="rId42"/>
    <p:sldMasterId id="2147488097" r:id="rId43"/>
    <p:sldMasterId id="2147488134" r:id="rId44"/>
    <p:sldMasterId id="2147488265" r:id="rId45"/>
    <p:sldMasterId id="2147488316" r:id="rId46"/>
    <p:sldMasterId id="2147488340" r:id="rId47"/>
    <p:sldMasterId id="2147488352" r:id="rId48"/>
    <p:sldMasterId id="2147488365" r:id="rId49"/>
    <p:sldMasterId id="2147488378" r:id="rId50"/>
    <p:sldMasterId id="2147488390" r:id="rId51"/>
    <p:sldMasterId id="2147488559" r:id="rId52"/>
    <p:sldMasterId id="2147488571" r:id="rId53"/>
    <p:sldMasterId id="2147488624" r:id="rId54"/>
    <p:sldMasterId id="2147488637" r:id="rId55"/>
    <p:sldMasterId id="2147488649" r:id="rId56"/>
    <p:sldMasterId id="2147488662" r:id="rId57"/>
    <p:sldMasterId id="2147488676" r:id="rId58"/>
    <p:sldMasterId id="2147488688" r:id="rId59"/>
    <p:sldMasterId id="2147488695" r:id="rId60"/>
    <p:sldMasterId id="2147488708" r:id="rId61"/>
    <p:sldMasterId id="2147488722" r:id="rId62"/>
    <p:sldMasterId id="2147488734" r:id="rId63"/>
    <p:sldMasterId id="2147488747" r:id="rId64"/>
    <p:sldMasterId id="2147488759" r:id="rId65"/>
    <p:sldMasterId id="2147488772" r:id="rId66"/>
    <p:sldMasterId id="2147488785" r:id="rId67"/>
  </p:sldMasterIdLst>
  <p:notesMasterIdLst>
    <p:notesMasterId r:id="rId308"/>
  </p:notesMasterIdLst>
  <p:handoutMasterIdLst>
    <p:handoutMasterId r:id="rId309"/>
  </p:handoutMasterIdLst>
  <p:sldIdLst>
    <p:sldId id="5119" r:id="rId68"/>
    <p:sldId id="5219" r:id="rId69"/>
    <p:sldId id="5218" r:id="rId70"/>
    <p:sldId id="5220" r:id="rId71"/>
    <p:sldId id="5221" r:id="rId72"/>
    <p:sldId id="5222" r:id="rId73"/>
    <p:sldId id="5223" r:id="rId74"/>
    <p:sldId id="4457" r:id="rId75"/>
    <p:sldId id="4436" r:id="rId76"/>
    <p:sldId id="4696" r:id="rId77"/>
    <p:sldId id="5224" r:id="rId78"/>
    <p:sldId id="5225" r:id="rId79"/>
    <p:sldId id="5232" r:id="rId80"/>
    <p:sldId id="5227" r:id="rId81"/>
    <p:sldId id="5226" r:id="rId82"/>
    <p:sldId id="5228" r:id="rId83"/>
    <p:sldId id="5229" r:id="rId84"/>
    <p:sldId id="5230" r:id="rId85"/>
    <p:sldId id="5374" r:id="rId86"/>
    <p:sldId id="5388" r:id="rId87"/>
    <p:sldId id="5233" r:id="rId88"/>
    <p:sldId id="5256" r:id="rId89"/>
    <p:sldId id="5257" r:id="rId90"/>
    <p:sldId id="5503" r:id="rId91"/>
    <p:sldId id="5212" r:id="rId92"/>
    <p:sldId id="656" r:id="rId93"/>
    <p:sldId id="3712" r:id="rId94"/>
    <p:sldId id="3719" r:id="rId95"/>
    <p:sldId id="4917" r:id="rId96"/>
    <p:sldId id="5258" r:id="rId97"/>
    <p:sldId id="5235" r:id="rId98"/>
    <p:sldId id="5236" r:id="rId99"/>
    <p:sldId id="5237" r:id="rId100"/>
    <p:sldId id="5238" r:id="rId101"/>
    <p:sldId id="5239" r:id="rId102"/>
    <p:sldId id="5240" r:id="rId103"/>
    <p:sldId id="5241" r:id="rId104"/>
    <p:sldId id="5242" r:id="rId105"/>
    <p:sldId id="5400" r:id="rId106"/>
    <p:sldId id="5244" r:id="rId107"/>
    <p:sldId id="5245" r:id="rId108"/>
    <p:sldId id="5246" r:id="rId109"/>
    <p:sldId id="5247" r:id="rId110"/>
    <p:sldId id="5248" r:id="rId111"/>
    <p:sldId id="5249" r:id="rId112"/>
    <p:sldId id="5509" r:id="rId113"/>
    <p:sldId id="5251" r:id="rId114"/>
    <p:sldId id="5252" r:id="rId115"/>
    <p:sldId id="5253" r:id="rId116"/>
    <p:sldId id="5254" r:id="rId117"/>
    <p:sldId id="5540" r:id="rId118"/>
    <p:sldId id="5259" r:id="rId119"/>
    <p:sldId id="5260" r:id="rId120"/>
    <p:sldId id="5261" r:id="rId121"/>
    <p:sldId id="5262" r:id="rId122"/>
    <p:sldId id="5263" r:id="rId123"/>
    <p:sldId id="5264" r:id="rId124"/>
    <p:sldId id="5265" r:id="rId125"/>
    <p:sldId id="5266" r:id="rId126"/>
    <p:sldId id="5267" r:id="rId127"/>
    <p:sldId id="5268" r:id="rId128"/>
    <p:sldId id="5269" r:id="rId129"/>
    <p:sldId id="5270" r:id="rId130"/>
    <p:sldId id="5273" r:id="rId131"/>
    <p:sldId id="5274" r:id="rId132"/>
    <p:sldId id="5413" r:id="rId133"/>
    <p:sldId id="5277" r:id="rId134"/>
    <p:sldId id="5279" r:id="rId135"/>
    <p:sldId id="5593" r:id="rId136"/>
    <p:sldId id="5441" r:id="rId137"/>
    <p:sldId id="5481" r:id="rId138"/>
    <p:sldId id="5483" r:id="rId139"/>
    <p:sldId id="5510" r:id="rId140"/>
    <p:sldId id="5442" r:id="rId141"/>
    <p:sldId id="5527" r:id="rId142"/>
    <p:sldId id="5530" r:id="rId143"/>
    <p:sldId id="5531" r:id="rId144"/>
    <p:sldId id="5196" r:id="rId145"/>
    <p:sldId id="5195" r:id="rId146"/>
    <p:sldId id="5594" r:id="rId147"/>
    <p:sldId id="5595" r:id="rId148"/>
    <p:sldId id="5596" r:id="rId149"/>
    <p:sldId id="5405" r:id="rId150"/>
    <p:sldId id="5404" r:id="rId151"/>
    <p:sldId id="5378" r:id="rId152"/>
    <p:sldId id="5516" r:id="rId153"/>
    <p:sldId id="5280" r:id="rId154"/>
    <p:sldId id="5281" r:id="rId155"/>
    <p:sldId id="5282" r:id="rId156"/>
    <p:sldId id="5283" r:id="rId157"/>
    <p:sldId id="5284" r:id="rId158"/>
    <p:sldId id="5285" r:id="rId159"/>
    <p:sldId id="5286" r:id="rId160"/>
    <p:sldId id="5287" r:id="rId161"/>
    <p:sldId id="5288" r:id="rId162"/>
    <p:sldId id="5289" r:id="rId163"/>
    <p:sldId id="5290" r:id="rId164"/>
    <p:sldId id="5291" r:id="rId165"/>
    <p:sldId id="5292" r:id="rId166"/>
    <p:sldId id="5294" r:id="rId167"/>
    <p:sldId id="5295" r:id="rId168"/>
    <p:sldId id="5466" r:id="rId169"/>
    <p:sldId id="5468" r:id="rId170"/>
    <p:sldId id="5532" r:id="rId171"/>
    <p:sldId id="5467" r:id="rId172"/>
    <p:sldId id="5533" r:id="rId173"/>
    <p:sldId id="5534" r:id="rId174"/>
    <p:sldId id="5312" r:id="rId175"/>
    <p:sldId id="5313" r:id="rId176"/>
    <p:sldId id="5314" r:id="rId177"/>
    <p:sldId id="5351" r:id="rId178"/>
    <p:sldId id="5470" r:id="rId179"/>
    <p:sldId id="5471" r:id="rId180"/>
    <p:sldId id="3378" r:id="rId181"/>
    <p:sldId id="3379" r:id="rId182"/>
    <p:sldId id="1422" r:id="rId183"/>
    <p:sldId id="1427" r:id="rId184"/>
    <p:sldId id="4683" r:id="rId185"/>
    <p:sldId id="5644" r:id="rId186"/>
    <p:sldId id="5484" r:id="rId187"/>
    <p:sldId id="5642" r:id="rId188"/>
    <p:sldId id="3792" r:id="rId189"/>
    <p:sldId id="5336" r:id="rId190"/>
    <p:sldId id="5337" r:id="rId191"/>
    <p:sldId id="5231" r:id="rId192"/>
    <p:sldId id="5341" r:id="rId193"/>
    <p:sldId id="4920" r:id="rId194"/>
    <p:sldId id="5485" r:id="rId195"/>
    <p:sldId id="5486" r:id="rId196"/>
    <p:sldId id="5487" r:id="rId197"/>
    <p:sldId id="5488" r:id="rId198"/>
    <p:sldId id="5489" r:id="rId199"/>
    <p:sldId id="5490" r:id="rId200"/>
    <p:sldId id="5491" r:id="rId201"/>
    <p:sldId id="5492" r:id="rId202"/>
    <p:sldId id="5493" r:id="rId203"/>
    <p:sldId id="5494" r:id="rId204"/>
    <p:sldId id="5495" r:id="rId205"/>
    <p:sldId id="5496" r:id="rId206"/>
    <p:sldId id="5497" r:id="rId207"/>
    <p:sldId id="5498" r:id="rId208"/>
    <p:sldId id="5499" r:id="rId209"/>
    <p:sldId id="5500" r:id="rId210"/>
    <p:sldId id="5345" r:id="rId211"/>
    <p:sldId id="5343" r:id="rId212"/>
    <p:sldId id="5348" r:id="rId213"/>
    <p:sldId id="5342" r:id="rId214"/>
    <p:sldId id="5372" r:id="rId215"/>
    <p:sldId id="5586" r:id="rId216"/>
    <p:sldId id="5396" r:id="rId217"/>
    <p:sldId id="3853" r:id="rId218"/>
    <p:sldId id="4876" r:id="rId219"/>
    <p:sldId id="4875" r:id="rId220"/>
    <p:sldId id="5360" r:id="rId221"/>
    <p:sldId id="5612" r:id="rId222"/>
    <p:sldId id="5613" r:id="rId223"/>
    <p:sldId id="5365" r:id="rId224"/>
    <p:sldId id="5614" r:id="rId225"/>
    <p:sldId id="5366" r:id="rId226"/>
    <p:sldId id="5645" r:id="rId227"/>
    <p:sldId id="3802" r:id="rId228"/>
    <p:sldId id="3803" r:id="rId229"/>
    <p:sldId id="3804" r:id="rId230"/>
    <p:sldId id="4206" r:id="rId231"/>
    <p:sldId id="4210" r:id="rId232"/>
    <p:sldId id="3805" r:id="rId233"/>
    <p:sldId id="3806" r:id="rId234"/>
    <p:sldId id="4212" r:id="rId235"/>
    <p:sldId id="587" r:id="rId236"/>
    <p:sldId id="3807" r:id="rId237"/>
    <p:sldId id="4213" r:id="rId238"/>
    <p:sldId id="5551" r:id="rId239"/>
    <p:sldId id="3800" r:id="rId240"/>
    <p:sldId id="5367" r:id="rId241"/>
    <p:sldId id="4214" r:id="rId242"/>
    <p:sldId id="5501" r:id="rId243"/>
    <p:sldId id="5556" r:id="rId244"/>
    <p:sldId id="5547" r:id="rId245"/>
    <p:sldId id="5548" r:id="rId246"/>
    <p:sldId id="4424" r:id="rId247"/>
    <p:sldId id="4425" r:id="rId248"/>
    <p:sldId id="5176" r:id="rId249"/>
    <p:sldId id="5643" r:id="rId250"/>
    <p:sldId id="5359" r:id="rId251"/>
    <p:sldId id="1863" r:id="rId252"/>
    <p:sldId id="1534" r:id="rId253"/>
    <p:sldId id="5537" r:id="rId254"/>
    <p:sldId id="5211" r:id="rId255"/>
    <p:sldId id="5371" r:id="rId256"/>
    <p:sldId id="5046" r:id="rId257"/>
    <p:sldId id="5047" r:id="rId258"/>
    <p:sldId id="5048" r:id="rId259"/>
    <p:sldId id="5049" r:id="rId260"/>
    <p:sldId id="5050" r:id="rId261"/>
    <p:sldId id="5504" r:id="rId262"/>
    <p:sldId id="5051" r:id="rId263"/>
    <p:sldId id="5052" r:id="rId264"/>
    <p:sldId id="5053" r:id="rId265"/>
    <p:sldId id="4929" r:id="rId266"/>
    <p:sldId id="4930" r:id="rId267"/>
    <p:sldId id="4931" r:id="rId268"/>
    <p:sldId id="5535" r:id="rId269"/>
    <p:sldId id="5597" r:id="rId270"/>
    <p:sldId id="5375" r:id="rId271"/>
    <p:sldId id="5387" r:id="rId272"/>
    <p:sldId id="3812" r:id="rId273"/>
    <p:sldId id="3813" r:id="rId274"/>
    <p:sldId id="3814" r:id="rId275"/>
    <p:sldId id="3815" r:id="rId276"/>
    <p:sldId id="5399" r:id="rId277"/>
    <p:sldId id="2535" r:id="rId278"/>
    <p:sldId id="2532" r:id="rId279"/>
    <p:sldId id="5389" r:id="rId280"/>
    <p:sldId id="5391" r:id="rId281"/>
    <p:sldId id="5384" r:id="rId282"/>
    <p:sldId id="3583" r:id="rId283"/>
    <p:sldId id="3614" r:id="rId284"/>
    <p:sldId id="3615" r:id="rId285"/>
    <p:sldId id="5385" r:id="rId286"/>
    <p:sldId id="5394" r:id="rId287"/>
    <p:sldId id="5395" r:id="rId288"/>
    <p:sldId id="5386" r:id="rId289"/>
    <p:sldId id="5390" r:id="rId290"/>
    <p:sldId id="5392" r:id="rId291"/>
    <p:sldId id="3835" r:id="rId292"/>
    <p:sldId id="1413" r:id="rId293"/>
    <p:sldId id="4827" r:id="rId294"/>
    <p:sldId id="3602" r:id="rId295"/>
    <p:sldId id="5505" r:id="rId296"/>
    <p:sldId id="5507" r:id="rId297"/>
    <p:sldId id="1201" r:id="rId298"/>
    <p:sldId id="3156" r:id="rId299"/>
    <p:sldId id="5379" r:id="rId300"/>
    <p:sldId id="5506" r:id="rId301"/>
    <p:sldId id="4907" r:id="rId302"/>
    <p:sldId id="4918" r:id="rId303"/>
    <p:sldId id="5393" r:id="rId304"/>
    <p:sldId id="4906" r:id="rId305"/>
    <p:sldId id="5508" r:id="rId306"/>
    <p:sldId id="4914" r:id="rId30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000"/>
    <a:srgbClr val="1A5712"/>
    <a:srgbClr val="0000FF"/>
    <a:srgbClr val="0432FF"/>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83" autoAdjust="0"/>
    <p:restoredTop sz="99433" autoAdjust="0"/>
  </p:normalViewPr>
  <p:slideViewPr>
    <p:cSldViewPr>
      <p:cViewPr varScale="1">
        <p:scale>
          <a:sx n="98" d="100"/>
          <a:sy n="98" d="100"/>
        </p:scale>
        <p:origin x="139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99" Type="http://schemas.openxmlformats.org/officeDocument/2006/relationships/slide" Target="slides/slide23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2.xml"/><Relationship Id="rId170" Type="http://schemas.openxmlformats.org/officeDocument/2006/relationships/slide" Target="slides/slide103.xml"/><Relationship Id="rId226" Type="http://schemas.openxmlformats.org/officeDocument/2006/relationships/slide" Target="slides/slide159.xml"/><Relationship Id="rId268" Type="http://schemas.openxmlformats.org/officeDocument/2006/relationships/slide" Target="slides/slide201.xml"/><Relationship Id="rId32" Type="http://schemas.openxmlformats.org/officeDocument/2006/relationships/slideMaster" Target="slideMasters/slideMaster32.xml"/><Relationship Id="rId74" Type="http://schemas.openxmlformats.org/officeDocument/2006/relationships/slide" Target="slides/slide7.xml"/><Relationship Id="rId128" Type="http://schemas.openxmlformats.org/officeDocument/2006/relationships/slide" Target="slides/slide61.xml"/><Relationship Id="rId5" Type="http://schemas.openxmlformats.org/officeDocument/2006/relationships/slideMaster" Target="slideMasters/slideMaster5.xml"/><Relationship Id="rId181" Type="http://schemas.openxmlformats.org/officeDocument/2006/relationships/slide" Target="slides/slide114.xml"/><Relationship Id="rId237" Type="http://schemas.openxmlformats.org/officeDocument/2006/relationships/slide" Target="slides/slide170.xml"/><Relationship Id="rId279" Type="http://schemas.openxmlformats.org/officeDocument/2006/relationships/slide" Target="slides/slide212.xml"/><Relationship Id="rId43" Type="http://schemas.openxmlformats.org/officeDocument/2006/relationships/slideMaster" Target="slideMasters/slideMaster43.xml"/><Relationship Id="rId139" Type="http://schemas.openxmlformats.org/officeDocument/2006/relationships/slide" Target="slides/slide72.xml"/><Relationship Id="rId290" Type="http://schemas.openxmlformats.org/officeDocument/2006/relationships/slide" Target="slides/slide223.xml"/><Relationship Id="rId304" Type="http://schemas.openxmlformats.org/officeDocument/2006/relationships/slide" Target="slides/slide237.xml"/><Relationship Id="rId85" Type="http://schemas.openxmlformats.org/officeDocument/2006/relationships/slide" Target="slides/slide18.xml"/><Relationship Id="rId150" Type="http://schemas.openxmlformats.org/officeDocument/2006/relationships/slide" Target="slides/slide83.xml"/><Relationship Id="rId192" Type="http://schemas.openxmlformats.org/officeDocument/2006/relationships/slide" Target="slides/slide125.xml"/><Relationship Id="rId206" Type="http://schemas.openxmlformats.org/officeDocument/2006/relationships/slide" Target="slides/slide139.xml"/><Relationship Id="rId248" Type="http://schemas.openxmlformats.org/officeDocument/2006/relationships/slide" Target="slides/slide181.xml"/><Relationship Id="rId12" Type="http://schemas.openxmlformats.org/officeDocument/2006/relationships/slideMaster" Target="slideMasters/slideMaster12.xml"/><Relationship Id="rId108" Type="http://schemas.openxmlformats.org/officeDocument/2006/relationships/slide" Target="slides/slide41.xml"/><Relationship Id="rId54" Type="http://schemas.openxmlformats.org/officeDocument/2006/relationships/slideMaster" Target="slideMasters/slideMaster54.xml"/><Relationship Id="rId96" Type="http://schemas.openxmlformats.org/officeDocument/2006/relationships/slide" Target="slides/slide29.xml"/><Relationship Id="rId161" Type="http://schemas.openxmlformats.org/officeDocument/2006/relationships/slide" Target="slides/slide94.xml"/><Relationship Id="rId217" Type="http://schemas.openxmlformats.org/officeDocument/2006/relationships/slide" Target="slides/slide150.xml"/><Relationship Id="rId259" Type="http://schemas.openxmlformats.org/officeDocument/2006/relationships/slide" Target="slides/slide192.xml"/><Relationship Id="rId23" Type="http://schemas.openxmlformats.org/officeDocument/2006/relationships/slideMaster" Target="slideMasters/slideMaster23.xml"/><Relationship Id="rId119" Type="http://schemas.openxmlformats.org/officeDocument/2006/relationships/slide" Target="slides/slide52.xml"/><Relationship Id="rId270" Type="http://schemas.openxmlformats.org/officeDocument/2006/relationships/slide" Target="slides/slide203.xml"/><Relationship Id="rId65" Type="http://schemas.openxmlformats.org/officeDocument/2006/relationships/slideMaster" Target="slideMasters/slideMaster65.xml"/><Relationship Id="rId130" Type="http://schemas.openxmlformats.org/officeDocument/2006/relationships/slide" Target="slides/slide63.xml"/><Relationship Id="rId172" Type="http://schemas.openxmlformats.org/officeDocument/2006/relationships/slide" Target="slides/slide105.xml"/><Relationship Id="rId193" Type="http://schemas.openxmlformats.org/officeDocument/2006/relationships/slide" Target="slides/slide126.xml"/><Relationship Id="rId207" Type="http://schemas.openxmlformats.org/officeDocument/2006/relationships/slide" Target="slides/slide140.xml"/><Relationship Id="rId228" Type="http://schemas.openxmlformats.org/officeDocument/2006/relationships/slide" Target="slides/slide161.xml"/><Relationship Id="rId249"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42.xml"/><Relationship Id="rId260" Type="http://schemas.openxmlformats.org/officeDocument/2006/relationships/slide" Target="slides/slide193.xml"/><Relationship Id="rId281" Type="http://schemas.openxmlformats.org/officeDocument/2006/relationships/slide" Target="slides/slide21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9.xml"/><Relationship Id="rId97" Type="http://schemas.openxmlformats.org/officeDocument/2006/relationships/slide" Target="slides/slide30.xml"/><Relationship Id="rId120" Type="http://schemas.openxmlformats.org/officeDocument/2006/relationships/slide" Target="slides/slide53.xml"/><Relationship Id="rId141" Type="http://schemas.openxmlformats.org/officeDocument/2006/relationships/slide" Target="slides/slide74.xml"/><Relationship Id="rId7" Type="http://schemas.openxmlformats.org/officeDocument/2006/relationships/slideMaster" Target="slideMasters/slideMaster7.xml"/><Relationship Id="rId162" Type="http://schemas.openxmlformats.org/officeDocument/2006/relationships/slide" Target="slides/slide95.xml"/><Relationship Id="rId183" Type="http://schemas.openxmlformats.org/officeDocument/2006/relationships/slide" Target="slides/slide116.xml"/><Relationship Id="rId218" Type="http://schemas.openxmlformats.org/officeDocument/2006/relationships/slide" Target="slides/slide151.xml"/><Relationship Id="rId239" Type="http://schemas.openxmlformats.org/officeDocument/2006/relationships/slide" Target="slides/slide172.xml"/><Relationship Id="rId250" Type="http://schemas.openxmlformats.org/officeDocument/2006/relationships/slide" Target="slides/slide183.xml"/><Relationship Id="rId271" Type="http://schemas.openxmlformats.org/officeDocument/2006/relationships/slide" Target="slides/slide204.xml"/><Relationship Id="rId292" Type="http://schemas.openxmlformats.org/officeDocument/2006/relationships/slide" Target="slides/slide225.xml"/><Relationship Id="rId306" Type="http://schemas.openxmlformats.org/officeDocument/2006/relationships/slide" Target="slides/slide239.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0.xml"/><Relationship Id="rId110" Type="http://schemas.openxmlformats.org/officeDocument/2006/relationships/slide" Target="slides/slide43.xml"/><Relationship Id="rId131" Type="http://schemas.openxmlformats.org/officeDocument/2006/relationships/slide" Target="slides/slide64.xml"/><Relationship Id="rId152" Type="http://schemas.openxmlformats.org/officeDocument/2006/relationships/slide" Target="slides/slide85.xml"/><Relationship Id="rId173" Type="http://schemas.openxmlformats.org/officeDocument/2006/relationships/slide" Target="slides/slide106.xml"/><Relationship Id="rId194" Type="http://schemas.openxmlformats.org/officeDocument/2006/relationships/slide" Target="slides/slide127.xml"/><Relationship Id="rId208" Type="http://schemas.openxmlformats.org/officeDocument/2006/relationships/slide" Target="slides/slide141.xml"/><Relationship Id="rId229" Type="http://schemas.openxmlformats.org/officeDocument/2006/relationships/slide" Target="slides/slide162.xml"/><Relationship Id="rId240" Type="http://schemas.openxmlformats.org/officeDocument/2006/relationships/slide" Target="slides/slide173.xml"/><Relationship Id="rId261" Type="http://schemas.openxmlformats.org/officeDocument/2006/relationships/slide" Target="slides/slide19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0.xml"/><Relationship Id="rId100" Type="http://schemas.openxmlformats.org/officeDocument/2006/relationships/slide" Target="slides/slide33.xml"/><Relationship Id="rId282" Type="http://schemas.openxmlformats.org/officeDocument/2006/relationships/slide" Target="slides/slide215.xml"/><Relationship Id="rId8" Type="http://schemas.openxmlformats.org/officeDocument/2006/relationships/slideMaster" Target="slideMasters/slideMaster8.xml"/><Relationship Id="rId98" Type="http://schemas.openxmlformats.org/officeDocument/2006/relationships/slide" Target="slides/slide31.xml"/><Relationship Id="rId121" Type="http://schemas.openxmlformats.org/officeDocument/2006/relationships/slide" Target="slides/slide54.xml"/><Relationship Id="rId142" Type="http://schemas.openxmlformats.org/officeDocument/2006/relationships/slide" Target="slides/slide75.xml"/><Relationship Id="rId163" Type="http://schemas.openxmlformats.org/officeDocument/2006/relationships/slide" Target="slides/slide96.xml"/><Relationship Id="rId184" Type="http://schemas.openxmlformats.org/officeDocument/2006/relationships/slide" Target="slides/slide117.xml"/><Relationship Id="rId219" Type="http://schemas.openxmlformats.org/officeDocument/2006/relationships/slide" Target="slides/slide152.xml"/><Relationship Id="rId230" Type="http://schemas.openxmlformats.org/officeDocument/2006/relationships/slide" Target="slides/slide163.xml"/><Relationship Id="rId251" Type="http://schemas.openxmlformats.org/officeDocument/2006/relationships/slide" Target="slides/slide18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5.xml"/><Relationship Id="rId293" Type="http://schemas.openxmlformats.org/officeDocument/2006/relationships/slide" Target="slides/slide226.xml"/><Relationship Id="rId307" Type="http://schemas.openxmlformats.org/officeDocument/2006/relationships/slide" Target="slides/slide240.xml"/><Relationship Id="rId88" Type="http://schemas.openxmlformats.org/officeDocument/2006/relationships/slide" Target="slides/slide21.xml"/><Relationship Id="rId111" Type="http://schemas.openxmlformats.org/officeDocument/2006/relationships/slide" Target="slides/slide44.xml"/><Relationship Id="rId132" Type="http://schemas.openxmlformats.org/officeDocument/2006/relationships/slide" Target="slides/slide65.xml"/><Relationship Id="rId153" Type="http://schemas.openxmlformats.org/officeDocument/2006/relationships/slide" Target="slides/slide86.xml"/><Relationship Id="rId174" Type="http://schemas.openxmlformats.org/officeDocument/2006/relationships/slide" Target="slides/slide107.xml"/><Relationship Id="rId195" Type="http://schemas.openxmlformats.org/officeDocument/2006/relationships/slide" Target="slides/slide128.xml"/><Relationship Id="rId209" Type="http://schemas.openxmlformats.org/officeDocument/2006/relationships/slide" Target="slides/slide142.xml"/><Relationship Id="rId220" Type="http://schemas.openxmlformats.org/officeDocument/2006/relationships/slide" Target="slides/slide153.xml"/><Relationship Id="rId241" Type="http://schemas.openxmlformats.org/officeDocument/2006/relationships/slide" Target="slides/slide17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5.xml"/><Relationship Id="rId283" Type="http://schemas.openxmlformats.org/officeDocument/2006/relationships/slide" Target="slides/slide216.xml"/><Relationship Id="rId78" Type="http://schemas.openxmlformats.org/officeDocument/2006/relationships/slide" Target="slides/slide11.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143" Type="http://schemas.openxmlformats.org/officeDocument/2006/relationships/slide" Target="slides/slide76.xml"/><Relationship Id="rId164" Type="http://schemas.openxmlformats.org/officeDocument/2006/relationships/slide" Target="slides/slide97.xml"/><Relationship Id="rId185" Type="http://schemas.openxmlformats.org/officeDocument/2006/relationships/slide" Target="slides/slide118.xml"/><Relationship Id="rId9" Type="http://schemas.openxmlformats.org/officeDocument/2006/relationships/slideMaster" Target="slideMasters/slideMaster9.xml"/><Relationship Id="rId210" Type="http://schemas.openxmlformats.org/officeDocument/2006/relationships/slide" Target="slides/slide143.xml"/><Relationship Id="rId26" Type="http://schemas.openxmlformats.org/officeDocument/2006/relationships/slideMaster" Target="slideMasters/slideMaster26.xml"/><Relationship Id="rId231" Type="http://schemas.openxmlformats.org/officeDocument/2006/relationships/slide" Target="slides/slide164.xml"/><Relationship Id="rId252" Type="http://schemas.openxmlformats.org/officeDocument/2006/relationships/slide" Target="slides/slide185.xml"/><Relationship Id="rId273" Type="http://schemas.openxmlformats.org/officeDocument/2006/relationships/slide" Target="slides/slide206.xml"/><Relationship Id="rId294" Type="http://schemas.openxmlformats.org/officeDocument/2006/relationships/slide" Target="slides/slide227.xml"/><Relationship Id="rId308" Type="http://schemas.openxmlformats.org/officeDocument/2006/relationships/notesMaster" Target="notesMasters/notesMaster1.xml"/><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196" Type="http://schemas.openxmlformats.org/officeDocument/2006/relationships/slide" Target="slides/slide129.xml"/><Relationship Id="rId200" Type="http://schemas.openxmlformats.org/officeDocument/2006/relationships/slide" Target="slides/slide133.xml"/><Relationship Id="rId16" Type="http://schemas.openxmlformats.org/officeDocument/2006/relationships/slideMaster" Target="slideMasters/slideMaster16.xml"/><Relationship Id="rId221" Type="http://schemas.openxmlformats.org/officeDocument/2006/relationships/slide" Target="slides/slide154.xml"/><Relationship Id="rId242" Type="http://schemas.openxmlformats.org/officeDocument/2006/relationships/slide" Target="slides/slide175.xml"/><Relationship Id="rId263" Type="http://schemas.openxmlformats.org/officeDocument/2006/relationships/slide" Target="slides/slide196.xml"/><Relationship Id="rId284" Type="http://schemas.openxmlformats.org/officeDocument/2006/relationships/slide" Target="slides/slide217.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211" Type="http://schemas.openxmlformats.org/officeDocument/2006/relationships/slide" Target="slides/slide144.xml"/><Relationship Id="rId232" Type="http://schemas.openxmlformats.org/officeDocument/2006/relationships/slide" Target="slides/slide165.xml"/><Relationship Id="rId253" Type="http://schemas.openxmlformats.org/officeDocument/2006/relationships/slide" Target="slides/slide186.xml"/><Relationship Id="rId274" Type="http://schemas.openxmlformats.org/officeDocument/2006/relationships/slide" Target="slides/slide207.xml"/><Relationship Id="rId295" Type="http://schemas.openxmlformats.org/officeDocument/2006/relationships/slide" Target="slides/slide228.xml"/><Relationship Id="rId309" Type="http://schemas.openxmlformats.org/officeDocument/2006/relationships/handoutMaster" Target="handoutMasters/handout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201" Type="http://schemas.openxmlformats.org/officeDocument/2006/relationships/slide" Target="slides/slide134.xml"/><Relationship Id="rId222" Type="http://schemas.openxmlformats.org/officeDocument/2006/relationships/slide" Target="slides/slide155.xml"/><Relationship Id="rId243" Type="http://schemas.openxmlformats.org/officeDocument/2006/relationships/slide" Target="slides/slide176.xml"/><Relationship Id="rId264" Type="http://schemas.openxmlformats.org/officeDocument/2006/relationships/slide" Target="slides/slide197.xml"/><Relationship Id="rId285" Type="http://schemas.openxmlformats.org/officeDocument/2006/relationships/slide" Target="slides/slide21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310" Type="http://schemas.openxmlformats.org/officeDocument/2006/relationships/presProps" Target="presProps.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1" Type="http://schemas.openxmlformats.org/officeDocument/2006/relationships/slideMaster" Target="slideMasters/slideMaster1.xml"/><Relationship Id="rId212" Type="http://schemas.openxmlformats.org/officeDocument/2006/relationships/slide" Target="slides/slide145.xml"/><Relationship Id="rId233" Type="http://schemas.openxmlformats.org/officeDocument/2006/relationships/slide" Target="slides/slide166.xml"/><Relationship Id="rId254" Type="http://schemas.openxmlformats.org/officeDocument/2006/relationships/slide" Target="slides/slide18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275" Type="http://schemas.openxmlformats.org/officeDocument/2006/relationships/slide" Target="slides/slide208.xml"/><Relationship Id="rId296" Type="http://schemas.openxmlformats.org/officeDocument/2006/relationships/slide" Target="slides/slide229.xml"/><Relationship Id="rId300" Type="http://schemas.openxmlformats.org/officeDocument/2006/relationships/slide" Target="slides/slide233.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202" Type="http://schemas.openxmlformats.org/officeDocument/2006/relationships/slide" Target="slides/slide135.xml"/><Relationship Id="rId223" Type="http://schemas.openxmlformats.org/officeDocument/2006/relationships/slide" Target="slides/slide156.xml"/><Relationship Id="rId244"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8.xml"/><Relationship Id="rId286" Type="http://schemas.openxmlformats.org/officeDocument/2006/relationships/slide" Target="slides/slide21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311" Type="http://schemas.openxmlformats.org/officeDocument/2006/relationships/viewProps" Target="viewProps.xml"/><Relationship Id="rId71" Type="http://schemas.openxmlformats.org/officeDocument/2006/relationships/slide" Target="slides/slide4.xml"/><Relationship Id="rId92" Type="http://schemas.openxmlformats.org/officeDocument/2006/relationships/slide" Target="slides/slide25.xml"/><Relationship Id="rId213" Type="http://schemas.openxmlformats.org/officeDocument/2006/relationships/slide" Target="slides/slide146.xml"/><Relationship Id="rId234"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8.xml"/><Relationship Id="rId276" Type="http://schemas.openxmlformats.org/officeDocument/2006/relationships/slide" Target="slides/slide209.xml"/><Relationship Id="rId297" Type="http://schemas.openxmlformats.org/officeDocument/2006/relationships/slide" Target="slides/slide230.xml"/><Relationship Id="rId40" Type="http://schemas.openxmlformats.org/officeDocument/2006/relationships/slideMaster" Target="slideMasters/slideMaster40.xml"/><Relationship Id="rId115" Type="http://schemas.openxmlformats.org/officeDocument/2006/relationships/slide" Target="slides/slide48.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301" Type="http://schemas.openxmlformats.org/officeDocument/2006/relationships/slide" Target="slides/slide234.xml"/><Relationship Id="rId61" Type="http://schemas.openxmlformats.org/officeDocument/2006/relationships/slideMaster" Target="slideMasters/slideMaster61.xml"/><Relationship Id="rId82" Type="http://schemas.openxmlformats.org/officeDocument/2006/relationships/slide" Target="slides/slide15.xml"/><Relationship Id="rId199" Type="http://schemas.openxmlformats.org/officeDocument/2006/relationships/slide" Target="slides/slide132.xml"/><Relationship Id="rId203" Type="http://schemas.openxmlformats.org/officeDocument/2006/relationships/slide" Target="slides/slide136.xml"/><Relationship Id="rId19" Type="http://schemas.openxmlformats.org/officeDocument/2006/relationships/slideMaster" Target="slideMasters/slideMaster19.xml"/><Relationship Id="rId224" Type="http://schemas.openxmlformats.org/officeDocument/2006/relationships/slide" Target="slides/slide157.xml"/><Relationship Id="rId245" Type="http://schemas.openxmlformats.org/officeDocument/2006/relationships/slide" Target="slides/slide178.xml"/><Relationship Id="rId266" Type="http://schemas.openxmlformats.org/officeDocument/2006/relationships/slide" Target="slides/slide199.xml"/><Relationship Id="rId287" Type="http://schemas.openxmlformats.org/officeDocument/2006/relationships/slide" Target="slides/slide220.xml"/><Relationship Id="rId30" Type="http://schemas.openxmlformats.org/officeDocument/2006/relationships/slideMaster" Target="slideMasters/slideMaster30.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312" Type="http://schemas.openxmlformats.org/officeDocument/2006/relationships/theme" Target="theme/theme1.xml"/><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189" Type="http://schemas.openxmlformats.org/officeDocument/2006/relationships/slide" Target="slides/slide122.xml"/><Relationship Id="rId3" Type="http://schemas.openxmlformats.org/officeDocument/2006/relationships/slideMaster" Target="slideMasters/slideMaster3.xml"/><Relationship Id="rId214" Type="http://schemas.openxmlformats.org/officeDocument/2006/relationships/slide" Target="slides/slide147.xml"/><Relationship Id="rId235" Type="http://schemas.openxmlformats.org/officeDocument/2006/relationships/slide" Target="slides/slide168.xml"/><Relationship Id="rId256" Type="http://schemas.openxmlformats.org/officeDocument/2006/relationships/slide" Target="slides/slide189.xml"/><Relationship Id="rId277" Type="http://schemas.openxmlformats.org/officeDocument/2006/relationships/slide" Target="slides/slide210.xml"/><Relationship Id="rId298" Type="http://schemas.openxmlformats.org/officeDocument/2006/relationships/slide" Target="slides/slide231.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302" Type="http://schemas.openxmlformats.org/officeDocument/2006/relationships/slide" Target="slides/slide23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179" Type="http://schemas.openxmlformats.org/officeDocument/2006/relationships/slide" Target="slides/slide112.xml"/><Relationship Id="rId190" Type="http://schemas.openxmlformats.org/officeDocument/2006/relationships/slide" Target="slides/slide123.xml"/><Relationship Id="rId204" Type="http://schemas.openxmlformats.org/officeDocument/2006/relationships/slide" Target="slides/slide137.xml"/><Relationship Id="rId225" Type="http://schemas.openxmlformats.org/officeDocument/2006/relationships/slide" Target="slides/slide158.xml"/><Relationship Id="rId246" Type="http://schemas.openxmlformats.org/officeDocument/2006/relationships/slide" Target="slides/slide179.xml"/><Relationship Id="rId267" Type="http://schemas.openxmlformats.org/officeDocument/2006/relationships/slide" Target="slides/slide200.xml"/><Relationship Id="rId288" Type="http://schemas.openxmlformats.org/officeDocument/2006/relationships/slide" Target="slides/slide221.xml"/><Relationship Id="rId106" Type="http://schemas.openxmlformats.org/officeDocument/2006/relationships/slide" Target="slides/slide39.xml"/><Relationship Id="rId127" Type="http://schemas.openxmlformats.org/officeDocument/2006/relationships/slide" Target="slides/slide60.xml"/><Relationship Id="rId313"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94" Type="http://schemas.openxmlformats.org/officeDocument/2006/relationships/slide" Target="slides/slide27.xml"/><Relationship Id="rId148" Type="http://schemas.openxmlformats.org/officeDocument/2006/relationships/slide" Target="slides/slide81.xml"/><Relationship Id="rId169" Type="http://schemas.openxmlformats.org/officeDocument/2006/relationships/slide" Target="slides/slide102.xml"/><Relationship Id="rId4" Type="http://schemas.openxmlformats.org/officeDocument/2006/relationships/slideMaster" Target="slideMasters/slideMaster4.xml"/><Relationship Id="rId180" Type="http://schemas.openxmlformats.org/officeDocument/2006/relationships/slide" Target="slides/slide113.xml"/><Relationship Id="rId215" Type="http://schemas.openxmlformats.org/officeDocument/2006/relationships/slide" Target="slides/slide148.xml"/><Relationship Id="rId236" Type="http://schemas.openxmlformats.org/officeDocument/2006/relationships/slide" Target="slides/slide169.xml"/><Relationship Id="rId257" Type="http://schemas.openxmlformats.org/officeDocument/2006/relationships/slide" Target="slides/slide190.xml"/><Relationship Id="rId278" Type="http://schemas.openxmlformats.org/officeDocument/2006/relationships/slide" Target="slides/slide211.xml"/><Relationship Id="rId303" Type="http://schemas.openxmlformats.org/officeDocument/2006/relationships/slide" Target="slides/slide236.xml"/><Relationship Id="rId42" Type="http://schemas.openxmlformats.org/officeDocument/2006/relationships/slideMaster" Target="slideMasters/slideMaster42.xml"/><Relationship Id="rId84" Type="http://schemas.openxmlformats.org/officeDocument/2006/relationships/slide" Target="slides/slide17.xml"/><Relationship Id="rId138" Type="http://schemas.openxmlformats.org/officeDocument/2006/relationships/slide" Target="slides/slide71.xml"/><Relationship Id="rId191" Type="http://schemas.openxmlformats.org/officeDocument/2006/relationships/slide" Target="slides/slide124.xml"/><Relationship Id="rId205" Type="http://schemas.openxmlformats.org/officeDocument/2006/relationships/slide" Target="slides/slide138.xml"/><Relationship Id="rId247" Type="http://schemas.openxmlformats.org/officeDocument/2006/relationships/slide" Target="slides/slide180.xml"/><Relationship Id="rId107" Type="http://schemas.openxmlformats.org/officeDocument/2006/relationships/slide" Target="slides/slide40.xml"/><Relationship Id="rId289" Type="http://schemas.openxmlformats.org/officeDocument/2006/relationships/slide" Target="slides/slide22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2.xml"/><Relationship Id="rId95" Type="http://schemas.openxmlformats.org/officeDocument/2006/relationships/slide" Target="slides/slide28.xml"/><Relationship Id="rId160" Type="http://schemas.openxmlformats.org/officeDocument/2006/relationships/slide" Target="slides/slide93.xml"/><Relationship Id="rId216" Type="http://schemas.openxmlformats.org/officeDocument/2006/relationships/slide" Target="slides/slide149.xml"/><Relationship Id="rId258" Type="http://schemas.openxmlformats.org/officeDocument/2006/relationships/slide" Target="slides/slide19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1.xml"/><Relationship Id="rId171" Type="http://schemas.openxmlformats.org/officeDocument/2006/relationships/slide" Target="slides/slide104.xml"/><Relationship Id="rId227" Type="http://schemas.openxmlformats.org/officeDocument/2006/relationships/slide" Target="slides/slide160.xml"/><Relationship Id="rId269" Type="http://schemas.openxmlformats.org/officeDocument/2006/relationships/slide" Target="slides/slide202.xml"/><Relationship Id="rId33" Type="http://schemas.openxmlformats.org/officeDocument/2006/relationships/slideMaster" Target="slideMasters/slideMaster33.xml"/><Relationship Id="rId129" Type="http://schemas.openxmlformats.org/officeDocument/2006/relationships/slide" Target="slides/slide62.xml"/><Relationship Id="rId280" Type="http://schemas.openxmlformats.org/officeDocument/2006/relationships/slide" Target="slides/slide213.xml"/><Relationship Id="rId75" Type="http://schemas.openxmlformats.org/officeDocument/2006/relationships/slide" Target="slides/slide8.xml"/><Relationship Id="rId140" Type="http://schemas.openxmlformats.org/officeDocument/2006/relationships/slide" Target="slides/slide73.xml"/><Relationship Id="rId182" Type="http://schemas.openxmlformats.org/officeDocument/2006/relationships/slide" Target="slides/slide115.xml"/><Relationship Id="rId6" Type="http://schemas.openxmlformats.org/officeDocument/2006/relationships/slideMaster" Target="slideMasters/slideMaster6.xml"/><Relationship Id="rId238" Type="http://schemas.openxmlformats.org/officeDocument/2006/relationships/slide" Target="slides/slide171.xml"/><Relationship Id="rId291" Type="http://schemas.openxmlformats.org/officeDocument/2006/relationships/slide" Target="slides/slide224.xml"/><Relationship Id="rId305" Type="http://schemas.openxmlformats.org/officeDocument/2006/relationships/slide" Target="slides/slide238.xml"/><Relationship Id="rId44" Type="http://schemas.openxmlformats.org/officeDocument/2006/relationships/slideMaster" Target="slideMasters/slideMaster44.xml"/><Relationship Id="rId86" Type="http://schemas.openxmlformats.org/officeDocument/2006/relationships/slide" Target="slides/slide19.xml"/><Relationship Id="rId151" Type="http://schemas.openxmlformats.org/officeDocument/2006/relationships/slide" Target="slides/slide84.xml"/></Relationships>
</file>

<file path=ppt/charts/_rels/chart1.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oleObject" Target="https://microsoft-my.sharepoint.com/personal/visesha_microsoft_com/Documents/PPTs/Conferences/MICRO%202017/cgma-throughput-log.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4.2294921468149803E-2"/>
          <c:w val="0.81248526717179204"/>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c:v>
                </c:pt>
                <c:pt idx="1">
                  <c:v>1</c:v>
                </c:pt>
              </c:numCache>
            </c:numRef>
          </c:val>
          <c:extLst>
            <c:ext xmlns:c16="http://schemas.microsoft.com/office/drawing/2014/chart" uri="{C3380CC4-5D6E-409C-BE32-E72D297353CC}">
              <c16:uniqueId val="{00000000-7826-9D49-811B-D9535C7E3A55}"/>
            </c:ext>
          </c:extLst>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8.8582677165354298E-2</c:v>
                </c:pt>
                <c:pt idx="1">
                  <c:v>1.3448690025594699E-2</c:v>
                </c:pt>
              </c:numCache>
            </c:numRef>
          </c:val>
          <c:extLst>
            <c:ext xmlns:c16="http://schemas.microsoft.com/office/drawing/2014/chart" uri="{C3380CC4-5D6E-409C-BE32-E72D297353CC}">
              <c16:uniqueId val="{00000001-7826-9D49-811B-D9535C7E3A55}"/>
            </c:ext>
          </c:extLst>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0.51673228346456701</c:v>
                </c:pt>
                <c:pt idx="1">
                  <c:v>0.31183065183633102</c:v>
                </c:pt>
              </c:numCache>
            </c:numRef>
          </c:val>
          <c:extLst>
            <c:ext xmlns:c16="http://schemas.microsoft.com/office/drawing/2014/chart" uri="{C3380CC4-5D6E-409C-BE32-E72D297353CC}">
              <c16:uniqueId val="{00000002-7826-9D49-811B-D9535C7E3A55}"/>
            </c:ext>
          </c:extLst>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1.0147637795275599</c:v>
                </c:pt>
                <c:pt idx="1">
                  <c:v>0.67849912393909895</c:v>
                </c:pt>
              </c:numCache>
            </c:numRef>
          </c:val>
          <c:extLst>
            <c:ext xmlns:c16="http://schemas.microsoft.com/office/drawing/2014/chart" uri="{C3380CC4-5D6E-409C-BE32-E72D297353CC}">
              <c16:uniqueId val="{00000003-7826-9D49-811B-D9535C7E3A55}"/>
            </c:ext>
          </c:extLst>
        </c:ser>
        <c:dLbls>
          <c:showLegendKey val="0"/>
          <c:showVal val="0"/>
          <c:showCatName val="0"/>
          <c:showSerName val="0"/>
          <c:showPercent val="0"/>
          <c:showBubbleSize val="0"/>
        </c:dLbls>
        <c:gapWidth val="150"/>
        <c:axId val="1745777488"/>
        <c:axId val="1745818560"/>
      </c:barChart>
      <c:catAx>
        <c:axId val="1745777488"/>
        <c:scaling>
          <c:orientation val="minMax"/>
        </c:scaling>
        <c:delete val="0"/>
        <c:axPos val="b"/>
        <c:numFmt formatCode="General" sourceLinked="0"/>
        <c:majorTickMark val="out"/>
        <c:minorTickMark val="none"/>
        <c:tickLblPos val="nextTo"/>
        <c:txPr>
          <a:bodyPr/>
          <a:lstStyle/>
          <a:p>
            <a:pPr>
              <a:defRPr sz="2400"/>
            </a:pPr>
            <a:endParaRPr lang="en-US"/>
          </a:p>
        </c:txPr>
        <c:crossAx val="1745818560"/>
        <c:crosses val="autoZero"/>
        <c:auto val="1"/>
        <c:lblAlgn val="ctr"/>
        <c:lblOffset val="100"/>
        <c:noMultiLvlLbl val="0"/>
      </c:catAx>
      <c:valAx>
        <c:axId val="1745818560"/>
        <c:scaling>
          <c:orientation val="minMax"/>
        </c:scaling>
        <c:delete val="0"/>
        <c:axPos val="l"/>
        <c:majorGridlines/>
        <c:title>
          <c:tx>
            <c:rich>
              <a:bodyPr rot="-5400000" vert="horz"/>
              <a:lstStyle/>
              <a:p>
                <a:pPr>
                  <a:defRPr/>
                </a:pPr>
                <a:r>
                  <a:rPr lang="en-US" sz="2400" dirty="0"/>
                  <a:t>Normalized</a:t>
                </a:r>
                <a:r>
                  <a:rPr lang="en-US" sz="2400" baseline="0" dirty="0"/>
                  <a:t> Savings</a:t>
                </a:r>
                <a:endParaRPr lang="en-US" sz="2400" dirty="0"/>
              </a:p>
            </c:rich>
          </c:tx>
          <c:overlay val="0"/>
        </c:title>
        <c:numFmt formatCode="General" sourceLinked="1"/>
        <c:majorTickMark val="out"/>
        <c:minorTickMark val="none"/>
        <c:tickLblPos val="nextTo"/>
        <c:txPr>
          <a:bodyPr/>
          <a:lstStyle/>
          <a:p>
            <a:pPr>
              <a:defRPr sz="1800"/>
            </a:pPr>
            <a:endParaRPr lang="en-US"/>
          </a:p>
        </c:txPr>
        <c:crossAx val="1745777488"/>
        <c:crosses val="autoZero"/>
        <c:crossBetween val="between"/>
      </c:valAx>
    </c:plotArea>
    <c:legend>
      <c:legendPos val="r"/>
      <c:layout>
        <c:manualLayout>
          <c:xMode val="edge"/>
          <c:yMode val="edge"/>
          <c:x val="0.28331835289456703"/>
          <c:y val="2.2068074823980298E-3"/>
          <c:w val="0.667939508740653"/>
          <c:h val="0.1410890305378489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PIM-Only</c:v>
                </c:pt>
              </c:strCache>
            </c:strRef>
          </c:tx>
          <c:spPr>
            <a:solidFill>
              <a:schemeClr val="accent1">
                <a:shade val="76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Sheet1!$B$2:$B$12</c:f>
              <c:numCache>
                <c:formatCode>General</c:formatCode>
                <c:ptCount val="11"/>
                <c:pt idx="0">
                  <c:v>0.53917908820107796</c:v>
                </c:pt>
                <c:pt idx="1">
                  <c:v>0.31004082135740701</c:v>
                </c:pt>
                <c:pt idx="2">
                  <c:v>0.50415861825445196</c:v>
                </c:pt>
                <c:pt idx="3">
                  <c:v>0.45844593545984702</c:v>
                </c:pt>
                <c:pt idx="4">
                  <c:v>0.47598068849566499</c:v>
                </c:pt>
                <c:pt idx="5">
                  <c:v>0.66307418757390502</c:v>
                </c:pt>
                <c:pt idx="6">
                  <c:v>0.63139736591355899</c:v>
                </c:pt>
                <c:pt idx="7">
                  <c:v>0.44904368526636101</c:v>
                </c:pt>
                <c:pt idx="8">
                  <c:v>0.153583126709744</c:v>
                </c:pt>
                <c:pt idx="9">
                  <c:v>0.33670586072204101</c:v>
                </c:pt>
                <c:pt idx="10">
                  <c:v>0.44460004260239</c:v>
                </c:pt>
              </c:numCache>
            </c:numRef>
          </c:val>
          <c:extLst>
            <c:ext xmlns:c16="http://schemas.microsoft.com/office/drawing/2014/chart" uri="{C3380CC4-5D6E-409C-BE32-E72D297353CC}">
              <c16:uniqueId val="{00000000-B79E-114D-83A7-928786B014BB}"/>
            </c:ext>
          </c:extLst>
        </c:ser>
        <c:ser>
          <c:idx val="1"/>
          <c:order val="1"/>
          <c:tx>
            <c:strRef>
              <c:f>Sheet1!$C$1</c:f>
              <c:strCache>
                <c:ptCount val="1"/>
                <c:pt idx="0">
                  <c:v>Locality-Aware</c:v>
                </c:pt>
              </c:strCache>
            </c:strRef>
          </c:tx>
          <c:spPr>
            <a:solidFill>
              <a:schemeClr val="accent1">
                <a:tint val="77000"/>
              </a:schemeClr>
            </a:solidFill>
            <a:ln>
              <a:solidFill>
                <a:schemeClr val="accent1">
                  <a:lumMod val="50000"/>
                </a:schemeClr>
              </a:solidFill>
            </a:ln>
            <a:effectLst/>
          </c:spPr>
          <c:invertIfNegative val="0"/>
          <c:cat>
            <c:strRef>
              <c:f>Sheet1!$A$2:$A$12</c:f>
              <c:strCache>
                <c:ptCount val="11"/>
                <c:pt idx="0">
                  <c:v>ATF</c:v>
                </c:pt>
                <c:pt idx="1">
                  <c:v>BFS</c:v>
                </c:pt>
                <c:pt idx="2">
                  <c:v>PR</c:v>
                </c:pt>
                <c:pt idx="3">
                  <c:v>SP</c:v>
                </c:pt>
                <c:pt idx="4">
                  <c:v>WCC</c:v>
                </c:pt>
                <c:pt idx="5">
                  <c:v>HJ</c:v>
                </c:pt>
                <c:pt idx="6">
                  <c:v>HG</c:v>
                </c:pt>
                <c:pt idx="7">
                  <c:v>RP</c:v>
                </c:pt>
                <c:pt idx="8">
                  <c:v>SC</c:v>
                </c:pt>
                <c:pt idx="9">
                  <c:v>SVM</c:v>
                </c:pt>
                <c:pt idx="10">
                  <c:v>GM</c:v>
                </c:pt>
              </c:strCache>
            </c:strRef>
          </c:cat>
          <c:val>
            <c:numRef>
              <c:f>Sheet1!$C$2:$C$12</c:f>
              <c:numCache>
                <c:formatCode>General</c:formatCode>
                <c:ptCount val="11"/>
                <c:pt idx="0">
                  <c:v>0.60066932108489701</c:v>
                </c:pt>
                <c:pt idx="1">
                  <c:v>0.34622071824782302</c:v>
                </c:pt>
                <c:pt idx="2">
                  <c:v>0.55933937160596903</c:v>
                </c:pt>
                <c:pt idx="3">
                  <c:v>0.51064456465275498</c:v>
                </c:pt>
                <c:pt idx="4">
                  <c:v>0.52860223666237705</c:v>
                </c:pt>
                <c:pt idx="5">
                  <c:v>0.65697884906802595</c:v>
                </c:pt>
                <c:pt idx="6">
                  <c:v>0.60315728560368498</c:v>
                </c:pt>
                <c:pt idx="7">
                  <c:v>0.44327113552480102</c:v>
                </c:pt>
                <c:pt idx="8">
                  <c:v>0.21490376143572701</c:v>
                </c:pt>
                <c:pt idx="9">
                  <c:v>0.34380068799325197</c:v>
                </c:pt>
                <c:pt idx="10">
                  <c:v>0.47446106066649102</c:v>
                </c:pt>
              </c:numCache>
            </c:numRef>
          </c:val>
          <c:extLst>
            <c:ext xmlns:c16="http://schemas.microsoft.com/office/drawing/2014/chart" uri="{C3380CC4-5D6E-409C-BE32-E72D297353CC}">
              <c16:uniqueId val="{00000001-B79E-114D-83A7-928786B014BB}"/>
            </c:ext>
          </c:extLst>
        </c:ser>
        <c:dLbls>
          <c:showLegendKey val="0"/>
          <c:showVal val="0"/>
          <c:showCatName val="0"/>
          <c:showSerName val="0"/>
          <c:showPercent val="0"/>
          <c:showBubbleSize val="0"/>
        </c:dLbls>
        <c:gapWidth val="80"/>
        <c:axId val="-2098153664"/>
        <c:axId val="-2075681728"/>
      </c:barChart>
      <c:catAx>
        <c:axId val="-209815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75681728"/>
        <c:crosses val="autoZero"/>
        <c:auto val="1"/>
        <c:lblAlgn val="ctr"/>
        <c:lblOffset val="100"/>
        <c:noMultiLvlLbl val="0"/>
      </c:catAx>
      <c:valAx>
        <c:axId val="-207568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098153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tx1"/>
          </a:solidFill>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0545470010693101E-2"/>
          <c:y val="3.14606343462739E-2"/>
          <c:w val="0.93247922134733097"/>
          <c:h val="0.69225293404629096"/>
        </c:manualLayout>
      </c:layout>
      <c:barChart>
        <c:barDir val="col"/>
        <c:grouping val="stacked"/>
        <c:varyColors val="0"/>
        <c:ser>
          <c:idx val="0"/>
          <c:order val="0"/>
          <c:tx>
            <c:strRef>
              <c:f>Sheet1!$B$1</c:f>
              <c:strCache>
                <c:ptCount val="1"/>
                <c:pt idx="0">
                  <c:v>Cache</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Sheet1!$B$2:$B$14</c:f>
              <c:numCache>
                <c:formatCode>General</c:formatCode>
                <c:ptCount val="13"/>
                <c:pt idx="1">
                  <c:v>0.27612920499999999</c:v>
                </c:pt>
                <c:pt idx="5">
                  <c:v>0.22974204500000001</c:v>
                </c:pt>
                <c:pt idx="9">
                  <c:v>0.21380359500000001</c:v>
                </c:pt>
              </c:numCache>
            </c:numRef>
          </c:val>
          <c:extLst>
            <c:ext xmlns:c16="http://schemas.microsoft.com/office/drawing/2014/chart" uri="{C3380CC4-5D6E-409C-BE32-E72D297353CC}">
              <c16:uniqueId val="{00000000-8902-B84A-AE3B-3609F86E0066}"/>
            </c:ext>
          </c:extLst>
        </c:ser>
        <c:ser>
          <c:idx val="1"/>
          <c:order val="1"/>
          <c:tx>
            <c:strRef>
              <c:f>Sheet1!$C$1</c:f>
              <c:strCache>
                <c:ptCount val="1"/>
                <c:pt idx="0">
                  <c:v>HMC Link</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Sheet1!$C$2:$C$14</c:f>
              <c:numCache>
                <c:formatCode>General</c:formatCode>
                <c:ptCount val="13"/>
                <c:pt idx="1">
                  <c:v>0.50415019900000002</c:v>
                </c:pt>
                <c:pt idx="5">
                  <c:v>0.51296859699999997</c:v>
                </c:pt>
                <c:pt idx="9">
                  <c:v>0.513968325</c:v>
                </c:pt>
              </c:numCache>
            </c:numRef>
          </c:val>
          <c:extLst>
            <c:ext xmlns:c16="http://schemas.microsoft.com/office/drawing/2014/chart" uri="{C3380CC4-5D6E-409C-BE32-E72D297353CC}">
              <c16:uniqueId val="{00000001-8902-B84A-AE3B-3609F86E0066}"/>
            </c:ext>
          </c:extLst>
        </c:ser>
        <c:ser>
          <c:idx val="2"/>
          <c:order val="2"/>
          <c:tx>
            <c:strRef>
              <c:f>Sheet1!$D$1</c:f>
              <c:strCache>
                <c:ptCount val="1"/>
                <c:pt idx="0">
                  <c:v>DRAM</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Sheet1!$D$2:$D$14</c:f>
              <c:numCache>
                <c:formatCode>General</c:formatCode>
                <c:ptCount val="13"/>
                <c:pt idx="1">
                  <c:v>0.21457203699999999</c:v>
                </c:pt>
                <c:pt idx="5">
                  <c:v>0.25452649100000002</c:v>
                </c:pt>
                <c:pt idx="9">
                  <c:v>0.26887156600000001</c:v>
                </c:pt>
              </c:numCache>
            </c:numRef>
          </c:val>
          <c:extLst>
            <c:ext xmlns:c16="http://schemas.microsoft.com/office/drawing/2014/chart" uri="{C3380CC4-5D6E-409C-BE32-E72D297353CC}">
              <c16:uniqueId val="{00000002-8902-B84A-AE3B-3609F86E0066}"/>
            </c:ext>
          </c:extLst>
        </c:ser>
        <c:ser>
          <c:idx val="3"/>
          <c:order val="3"/>
          <c:tx>
            <c:strRef>
              <c:f>Sheet1!$E$1</c:f>
              <c:strCache>
                <c:ptCount val="1"/>
                <c:pt idx="0">
                  <c:v>Host-side PCU</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Sheet1!$E$2:$E$14</c:f>
              <c:numCache>
                <c:formatCode>General</c:formatCode>
                <c:ptCount val="13"/>
                <c:pt idx="1">
                  <c:v>4.3662429999999997E-3</c:v>
                </c:pt>
                <c:pt idx="5">
                  <c:v>3.6966659999999999E-3</c:v>
                </c:pt>
                <c:pt idx="9">
                  <c:v>3.0358239999999999E-3</c:v>
                </c:pt>
              </c:numCache>
            </c:numRef>
          </c:val>
          <c:extLst>
            <c:ext xmlns:c16="http://schemas.microsoft.com/office/drawing/2014/chart" uri="{C3380CC4-5D6E-409C-BE32-E72D297353CC}">
              <c16:uniqueId val="{00000003-8902-B84A-AE3B-3609F86E0066}"/>
            </c:ext>
          </c:extLst>
        </c:ser>
        <c:ser>
          <c:idx val="4"/>
          <c:order val="4"/>
          <c:tx>
            <c:strRef>
              <c:f>Sheet1!$F$1</c:f>
              <c:strCache>
                <c:ptCount val="1"/>
                <c:pt idx="0">
                  <c:v>Memory-side PCU</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Sheet1!$F$2:$F$14</c:f>
              <c:numCache>
                <c:formatCode>General</c:formatCode>
                <c:ptCount val="13"/>
                <c:pt idx="1">
                  <c:v>0</c:v>
                </c:pt>
                <c:pt idx="5">
                  <c:v>0</c:v>
                </c:pt>
                <c:pt idx="9">
                  <c:v>0</c:v>
                </c:pt>
              </c:numCache>
            </c:numRef>
          </c:val>
          <c:extLst>
            <c:ext xmlns:c16="http://schemas.microsoft.com/office/drawing/2014/chart" uri="{C3380CC4-5D6E-409C-BE32-E72D297353CC}">
              <c16:uniqueId val="{00000004-8902-B84A-AE3B-3609F86E0066}"/>
            </c:ext>
          </c:extLst>
        </c:ser>
        <c:ser>
          <c:idx val="5"/>
          <c:order val="5"/>
          <c:tx>
            <c:strRef>
              <c:f>Sheet1!$G$1</c:f>
              <c:strCache>
                <c:ptCount val="1"/>
                <c:pt idx="0">
                  <c:v>PMU</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Sheet1!$G$2:$G$14</c:f>
              <c:numCache>
                <c:formatCode>0.00E+00</c:formatCode>
                <c:ptCount val="13"/>
                <c:pt idx="1">
                  <c:v>7.7323400000000006E-5</c:v>
                </c:pt>
                <c:pt idx="5">
                  <c:v>6.4146000000000006E-5</c:v>
                </c:pt>
                <c:pt idx="9">
                  <c:v>5.4225399999999998E-5</c:v>
                </c:pt>
              </c:numCache>
            </c:numRef>
          </c:val>
          <c:extLst>
            <c:ext xmlns:c16="http://schemas.microsoft.com/office/drawing/2014/chart" uri="{C3380CC4-5D6E-409C-BE32-E72D297353CC}">
              <c16:uniqueId val="{00000005-8902-B84A-AE3B-3609F86E0066}"/>
            </c:ext>
          </c:extLst>
        </c:ser>
        <c:ser>
          <c:idx val="6"/>
          <c:order val="6"/>
          <c:tx>
            <c:strRef>
              <c:f>Sheet1!$H$1</c:f>
              <c:strCache>
                <c:ptCount val="1"/>
                <c:pt idx="0">
                  <c:v>계열 7</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Sheet1!$H$2:$H$14</c:f>
              <c:numCache>
                <c:formatCode>General</c:formatCode>
                <c:ptCount val="13"/>
                <c:pt idx="2">
                  <c:v>0.29322203600000002</c:v>
                </c:pt>
                <c:pt idx="6">
                  <c:v>0.18896870700000001</c:v>
                </c:pt>
                <c:pt idx="10">
                  <c:v>0.141068164</c:v>
                </c:pt>
              </c:numCache>
            </c:numRef>
          </c:val>
          <c:extLst>
            <c:ext xmlns:c16="http://schemas.microsoft.com/office/drawing/2014/chart" uri="{C3380CC4-5D6E-409C-BE32-E72D297353CC}">
              <c16:uniqueId val="{00000006-8902-B84A-AE3B-3609F86E0066}"/>
            </c:ext>
          </c:extLst>
        </c:ser>
        <c:ser>
          <c:idx val="7"/>
          <c:order val="7"/>
          <c:tx>
            <c:strRef>
              <c:f>Sheet1!$I$1</c:f>
              <c:strCache>
                <c:ptCount val="1"/>
                <c:pt idx="0">
                  <c:v>계열 8</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Sheet1!$I$2:$I$14</c:f>
              <c:numCache>
                <c:formatCode>General</c:formatCode>
                <c:ptCount val="13"/>
                <c:pt idx="2">
                  <c:v>0.68427908800000004</c:v>
                </c:pt>
                <c:pt idx="6">
                  <c:v>0.483400051</c:v>
                </c:pt>
                <c:pt idx="10">
                  <c:v>0.36147355799999997</c:v>
                </c:pt>
              </c:numCache>
            </c:numRef>
          </c:val>
          <c:extLst>
            <c:ext xmlns:c16="http://schemas.microsoft.com/office/drawing/2014/chart" uri="{C3380CC4-5D6E-409C-BE32-E72D297353CC}">
              <c16:uniqueId val="{00000007-8902-B84A-AE3B-3609F86E0066}"/>
            </c:ext>
          </c:extLst>
        </c:ser>
        <c:ser>
          <c:idx val="8"/>
          <c:order val="8"/>
          <c:tx>
            <c:strRef>
              <c:f>Sheet1!$J$1</c:f>
              <c:strCache>
                <c:ptCount val="1"/>
                <c:pt idx="0">
                  <c:v>계열 9</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Sheet1!$J$2:$J$14</c:f>
              <c:numCache>
                <c:formatCode>General</c:formatCode>
                <c:ptCount val="13"/>
                <c:pt idx="2">
                  <c:v>0.46390881499999997</c:v>
                </c:pt>
                <c:pt idx="6">
                  <c:v>0.35056454799999998</c:v>
                </c:pt>
                <c:pt idx="10">
                  <c:v>0.262036822</c:v>
                </c:pt>
              </c:numCache>
            </c:numRef>
          </c:val>
          <c:extLst>
            <c:ext xmlns:c16="http://schemas.microsoft.com/office/drawing/2014/chart" uri="{C3380CC4-5D6E-409C-BE32-E72D297353CC}">
              <c16:uniqueId val="{00000008-8902-B84A-AE3B-3609F86E0066}"/>
            </c:ext>
          </c:extLst>
        </c:ser>
        <c:ser>
          <c:idx val="9"/>
          <c:order val="9"/>
          <c:tx>
            <c:strRef>
              <c:f>Sheet1!$K$1</c:f>
              <c:strCache>
                <c:ptCount val="1"/>
                <c:pt idx="0">
                  <c:v>계열 10</c:v>
                </c:pt>
              </c:strCache>
            </c:strRef>
          </c:tx>
          <c:spPr>
            <a:solidFill>
              <a:schemeClr val="tx2">
                <a:lumMod val="40000"/>
                <a:lumOff val="60000"/>
              </a:schemeClr>
            </a:solidFill>
            <a:ln>
              <a:noFill/>
            </a:ln>
            <a:effectLst/>
          </c:spPr>
          <c:invertIfNegative val="0"/>
          <c:cat>
            <c:strRef>
              <c:f>Sheet1!$A$2:$A$14</c:f>
              <c:strCache>
                <c:ptCount val="11"/>
                <c:pt idx="2">
                  <c:v>Small</c:v>
                </c:pt>
                <c:pt idx="6">
                  <c:v>Medium</c:v>
                </c:pt>
                <c:pt idx="10">
                  <c:v>Large</c:v>
                </c:pt>
              </c:strCache>
            </c:strRef>
          </c:cat>
          <c:val>
            <c:numRef>
              <c:f>Sheet1!$K$2:$K$14</c:f>
              <c:numCache>
                <c:formatCode>General</c:formatCode>
                <c:ptCount val="13"/>
                <c:pt idx="2">
                  <c:v>0</c:v>
                </c:pt>
                <c:pt idx="6">
                  <c:v>0</c:v>
                </c:pt>
                <c:pt idx="10">
                  <c:v>0</c:v>
                </c:pt>
              </c:numCache>
            </c:numRef>
          </c:val>
          <c:extLst>
            <c:ext xmlns:c16="http://schemas.microsoft.com/office/drawing/2014/chart" uri="{C3380CC4-5D6E-409C-BE32-E72D297353CC}">
              <c16:uniqueId val="{00000009-8902-B84A-AE3B-3609F86E0066}"/>
            </c:ext>
          </c:extLst>
        </c:ser>
        <c:ser>
          <c:idx val="10"/>
          <c:order val="10"/>
          <c:tx>
            <c:strRef>
              <c:f>Sheet1!$L$1</c:f>
              <c:strCache>
                <c:ptCount val="1"/>
                <c:pt idx="0">
                  <c:v>계열 11</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Sheet1!$L$2:$L$14</c:f>
              <c:numCache>
                <c:formatCode>General</c:formatCode>
                <c:ptCount val="13"/>
                <c:pt idx="2">
                  <c:v>1.5794799000000002E-2</c:v>
                </c:pt>
                <c:pt idx="6">
                  <c:v>1.1518435E-2</c:v>
                </c:pt>
                <c:pt idx="10">
                  <c:v>8.5371160000000008E-3</c:v>
                </c:pt>
              </c:numCache>
            </c:numRef>
          </c:val>
          <c:extLst>
            <c:ext xmlns:c16="http://schemas.microsoft.com/office/drawing/2014/chart" uri="{C3380CC4-5D6E-409C-BE32-E72D297353CC}">
              <c16:uniqueId val="{0000000A-8902-B84A-AE3B-3609F86E0066}"/>
            </c:ext>
          </c:extLst>
        </c:ser>
        <c:ser>
          <c:idx val="11"/>
          <c:order val="11"/>
          <c:tx>
            <c:strRef>
              <c:f>Sheet1!$M$1</c:f>
              <c:strCache>
                <c:ptCount val="1"/>
                <c:pt idx="0">
                  <c:v>계열 12</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Sheet1!$M$2:$M$14</c:f>
              <c:numCache>
                <c:formatCode>General</c:formatCode>
                <c:ptCount val="13"/>
                <c:pt idx="2">
                  <c:v>5.3636500000000002E-3</c:v>
                </c:pt>
                <c:pt idx="6">
                  <c:v>3.6920759999999999E-3</c:v>
                </c:pt>
                <c:pt idx="10">
                  <c:v>2.7686310000000001E-3</c:v>
                </c:pt>
              </c:numCache>
            </c:numRef>
          </c:val>
          <c:extLst>
            <c:ext xmlns:c16="http://schemas.microsoft.com/office/drawing/2014/chart" uri="{C3380CC4-5D6E-409C-BE32-E72D297353CC}">
              <c16:uniqueId val="{0000000B-8902-B84A-AE3B-3609F86E0066}"/>
            </c:ext>
          </c:extLst>
        </c:ser>
        <c:ser>
          <c:idx val="12"/>
          <c:order val="12"/>
          <c:tx>
            <c:strRef>
              <c:f>Sheet1!$N$1</c:f>
              <c:strCache>
                <c:ptCount val="1"/>
                <c:pt idx="0">
                  <c:v>계열 13</c:v>
                </c:pt>
              </c:strCache>
            </c:strRef>
          </c:tx>
          <c:spPr>
            <a:solidFill>
              <a:schemeClr val="tx2">
                <a:lumMod val="5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Sheet1!$N$2:$N$14</c:f>
              <c:numCache>
                <c:formatCode>General</c:formatCode>
                <c:ptCount val="13"/>
                <c:pt idx="3">
                  <c:v>0.263845408</c:v>
                </c:pt>
                <c:pt idx="7">
                  <c:v>0.192789455</c:v>
                </c:pt>
                <c:pt idx="11">
                  <c:v>0.14311433600000001</c:v>
                </c:pt>
              </c:numCache>
            </c:numRef>
          </c:val>
          <c:extLst>
            <c:ext xmlns:c16="http://schemas.microsoft.com/office/drawing/2014/chart" uri="{C3380CC4-5D6E-409C-BE32-E72D297353CC}">
              <c16:uniqueId val="{0000000C-8902-B84A-AE3B-3609F86E0066}"/>
            </c:ext>
          </c:extLst>
        </c:ser>
        <c:ser>
          <c:idx val="13"/>
          <c:order val="13"/>
          <c:tx>
            <c:strRef>
              <c:f>Sheet1!$O$1</c:f>
              <c:strCache>
                <c:ptCount val="1"/>
                <c:pt idx="0">
                  <c:v>계열 14</c:v>
                </c:pt>
              </c:strCache>
            </c:strRef>
          </c:tx>
          <c:spPr>
            <a:solidFill>
              <a:schemeClr val="tx2">
                <a:lumMod val="75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Sheet1!$O$2:$O$14</c:f>
              <c:numCache>
                <c:formatCode>General</c:formatCode>
                <c:ptCount val="13"/>
                <c:pt idx="3">
                  <c:v>0.48251685900000002</c:v>
                </c:pt>
                <c:pt idx="7">
                  <c:v>0.44254321400000002</c:v>
                </c:pt>
                <c:pt idx="11">
                  <c:v>0.35122196100000003</c:v>
                </c:pt>
              </c:numCache>
            </c:numRef>
          </c:val>
          <c:extLst>
            <c:ext xmlns:c16="http://schemas.microsoft.com/office/drawing/2014/chart" uri="{C3380CC4-5D6E-409C-BE32-E72D297353CC}">
              <c16:uniqueId val="{0000000D-8902-B84A-AE3B-3609F86E0066}"/>
            </c:ext>
          </c:extLst>
        </c:ser>
        <c:ser>
          <c:idx val="14"/>
          <c:order val="14"/>
          <c:tx>
            <c:strRef>
              <c:f>Sheet1!$P$1</c:f>
              <c:strCache>
                <c:ptCount val="1"/>
                <c:pt idx="0">
                  <c:v>계열 15</c:v>
                </c:pt>
              </c:strCache>
            </c:strRef>
          </c:tx>
          <c:spPr>
            <a:solidFill>
              <a:schemeClr val="tx2">
                <a:lumMod val="60000"/>
                <a:lumOff val="4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Sheet1!$P$2:$P$14</c:f>
              <c:numCache>
                <c:formatCode>General</c:formatCode>
                <c:ptCount val="13"/>
                <c:pt idx="3">
                  <c:v>0.216678076</c:v>
                </c:pt>
                <c:pt idx="7">
                  <c:v>0.24752395599999999</c:v>
                </c:pt>
                <c:pt idx="11">
                  <c:v>0.228971745</c:v>
                </c:pt>
              </c:numCache>
            </c:numRef>
          </c:val>
          <c:extLst>
            <c:ext xmlns:c16="http://schemas.microsoft.com/office/drawing/2014/chart" uri="{C3380CC4-5D6E-409C-BE32-E72D297353CC}">
              <c16:uniqueId val="{0000000E-8902-B84A-AE3B-3609F86E0066}"/>
            </c:ext>
          </c:extLst>
        </c:ser>
        <c:ser>
          <c:idx val="15"/>
          <c:order val="15"/>
          <c:tx>
            <c:strRef>
              <c:f>Sheet1!$Q$1</c:f>
              <c:strCache>
                <c:ptCount val="1"/>
                <c:pt idx="0">
                  <c:v>계열 16</c:v>
                </c:pt>
              </c:strCache>
            </c:strRef>
          </c:tx>
          <c:spPr>
            <a:solidFill>
              <a:schemeClr val="tx2">
                <a:lumMod val="40000"/>
                <a:lumOff val="6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Sheet1!$Q$2:$Q$14</c:f>
              <c:numCache>
                <c:formatCode>General</c:formatCode>
                <c:ptCount val="13"/>
                <c:pt idx="3">
                  <c:v>4.1151160000000003E-3</c:v>
                </c:pt>
                <c:pt idx="7">
                  <c:v>1.678272E-3</c:v>
                </c:pt>
                <c:pt idx="11">
                  <c:v>1.018992E-3</c:v>
                </c:pt>
              </c:numCache>
            </c:numRef>
          </c:val>
          <c:extLst>
            <c:ext xmlns:c16="http://schemas.microsoft.com/office/drawing/2014/chart" uri="{C3380CC4-5D6E-409C-BE32-E72D297353CC}">
              <c16:uniqueId val="{0000000F-8902-B84A-AE3B-3609F86E0066}"/>
            </c:ext>
          </c:extLst>
        </c:ser>
        <c:ser>
          <c:idx val="16"/>
          <c:order val="16"/>
          <c:tx>
            <c:strRef>
              <c:f>Sheet1!$R$1</c:f>
              <c:strCache>
                <c:ptCount val="1"/>
                <c:pt idx="0">
                  <c:v>계열 17</c:v>
                </c:pt>
              </c:strCache>
            </c:strRef>
          </c:tx>
          <c:spPr>
            <a:solidFill>
              <a:schemeClr val="tx2">
                <a:lumMod val="20000"/>
                <a:lumOff val="80000"/>
              </a:schemeClr>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Sheet1!$R$2:$R$14</c:f>
              <c:numCache>
                <c:formatCode>General</c:formatCode>
                <c:ptCount val="13"/>
                <c:pt idx="3">
                  <c:v>0</c:v>
                </c:pt>
                <c:pt idx="7">
                  <c:v>1.0239438E-2</c:v>
                </c:pt>
                <c:pt idx="11">
                  <c:v>8.1679019999999995E-3</c:v>
                </c:pt>
              </c:numCache>
            </c:numRef>
          </c:val>
          <c:extLst>
            <c:ext xmlns:c16="http://schemas.microsoft.com/office/drawing/2014/chart" uri="{C3380CC4-5D6E-409C-BE32-E72D297353CC}">
              <c16:uniqueId val="{00000010-8902-B84A-AE3B-3609F86E0066}"/>
            </c:ext>
          </c:extLst>
        </c:ser>
        <c:ser>
          <c:idx val="17"/>
          <c:order val="17"/>
          <c:tx>
            <c:strRef>
              <c:f>Sheet1!$S$1</c:f>
              <c:strCache>
                <c:ptCount val="1"/>
                <c:pt idx="0">
                  <c:v>계열 18</c:v>
                </c:pt>
              </c:strCache>
            </c:strRef>
          </c:tx>
          <c:spPr>
            <a:solidFill>
              <a:schemeClr val="bg2"/>
            </a:solidFill>
            <a:ln>
              <a:solidFill>
                <a:schemeClr val="accent1">
                  <a:lumMod val="50000"/>
                </a:schemeClr>
              </a:solidFill>
            </a:ln>
            <a:effectLst/>
          </c:spPr>
          <c:invertIfNegative val="0"/>
          <c:cat>
            <c:strRef>
              <c:f>Sheet1!$A$2:$A$14</c:f>
              <c:strCache>
                <c:ptCount val="11"/>
                <c:pt idx="2">
                  <c:v>Small</c:v>
                </c:pt>
                <c:pt idx="6">
                  <c:v>Medium</c:v>
                </c:pt>
                <c:pt idx="10">
                  <c:v>Large</c:v>
                </c:pt>
              </c:strCache>
            </c:strRef>
          </c:cat>
          <c:val>
            <c:numRef>
              <c:f>Sheet1!$S$2:$S$14</c:f>
              <c:numCache>
                <c:formatCode>General</c:formatCode>
                <c:ptCount val="13"/>
                <c:pt idx="3" formatCode="0.00E+00">
                  <c:v>5.4225399999999998E-5</c:v>
                </c:pt>
                <c:pt idx="7">
                  <c:v>3.7522609999999998E-3</c:v>
                </c:pt>
                <c:pt idx="11">
                  <c:v>2.9163380000000001E-3</c:v>
                </c:pt>
              </c:numCache>
            </c:numRef>
          </c:val>
          <c:extLst>
            <c:ext xmlns:c16="http://schemas.microsoft.com/office/drawing/2014/chart" uri="{C3380CC4-5D6E-409C-BE32-E72D297353CC}">
              <c16:uniqueId val="{00000011-8902-B84A-AE3B-3609F86E0066}"/>
            </c:ext>
          </c:extLst>
        </c:ser>
        <c:dLbls>
          <c:showLegendKey val="0"/>
          <c:showVal val="0"/>
          <c:showCatName val="0"/>
          <c:showSerName val="0"/>
          <c:showPercent val="0"/>
          <c:showBubbleSize val="0"/>
        </c:dLbls>
        <c:gapWidth val="10"/>
        <c:overlap val="100"/>
        <c:axId val="-2062358432"/>
        <c:axId val="-2062051904"/>
      </c:barChart>
      <c:catAx>
        <c:axId val="-20623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051904"/>
        <c:crosses val="autoZero"/>
        <c:auto val="1"/>
        <c:lblAlgn val="ctr"/>
        <c:lblOffset val="100"/>
        <c:noMultiLvlLbl val="0"/>
      </c:catAx>
      <c:valAx>
        <c:axId val="-2062051904"/>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062358432"/>
        <c:crosses val="autoZero"/>
        <c:crossBetween val="between"/>
      </c:valAx>
      <c:spPr>
        <a:noFill/>
        <a:ln>
          <a:noFill/>
        </a:ln>
        <a:effectLst/>
      </c:spPr>
    </c:plotArea>
    <c:legend>
      <c:legendPos val="b"/>
      <c:legendEntry>
        <c:idx val="6"/>
        <c:delete val="1"/>
      </c:legendEntry>
      <c:layout>
        <c:manualLayout>
          <c:xMode val="edge"/>
          <c:yMode val="edge"/>
          <c:x val="7.2957616409059997E-2"/>
          <c:y val="0.85591370098003206"/>
          <c:w val="0.87260316418781003"/>
          <c:h val="0.12874593314217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941054243219594E-2"/>
          <c:y val="4.8983281677068301E-2"/>
          <c:w val="0.90133672353455796"/>
          <c:h val="0.79114703361194805"/>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0A2-8040-83D1-3CFDD9F44996}"/>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0A2-8040-83D1-3CFDD9F44996}"/>
              </c:ext>
            </c:extLst>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0A2-8040-83D1-3CFDD9F44996}"/>
              </c:ext>
            </c:extLst>
          </c:dPt>
          <c:errBars>
            <c:errBarType val="both"/>
            <c:errValType val="cust"/>
            <c:noEndCap val="0"/>
            <c:plus>
              <c:numRef>
                <c:f>Sheet1!$D$2:$D$4</c:f>
                <c:numCache>
                  <c:formatCode>General</c:formatCode>
                  <c:ptCount val="3"/>
                  <c:pt idx="0">
                    <c:v>0.28470000000000001</c:v>
                  </c:pt>
                  <c:pt idx="1">
                    <c:v>0.14299999999999999</c:v>
                  </c:pt>
                  <c:pt idx="2">
                    <c:v>0.23699999999999999</c:v>
                  </c:pt>
                </c:numCache>
              </c:numRef>
            </c:plus>
            <c:minus>
              <c:numRef>
                <c:f>Sheet1!$D$2:$D$4</c:f>
                <c:numCache>
                  <c:formatCode>General</c:formatCode>
                  <c:ptCount val="3"/>
                  <c:pt idx="0">
                    <c:v>0.28470000000000001</c:v>
                  </c:pt>
                  <c:pt idx="1">
                    <c:v>0.14299999999999999</c:v>
                  </c:pt>
                  <c:pt idx="2">
                    <c:v>0.23699999999999999</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0.63897763578274802</c:v>
                </c:pt>
                <c:pt idx="2">
                  <c:v>0.247729149463254</c:v>
                </c:pt>
              </c:numCache>
            </c:numRef>
          </c:val>
          <c:extLst>
            <c:ext xmlns:c16="http://schemas.microsoft.com/office/drawing/2014/chart" uri="{C3380CC4-5D6E-409C-BE32-E72D297353CC}">
              <c16:uniqueId val="{00000006-30A2-8040-83D1-3CFDD9F44996}"/>
            </c:ext>
          </c:extLst>
        </c:ser>
        <c:dLbls>
          <c:showLegendKey val="0"/>
          <c:showVal val="0"/>
          <c:showCatName val="0"/>
          <c:showSerName val="0"/>
          <c:showPercent val="0"/>
          <c:showBubbleSize val="0"/>
        </c:dLbls>
        <c:gapWidth val="60"/>
        <c:overlap val="-24"/>
        <c:axId val="1272880312"/>
        <c:axId val="1280023800"/>
      </c:barChart>
      <c:catAx>
        <c:axId val="12728803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280023800"/>
        <c:crosses val="autoZero"/>
        <c:auto val="1"/>
        <c:lblAlgn val="ctr"/>
        <c:lblOffset val="100"/>
        <c:noMultiLvlLbl val="0"/>
      </c:catAx>
      <c:valAx>
        <c:axId val="1280023800"/>
        <c:scaling>
          <c:orientation val="minMax"/>
          <c:min val="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overlay val="0"/>
          <c:spPr>
            <a:noFill/>
            <a:ln>
              <a:noFill/>
            </a:ln>
            <a:effectLst/>
          </c:spPr>
        </c:title>
        <c:numFmt formatCode="General" sourceLinked="1"/>
        <c:majorTickMark val="none"/>
        <c:minorTickMark val="none"/>
        <c:tickLblPos val="nextTo"/>
        <c:crossAx val="127288031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BAB-2E4D-AFD1-432A5A2EB123}"/>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BAB-2E4D-AFD1-432A5A2EB123}"/>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BAB-2E4D-AFD1-432A5A2EB123}"/>
            </c:ext>
          </c:extLst>
        </c:ser>
        <c:dLbls>
          <c:showLegendKey val="0"/>
          <c:showVal val="0"/>
          <c:showCatName val="0"/>
          <c:showSerName val="0"/>
          <c:showPercent val="0"/>
          <c:showBubbleSize val="0"/>
        </c:dLbls>
        <c:marker val="1"/>
        <c:smooth val="0"/>
        <c:axId val="-1741811072"/>
        <c:axId val="-1742499888"/>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BAB-2E4D-AFD1-432A5A2EB123}"/>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xmlns:c15="http://schemas.microsoft.com/office/drawing/2012/chart">
                  <c:ext xmlns:c16="http://schemas.microsoft.com/office/drawing/2014/chart" uri="{C3380CC4-5D6E-409C-BE32-E72D297353CC}">
                    <c16:uniqueId val="{00000004-4BAB-2E4D-AFD1-432A5A2EB123}"/>
                  </c:ext>
                </c:extLst>
              </c15:ser>
            </c15:filteredLineSeries>
          </c:ext>
        </c:extLst>
      </c:lineChart>
      <c:catAx>
        <c:axId val="-174181107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2499888"/>
        <c:crosses val="autoZero"/>
        <c:auto val="1"/>
        <c:lblAlgn val="ctr"/>
        <c:lblOffset val="100"/>
        <c:noMultiLvlLbl val="0"/>
      </c:catAx>
      <c:valAx>
        <c:axId val="-1742499888"/>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741811072"/>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EA6-F246-9710-2404694AB91E}"/>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EA6-F246-9710-2404694AB91E}"/>
            </c:ext>
          </c:extLst>
        </c:ser>
        <c:dLbls>
          <c:showLegendKey val="0"/>
          <c:showVal val="0"/>
          <c:showCatName val="0"/>
          <c:showSerName val="0"/>
          <c:showPercent val="0"/>
          <c:showBubbleSize val="0"/>
        </c:dLbls>
        <c:gapWidth val="100"/>
        <c:axId val="-1747516752"/>
        <c:axId val="-1747540496"/>
      </c:barChart>
      <c:catAx>
        <c:axId val="-1747516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40496"/>
        <c:crosses val="autoZero"/>
        <c:auto val="1"/>
        <c:lblAlgn val="ctr"/>
        <c:lblOffset val="100"/>
        <c:noMultiLvlLbl val="0"/>
      </c:catAx>
      <c:valAx>
        <c:axId val="-17475404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16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484A-D04C-898A-835C54C251FB}"/>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484A-D04C-898A-835C54C251FB}"/>
              </c:ext>
            </c:extLst>
          </c:dPt>
          <c:dPt>
            <c:idx val="11"/>
            <c:invertIfNegative val="0"/>
            <c:bubble3D val="0"/>
            <c:spPr>
              <a:noFill/>
              <a:ln>
                <a:noFill/>
              </a:ln>
              <a:effectLst/>
            </c:spPr>
            <c:extLst>
              <c:ext xmlns:c16="http://schemas.microsoft.com/office/drawing/2014/chart" uri="{C3380CC4-5D6E-409C-BE32-E72D297353CC}">
                <c16:uniqueId val="{00000004-484A-D04C-898A-835C54C251FB}"/>
              </c:ext>
            </c:extLst>
          </c:dPt>
          <c:dPt>
            <c:idx val="12"/>
            <c:invertIfNegative val="0"/>
            <c:bubble3D val="0"/>
            <c:spPr>
              <a:noFill/>
              <a:ln>
                <a:noFill/>
              </a:ln>
              <a:effectLst/>
            </c:spPr>
            <c:extLst>
              <c:ext xmlns:c16="http://schemas.microsoft.com/office/drawing/2014/chart" uri="{C3380CC4-5D6E-409C-BE32-E72D297353CC}">
                <c16:uniqueId val="{00000006-484A-D04C-898A-835C54C251F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484A-D04C-898A-835C54C251FB}"/>
            </c:ext>
          </c:extLst>
        </c:ser>
        <c:dLbls>
          <c:showLegendKey val="0"/>
          <c:showVal val="0"/>
          <c:showCatName val="0"/>
          <c:showSerName val="0"/>
          <c:showPercent val="0"/>
          <c:showBubbleSize val="0"/>
        </c:dLbls>
        <c:gapWidth val="100"/>
        <c:axId val="-1747577888"/>
        <c:axId val="-1747317200"/>
      </c:barChart>
      <c:catAx>
        <c:axId val="-17475778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317200"/>
        <c:crosses val="autoZero"/>
        <c:auto val="1"/>
        <c:lblAlgn val="ctr"/>
        <c:lblOffset val="100"/>
        <c:noMultiLvlLbl val="0"/>
      </c:catAx>
      <c:valAx>
        <c:axId val="-174731720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5778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5460-2944-A458-9CFBA7C8E56C}"/>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5460-2944-A458-9CFBA7C8E56C}"/>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460-2944-A458-9CFBA7C8E56C}"/>
            </c:ext>
          </c:extLst>
        </c:ser>
        <c:dLbls>
          <c:showLegendKey val="0"/>
          <c:showVal val="0"/>
          <c:showCatName val="0"/>
          <c:showSerName val="0"/>
          <c:showPercent val="0"/>
          <c:showBubbleSize val="0"/>
        </c:dLbls>
        <c:gapWidth val="100"/>
        <c:axId val="-1747656672"/>
        <c:axId val="-1747651984"/>
      </c:barChart>
      <c:catAx>
        <c:axId val="-17476566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1984"/>
        <c:crosses val="autoZero"/>
        <c:auto val="1"/>
        <c:lblAlgn val="ctr"/>
        <c:lblOffset val="100"/>
        <c:noMultiLvlLbl val="0"/>
      </c:catAx>
      <c:valAx>
        <c:axId val="-17476519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65667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5F9-384E-9D25-384D39B05DF0}"/>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5F9-384E-9D25-384D39B05DF0}"/>
            </c:ext>
          </c:extLst>
        </c:ser>
        <c:dLbls>
          <c:showLegendKey val="0"/>
          <c:showVal val="0"/>
          <c:showCatName val="0"/>
          <c:showSerName val="0"/>
          <c:showPercent val="0"/>
          <c:showBubbleSize val="0"/>
        </c:dLbls>
        <c:gapWidth val="100"/>
        <c:axId val="-1747723616"/>
        <c:axId val="-1747788240"/>
      </c:barChart>
      <c:catAx>
        <c:axId val="-174772361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88240"/>
        <c:crosses val="autoZero"/>
        <c:auto val="1"/>
        <c:lblAlgn val="ctr"/>
        <c:lblOffset val="100"/>
        <c:noMultiLvlLbl val="0"/>
      </c:catAx>
      <c:valAx>
        <c:axId val="-174778824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74772361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Performance Improvement</c:v>
                </c:pt>
              </c:strCache>
            </c:strRef>
          </c:tx>
          <c:spPr>
            <a:solidFill>
              <a:schemeClr val="accent1"/>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Sheet1!$B$2:$B$6</c:f>
              <c:numCache>
                <c:formatCode>0.0</c:formatCode>
                <c:ptCount val="5"/>
                <c:pt idx="0">
                  <c:v>51.625072590216071</c:v>
                </c:pt>
                <c:pt idx="1">
                  <c:v>38.3193185478057</c:v>
                </c:pt>
                <c:pt idx="2">
                  <c:v>30.696451818408459</c:v>
                </c:pt>
                <c:pt idx="3">
                  <c:v>21.856644108070331</c:v>
                </c:pt>
                <c:pt idx="4" formatCode="General">
                  <c:v>32</c:v>
                </c:pt>
              </c:numCache>
            </c:numRef>
          </c:val>
          <c:extLst>
            <c:ext xmlns:c16="http://schemas.microsoft.com/office/drawing/2014/chart" uri="{C3380CC4-5D6E-409C-BE32-E72D297353CC}">
              <c16:uniqueId val="{00000000-EEE6-4FB8-B3DF-268ECDE22FDB}"/>
            </c:ext>
          </c:extLst>
        </c:ser>
        <c:ser>
          <c:idx val="1"/>
          <c:order val="1"/>
          <c:tx>
            <c:strRef>
              <c:f>Sheet1!$C$1</c:f>
              <c:strCache>
                <c:ptCount val="1"/>
                <c:pt idx="0">
                  <c:v>Energy Reduction</c:v>
                </c:pt>
              </c:strCache>
            </c:strRef>
          </c:tx>
          <c:spPr>
            <a:solidFill>
              <a:schemeClr val="accent2"/>
            </a:solidFill>
            <a:ln>
              <a:noFill/>
            </a:ln>
            <a:effectLst/>
          </c:spPr>
          <c:invertIfNegative val="0"/>
          <c:cat>
            <c:strRef>
              <c:f>Sheet1!$A$2:$A$6</c:f>
              <c:strCache>
                <c:ptCount val="5"/>
                <c:pt idx="0">
                  <c:v>not</c:v>
                </c:pt>
                <c:pt idx="1">
                  <c:v>and/or</c:v>
                </c:pt>
                <c:pt idx="2">
                  <c:v>nand/nor</c:v>
                </c:pt>
                <c:pt idx="3">
                  <c:v>xor/xnor</c:v>
                </c:pt>
                <c:pt idx="4">
                  <c:v>mean</c:v>
                </c:pt>
              </c:strCache>
            </c:strRef>
          </c:cat>
          <c:val>
            <c:numRef>
              <c:f>Sheet1!$C$2:$C$6</c:f>
              <c:numCache>
                <c:formatCode>General</c:formatCode>
                <c:ptCount val="5"/>
                <c:pt idx="0">
                  <c:v>59.5</c:v>
                </c:pt>
                <c:pt idx="1">
                  <c:v>43.9</c:v>
                </c:pt>
                <c:pt idx="2">
                  <c:v>35.1</c:v>
                </c:pt>
                <c:pt idx="3">
                  <c:v>25.1</c:v>
                </c:pt>
                <c:pt idx="4">
                  <c:v>35</c:v>
                </c:pt>
              </c:numCache>
            </c:numRef>
          </c:val>
          <c:extLst>
            <c:ext xmlns:c16="http://schemas.microsoft.com/office/drawing/2014/chart" uri="{C3380CC4-5D6E-409C-BE32-E72D297353CC}">
              <c16:uniqueId val="{00000001-EEE6-4FB8-B3DF-268ECDE22FDB}"/>
            </c:ext>
          </c:extLst>
        </c:ser>
        <c:dLbls>
          <c:showLegendKey val="0"/>
          <c:showVal val="0"/>
          <c:showCatName val="0"/>
          <c:showSerName val="0"/>
          <c:showPercent val="0"/>
          <c:showBubbleSize val="0"/>
        </c:dLbls>
        <c:gapWidth val="199"/>
        <c:axId val="1732682496"/>
        <c:axId val="1746189936"/>
      </c:barChart>
      <c:catAx>
        <c:axId val="173268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cap="none" spc="0" normalizeH="0" baseline="0">
                <a:solidFill>
                  <a:schemeClr val="tx1">
                    <a:lumMod val="65000"/>
                    <a:lumOff val="35000"/>
                  </a:schemeClr>
                </a:solidFill>
                <a:latin typeface="+mn-lt"/>
                <a:ea typeface="+mn-ea"/>
                <a:cs typeface="+mn-cs"/>
              </a:defRPr>
            </a:pPr>
            <a:endParaRPr lang="en-US"/>
          </a:p>
        </c:txPr>
        <c:crossAx val="1746189936"/>
        <c:crosses val="autoZero"/>
        <c:auto val="1"/>
        <c:lblAlgn val="ctr"/>
        <c:lblOffset val="100"/>
        <c:noMultiLvlLbl val="0"/>
      </c:catAx>
      <c:valAx>
        <c:axId val="1746189936"/>
        <c:scaling>
          <c:orientation val="minMax"/>
          <c:max val="7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32682496"/>
        <c:crosses val="autoZero"/>
        <c:crossBetween val="between"/>
        <c:majorUnit val="10"/>
      </c:valAx>
      <c:spPr>
        <a:noFill/>
        <a:ln>
          <a:noFill/>
        </a:ln>
        <a:effectLst/>
      </c:spPr>
    </c:plotArea>
    <c:legend>
      <c:legendPos val="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27-C347-8B5B-AE6A954B93C1}"/>
                </c:ext>
              </c:extLst>
            </c:dLbl>
            <c:dLbl>
              <c:idx val="1"/>
              <c:delete val="1"/>
              <c:extLst>
                <c:ext xmlns:c15="http://schemas.microsoft.com/office/drawing/2012/chart" uri="{CE6537A1-D6FC-4f65-9D91-7224C49458BB}"/>
                <c:ext xmlns:c16="http://schemas.microsoft.com/office/drawing/2014/chart" uri="{C3380CC4-5D6E-409C-BE32-E72D297353CC}">
                  <c16:uniqueId val="{00000001-AB27-C347-8B5B-AE6A954B93C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AB27-C347-8B5B-AE6A954B93C1}"/>
            </c:ext>
          </c:extLst>
        </c:ser>
        <c:dLbls>
          <c:showLegendKey val="0"/>
          <c:showVal val="0"/>
          <c:showCatName val="0"/>
          <c:showSerName val="0"/>
          <c:showPercent val="0"/>
          <c:showBubbleSize val="0"/>
        </c:dLbls>
        <c:gapWidth val="50"/>
        <c:axId val="1745349648"/>
        <c:axId val="1718590384"/>
      </c:barChart>
      <c:catAx>
        <c:axId val="1745349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8590384"/>
        <c:crosses val="autoZero"/>
        <c:auto val="1"/>
        <c:lblAlgn val="ctr"/>
        <c:lblOffset val="100"/>
        <c:noMultiLvlLbl val="0"/>
      </c:catAx>
      <c:valAx>
        <c:axId val="1718590384"/>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4534964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115C-3D45-A46B-2EEE9BCABE6F}"/>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115C-3D45-A46B-2EEE9BCABE6F}"/>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115C-3D45-A46B-2EEE9BCABE6F}"/>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115C-3D45-A46B-2EEE9BCABE6F}"/>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115C-3D45-A46B-2EEE9BCABE6F}"/>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115C-3D45-A46B-2EEE9BCABE6F}"/>
              </c:ext>
            </c:extLst>
          </c:dPt>
          <c:dLbls>
            <c:dLbl>
              <c:idx val="0"/>
              <c:delete val="1"/>
              <c:extLst>
                <c:ext xmlns:c15="http://schemas.microsoft.com/office/drawing/2012/chart" uri="{CE6537A1-D6FC-4f65-9D91-7224C49458BB}"/>
                <c:ext xmlns:c16="http://schemas.microsoft.com/office/drawing/2014/chart" uri="{C3380CC4-5D6E-409C-BE32-E72D297353CC}">
                  <c16:uniqueId val="{00000001-115C-3D45-A46B-2EEE9BCABE6F}"/>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5C-3D45-A46B-2EEE9BCABE6F}"/>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5C-3D45-A46B-2EEE9BCABE6F}"/>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5C-3D45-A46B-2EEE9BCABE6F}"/>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5C-3D45-A46B-2EEE9BCABE6F}"/>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5C-3D45-A46B-2EEE9BCABE6F}"/>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115C-3D45-A46B-2EEE9BCABE6F}"/>
            </c:ext>
          </c:extLst>
        </c:ser>
        <c:dLbls>
          <c:showLegendKey val="0"/>
          <c:showVal val="0"/>
          <c:showCatName val="0"/>
          <c:showSerName val="0"/>
          <c:showPercent val="0"/>
          <c:showBubbleSize val="0"/>
        </c:dLbls>
        <c:gapWidth val="80"/>
        <c:overlap val="-27"/>
        <c:axId val="1235585376"/>
        <c:axId val="1235589440"/>
      </c:barChart>
      <c:catAx>
        <c:axId val="123558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9440"/>
        <c:crosses val="autoZero"/>
        <c:auto val="1"/>
        <c:lblAlgn val="ctr"/>
        <c:lblOffset val="100"/>
        <c:noMultiLvlLbl val="0"/>
      </c:catAx>
      <c:valAx>
        <c:axId val="123558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585376"/>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ltLang="ko-KR" b="1" dirty="0"/>
              <a:t>Memory </a:t>
            </a:r>
            <a:r>
              <a:rPr lang="en-US" altLang="ko-KR" b="1"/>
              <a:t>Bandwidth Consumption</a:t>
            </a:r>
            <a:endParaRPr lang="en-US" altLang="ko-KR" b="1" dirty="0"/>
          </a:p>
        </c:rich>
      </c:tx>
      <c:overlay val="0"/>
      <c:spPr>
        <a:noFill/>
        <a:ln>
          <a:noFill/>
        </a:ln>
        <a:effectLst/>
      </c:spPr>
    </c:title>
    <c:autoTitleDeleted val="0"/>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B2E7-F342-9C6A-BC9A260D59A6}"/>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B2E7-F342-9C6A-BC9A260D59A6}"/>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B2E7-F342-9C6A-BC9A260D59A6}"/>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B2E7-F342-9C6A-BC9A260D59A6}"/>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B2E7-F342-9C6A-BC9A260D59A6}"/>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B2E7-F342-9C6A-BC9A260D59A6}"/>
              </c:ext>
            </c:extLst>
          </c:dPt>
          <c:dLbls>
            <c:dLbl>
              <c:idx val="0"/>
              <c:tx>
                <c:rich>
                  <a:bodyPr/>
                  <a:lstStyle/>
                  <a:p>
                    <a:r>
                      <a:rPr lang="en-US" altLang="ko-KR" sz="1800" dirty="0"/>
                      <a:t>80GB/s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E7-F342-9C6A-BC9A260D59A6}"/>
                </c:ext>
              </c:extLst>
            </c:dLbl>
            <c:dLbl>
              <c:idx val="1"/>
              <c:tx>
                <c:rich>
                  <a:bodyPr/>
                  <a:lstStyle/>
                  <a:p>
                    <a:r>
                      <a:rPr lang="en-US" altLang="ko-KR" sz="1800" dirty="0"/>
                      <a:t>190GB/s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E7-F342-9C6A-BC9A260D59A6}"/>
                </c:ext>
              </c:extLst>
            </c:dLbl>
            <c:dLbl>
              <c:idx val="2"/>
              <c:tx>
                <c:rich>
                  <a:bodyPr/>
                  <a:lstStyle/>
                  <a:p>
                    <a:r>
                      <a:rPr lang="en-US" altLang="ko-KR" sz="1800" dirty="0"/>
                      <a:t>243GB/s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2E7-F342-9C6A-BC9A260D59A6}"/>
                </c:ext>
              </c:extLst>
            </c:dLbl>
            <c:dLbl>
              <c:idx val="3"/>
              <c:tx>
                <c:rich>
                  <a:bodyPr/>
                  <a:lstStyle/>
                  <a:p>
                    <a:r>
                      <a:rPr lang="en-US" altLang="ko-KR" b="1" dirty="0"/>
                      <a:t>1.3TB/s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2E7-F342-9C6A-BC9A260D59A6}"/>
                </c:ext>
              </c:extLst>
            </c:dLbl>
            <c:dLbl>
              <c:idx val="4"/>
              <c:tx>
                <c:rich>
                  <a:bodyPr/>
                  <a:lstStyle/>
                  <a:p>
                    <a:r>
                      <a:rPr lang="en-US" altLang="ko-KR" b="1" dirty="0"/>
                      <a:t>2.2TB/s</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2E7-F342-9C6A-BC9A260D59A6}"/>
                </c:ext>
              </c:extLst>
            </c:dLbl>
            <c:dLbl>
              <c:idx val="5"/>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r>
                      <a:rPr lang="en-US" altLang="ko-KR" b="1" dirty="0"/>
                      <a:t>2.9TB/s</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2E7-F342-9C6A-BC9A260D59A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7.9545171498E-2</c:v>
                </c:pt>
                <c:pt idx="1">
                  <c:v>0.19040264943999999</c:v>
                </c:pt>
                <c:pt idx="2">
                  <c:v>0.24288608168</c:v>
                </c:pt>
                <c:pt idx="3">
                  <c:v>1.2943036050600001</c:v>
                </c:pt>
                <c:pt idx="4">
                  <c:v>2.2439987488000002</c:v>
                </c:pt>
                <c:pt idx="5">
                  <c:v>2.9196510961999991</c:v>
                </c:pt>
              </c:numCache>
            </c:numRef>
          </c:val>
          <c:extLst>
            <c:ext xmlns:c16="http://schemas.microsoft.com/office/drawing/2014/chart" uri="{C3380CC4-5D6E-409C-BE32-E72D297353CC}">
              <c16:uniqueId val="{0000000C-B2E7-F342-9C6A-BC9A260D59A6}"/>
            </c:ext>
          </c:extLst>
        </c:ser>
        <c:dLbls>
          <c:showLegendKey val="0"/>
          <c:showVal val="0"/>
          <c:showCatName val="0"/>
          <c:showSerName val="0"/>
          <c:showPercent val="0"/>
          <c:showBubbleSize val="0"/>
        </c:dLbls>
        <c:gapWidth val="80"/>
        <c:overlap val="-27"/>
        <c:axId val="1216099712"/>
        <c:axId val="1216103472"/>
      </c:barChart>
      <c:catAx>
        <c:axId val="121609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103472"/>
        <c:crosses val="autoZero"/>
        <c:auto val="1"/>
        <c:lblAlgn val="ctr"/>
        <c:lblOffset val="100"/>
        <c:noMultiLvlLbl val="0"/>
      </c:catAx>
      <c:valAx>
        <c:axId val="1216103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ltLang="ko-KR" sz="1800" dirty="0"/>
                  <a:t>Memory Bandwidth</a:t>
                </a:r>
                <a:r>
                  <a:rPr lang="en-US" altLang="ko-KR" sz="1800" baseline="0" dirty="0"/>
                  <a:t> (TB/s)</a:t>
                </a:r>
              </a:p>
            </c:rich>
          </c:tx>
          <c:layout>
            <c:manualLayout>
              <c:xMode val="edge"/>
              <c:yMode val="edge"/>
              <c:x val="0"/>
              <c:y val="0.14917297913327701"/>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21609971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drawing1.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12/20/19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12/20/19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5402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extLst>
      <p:ext uri="{BB962C8B-B14F-4D97-AF65-F5344CB8AC3E}">
        <p14:creationId xmlns:p14="http://schemas.microsoft.com/office/powerpoint/2010/main" val="737920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8702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84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957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11393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across</a:t>
            </a:r>
            <a:r>
              <a:rPr lang="en-US" baseline="0" dirty="0"/>
              <a:t> or within </a:t>
            </a:r>
            <a:r>
              <a:rPr lang="en-US" dirty="0"/>
              <a:t>applications, our characterization can identify data that are vulnerable to memory errors and data that are tolerant 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tolerant data to low-cost less-reliable memory </a:t>
            </a:r>
            <a:r>
              <a:rPr lang="en-US" baseline="0" dirty="0"/>
              <a:t>to </a:t>
            </a:r>
            <a:r>
              <a:rPr lang="en-US" dirty="0"/>
              <a:t>exploit its tolerance and lower the cost. We call this mechanism heterogeneous-reliability memory, HRM.</a:t>
            </a:r>
          </a:p>
          <a:p>
            <a:pPr marL="174708" indent="-174708">
              <a:buFontTx/>
              <a:buChar char="-"/>
            </a:pPr>
            <a:r>
              <a:rPr lang="en-US" dirty="0"/>
              <a:t>Reliable</a:t>
            </a:r>
            <a:r>
              <a:rPr lang="en-US" baseline="0" dirty="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199FA-7989-4A25-927C-BEF5C8B584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475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64ef98b623_2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64ef98b623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using a DRAM chip partitioned into four voltage domains can use a many-to-four DNN to DRAM mapping, using four different voltage values with error rates indicated by the yellow, red, green, and blue lines</a:t>
            </a:r>
            <a:endParaRPr/>
          </a:p>
        </p:txBody>
      </p:sp>
    </p:spTree>
    <p:extLst>
      <p:ext uri="{BB962C8B-B14F-4D97-AF65-F5344CB8AC3E}">
        <p14:creationId xmlns:p14="http://schemas.microsoft.com/office/powerpoint/2010/main" val="1061999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6195"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9382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35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684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1698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2957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0580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796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335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026658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530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20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6047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80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2041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131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5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the x-axis is</a:t>
            </a:r>
            <a:r>
              <a:rPr lang="en-US" baseline="0" dirty="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767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12/20/19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2019. 12. 20.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2019. 12. 20.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2019. 12. 20.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2019. 12. 20.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2019. 12. 20.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2019. 12. 20.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2019. 12. 20.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12/20/19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rPr>
              <a:pPr/>
              <a:t>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rPr>
              <a:pPr/>
              <a:t>12/20/19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rPr>
              <a:pPr/>
              <a:t>12/20/19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rPr>
              <a:pPr/>
              <a:t>12/20/19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rPr>
              <a:pPr/>
              <a:t>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rPr>
              <a:pPr/>
              <a:t>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a:t>Click to edit Master subtitle style</a:t>
            </a: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a:t>Click to edit Master text styles</a:t>
            </a: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86678B-5A7A-4B90-B104-08D81DE501A8}" type="datetime1">
              <a:rPr lang="en-US" smtClean="0">
                <a:solidFill>
                  <a:prstClr val="black">
                    <a:tint val="75000"/>
                  </a:prstClr>
                </a:solidFill>
              </a: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3445"/>
          </a:xfrm>
        </p:spPr>
        <p:txBody>
          <a:bodyPr>
            <a:normAutofit/>
          </a:bodyPr>
          <a:lstStyle>
            <a:lvl1pPr>
              <a:defRPr sz="3600" b="1">
                <a:solidFill>
                  <a:schemeClr val="accent5">
                    <a:lumMod val="50000"/>
                  </a:schemeClr>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628650" y="1210491"/>
            <a:ext cx="7886700" cy="496647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58419-6133-49E9-B2AC-5BC3AB74657C}" type="datetime1">
              <a:rPr lang="en-US" smtClean="0">
                <a:solidFill>
                  <a:prstClr val="black">
                    <a:tint val="75000"/>
                  </a:prstClr>
                </a:solidFill>
              </a: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Gill Sans MT" panose="020B0502020104020203"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0A1266-C3DB-42D6-86AE-14035E33A8BD}" type="datetime1">
              <a:rPr lang="en-US" smtClean="0">
                <a:solidFill>
                  <a:prstClr val="black">
                    <a:tint val="75000"/>
                  </a:prstClr>
                </a:solidFill>
              </a: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00D769-23A8-4C3A-A7DA-3008081AC88D}" type="datetime1">
              <a:rPr lang="en-US" smtClean="0">
                <a:solidFill>
                  <a:prstClr val="black">
                    <a:tint val="75000"/>
                  </a:prstClr>
                </a:solidFill>
              </a:rPr>
              <a:pPr/>
              <a:t>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8A3600-220B-4590-B408-BA8ECB6E25BB}" type="datetime1">
              <a:rPr lang="en-US" smtClean="0">
                <a:solidFill>
                  <a:prstClr val="black">
                    <a:tint val="75000"/>
                  </a:prstClr>
                </a:solidFill>
              </a:rPr>
              <a:pPr/>
              <a:t>12/20/19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CEDA88-5A0B-4296-ADE5-A67D092B0EAE}" type="datetime1">
              <a:rPr lang="en-US" smtClean="0">
                <a:solidFill>
                  <a:prstClr val="black">
                    <a:tint val="75000"/>
                  </a:prstClr>
                </a:solidFill>
              </a:rPr>
              <a:pPr/>
              <a:t>12/20/19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4AAEB-00FA-49C4-903C-825242744E6F}" type="datetime1">
              <a:rPr lang="en-US" smtClean="0">
                <a:solidFill>
                  <a:prstClr val="black">
                    <a:tint val="75000"/>
                  </a:prstClr>
                </a:solidFill>
              </a:rPr>
              <a:pPr/>
              <a:t>12/20/19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3D5CC0-D307-42C4-8DD8-A1304BC2F6A7}" type="datetime1">
              <a:rPr lang="en-US" smtClean="0">
                <a:solidFill>
                  <a:prstClr val="black">
                    <a:tint val="75000"/>
                  </a:prstClr>
                </a:solidFill>
              </a:rPr>
              <a:pPr/>
              <a:t>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E897031-1807-44C6-9E33-9D4219CB35E4}" type="datetime1">
              <a:rPr lang="en-US" smtClean="0">
                <a:solidFill>
                  <a:prstClr val="black">
                    <a:tint val="75000"/>
                  </a:prstClr>
                </a:solidFill>
              </a:rPr>
              <a:pPr/>
              <a:t>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070DDE-3A47-4319-8657-B02B4FE328D8}" type="datetime1">
              <a:rPr lang="en-US" smtClean="0">
                <a:solidFill>
                  <a:prstClr val="black">
                    <a:tint val="75000"/>
                  </a:prstClr>
                </a:solidFill>
              </a: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501CC4-A03E-4285-8700-BD0558A54FBC}" type="datetime1">
              <a:rPr lang="en-US" smtClean="0">
                <a:solidFill>
                  <a:prstClr val="black">
                    <a:tint val="75000"/>
                  </a:prstClr>
                </a:solidFill>
              </a: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761933-5E43-49A2-AD73-7C7EDD79F2C4}"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20D214A-2AFC-4BE3-89FE-6518807E148F}" type="datetime1">
              <a:rPr lang="en-US" smtClean="0">
                <a:solidFill>
                  <a:prstClr val="black"/>
                </a:solidFill>
              </a:rPr>
              <a:pPr/>
              <a:t>12/20/19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9021861-6BD7-4EE9-A68B-37E75913A333}" type="datetime1">
              <a:rPr lang="en-US" smtClean="0">
                <a:solidFill>
                  <a:prstClr val="black"/>
                </a:solidFill>
              </a:rPr>
              <a:pPr/>
              <a:t>12/20/19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E294271-EC2C-4AA4-B1D8-6325DBCD6885}" type="datetime1">
              <a:rPr lang="en-US" smtClean="0">
                <a:solidFill>
                  <a:prstClr val="black"/>
                </a:solidFill>
              </a:rPr>
              <a:pPr/>
              <a:t>12/20/19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26C81D6-5C0A-4888-8AA2-94A703B72A86}" type="datetime1">
              <a:rPr lang="en-US" smtClean="0">
                <a:solidFill>
                  <a:prstClr val="black"/>
                </a:solidFill>
              </a:rPr>
              <a:pPr/>
              <a:t>12/20/19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C6A7242-E7F0-452E-9AAD-6A266A1C3304}" type="datetime1">
              <a:rPr lang="en-US" smtClean="0">
                <a:solidFill>
                  <a:prstClr val="black"/>
                </a:solidFill>
              </a:rPr>
              <a:pPr/>
              <a:t>12/20/19</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4A2E865-F686-4BA8-A1F8-7363E1251590}" type="datetime1">
              <a:rPr lang="en-US" smtClean="0">
                <a:solidFill>
                  <a:prstClr val="black"/>
                </a:solidFill>
              </a:rPr>
              <a:pPr/>
              <a:t>12/20/19</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3858B6D-F0A8-4A5A-A21C-F2DDFAEE91CA}" type="datetime1">
              <a:rPr lang="en-US" smtClean="0">
                <a:solidFill>
                  <a:prstClr val="black"/>
                </a:solidFill>
              </a:rPr>
              <a:pPr/>
              <a:t>12/20/19</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BE59F63-4AED-4D19-AEDC-2344A5DC207C}" type="datetime1">
              <a:rPr lang="en-US" smtClean="0">
                <a:solidFill>
                  <a:prstClr val="black"/>
                </a:solidFill>
              </a:rPr>
              <a:pPr/>
              <a:t>12/20/19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E2DF23D-22DE-41A0-9045-8939205C2A67}" type="datetime1">
              <a:rPr lang="en-US" smtClean="0">
                <a:solidFill>
                  <a:prstClr val="black"/>
                </a:solidFill>
              </a:rPr>
              <a:pPr/>
              <a:t>12/20/19</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6B5BB5-C062-4C16-8C4E-0D7EE65EA5A7}" type="datetime1">
              <a:rPr lang="en-US" smtClean="0">
                <a:solidFill>
                  <a:prstClr val="black"/>
                </a:solidFill>
              </a:rPr>
              <a:pPr/>
              <a:t>12/20/19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3CCC17E-136C-4D5B-9C83-1E9F6F691804}" type="datetime1">
              <a:rPr lang="en-US" smtClean="0">
                <a:solidFill>
                  <a:prstClr val="black"/>
                </a:solidFill>
              </a:rPr>
              <a:pPr/>
              <a:t>12/20/19</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A2D8F13-174C-467F-9D40-7DDEF70CAB8C}" type="slidenum">
              <a:rPr lang="en-US" smtClean="0"/>
              <a:pPr/>
              <a:t>‹#›</a:t>
            </a:fld>
            <a:endParaRPr lang="en-US"/>
          </a:p>
        </p:txBody>
      </p:sp>
    </p:spTree>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eaLnBrk="0" hangingPunc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eaLnBrk="0" hangingPunct="0">
              <a:defRPr sz="1200" smtClean="0"/>
            </a:lvl1pPr>
          </a:lstStyle>
          <a:p>
            <a:pPr>
              <a:defRPr/>
            </a:pPr>
            <a:fld id="{3337BF1A-2471-8F44-AA10-9A6AA4B4E0AC}" type="slidenum">
              <a:rPr lang="en-US" altLang="en-US"/>
              <a:pPr>
                <a:defRPr/>
              </a:pPr>
              <a:t>‹#›</a:t>
            </a:fld>
            <a:endParaRPr lang="en-US" altLang="en-US"/>
          </a:p>
        </p:txBody>
      </p:sp>
    </p:spTree>
    <p:extLst>
      <p:ext uri="{BB962C8B-B14F-4D97-AF65-F5344CB8AC3E}">
        <p14:creationId xmlns:p14="http://schemas.microsoft.com/office/powerpoint/2010/main" val="308707661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693BED2-1B18-8744-B8F0-03CBD3594789}" type="slidenum">
              <a:rPr lang="en-US" altLang="en-US"/>
              <a:pPr>
                <a:defRPr/>
              </a:pPr>
              <a:t>‹#›</a:t>
            </a:fld>
            <a:endParaRPr lang="en-US" altLang="en-US"/>
          </a:p>
        </p:txBody>
      </p:sp>
    </p:spTree>
    <p:extLst>
      <p:ext uri="{BB962C8B-B14F-4D97-AF65-F5344CB8AC3E}">
        <p14:creationId xmlns:p14="http://schemas.microsoft.com/office/powerpoint/2010/main" val="381014943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5F36C014-2CFC-0248-B17F-D9D3ED4B0741}" type="slidenum">
              <a:rPr lang="en-US" altLang="en-US"/>
              <a:pPr>
                <a:defRPr/>
              </a:pPr>
              <a:t>‹#›</a:t>
            </a:fld>
            <a:endParaRPr lang="en-US" altLang="en-US"/>
          </a:p>
        </p:txBody>
      </p:sp>
    </p:spTree>
    <p:extLst>
      <p:ext uri="{BB962C8B-B14F-4D97-AF65-F5344CB8AC3E}">
        <p14:creationId xmlns:p14="http://schemas.microsoft.com/office/powerpoint/2010/main" val="208347549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27884B9F-AA6F-5146-9D4E-F8B9364A5890}" type="slidenum">
              <a:rPr lang="en-US" altLang="en-US"/>
              <a:pPr>
                <a:defRPr/>
              </a:pPr>
              <a:t>‹#›</a:t>
            </a:fld>
            <a:endParaRPr lang="en-US" altLang="en-US"/>
          </a:p>
        </p:txBody>
      </p:sp>
    </p:spTree>
    <p:extLst>
      <p:ext uri="{BB962C8B-B14F-4D97-AF65-F5344CB8AC3E}">
        <p14:creationId xmlns:p14="http://schemas.microsoft.com/office/powerpoint/2010/main" val="3417448"/>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eaLnBrk="0" hangingPunct="0">
              <a:defRPr smtClean="0"/>
            </a:lvl1pPr>
          </a:lstStyle>
          <a:p>
            <a:pPr>
              <a:defRPr/>
            </a:pPr>
            <a:fld id="{6632DC94-572A-394E-9D76-1A9221DAD858}" type="slidenum">
              <a:rPr lang="en-US" altLang="en-US"/>
              <a:pPr>
                <a:defRPr/>
              </a:pPr>
              <a:t>‹#›</a:t>
            </a:fld>
            <a:endParaRPr lang="en-US" altLang="en-US"/>
          </a:p>
        </p:txBody>
      </p:sp>
    </p:spTree>
    <p:extLst>
      <p:ext uri="{BB962C8B-B14F-4D97-AF65-F5344CB8AC3E}">
        <p14:creationId xmlns:p14="http://schemas.microsoft.com/office/powerpoint/2010/main" val="309344570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eaLnBrk="0" hangingPunct="0">
              <a:defRPr smtClean="0"/>
            </a:lvl1pPr>
          </a:lstStyle>
          <a:p>
            <a:pPr>
              <a:defRPr/>
            </a:pPr>
            <a:fld id="{71F917F0-9109-1345-BF35-EE606B428F97}" type="slidenum">
              <a:rPr lang="en-US" altLang="en-US"/>
              <a:pPr>
                <a:defRPr/>
              </a:pPr>
              <a:t>‹#›</a:t>
            </a:fld>
            <a:endParaRPr lang="en-US" altLang="en-US"/>
          </a:p>
        </p:txBody>
      </p:sp>
    </p:spTree>
    <p:extLst>
      <p:ext uri="{BB962C8B-B14F-4D97-AF65-F5344CB8AC3E}">
        <p14:creationId xmlns:p14="http://schemas.microsoft.com/office/powerpoint/2010/main" val="275211960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eaLnBrk="0" hangingPunct="0">
              <a:defRPr smtClean="0"/>
            </a:lvl1pPr>
          </a:lstStyle>
          <a:p>
            <a:pPr>
              <a:defRPr/>
            </a:pPr>
            <a:fld id="{53D5049F-F691-FD4A-87B4-FC136EBC24AE}" type="slidenum">
              <a:rPr lang="en-US" altLang="en-US"/>
              <a:pPr>
                <a:defRPr/>
              </a:pPr>
              <a:t>‹#›</a:t>
            </a:fld>
            <a:endParaRPr lang="en-US" altLang="en-US"/>
          </a:p>
        </p:txBody>
      </p:sp>
    </p:spTree>
    <p:extLst>
      <p:ext uri="{BB962C8B-B14F-4D97-AF65-F5344CB8AC3E}">
        <p14:creationId xmlns:p14="http://schemas.microsoft.com/office/powerpoint/2010/main" val="32737368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C4FF2DC8-52E2-BA40-9B61-ADB6606CB234}" type="slidenum">
              <a:rPr lang="en-US" altLang="en-US"/>
              <a:pPr>
                <a:defRPr/>
              </a:pPr>
              <a:t>‹#›</a:t>
            </a:fld>
            <a:endParaRPr lang="en-US" altLang="en-US"/>
          </a:p>
        </p:txBody>
      </p:sp>
    </p:spTree>
    <p:extLst>
      <p:ext uri="{BB962C8B-B14F-4D97-AF65-F5344CB8AC3E}">
        <p14:creationId xmlns:p14="http://schemas.microsoft.com/office/powerpoint/2010/main" val="180745008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E86DCD5A-1682-9A4A-A8BE-C69B256BA033}" type="slidenum">
              <a:rPr lang="en-US" altLang="en-US"/>
              <a:pPr>
                <a:defRPr/>
              </a:pPr>
              <a:t>‹#›</a:t>
            </a:fld>
            <a:endParaRPr lang="en-US" altLang="en-US"/>
          </a:p>
        </p:txBody>
      </p:sp>
    </p:spTree>
    <p:extLst>
      <p:ext uri="{BB962C8B-B14F-4D97-AF65-F5344CB8AC3E}">
        <p14:creationId xmlns:p14="http://schemas.microsoft.com/office/powerpoint/2010/main" val="376182821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B82F0991-4873-3C42-B683-77E9BCEE3FE6}" type="slidenum">
              <a:rPr lang="en-US" altLang="en-US"/>
              <a:pPr>
                <a:defRPr/>
              </a:pPr>
              <a:t>‹#›</a:t>
            </a:fld>
            <a:endParaRPr lang="en-US" altLang="en-US"/>
          </a:p>
        </p:txBody>
      </p:sp>
    </p:spTree>
    <p:extLst>
      <p:ext uri="{BB962C8B-B14F-4D97-AF65-F5344CB8AC3E}">
        <p14:creationId xmlns:p14="http://schemas.microsoft.com/office/powerpoint/2010/main" val="88069344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eaLnBrk="0" hangingPunct="0">
              <a:defRPr smtClean="0"/>
            </a:lvl1pPr>
          </a:lstStyle>
          <a:p>
            <a:pPr>
              <a:defRPr/>
            </a:pPr>
            <a:fld id="{CB8C91F0-DD8C-7E4D-9F03-2FF316F79135}" type="slidenum">
              <a:rPr lang="en-US" altLang="en-US"/>
              <a:pPr>
                <a:defRPr/>
              </a:pPr>
              <a:t>‹#›</a:t>
            </a:fld>
            <a:endParaRPr lang="en-US" altLang="en-US"/>
          </a:p>
        </p:txBody>
      </p:sp>
    </p:spTree>
    <p:extLst>
      <p:ext uri="{BB962C8B-B14F-4D97-AF65-F5344CB8AC3E}">
        <p14:creationId xmlns:p14="http://schemas.microsoft.com/office/powerpoint/2010/main" val="283149056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eaLnBrk="0" hangingPunc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eaLnBrk="0" hangingPunct="0">
              <a:defRPr smtClean="0"/>
            </a:lvl1pPr>
          </a:lstStyle>
          <a:p>
            <a:pPr>
              <a:defRPr/>
            </a:pPr>
            <a:fld id="{62F0A46D-7C23-D442-BDA7-74E36D162CC8}" type="slidenum">
              <a:rPr lang="en-US" altLang="en-US"/>
              <a:pPr>
                <a:defRPr/>
              </a:pPr>
              <a:t>‹#›</a:t>
            </a:fld>
            <a:endParaRPr lang="en-US" altLang="en-US"/>
          </a:p>
        </p:txBody>
      </p:sp>
    </p:spTree>
    <p:extLst>
      <p:ext uri="{BB962C8B-B14F-4D97-AF65-F5344CB8AC3E}">
        <p14:creationId xmlns:p14="http://schemas.microsoft.com/office/powerpoint/2010/main" val="16695514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12/20/19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805552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12/20/19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5114698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12/20/19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70417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12/20/19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40288607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12/20/19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18295342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12/20/19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91796746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12/20/19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453508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12/20/19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11666694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12/20/19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506696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12/20/19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814439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12/20/19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5699294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12/20/19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12/20/19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12/20/19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12/20/19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12/20/19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12/20/19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12/20/19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12/20/19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12/20/19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12/20/19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12/20/19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08496167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61353496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11062288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357484555"/>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7074685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38905001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68470337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21183560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7717038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41512104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476497246"/>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76055632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18690460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3064966178"/>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220598266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388320116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58650424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214937596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20348442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97733593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421929073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70916325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1748825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33056401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39267013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6310739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943032898"/>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4810507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811880238"/>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3312448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6543147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713865713"/>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18632300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677392991"/>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258136474"/>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68605099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34476449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60342699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3927180523"/>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06259234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40219201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15449336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140588310"/>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0070122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596500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57320014"/>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46719959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47759472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3764590206"/>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80253439"/>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1480385401"/>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1947586372"/>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326020723"/>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37412624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13748338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141925937"/>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490961387"/>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2735705779"/>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2650665700"/>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4106532408"/>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442784840"/>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556545218"/>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33111890"/>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538791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05624237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739426627"/>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91485269"/>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86430050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47436964"/>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49769967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022903099"/>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918196006"/>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419156886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12/20/19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769406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56936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124574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193353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12/20/19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577358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12/20/19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182393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12/20/19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493591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159723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12/20/19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9281894"/>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120739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12/20/19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98610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21451659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17259038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77618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01809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852550"/>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74252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2727995952"/>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318383033"/>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095216576"/>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429447380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1653366855"/>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2822578030"/>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321226085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1948256593"/>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3933347291"/>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2273566853"/>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118738541"/>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3011861598"/>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822591800"/>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66349826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153500613"/>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3856211383"/>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852358851"/>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1970016992"/>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2963535957"/>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900244477"/>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947562463"/>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681552830"/>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31810757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73538376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1943389"/>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5307626"/>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7743457"/>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1" y="1536633"/>
            <a:ext cx="3999900" cy="45552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7961010"/>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5390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69542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868482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731286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057513"/>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143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6343147"/>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charset="0"/>
                <a:ea typeface="Arial" charset="0"/>
                <a:cs typeface="Arial" charset="0"/>
              </a:defRPr>
            </a:lvl1pPr>
          </a:lstStyle>
          <a:p>
            <a:pPr fontAlgn="base">
              <a:spcBef>
                <a:spcPct val="0"/>
              </a:spcBef>
              <a:spcAft>
                <a:spcPct val="0"/>
              </a:spcAft>
              <a:defRPr/>
            </a:pPr>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D3A7DCBA-C183-8B41-90A0-6DFD962BF7FD}" type="slidenum">
              <a:rPr lang="en-US" altLang="en-US"/>
              <a:pPr/>
              <a:t>‹#›</a:t>
            </a:fld>
            <a:endParaRPr lang="en-US" altLang="en-US"/>
          </a:p>
        </p:txBody>
      </p:sp>
    </p:spTree>
    <p:extLst>
      <p:ext uri="{BB962C8B-B14F-4D97-AF65-F5344CB8AC3E}">
        <p14:creationId xmlns:p14="http://schemas.microsoft.com/office/powerpoint/2010/main" val="3986768393"/>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EADBC6-E218-9749-83D0-D418C023158C}" type="slidenum">
              <a:rPr lang="en-US" altLang="en-US"/>
              <a:pPr/>
              <a:t>‹#›</a:t>
            </a:fld>
            <a:endParaRPr lang="en-US" altLang="en-US"/>
          </a:p>
        </p:txBody>
      </p:sp>
    </p:spTree>
    <p:extLst>
      <p:ext uri="{BB962C8B-B14F-4D97-AF65-F5344CB8AC3E}">
        <p14:creationId xmlns:p14="http://schemas.microsoft.com/office/powerpoint/2010/main" val="525572553"/>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64B5091-F527-F846-B0E6-8A00610558CF}" type="slidenum">
              <a:rPr lang="en-US" altLang="en-US"/>
              <a:pPr/>
              <a:t>‹#›</a:t>
            </a:fld>
            <a:endParaRPr lang="en-US" altLang="en-US"/>
          </a:p>
        </p:txBody>
      </p:sp>
    </p:spTree>
    <p:extLst>
      <p:ext uri="{BB962C8B-B14F-4D97-AF65-F5344CB8AC3E}">
        <p14:creationId xmlns:p14="http://schemas.microsoft.com/office/powerpoint/2010/main" val="3667717789"/>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3566FAC6-684A-9245-8840-0A684E5C0892}" type="slidenum">
              <a:rPr lang="en-US" altLang="en-US"/>
              <a:pPr/>
              <a:t>‹#›</a:t>
            </a:fld>
            <a:endParaRPr lang="en-US" altLang="en-US"/>
          </a:p>
        </p:txBody>
      </p:sp>
    </p:spTree>
    <p:extLst>
      <p:ext uri="{BB962C8B-B14F-4D97-AF65-F5344CB8AC3E}">
        <p14:creationId xmlns:p14="http://schemas.microsoft.com/office/powerpoint/2010/main" val="4244718453"/>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206B168E-7910-294E-9278-FD11E61804A0}" type="slidenum">
              <a:rPr lang="en-US" altLang="en-US"/>
              <a:pPr/>
              <a:t>‹#›</a:t>
            </a:fld>
            <a:endParaRPr lang="en-US" altLang="en-US"/>
          </a:p>
        </p:txBody>
      </p:sp>
    </p:spTree>
    <p:extLst>
      <p:ext uri="{BB962C8B-B14F-4D97-AF65-F5344CB8AC3E}">
        <p14:creationId xmlns:p14="http://schemas.microsoft.com/office/powerpoint/2010/main" val="783274514"/>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EA08563-1837-0448-940A-95C1DD1C7A24}" type="slidenum">
              <a:rPr lang="en-US" altLang="en-US"/>
              <a:pPr/>
              <a:t>‹#›</a:t>
            </a:fld>
            <a:endParaRPr lang="en-US" altLang="en-US"/>
          </a:p>
        </p:txBody>
      </p:sp>
    </p:spTree>
    <p:extLst>
      <p:ext uri="{BB962C8B-B14F-4D97-AF65-F5344CB8AC3E}">
        <p14:creationId xmlns:p14="http://schemas.microsoft.com/office/powerpoint/2010/main" val="907878790"/>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A138FEB-0220-8F40-B141-083F92526A24}" type="slidenum">
              <a:rPr lang="en-US" altLang="en-US"/>
              <a:pPr/>
              <a:t>‹#›</a:t>
            </a:fld>
            <a:endParaRPr lang="en-US" altLang="en-US"/>
          </a:p>
        </p:txBody>
      </p:sp>
    </p:spTree>
    <p:extLst>
      <p:ext uri="{BB962C8B-B14F-4D97-AF65-F5344CB8AC3E}">
        <p14:creationId xmlns:p14="http://schemas.microsoft.com/office/powerpoint/2010/main" val="741358638"/>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B85F1E1-4E96-7648-9FF9-1E2FF1A018C5}" type="slidenum">
              <a:rPr lang="en-US" altLang="en-US"/>
              <a:pPr/>
              <a:t>‹#›</a:t>
            </a:fld>
            <a:endParaRPr lang="en-US" altLang="en-US"/>
          </a:p>
        </p:txBody>
      </p:sp>
    </p:spTree>
    <p:extLst>
      <p:ext uri="{BB962C8B-B14F-4D97-AF65-F5344CB8AC3E}">
        <p14:creationId xmlns:p14="http://schemas.microsoft.com/office/powerpoint/2010/main" val="2974432236"/>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028D7F92-C12C-EF45-9367-36B78FAF3EAF}" type="slidenum">
              <a:rPr lang="en-US" altLang="en-US"/>
              <a:pPr/>
              <a:t>‹#›</a:t>
            </a:fld>
            <a:endParaRPr lang="en-US" altLang="en-US"/>
          </a:p>
        </p:txBody>
      </p:sp>
    </p:spTree>
    <p:extLst>
      <p:ext uri="{BB962C8B-B14F-4D97-AF65-F5344CB8AC3E}">
        <p14:creationId xmlns:p14="http://schemas.microsoft.com/office/powerpoint/2010/main" val="74161794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0F532642-5A6A-9B4A-9D8A-C48DB28F3013}" type="slidenum">
              <a:rPr lang="en-US" altLang="en-US"/>
              <a:pPr/>
              <a:t>‹#›</a:t>
            </a:fld>
            <a:endParaRPr lang="en-US" altLang="en-US"/>
          </a:p>
        </p:txBody>
      </p:sp>
    </p:spTree>
    <p:extLst>
      <p:ext uri="{BB962C8B-B14F-4D97-AF65-F5344CB8AC3E}">
        <p14:creationId xmlns:p14="http://schemas.microsoft.com/office/powerpoint/2010/main" val="175216493"/>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C2D5E10-3460-A148-95EA-8279587B97D8}" type="slidenum">
              <a:rPr lang="en-US" altLang="en-US"/>
              <a:pPr/>
              <a:t>‹#›</a:t>
            </a:fld>
            <a:endParaRPr lang="en-US" altLang="en-US"/>
          </a:p>
        </p:txBody>
      </p:sp>
    </p:spTree>
    <p:extLst>
      <p:ext uri="{BB962C8B-B14F-4D97-AF65-F5344CB8AC3E}">
        <p14:creationId xmlns:p14="http://schemas.microsoft.com/office/powerpoint/2010/main" val="4056574590"/>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A2F47BF-2E15-9244-A7ED-4945DA8BCDB7}" type="slidenum">
              <a:rPr lang="en-US" altLang="en-US"/>
              <a:pPr/>
              <a:t>‹#›</a:t>
            </a:fld>
            <a:endParaRPr lang="en-US" altLang="en-US"/>
          </a:p>
        </p:txBody>
      </p:sp>
    </p:spTree>
    <p:extLst>
      <p:ext uri="{BB962C8B-B14F-4D97-AF65-F5344CB8AC3E}">
        <p14:creationId xmlns:p14="http://schemas.microsoft.com/office/powerpoint/2010/main" val="1844950011"/>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DEBDFEA4-C20F-104A-BC27-408CBECDF119}" type="slidenum">
              <a:rPr lang="en-US" altLang="en-US"/>
              <a:pPr>
                <a:defRPr/>
              </a:pPr>
              <a:t>‹#›</a:t>
            </a:fld>
            <a:endParaRPr lang="en-US" altLang="en-US"/>
          </a:p>
        </p:txBody>
      </p:sp>
    </p:spTree>
    <p:extLst>
      <p:ext uri="{BB962C8B-B14F-4D97-AF65-F5344CB8AC3E}">
        <p14:creationId xmlns:p14="http://schemas.microsoft.com/office/powerpoint/2010/main" val="3826517717"/>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85EC0B31-7E1A-5D4D-983E-2275653A8B31}" type="slidenum">
              <a:rPr lang="en-US" altLang="en-US"/>
              <a:pPr>
                <a:defRPr/>
              </a:pPr>
              <a:t>‹#›</a:t>
            </a:fld>
            <a:endParaRPr lang="en-US" altLang="en-US"/>
          </a:p>
        </p:txBody>
      </p:sp>
    </p:spTree>
    <p:extLst>
      <p:ext uri="{BB962C8B-B14F-4D97-AF65-F5344CB8AC3E}">
        <p14:creationId xmlns:p14="http://schemas.microsoft.com/office/powerpoint/2010/main" val="1934089172"/>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0BEF943-F4A0-4D46-B4C9-58E9F66D0EF1}" type="slidenum">
              <a:rPr lang="en-US" altLang="en-US"/>
              <a:pPr>
                <a:defRPr/>
              </a:pPr>
              <a:t>‹#›</a:t>
            </a:fld>
            <a:endParaRPr lang="en-US" altLang="en-US"/>
          </a:p>
        </p:txBody>
      </p:sp>
    </p:spTree>
    <p:extLst>
      <p:ext uri="{BB962C8B-B14F-4D97-AF65-F5344CB8AC3E}">
        <p14:creationId xmlns:p14="http://schemas.microsoft.com/office/powerpoint/2010/main" val="1020766336"/>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4475E6A-3752-FC41-B8A3-75D7F64530DA}" type="slidenum">
              <a:rPr lang="en-US" altLang="en-US"/>
              <a:pPr>
                <a:defRPr/>
              </a:pPr>
              <a:t>‹#›</a:t>
            </a:fld>
            <a:endParaRPr lang="en-US" altLang="en-US"/>
          </a:p>
        </p:txBody>
      </p:sp>
    </p:spTree>
    <p:extLst>
      <p:ext uri="{BB962C8B-B14F-4D97-AF65-F5344CB8AC3E}">
        <p14:creationId xmlns:p14="http://schemas.microsoft.com/office/powerpoint/2010/main" val="2593342202"/>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5D7E345-B863-7F48-B37E-C4D1A0E761A7}" type="slidenum">
              <a:rPr lang="en-US" altLang="en-US"/>
              <a:pPr>
                <a:defRPr/>
              </a:pPr>
              <a:t>‹#›</a:t>
            </a:fld>
            <a:endParaRPr lang="en-US" altLang="en-US"/>
          </a:p>
        </p:txBody>
      </p:sp>
    </p:spTree>
    <p:extLst>
      <p:ext uri="{BB962C8B-B14F-4D97-AF65-F5344CB8AC3E}">
        <p14:creationId xmlns:p14="http://schemas.microsoft.com/office/powerpoint/2010/main" val="998130159"/>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DAD7548-FD3A-9B40-80D2-DE711E168A26}" type="slidenum">
              <a:rPr lang="en-US" altLang="en-US"/>
              <a:pPr>
                <a:defRPr/>
              </a:pPr>
              <a:t>‹#›</a:t>
            </a:fld>
            <a:endParaRPr lang="en-US" altLang="en-US"/>
          </a:p>
        </p:txBody>
      </p:sp>
    </p:spTree>
    <p:extLst>
      <p:ext uri="{BB962C8B-B14F-4D97-AF65-F5344CB8AC3E}">
        <p14:creationId xmlns:p14="http://schemas.microsoft.com/office/powerpoint/2010/main" val="15124637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08DCDF4F-585B-6D4F-A4CB-C67AB7D5B765}" type="slidenum">
              <a:rPr lang="en-US" altLang="en-US"/>
              <a:pPr>
                <a:defRPr/>
              </a:pPr>
              <a:t>‹#›</a:t>
            </a:fld>
            <a:endParaRPr lang="en-US" altLang="en-US"/>
          </a:p>
        </p:txBody>
      </p:sp>
    </p:spTree>
    <p:extLst>
      <p:ext uri="{BB962C8B-B14F-4D97-AF65-F5344CB8AC3E}">
        <p14:creationId xmlns:p14="http://schemas.microsoft.com/office/powerpoint/2010/main" val="549982306"/>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0FC4979-FCD7-694E-8B26-68BFE56F7694}" type="slidenum">
              <a:rPr lang="en-US" altLang="en-US"/>
              <a:pPr>
                <a:defRPr/>
              </a:pPr>
              <a:t>‹#›</a:t>
            </a:fld>
            <a:endParaRPr lang="en-US" altLang="en-US"/>
          </a:p>
        </p:txBody>
      </p:sp>
    </p:spTree>
    <p:extLst>
      <p:ext uri="{BB962C8B-B14F-4D97-AF65-F5344CB8AC3E}">
        <p14:creationId xmlns:p14="http://schemas.microsoft.com/office/powerpoint/2010/main" val="2251768386"/>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CF8051ED-7F0F-1747-91E3-F6CFAF063EC3}" type="slidenum">
              <a:rPr lang="en-US" altLang="en-US"/>
              <a:pPr>
                <a:defRPr/>
              </a:pPr>
              <a:t>‹#›</a:t>
            </a:fld>
            <a:endParaRPr lang="en-US" altLang="en-US"/>
          </a:p>
        </p:txBody>
      </p:sp>
    </p:spTree>
    <p:extLst>
      <p:ext uri="{BB962C8B-B14F-4D97-AF65-F5344CB8AC3E}">
        <p14:creationId xmlns:p14="http://schemas.microsoft.com/office/powerpoint/2010/main" val="2314617895"/>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F10535E-D52C-7148-ABB0-7547E77158BC}" type="slidenum">
              <a:rPr lang="en-US" altLang="en-US"/>
              <a:pPr>
                <a:defRPr/>
              </a:pPr>
              <a:t>‹#›</a:t>
            </a:fld>
            <a:endParaRPr lang="en-US" altLang="en-US"/>
          </a:p>
        </p:txBody>
      </p:sp>
    </p:spTree>
    <p:extLst>
      <p:ext uri="{BB962C8B-B14F-4D97-AF65-F5344CB8AC3E}">
        <p14:creationId xmlns:p14="http://schemas.microsoft.com/office/powerpoint/2010/main" val="2013601827"/>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437D0A7A-F6FB-1F48-9A4B-A6A40DC9AC24}" type="slidenum">
              <a:rPr lang="en-US" altLang="en-US"/>
              <a:pPr>
                <a:defRPr/>
              </a:pPr>
              <a:t>‹#›</a:t>
            </a:fld>
            <a:endParaRPr lang="en-US" altLang="en-US"/>
          </a:p>
        </p:txBody>
      </p:sp>
    </p:spTree>
    <p:extLst>
      <p:ext uri="{BB962C8B-B14F-4D97-AF65-F5344CB8AC3E}">
        <p14:creationId xmlns:p14="http://schemas.microsoft.com/office/powerpoint/2010/main" val="3748053209"/>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F40AFC27-E9C2-A540-A3C4-249358E56051}" type="slidenum">
              <a:rPr lang="en-US" altLang="en-US"/>
              <a:pPr>
                <a:defRPr/>
              </a:pPr>
              <a:t>‹#›</a:t>
            </a:fld>
            <a:endParaRPr lang="en-US" altLang="en-US"/>
          </a:p>
        </p:txBody>
      </p:sp>
    </p:spTree>
    <p:extLst>
      <p:ext uri="{BB962C8B-B14F-4D97-AF65-F5344CB8AC3E}">
        <p14:creationId xmlns:p14="http://schemas.microsoft.com/office/powerpoint/2010/main" val="438769605"/>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95B04E4-937C-664F-B51F-D8C30ABD33B0}"/>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48FE1C4B-D953-0249-AAC5-1CEBC09BA0D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6CEAA0A5-E9E4-5140-BD46-DA6256C8BD9D}"/>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D19D6D91-79A7-6D42-B64F-582CA85CF65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A33B19D-FBD6-3545-A911-696365B2674E}"/>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3F69791-C3A5-1144-92B1-333CF796E52A}"/>
              </a:ext>
            </a:extLst>
          </p:cNvPr>
          <p:cNvSpPr>
            <a:spLocks noGrp="1" noChangeArrowheads="1"/>
          </p:cNvSpPr>
          <p:nvPr>
            <p:ph type="sldNum" sz="quarter" idx="12"/>
          </p:nvPr>
        </p:nvSpPr>
        <p:spPr/>
        <p:txBody>
          <a:bodyPr/>
          <a:lstStyle>
            <a:lvl1pPr>
              <a:defRPr sz="1200" smtClean="0"/>
            </a:lvl1pPr>
          </a:lstStyle>
          <a:p>
            <a:pPr>
              <a:defRPr/>
            </a:pPr>
            <a:fld id="{3B3FDAE8-A59F-B84A-B845-84C535A39ED0}" type="slidenum">
              <a:rPr lang="en-US" altLang="en-US"/>
              <a:pPr>
                <a:defRPr/>
              </a:pPr>
              <a:t>‹#›</a:t>
            </a:fld>
            <a:endParaRPr lang="en-US" altLang="en-US"/>
          </a:p>
        </p:txBody>
      </p:sp>
    </p:spTree>
    <p:extLst>
      <p:ext uri="{BB962C8B-B14F-4D97-AF65-F5344CB8AC3E}">
        <p14:creationId xmlns:p14="http://schemas.microsoft.com/office/powerpoint/2010/main" val="1600168799"/>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73A97B69-F936-9541-A4C0-4803E0D9803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ACF1560-B282-884D-8A11-92C4A17C9387}"/>
              </a:ext>
            </a:extLst>
          </p:cNvPr>
          <p:cNvSpPr>
            <a:spLocks noGrp="1" noChangeArrowheads="1"/>
          </p:cNvSpPr>
          <p:nvPr>
            <p:ph type="sldNum" sz="quarter" idx="11"/>
          </p:nvPr>
        </p:nvSpPr>
        <p:spPr>
          <a:ln/>
        </p:spPr>
        <p:txBody>
          <a:bodyPr/>
          <a:lstStyle>
            <a:lvl1pPr>
              <a:defRPr/>
            </a:lvl1pPr>
          </a:lstStyle>
          <a:p>
            <a:pPr>
              <a:defRPr/>
            </a:pPr>
            <a:fld id="{ABF4462A-42FE-A84B-9002-68A00ADE644F}" type="slidenum">
              <a:rPr lang="en-US" altLang="en-US"/>
              <a:pPr>
                <a:defRPr/>
              </a:pPr>
              <a:t>‹#›</a:t>
            </a:fld>
            <a:endParaRPr lang="en-US" altLang="en-US"/>
          </a:p>
        </p:txBody>
      </p:sp>
    </p:spTree>
    <p:extLst>
      <p:ext uri="{BB962C8B-B14F-4D97-AF65-F5344CB8AC3E}">
        <p14:creationId xmlns:p14="http://schemas.microsoft.com/office/powerpoint/2010/main" val="140945582"/>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F2623055-6F7E-CF4A-ADEE-B8106026EC5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8F7ABC-7804-9A45-8345-A3C1D4AE2951}"/>
              </a:ext>
            </a:extLst>
          </p:cNvPr>
          <p:cNvSpPr>
            <a:spLocks noGrp="1" noChangeArrowheads="1"/>
          </p:cNvSpPr>
          <p:nvPr>
            <p:ph type="sldNum" sz="quarter" idx="11"/>
          </p:nvPr>
        </p:nvSpPr>
        <p:spPr>
          <a:ln/>
        </p:spPr>
        <p:txBody>
          <a:bodyPr/>
          <a:lstStyle>
            <a:lvl1pPr>
              <a:defRPr/>
            </a:lvl1pPr>
          </a:lstStyle>
          <a:p>
            <a:pPr>
              <a:defRPr/>
            </a:pPr>
            <a:fld id="{33CFE70D-E1B6-6444-B39A-56D9F01DCD47}" type="slidenum">
              <a:rPr lang="en-US" altLang="en-US"/>
              <a:pPr>
                <a:defRPr/>
              </a:pPr>
              <a:t>‹#›</a:t>
            </a:fld>
            <a:endParaRPr lang="en-US" altLang="en-US"/>
          </a:p>
        </p:txBody>
      </p:sp>
    </p:spTree>
    <p:extLst>
      <p:ext uri="{BB962C8B-B14F-4D97-AF65-F5344CB8AC3E}">
        <p14:creationId xmlns:p14="http://schemas.microsoft.com/office/powerpoint/2010/main" val="2412625677"/>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71F563C-CD40-A941-946F-51381E41C50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3913447-512A-8E4A-90A4-7079BD9A51DA}"/>
              </a:ext>
            </a:extLst>
          </p:cNvPr>
          <p:cNvSpPr>
            <a:spLocks noGrp="1" noChangeArrowheads="1"/>
          </p:cNvSpPr>
          <p:nvPr>
            <p:ph type="sldNum" sz="quarter" idx="11"/>
          </p:nvPr>
        </p:nvSpPr>
        <p:spPr>
          <a:ln/>
        </p:spPr>
        <p:txBody>
          <a:bodyPr/>
          <a:lstStyle>
            <a:lvl1pPr>
              <a:defRPr/>
            </a:lvl1pPr>
          </a:lstStyle>
          <a:p>
            <a:pPr>
              <a:defRPr/>
            </a:pPr>
            <a:fld id="{F061E867-9ECF-604D-A3A5-B01890269E4D}" type="slidenum">
              <a:rPr lang="en-US" altLang="en-US"/>
              <a:pPr>
                <a:defRPr/>
              </a:pPr>
              <a:t>‹#›</a:t>
            </a:fld>
            <a:endParaRPr lang="en-US" altLang="en-US"/>
          </a:p>
        </p:txBody>
      </p:sp>
    </p:spTree>
    <p:extLst>
      <p:ext uri="{BB962C8B-B14F-4D97-AF65-F5344CB8AC3E}">
        <p14:creationId xmlns:p14="http://schemas.microsoft.com/office/powerpoint/2010/main" val="211448277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5F572121-A8E8-2D44-9C8A-867F1E7CF2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375A6BC4-4875-D14C-AD8B-EDD376D8CFAC}"/>
              </a:ext>
            </a:extLst>
          </p:cNvPr>
          <p:cNvSpPr>
            <a:spLocks noGrp="1" noChangeArrowheads="1"/>
          </p:cNvSpPr>
          <p:nvPr>
            <p:ph type="sldNum" sz="quarter" idx="11"/>
          </p:nvPr>
        </p:nvSpPr>
        <p:spPr>
          <a:ln/>
        </p:spPr>
        <p:txBody>
          <a:bodyPr/>
          <a:lstStyle>
            <a:lvl1pPr>
              <a:defRPr/>
            </a:lvl1pPr>
          </a:lstStyle>
          <a:p>
            <a:pPr>
              <a:defRPr/>
            </a:pPr>
            <a:fld id="{6BF9FD31-60B6-C346-9D89-A4089B899D90}" type="slidenum">
              <a:rPr lang="en-US" altLang="en-US"/>
              <a:pPr>
                <a:defRPr/>
              </a:pPr>
              <a:t>‹#›</a:t>
            </a:fld>
            <a:endParaRPr lang="en-US" altLang="en-US"/>
          </a:p>
        </p:txBody>
      </p:sp>
    </p:spTree>
    <p:extLst>
      <p:ext uri="{BB962C8B-B14F-4D97-AF65-F5344CB8AC3E}">
        <p14:creationId xmlns:p14="http://schemas.microsoft.com/office/powerpoint/2010/main" val="3749831597"/>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4209F53-5EDE-1248-9733-CEB7AFA430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CED11C88-124D-0347-AECA-31127847197C}"/>
              </a:ext>
            </a:extLst>
          </p:cNvPr>
          <p:cNvSpPr>
            <a:spLocks noGrp="1" noChangeArrowheads="1"/>
          </p:cNvSpPr>
          <p:nvPr>
            <p:ph type="sldNum" sz="quarter" idx="11"/>
          </p:nvPr>
        </p:nvSpPr>
        <p:spPr>
          <a:ln/>
        </p:spPr>
        <p:txBody>
          <a:bodyPr/>
          <a:lstStyle>
            <a:lvl1pPr>
              <a:defRPr/>
            </a:lvl1pPr>
          </a:lstStyle>
          <a:p>
            <a:pPr>
              <a:defRPr/>
            </a:pPr>
            <a:fld id="{ABA189F7-876C-7946-AB0D-5451C843C772}" type="slidenum">
              <a:rPr lang="en-US" altLang="en-US"/>
              <a:pPr>
                <a:defRPr/>
              </a:pPr>
              <a:t>‹#›</a:t>
            </a:fld>
            <a:endParaRPr lang="en-US" altLang="en-US"/>
          </a:p>
        </p:txBody>
      </p:sp>
    </p:spTree>
    <p:extLst>
      <p:ext uri="{BB962C8B-B14F-4D97-AF65-F5344CB8AC3E}">
        <p14:creationId xmlns:p14="http://schemas.microsoft.com/office/powerpoint/2010/main" val="1718375380"/>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347127D-50D6-804E-BBDB-090FFD76C82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34CA717C-BE13-1D47-AAC5-E762962F17AE}"/>
              </a:ext>
            </a:extLst>
          </p:cNvPr>
          <p:cNvSpPr>
            <a:spLocks noGrp="1" noChangeArrowheads="1"/>
          </p:cNvSpPr>
          <p:nvPr>
            <p:ph type="sldNum" sz="quarter" idx="11"/>
          </p:nvPr>
        </p:nvSpPr>
        <p:spPr>
          <a:ln/>
        </p:spPr>
        <p:txBody>
          <a:bodyPr/>
          <a:lstStyle>
            <a:lvl1pPr>
              <a:defRPr/>
            </a:lvl1pPr>
          </a:lstStyle>
          <a:p>
            <a:pPr>
              <a:defRPr/>
            </a:pPr>
            <a:fld id="{AA20B547-CD99-0740-9575-71E48EA0F20D}" type="slidenum">
              <a:rPr lang="en-US" altLang="en-US"/>
              <a:pPr>
                <a:defRPr/>
              </a:pPr>
              <a:t>‹#›</a:t>
            </a:fld>
            <a:endParaRPr lang="en-US" altLang="en-US"/>
          </a:p>
        </p:txBody>
      </p:sp>
    </p:spTree>
    <p:extLst>
      <p:ext uri="{BB962C8B-B14F-4D97-AF65-F5344CB8AC3E}">
        <p14:creationId xmlns:p14="http://schemas.microsoft.com/office/powerpoint/2010/main" val="994367016"/>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5A4E499A-3343-9649-900F-C1B6B1CC41A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9BAFF69-6AD8-F144-AFCC-520891BC230A}"/>
              </a:ext>
            </a:extLst>
          </p:cNvPr>
          <p:cNvSpPr>
            <a:spLocks noGrp="1" noChangeArrowheads="1"/>
          </p:cNvSpPr>
          <p:nvPr>
            <p:ph type="sldNum" sz="quarter" idx="11"/>
          </p:nvPr>
        </p:nvSpPr>
        <p:spPr>
          <a:ln/>
        </p:spPr>
        <p:txBody>
          <a:bodyPr/>
          <a:lstStyle>
            <a:lvl1pPr>
              <a:defRPr/>
            </a:lvl1pPr>
          </a:lstStyle>
          <a:p>
            <a:pPr>
              <a:defRPr/>
            </a:pPr>
            <a:fld id="{0EE647DD-C717-6B4E-971B-369A4AC6E6F3}" type="slidenum">
              <a:rPr lang="en-US" altLang="en-US"/>
              <a:pPr>
                <a:defRPr/>
              </a:pPr>
              <a:t>‹#›</a:t>
            </a:fld>
            <a:endParaRPr lang="en-US" altLang="en-US"/>
          </a:p>
        </p:txBody>
      </p:sp>
    </p:spTree>
    <p:extLst>
      <p:ext uri="{BB962C8B-B14F-4D97-AF65-F5344CB8AC3E}">
        <p14:creationId xmlns:p14="http://schemas.microsoft.com/office/powerpoint/2010/main" val="3634164609"/>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AE62CFF8-7633-3B4B-A468-F476C6361E3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23917E0F-F572-F344-8271-E7F412A98639}"/>
              </a:ext>
            </a:extLst>
          </p:cNvPr>
          <p:cNvSpPr>
            <a:spLocks noGrp="1" noChangeArrowheads="1"/>
          </p:cNvSpPr>
          <p:nvPr>
            <p:ph type="sldNum" sz="quarter" idx="11"/>
          </p:nvPr>
        </p:nvSpPr>
        <p:spPr>
          <a:ln/>
        </p:spPr>
        <p:txBody>
          <a:bodyPr/>
          <a:lstStyle>
            <a:lvl1pPr>
              <a:defRPr/>
            </a:lvl1pPr>
          </a:lstStyle>
          <a:p>
            <a:pPr>
              <a:defRPr/>
            </a:pPr>
            <a:fld id="{64A61CCF-7B61-6046-A6E3-819C5F7B3F8C}" type="slidenum">
              <a:rPr lang="en-US" altLang="en-US"/>
              <a:pPr>
                <a:defRPr/>
              </a:pPr>
              <a:t>‹#›</a:t>
            </a:fld>
            <a:endParaRPr lang="en-US" altLang="en-US"/>
          </a:p>
        </p:txBody>
      </p:sp>
    </p:spTree>
    <p:extLst>
      <p:ext uri="{BB962C8B-B14F-4D97-AF65-F5344CB8AC3E}">
        <p14:creationId xmlns:p14="http://schemas.microsoft.com/office/powerpoint/2010/main" val="3000167888"/>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FF2FD485-06A1-EE45-9A8B-F048E7EEE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3E0F4D9-5214-6441-8A0F-C2CBFC75B8CF}"/>
              </a:ext>
            </a:extLst>
          </p:cNvPr>
          <p:cNvSpPr>
            <a:spLocks noGrp="1" noChangeArrowheads="1"/>
          </p:cNvSpPr>
          <p:nvPr>
            <p:ph type="sldNum" sz="quarter" idx="11"/>
          </p:nvPr>
        </p:nvSpPr>
        <p:spPr>
          <a:ln/>
        </p:spPr>
        <p:txBody>
          <a:bodyPr/>
          <a:lstStyle>
            <a:lvl1pPr>
              <a:defRPr/>
            </a:lvl1pPr>
          </a:lstStyle>
          <a:p>
            <a:pPr>
              <a:defRPr/>
            </a:pPr>
            <a:fld id="{F24D7BF4-82CD-7E43-873E-37D879C1B9E0}" type="slidenum">
              <a:rPr lang="en-US" altLang="en-US"/>
              <a:pPr>
                <a:defRPr/>
              </a:pPr>
              <a:t>‹#›</a:t>
            </a:fld>
            <a:endParaRPr lang="en-US" altLang="en-US"/>
          </a:p>
        </p:txBody>
      </p:sp>
    </p:spTree>
    <p:extLst>
      <p:ext uri="{BB962C8B-B14F-4D97-AF65-F5344CB8AC3E}">
        <p14:creationId xmlns:p14="http://schemas.microsoft.com/office/powerpoint/2010/main" val="2140752005"/>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F2C3A7A-5BD4-D542-A789-B3C16EBBD7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C538ED7B-3605-2040-BC3F-5A78278E3E39}"/>
              </a:ext>
            </a:extLst>
          </p:cNvPr>
          <p:cNvSpPr>
            <a:spLocks noGrp="1" noChangeArrowheads="1"/>
          </p:cNvSpPr>
          <p:nvPr>
            <p:ph type="sldNum" sz="quarter" idx="11"/>
          </p:nvPr>
        </p:nvSpPr>
        <p:spPr>
          <a:ln/>
        </p:spPr>
        <p:txBody>
          <a:bodyPr/>
          <a:lstStyle>
            <a:lvl1pPr>
              <a:defRPr/>
            </a:lvl1pPr>
          </a:lstStyle>
          <a:p>
            <a:pPr>
              <a:defRPr/>
            </a:pPr>
            <a:fld id="{1F0AD733-BDC3-EB40-9C11-FAC3CFD161D0}" type="slidenum">
              <a:rPr lang="en-US" altLang="en-US"/>
              <a:pPr>
                <a:defRPr/>
              </a:pPr>
              <a:t>‹#›</a:t>
            </a:fld>
            <a:endParaRPr lang="en-US" altLang="en-US"/>
          </a:p>
        </p:txBody>
      </p:sp>
    </p:spTree>
    <p:extLst>
      <p:ext uri="{BB962C8B-B14F-4D97-AF65-F5344CB8AC3E}">
        <p14:creationId xmlns:p14="http://schemas.microsoft.com/office/powerpoint/2010/main" val="3285409899"/>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D14A05F-C43C-B549-A1DA-16E973F5AA3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04D961FA-CC1E-B14D-A413-07AD525F4F1D}"/>
              </a:ext>
            </a:extLst>
          </p:cNvPr>
          <p:cNvSpPr>
            <a:spLocks noGrp="1" noChangeArrowheads="1"/>
          </p:cNvSpPr>
          <p:nvPr>
            <p:ph type="sldNum" sz="quarter" idx="11"/>
          </p:nvPr>
        </p:nvSpPr>
        <p:spPr>
          <a:ln/>
        </p:spPr>
        <p:txBody>
          <a:bodyPr/>
          <a:lstStyle>
            <a:lvl1pPr>
              <a:defRPr/>
            </a:lvl1pPr>
          </a:lstStyle>
          <a:p>
            <a:pPr>
              <a:defRPr/>
            </a:pPr>
            <a:fld id="{8897B481-D5ED-9E41-8320-7EA96DF4FEC5}" type="slidenum">
              <a:rPr lang="en-US" altLang="en-US"/>
              <a:pPr>
                <a:defRPr/>
              </a:pPr>
              <a:t>‹#›</a:t>
            </a:fld>
            <a:endParaRPr lang="en-US" altLang="en-US"/>
          </a:p>
        </p:txBody>
      </p:sp>
    </p:spTree>
    <p:extLst>
      <p:ext uri="{BB962C8B-B14F-4D97-AF65-F5344CB8AC3E}">
        <p14:creationId xmlns:p14="http://schemas.microsoft.com/office/powerpoint/2010/main" val="159014781"/>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795907748"/>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326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015029"/>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810376"/>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69067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29772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848735"/>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50978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86502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4540"/>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01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3.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4.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1.pn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5.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theme" Target="../theme/theme48.xml"/><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slideLayout" Target="../slideLayouts/slideLayout522.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49.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51.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5.xml"/><Relationship Id="rId13" Type="http://schemas.openxmlformats.org/officeDocument/2006/relationships/image" Target="../media/image1.png"/><Relationship Id="rId3" Type="http://schemas.openxmlformats.org/officeDocument/2006/relationships/slideLayout" Target="../slideLayouts/slideLayout560.xml"/><Relationship Id="rId7" Type="http://schemas.openxmlformats.org/officeDocument/2006/relationships/slideLayout" Target="../slideLayouts/slideLayout564.xml"/><Relationship Id="rId12" Type="http://schemas.openxmlformats.org/officeDocument/2006/relationships/theme" Target="../theme/theme52.xml"/><Relationship Id="rId2" Type="http://schemas.openxmlformats.org/officeDocument/2006/relationships/slideLayout" Target="../slideLayouts/slideLayout559.xml"/><Relationship Id="rId1" Type="http://schemas.openxmlformats.org/officeDocument/2006/relationships/slideLayout" Target="../slideLayouts/slideLayout558.xml"/><Relationship Id="rId6" Type="http://schemas.openxmlformats.org/officeDocument/2006/relationships/slideLayout" Target="../slideLayouts/slideLayout563.xml"/><Relationship Id="rId11" Type="http://schemas.openxmlformats.org/officeDocument/2006/relationships/slideLayout" Target="../slideLayouts/slideLayout568.xml"/><Relationship Id="rId5" Type="http://schemas.openxmlformats.org/officeDocument/2006/relationships/slideLayout" Target="../slideLayouts/slideLayout562.xml"/><Relationship Id="rId10" Type="http://schemas.openxmlformats.org/officeDocument/2006/relationships/slideLayout" Target="../slideLayouts/slideLayout567.xml"/><Relationship Id="rId4" Type="http://schemas.openxmlformats.org/officeDocument/2006/relationships/slideLayout" Target="../slideLayouts/slideLayout561.xml"/><Relationship Id="rId9"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theme" Target="../theme/theme53.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slideLayout" Target="../slideLayouts/slideLayout580.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theme" Target="../theme/theme54.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0.xml"/><Relationship Id="rId13" Type="http://schemas.openxmlformats.org/officeDocument/2006/relationships/image" Target="../media/image1.png"/><Relationship Id="rId3" Type="http://schemas.openxmlformats.org/officeDocument/2006/relationships/slideLayout" Target="../slideLayouts/slideLayout595.xml"/><Relationship Id="rId7" Type="http://schemas.openxmlformats.org/officeDocument/2006/relationships/slideLayout" Target="../slideLayouts/slideLayout599.xml"/><Relationship Id="rId12" Type="http://schemas.openxmlformats.org/officeDocument/2006/relationships/theme" Target="../theme/theme55.xml"/><Relationship Id="rId2" Type="http://schemas.openxmlformats.org/officeDocument/2006/relationships/slideLayout" Target="../slideLayouts/slideLayout594.xml"/><Relationship Id="rId1" Type="http://schemas.openxmlformats.org/officeDocument/2006/relationships/slideLayout" Target="../slideLayouts/slideLayout593.xml"/><Relationship Id="rId6" Type="http://schemas.openxmlformats.org/officeDocument/2006/relationships/slideLayout" Target="../slideLayouts/slideLayout598.xml"/><Relationship Id="rId11" Type="http://schemas.openxmlformats.org/officeDocument/2006/relationships/slideLayout" Target="../slideLayouts/slideLayout603.xml"/><Relationship Id="rId5" Type="http://schemas.openxmlformats.org/officeDocument/2006/relationships/slideLayout" Target="../slideLayouts/slideLayout597.xml"/><Relationship Id="rId10" Type="http://schemas.openxmlformats.org/officeDocument/2006/relationships/slideLayout" Target="../slideLayouts/slideLayout602.xml"/><Relationship Id="rId4" Type="http://schemas.openxmlformats.org/officeDocument/2006/relationships/slideLayout" Target="../slideLayouts/slideLayout596.xml"/><Relationship Id="rId9" Type="http://schemas.openxmlformats.org/officeDocument/2006/relationships/slideLayout" Target="../slideLayouts/slideLayout60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theme" Target="../theme/theme56.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slideLayout" Target="../slideLayouts/slideLayout615.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 Id="rId14" Type="http://schemas.openxmlformats.org/officeDocument/2006/relationships/image" Target="../media/image1.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3.xml"/><Relationship Id="rId13" Type="http://schemas.openxmlformats.org/officeDocument/2006/relationships/slideLayout" Target="../slideLayouts/slideLayout628.xml"/><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slideLayout" Target="../slideLayouts/slideLayout627.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5" Type="http://schemas.openxmlformats.org/officeDocument/2006/relationships/image" Target="../media/image8.png"/><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6.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58.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59.xml.rels><?xml version="1.0" encoding="UTF-8" standalone="yes"?>
<Relationships xmlns="http://schemas.openxmlformats.org/package/2006/relationships"><Relationship Id="rId3" Type="http://schemas.openxmlformats.org/officeDocument/2006/relationships/slideLayout" Target="../slideLayouts/slideLayout642.xml"/><Relationship Id="rId7" Type="http://schemas.openxmlformats.org/officeDocument/2006/relationships/theme" Target="../theme/theme59.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5" Type="http://schemas.openxmlformats.org/officeDocument/2006/relationships/slideLayout" Target="../slideLayouts/slideLayout644.xml"/><Relationship Id="rId4"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3.xml"/><Relationship Id="rId13" Type="http://schemas.openxmlformats.org/officeDocument/2006/relationships/theme" Target="../theme/theme60.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slideLayout" Target="../slideLayouts/slideLayout657.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5.xml"/><Relationship Id="rId13" Type="http://schemas.openxmlformats.org/officeDocument/2006/relationships/theme" Target="../theme/theme61.xml"/><Relationship Id="rId3" Type="http://schemas.openxmlformats.org/officeDocument/2006/relationships/slideLayout" Target="../slideLayouts/slideLayout660.xml"/><Relationship Id="rId7" Type="http://schemas.openxmlformats.org/officeDocument/2006/relationships/slideLayout" Target="../slideLayouts/slideLayout664.xml"/><Relationship Id="rId12" Type="http://schemas.openxmlformats.org/officeDocument/2006/relationships/slideLayout" Target="../slideLayouts/slideLayout669.xml"/><Relationship Id="rId2" Type="http://schemas.openxmlformats.org/officeDocument/2006/relationships/slideLayout" Target="../slideLayouts/slideLayout659.xml"/><Relationship Id="rId1" Type="http://schemas.openxmlformats.org/officeDocument/2006/relationships/slideLayout" Target="../slideLayouts/slideLayout658.xml"/><Relationship Id="rId6" Type="http://schemas.openxmlformats.org/officeDocument/2006/relationships/slideLayout" Target="../slideLayouts/slideLayout663.xml"/><Relationship Id="rId11" Type="http://schemas.openxmlformats.org/officeDocument/2006/relationships/slideLayout" Target="../slideLayouts/slideLayout668.xml"/><Relationship Id="rId5" Type="http://schemas.openxmlformats.org/officeDocument/2006/relationships/slideLayout" Target="../slideLayouts/slideLayout662.xml"/><Relationship Id="rId10" Type="http://schemas.openxmlformats.org/officeDocument/2006/relationships/slideLayout" Target="../slideLayouts/slideLayout667.xml"/><Relationship Id="rId4" Type="http://schemas.openxmlformats.org/officeDocument/2006/relationships/slideLayout" Target="../slideLayouts/slideLayout661.xml"/><Relationship Id="rId9" Type="http://schemas.openxmlformats.org/officeDocument/2006/relationships/slideLayout" Target="../slideLayouts/slideLayout666.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7.xml"/><Relationship Id="rId3" Type="http://schemas.openxmlformats.org/officeDocument/2006/relationships/slideLayout" Target="../slideLayouts/slideLayout672.xml"/><Relationship Id="rId7" Type="http://schemas.openxmlformats.org/officeDocument/2006/relationships/slideLayout" Target="../slideLayouts/slideLayout676.xml"/><Relationship Id="rId12" Type="http://schemas.openxmlformats.org/officeDocument/2006/relationships/theme" Target="../theme/theme62.xml"/><Relationship Id="rId2" Type="http://schemas.openxmlformats.org/officeDocument/2006/relationships/slideLayout" Target="../slideLayouts/slideLayout671.xml"/><Relationship Id="rId1" Type="http://schemas.openxmlformats.org/officeDocument/2006/relationships/slideLayout" Target="../slideLayouts/slideLayout670.xml"/><Relationship Id="rId6" Type="http://schemas.openxmlformats.org/officeDocument/2006/relationships/slideLayout" Target="../slideLayouts/slideLayout675.xml"/><Relationship Id="rId11" Type="http://schemas.openxmlformats.org/officeDocument/2006/relationships/slideLayout" Target="../slideLayouts/slideLayout680.xml"/><Relationship Id="rId5" Type="http://schemas.openxmlformats.org/officeDocument/2006/relationships/slideLayout" Target="../slideLayouts/slideLayout674.xml"/><Relationship Id="rId10" Type="http://schemas.openxmlformats.org/officeDocument/2006/relationships/slideLayout" Target="../slideLayouts/slideLayout679.xml"/><Relationship Id="rId4" Type="http://schemas.openxmlformats.org/officeDocument/2006/relationships/slideLayout" Target="../slideLayouts/slideLayout673.xml"/><Relationship Id="rId9" Type="http://schemas.openxmlformats.org/officeDocument/2006/relationships/slideLayout" Target="../slideLayouts/slideLayout678.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8.xml"/><Relationship Id="rId13" Type="http://schemas.openxmlformats.org/officeDocument/2006/relationships/theme" Target="../theme/theme63.xml"/><Relationship Id="rId3" Type="http://schemas.openxmlformats.org/officeDocument/2006/relationships/slideLayout" Target="../slideLayouts/slideLayout683.xml"/><Relationship Id="rId7" Type="http://schemas.openxmlformats.org/officeDocument/2006/relationships/slideLayout" Target="../slideLayouts/slideLayout687.xml"/><Relationship Id="rId12" Type="http://schemas.openxmlformats.org/officeDocument/2006/relationships/slideLayout" Target="../slideLayouts/slideLayout692.xml"/><Relationship Id="rId2" Type="http://schemas.openxmlformats.org/officeDocument/2006/relationships/slideLayout" Target="../slideLayouts/slideLayout682.xml"/><Relationship Id="rId1" Type="http://schemas.openxmlformats.org/officeDocument/2006/relationships/slideLayout" Target="../slideLayouts/slideLayout681.xml"/><Relationship Id="rId6" Type="http://schemas.openxmlformats.org/officeDocument/2006/relationships/slideLayout" Target="../slideLayouts/slideLayout686.xml"/><Relationship Id="rId11" Type="http://schemas.openxmlformats.org/officeDocument/2006/relationships/slideLayout" Target="../slideLayouts/slideLayout691.xml"/><Relationship Id="rId5" Type="http://schemas.openxmlformats.org/officeDocument/2006/relationships/slideLayout" Target="../slideLayouts/slideLayout685.xml"/><Relationship Id="rId10" Type="http://schemas.openxmlformats.org/officeDocument/2006/relationships/slideLayout" Target="../slideLayouts/slideLayout690.xml"/><Relationship Id="rId4" Type="http://schemas.openxmlformats.org/officeDocument/2006/relationships/slideLayout" Target="../slideLayouts/slideLayout684.xml"/><Relationship Id="rId9" Type="http://schemas.openxmlformats.org/officeDocument/2006/relationships/slideLayout" Target="../slideLayouts/slideLayout689.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0.xml"/><Relationship Id="rId13" Type="http://schemas.openxmlformats.org/officeDocument/2006/relationships/image" Target="../media/image1.png"/><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theme" Target="../theme/theme64.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1.xml"/><Relationship Id="rId13" Type="http://schemas.openxmlformats.org/officeDocument/2006/relationships/theme" Target="../theme/theme65.xml"/><Relationship Id="rId3" Type="http://schemas.openxmlformats.org/officeDocument/2006/relationships/slideLayout" Target="../slideLayouts/slideLayout706.xml"/><Relationship Id="rId7" Type="http://schemas.openxmlformats.org/officeDocument/2006/relationships/slideLayout" Target="../slideLayouts/slideLayout710.xml"/><Relationship Id="rId12" Type="http://schemas.openxmlformats.org/officeDocument/2006/relationships/slideLayout" Target="../slideLayouts/slideLayout715.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6" Type="http://schemas.openxmlformats.org/officeDocument/2006/relationships/slideLayout" Target="../slideLayouts/slideLayout709.xml"/><Relationship Id="rId11" Type="http://schemas.openxmlformats.org/officeDocument/2006/relationships/slideLayout" Target="../slideLayouts/slideLayout714.xml"/><Relationship Id="rId5" Type="http://schemas.openxmlformats.org/officeDocument/2006/relationships/slideLayout" Target="../slideLayouts/slideLayout708.xml"/><Relationship Id="rId10" Type="http://schemas.openxmlformats.org/officeDocument/2006/relationships/slideLayout" Target="../slideLayouts/slideLayout713.xml"/><Relationship Id="rId4" Type="http://schemas.openxmlformats.org/officeDocument/2006/relationships/slideLayout" Target="../slideLayouts/slideLayout707.xml"/><Relationship Id="rId9" Type="http://schemas.openxmlformats.org/officeDocument/2006/relationships/slideLayout" Target="../slideLayouts/slideLayout71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3.xml"/><Relationship Id="rId13" Type="http://schemas.openxmlformats.org/officeDocument/2006/relationships/theme" Target="../theme/theme66.xml"/><Relationship Id="rId3" Type="http://schemas.openxmlformats.org/officeDocument/2006/relationships/slideLayout" Target="../slideLayouts/slideLayout718.xml"/><Relationship Id="rId7" Type="http://schemas.openxmlformats.org/officeDocument/2006/relationships/slideLayout" Target="../slideLayouts/slideLayout722.xml"/><Relationship Id="rId12" Type="http://schemas.openxmlformats.org/officeDocument/2006/relationships/slideLayout" Target="../slideLayouts/slideLayout727.xml"/><Relationship Id="rId2" Type="http://schemas.openxmlformats.org/officeDocument/2006/relationships/slideLayout" Target="../slideLayouts/slideLayout717.xml"/><Relationship Id="rId1" Type="http://schemas.openxmlformats.org/officeDocument/2006/relationships/slideLayout" Target="../slideLayouts/slideLayout716.xml"/><Relationship Id="rId6" Type="http://schemas.openxmlformats.org/officeDocument/2006/relationships/slideLayout" Target="../slideLayouts/slideLayout721.xml"/><Relationship Id="rId11" Type="http://schemas.openxmlformats.org/officeDocument/2006/relationships/slideLayout" Target="../slideLayouts/slideLayout726.xml"/><Relationship Id="rId5" Type="http://schemas.openxmlformats.org/officeDocument/2006/relationships/slideLayout" Target="../slideLayouts/slideLayout720.xml"/><Relationship Id="rId10" Type="http://schemas.openxmlformats.org/officeDocument/2006/relationships/slideLayout" Target="../slideLayouts/slideLayout725.xml"/><Relationship Id="rId4" Type="http://schemas.openxmlformats.org/officeDocument/2006/relationships/slideLayout" Target="../slideLayouts/slideLayout719.xml"/><Relationship Id="rId9" Type="http://schemas.openxmlformats.org/officeDocument/2006/relationships/slideLayout" Target="../slideLayouts/slideLayout724.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5.xml"/><Relationship Id="rId3" Type="http://schemas.openxmlformats.org/officeDocument/2006/relationships/slideLayout" Target="../slideLayouts/slideLayout730.xml"/><Relationship Id="rId7" Type="http://schemas.openxmlformats.org/officeDocument/2006/relationships/slideLayout" Target="../slideLayouts/slideLayout734.xml"/><Relationship Id="rId12" Type="http://schemas.openxmlformats.org/officeDocument/2006/relationships/theme" Target="../theme/theme67.xml"/><Relationship Id="rId2" Type="http://schemas.openxmlformats.org/officeDocument/2006/relationships/slideLayout" Target="../slideLayouts/slideLayout729.xml"/><Relationship Id="rId1" Type="http://schemas.openxmlformats.org/officeDocument/2006/relationships/slideLayout" Target="../slideLayouts/slideLayout728.xml"/><Relationship Id="rId6" Type="http://schemas.openxmlformats.org/officeDocument/2006/relationships/slideLayout" Target="../slideLayouts/slideLayout733.xml"/><Relationship Id="rId11" Type="http://schemas.openxmlformats.org/officeDocument/2006/relationships/slideLayout" Target="../slideLayouts/slideLayout738.xml"/><Relationship Id="rId5" Type="http://schemas.openxmlformats.org/officeDocument/2006/relationships/slideLayout" Target="../slideLayouts/slideLayout732.xml"/><Relationship Id="rId10" Type="http://schemas.openxmlformats.org/officeDocument/2006/relationships/slideLayout" Target="../slideLayouts/slideLayout737.xml"/><Relationship Id="rId4" Type="http://schemas.openxmlformats.org/officeDocument/2006/relationships/slideLayout" Target="../slideLayouts/slideLayout731.xml"/><Relationship Id="rId9" Type="http://schemas.openxmlformats.org/officeDocument/2006/relationships/slideLayout" Target="../slideLayouts/slideLayout73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2019. 12. 20.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12/20/19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rPr>
              <a:pPr/>
              <a:t>12/20/19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07785"/>
      </p:ext>
    </p:extLst>
  </p:cSld>
  <p:clrMap bg1="lt1" tx1="dk1" bg2="lt2" tx2="dk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1377622706"/>
      </p:ext>
    </p:extLst>
  </p:cSld>
  <p:clrMap bg1="lt1" tx1="dk1" bg2="lt2" tx2="dk2" accent1="accent1" accent2="accent2" accent3="accent3" accent4="accent4" accent5="accent5" accent6="accent6" hlink="hlink" folHlink="folHlink"/>
  <p:sldLayoutIdLst>
    <p:sldLayoutId id="2147487472" r:id="rId1"/>
    <p:sldLayoutId id="2147487473" r:id="rId2"/>
    <p:sldLayoutId id="2147487474" r:id="rId3"/>
    <p:sldLayoutId id="2147487475" r:id="rId4"/>
    <p:sldLayoutId id="2147487476" r:id="rId5"/>
    <p:sldLayoutId id="2147487477" r:id="rId6"/>
    <p:sldLayoutId id="2147487478" r:id="rId7"/>
    <p:sldLayoutId id="2147487479" r:id="rId8"/>
    <p:sldLayoutId id="2147487480" r:id="rId9"/>
    <p:sldLayoutId id="2147487481" r:id="rId10"/>
    <p:sldLayoutId id="2147487482" r:id="rId11"/>
  </p:sldLayoutIdLst>
  <p:transitio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472-63BD-4F26-8322-E7B4933B0A11}" type="datetime1">
              <a:rPr lang="en-US" smtClean="0">
                <a:solidFill>
                  <a:prstClr val="black">
                    <a:tint val="75000"/>
                  </a:prstClr>
                </a:solidFill>
              </a:rPr>
              <a:pPr/>
              <a:t>12/20/19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2000">
                <a:solidFill>
                  <a:schemeClr val="tx1">
                    <a:lumMod val="65000"/>
                    <a:lumOff val="35000"/>
                  </a:schemeClr>
                </a:solidFill>
              </a:defRPr>
            </a:lvl1pPr>
          </a:lstStyle>
          <a:p>
            <a:fld id="{41761933-5E43-49A2-AD73-7C7EDD79F2C4}" type="slidenum">
              <a:rPr lang="en-US" smtClean="0">
                <a:solidFill>
                  <a:prstClr val="black">
                    <a:lumMod val="65000"/>
                    <a:lumOff val="35000"/>
                  </a:prstClr>
                </a:solidFill>
              </a:rPr>
              <a:pPr/>
              <a:t>‹#›</a:t>
            </a:fld>
            <a:endParaRPr lang="en-US" dirty="0">
              <a:solidFill>
                <a:prstClr val="black">
                  <a:lumMod val="65000"/>
                  <a:lumOff val="35000"/>
                </a:prstClr>
              </a:solidFill>
            </a:endParaRPr>
          </a:p>
        </p:txBody>
      </p:sp>
    </p:spTree>
    <p:extLst>
      <p:ext uri="{BB962C8B-B14F-4D97-AF65-F5344CB8AC3E}">
        <p14:creationId xmlns:p14="http://schemas.microsoft.com/office/powerpoint/2010/main" val="1460422161"/>
      </p:ext>
    </p:extLst>
  </p:cSld>
  <p:clrMap bg1="lt1" tx1="dk1" bg2="lt2" tx2="dk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75"/>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pPr/>
              <a:t>‹#›</a:t>
            </a:fld>
            <a:endParaRPr lang="en-US"/>
          </a:p>
        </p:txBody>
      </p:sp>
    </p:spTree>
    <p:extLst>
      <p:ext uri="{BB962C8B-B14F-4D97-AF65-F5344CB8AC3E}">
        <p14:creationId xmlns:p14="http://schemas.microsoft.com/office/powerpoint/2010/main" val="1024602735"/>
      </p:ext>
    </p:extLst>
  </p:cSld>
  <p:clrMap bg1="lt1" tx1="dk1" bg2="lt2" tx2="dk2" accent1="accent1" accent2="accent2" accent3="accent3" accent4="accent4" accent5="accent5" accent6="accent6" hlink="hlink" folHlink="folHlink"/>
  <p:sldLayoutIdLst>
    <p:sldLayoutId id="2147487949" r:id="rId1"/>
    <p:sldLayoutId id="2147487950" r:id="rId2"/>
    <p:sldLayoutId id="2147487951" r:id="rId3"/>
    <p:sldLayoutId id="2147487952" r:id="rId4"/>
    <p:sldLayoutId id="2147487953" r:id="rId5"/>
    <p:sldLayoutId id="2147487954" r:id="rId6"/>
    <p:sldLayoutId id="2147487955" r:id="rId7"/>
    <p:sldLayoutId id="2147487956" r:id="rId8"/>
    <p:sldLayoutId id="2147487957" r:id="rId9"/>
    <p:sldLayoutId id="2147487958" r:id="rId10"/>
    <p:sldLayoutId id="2147487959" r:id="rId11"/>
  </p:sldLayoutIdLst>
  <p:hf hdr="0" ftr="0" dt="0"/>
  <p:txStyles>
    <p:titleStyle>
      <a:lvl1pPr algn="l" defTabSz="914400" rtl="0" eaLnBrk="1" latinLnBrk="0" hangingPunct="1">
        <a:spcBef>
          <a:spcPct val="0"/>
        </a:spcBef>
        <a:buNone/>
        <a:defRPr sz="40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089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charset="0"/>
              </a:defRPr>
            </a:lvl1pPr>
          </a:lstStyle>
          <a:p>
            <a:pPr fontAlgn="base">
              <a:spcBef>
                <a:spcPct val="0"/>
              </a:spcBef>
              <a:spcAft>
                <a:spcPct val="0"/>
              </a:spcAft>
              <a:defRPr/>
            </a:pPr>
            <a:fld id="{A09D29E3-D8D3-9442-B127-7FC5C7AABDC8}"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8090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8090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3516416445"/>
      </p:ext>
    </p:extLst>
  </p:cSld>
  <p:clrMap bg1="lt1" tx1="dk1" bg2="lt2" tx2="dk2" accent1="accent1" accent2="accent2" accent3="accent3" accent4="accent4" accent5="accent5" accent6="accent6" hlink="hlink" folHlink="folHlink"/>
  <p:sldLayoutIdLst>
    <p:sldLayoutId id="2147488073" r:id="rId1"/>
    <p:sldLayoutId id="2147488074" r:id="rId2"/>
    <p:sldLayoutId id="2147488075" r:id="rId3"/>
    <p:sldLayoutId id="2147488076" r:id="rId4"/>
    <p:sldLayoutId id="2147488077" r:id="rId5"/>
    <p:sldLayoutId id="2147488078" r:id="rId6"/>
    <p:sldLayoutId id="2147488079" r:id="rId7"/>
    <p:sldLayoutId id="2147488080" r:id="rId8"/>
    <p:sldLayoutId id="2147488081" r:id="rId9"/>
    <p:sldLayoutId id="2147488082" r:id="rId10"/>
    <p:sldLayoutId id="2147488083" r:id="rId11"/>
    <p:sldLayoutId id="21474880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9710141"/>
      </p:ext>
    </p:extLst>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D7560A-9F5D-7742-BEE3-53E7C8CD2AD3}" type="slidenum">
              <a:rPr lang="en-US">
                <a:ea typeface="ＭＳ Ｐゴシック" charset="0"/>
              </a:rPr>
              <a:pPr eaLnBrk="1" hangingPunct="1">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17396573"/>
      </p:ext>
    </p:extLst>
  </p:cSld>
  <p:clrMap bg1="lt1" tx1="dk1" bg2="lt2" tx2="dk2" accent1="accent1" accent2="accent2" accent3="accent3" accent4="accent4" accent5="accent5" accent6="accent6" hlink="hlink" folHlink="folHlink"/>
  <p:sldLayoutIdLst>
    <p:sldLayoutId id="2147488353" r:id="rId1"/>
    <p:sldLayoutId id="2147488354" r:id="rId2"/>
    <p:sldLayoutId id="2147488355" r:id="rId3"/>
    <p:sldLayoutId id="2147488356" r:id="rId4"/>
    <p:sldLayoutId id="2147488357" r:id="rId5"/>
    <p:sldLayoutId id="2147488358" r:id="rId6"/>
    <p:sldLayoutId id="2147488359" r:id="rId7"/>
    <p:sldLayoutId id="2147488360" r:id="rId8"/>
    <p:sldLayoutId id="2147488361" r:id="rId9"/>
    <p:sldLayoutId id="2147488362" r:id="rId10"/>
    <p:sldLayoutId id="2147488363" r:id="rId11"/>
    <p:sldLayoutId id="21474883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83591180"/>
      </p:ext>
    </p:extLst>
  </p:cSld>
  <p:clrMap bg1="lt1" tx1="dk1" bg2="lt2" tx2="dk2" accent1="accent1" accent2="accent2" accent3="accent3" accent4="accent4" accent5="accent5" accent6="accent6" hlink="hlink" folHlink="folHlink"/>
  <p:sldLayoutIdLst>
    <p:sldLayoutId id="2147488366" r:id="rId1"/>
    <p:sldLayoutId id="2147488367" r:id="rId2"/>
    <p:sldLayoutId id="2147488368" r:id="rId3"/>
    <p:sldLayoutId id="2147488369" r:id="rId4"/>
    <p:sldLayoutId id="2147488370" r:id="rId5"/>
    <p:sldLayoutId id="2147488371" r:id="rId6"/>
    <p:sldLayoutId id="2147488372" r:id="rId7"/>
    <p:sldLayoutId id="2147488373" r:id="rId8"/>
    <p:sldLayoutId id="2147488374" r:id="rId9"/>
    <p:sldLayoutId id="2147488375" r:id="rId10"/>
    <p:sldLayoutId id="2147488376" r:id="rId11"/>
    <p:sldLayoutId id="214748837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66330585"/>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 id="214748840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23989698"/>
      </p:ext>
    </p:extLst>
  </p:cSld>
  <p:clrMap bg1="lt1" tx1="dk1" bg2="lt2" tx2="dk2" accent1="accent1" accent2="accent2" accent3="accent3" accent4="accent4" accent5="accent5" accent6="accent6" hlink="hlink" folHlink="folHlink"/>
  <p:sldLayoutIdLst>
    <p:sldLayoutId id="2147488572" r:id="rId1"/>
    <p:sldLayoutId id="2147488573" r:id="rId2"/>
    <p:sldLayoutId id="2147488574" r:id="rId3"/>
    <p:sldLayoutId id="2147488575" r:id="rId4"/>
    <p:sldLayoutId id="2147488576" r:id="rId5"/>
    <p:sldLayoutId id="2147488577" r:id="rId6"/>
    <p:sldLayoutId id="2147488578" r:id="rId7"/>
    <p:sldLayoutId id="2147488579" r:id="rId8"/>
    <p:sldLayoutId id="2147488580" r:id="rId9"/>
    <p:sldLayoutId id="2147488581" r:id="rId10"/>
    <p:sldLayoutId id="2147488582" r:id="rId11"/>
    <p:sldLayoutId id="214748858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330878877"/>
      </p:ext>
    </p:extLst>
  </p:cSld>
  <p:clrMap bg1="lt1" tx1="dk1" bg2="lt2" tx2="dk2" accent1="accent1" accent2="accent2" accent3="accent3" accent4="accent4" accent5="accent5" accent6="accent6" hlink="hlink" folHlink="folHlink"/>
  <p:sldLayoutIdLst>
    <p:sldLayoutId id="2147488650" r:id="rId1"/>
    <p:sldLayoutId id="2147488651" r:id="rId2"/>
    <p:sldLayoutId id="2147488652" r:id="rId3"/>
    <p:sldLayoutId id="2147488653" r:id="rId4"/>
    <p:sldLayoutId id="2147488654" r:id="rId5"/>
    <p:sldLayoutId id="2147488655" r:id="rId6"/>
    <p:sldLayoutId id="2147488656" r:id="rId7"/>
    <p:sldLayoutId id="2147488657" r:id="rId8"/>
    <p:sldLayoutId id="2147488658" r:id="rId9"/>
    <p:sldLayoutId id="2147488659" r:id="rId10"/>
    <p:sldLayoutId id="2147488660" r:id="rId11"/>
    <p:sldLayoutId id="21474886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38596198"/>
      </p:ext>
    </p:extLst>
  </p:cSld>
  <p:clrMap bg1="lt1" tx1="dk1" bg2="lt2" tx2="dk2" accent1="accent1" accent2="accent2" accent3="accent3" accent4="accent4" accent5="accent5" accent6="accent6" hlink="hlink" folHlink="folHlink"/>
  <p:sldLayoutIdLst>
    <p:sldLayoutId id="2147488663" r:id="rId1"/>
    <p:sldLayoutId id="2147488664" r:id="rId2"/>
    <p:sldLayoutId id="2147488665" r:id="rId3"/>
    <p:sldLayoutId id="2147488666" r:id="rId4"/>
    <p:sldLayoutId id="2147488667" r:id="rId5"/>
    <p:sldLayoutId id="2147488668" r:id="rId6"/>
    <p:sldLayoutId id="2147488669" r:id="rId7"/>
    <p:sldLayoutId id="2147488670" r:id="rId8"/>
    <p:sldLayoutId id="2147488671" r:id="rId9"/>
    <p:sldLayoutId id="2147488672" r:id="rId10"/>
    <p:sldLayoutId id="2147488673" r:id="rId11"/>
    <p:sldLayoutId id="2147488674" r:id="rId12"/>
    <p:sldLayoutId id="2147488675"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12/20/19</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908286104"/>
      </p:ext>
    </p:extLst>
  </p:cSld>
  <p:clrMap bg1="lt1" tx1="dk1" bg2="lt2" tx2="dk2" accent1="accent1" accent2="accent2" accent3="accent3" accent4="accent4" accent5="accent5" accent6="accent6" hlink="hlink" folHlink="folHlink"/>
  <p:sldLayoutIdLst>
    <p:sldLayoutId id="2147488677" r:id="rId1"/>
    <p:sldLayoutId id="2147488678" r:id="rId2"/>
    <p:sldLayoutId id="2147488679" r:id="rId3"/>
    <p:sldLayoutId id="2147488680" r:id="rId4"/>
    <p:sldLayoutId id="2147488681" r:id="rId5"/>
    <p:sldLayoutId id="2147488682" r:id="rId6"/>
    <p:sldLayoutId id="2147488683" r:id="rId7"/>
    <p:sldLayoutId id="2147488684" r:id="rId8"/>
    <p:sldLayoutId id="2147488685" r:id="rId9"/>
    <p:sldLayoutId id="2147488686" r:id="rId10"/>
    <p:sldLayoutId id="2147488687"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7511"/>
      </p:ext>
    </p:extLst>
  </p:cSld>
  <p:clrMap bg1="lt1" tx1="dk1" bg2="lt2" tx2="dk2" accent1="accent1" accent2="accent2" accent3="accent3" accent4="accent4" accent5="accent5" accent6="accent6" hlink="hlink" folHlink="folHlink"/>
  <p:sldLayoutIdLst>
    <p:sldLayoutId id="2147488689" r:id="rId1"/>
    <p:sldLayoutId id="2147488690" r:id="rId2"/>
    <p:sldLayoutId id="2147488691" r:id="rId3"/>
    <p:sldLayoutId id="2147488692" r:id="rId4"/>
    <p:sldLayoutId id="2147488693" r:id="rId5"/>
    <p:sldLayoutId id="214748869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20188301"/>
      </p:ext>
    </p:extLst>
  </p:cSld>
  <p:clrMap bg1="lt1" tx1="dk1" bg2="lt2" tx2="dk2" accent1="accent1" accent2="accent2" accent3="accent3" accent4="accent4" accent5="accent5" accent6="accent6" hlink="hlink" folHlink="folHlink"/>
  <p:sldLayoutIdLst>
    <p:sldLayoutId id="2147488696" r:id="rId1"/>
    <p:sldLayoutId id="2147488697" r:id="rId2"/>
    <p:sldLayoutId id="2147488698" r:id="rId3"/>
    <p:sldLayoutId id="2147488699" r:id="rId4"/>
    <p:sldLayoutId id="2147488700" r:id="rId5"/>
    <p:sldLayoutId id="2147488701" r:id="rId6"/>
    <p:sldLayoutId id="2147488702" r:id="rId7"/>
    <p:sldLayoutId id="2147488703" r:id="rId8"/>
    <p:sldLayoutId id="2147488704" r:id="rId9"/>
    <p:sldLayoutId id="2147488705" r:id="rId10"/>
    <p:sldLayoutId id="2147488706" r:id="rId11"/>
    <p:sldLayoutId id="214748870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56722539"/>
      </p:ext>
    </p:extLst>
  </p:cSld>
  <p:clrMap bg1="lt1" tx1="dk1" bg2="lt2" tx2="dk2" accent1="accent1" accent2="accent2" accent3="accent3" accent4="accent4" accent5="accent5" accent6="accent6" hlink="hlink" folHlink="folHlink"/>
  <p:sldLayoutIdLst>
    <p:sldLayoutId id="2147488709" r:id="rId1"/>
    <p:sldLayoutId id="2147488710" r:id="rId2"/>
    <p:sldLayoutId id="2147488711" r:id="rId3"/>
    <p:sldLayoutId id="2147488712" r:id="rId4"/>
    <p:sldLayoutId id="2147488713" r:id="rId5"/>
    <p:sldLayoutId id="2147488714" r:id="rId6"/>
    <p:sldLayoutId id="2147488715" r:id="rId7"/>
    <p:sldLayoutId id="2147488716" r:id="rId8"/>
    <p:sldLayoutId id="2147488717" r:id="rId9"/>
    <p:sldLayoutId id="2147488718" r:id="rId10"/>
    <p:sldLayoutId id="2147488719" r:id="rId11"/>
    <p:sldLayoutId id="214748872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23747"/>
      </p:ext>
    </p:extLst>
  </p:cSld>
  <p:clrMap bg1="lt1" tx1="dk1" bg2="dk2" tx2="lt2" accent1="accent1" accent2="accent2" accent3="accent3" accent4="accent4" accent5="accent5" accent6="accent6" hlink="hlink" folHlink="folHlink"/>
  <p:sldLayoutIdLst>
    <p:sldLayoutId id="2147488723"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370EA6E8-131D-304C-81D9-F81A6EBD71AF}" type="slidenum">
              <a:rPr lang="en-US" altLang="en-US" smtClean="0">
                <a:ea typeface="ＭＳ Ｐゴシック" charset="-128"/>
              </a:rPr>
              <a:pPr fontAlgn="base">
                <a:spcBef>
                  <a:spcPct val="0"/>
                </a:spcBef>
                <a:spcAft>
                  <a:spcPct val="0"/>
                </a:spcAft>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2497774387"/>
      </p:ext>
    </p:extLst>
  </p:cSld>
  <p:clrMap bg1="lt1" tx1="dk1" bg2="lt2" tx2="dk2" accent1="accent1" accent2="accent2" accent3="accent3" accent4="accent4" accent5="accent5" accent6="accent6" hlink="hlink" folHlink="folHlink"/>
  <p:sldLayoutIdLst>
    <p:sldLayoutId id="2147488735" r:id="rId1"/>
    <p:sldLayoutId id="2147488736" r:id="rId2"/>
    <p:sldLayoutId id="2147488737" r:id="rId3"/>
    <p:sldLayoutId id="2147488738" r:id="rId4"/>
    <p:sldLayoutId id="2147488739" r:id="rId5"/>
    <p:sldLayoutId id="2147488740" r:id="rId6"/>
    <p:sldLayoutId id="2147488741" r:id="rId7"/>
    <p:sldLayoutId id="2147488742" r:id="rId8"/>
    <p:sldLayoutId id="2147488743" r:id="rId9"/>
    <p:sldLayoutId id="2147488744" r:id="rId10"/>
    <p:sldLayoutId id="2147488745" r:id="rId11"/>
    <p:sldLayoutId id="2147488746"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38BFFD3A-6A6D-EB47-A2AE-382792C4B855}"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906703771"/>
      </p:ext>
    </p:extLst>
  </p:cSld>
  <p:clrMap bg1="lt1" tx1="dk1" bg2="lt2" tx2="dk2" accent1="accent1" accent2="accent2" accent3="accent3" accent4="accent4" accent5="accent5" accent6="accent6" hlink="hlink" folHlink="folHlink"/>
  <p:sldLayoutIdLst>
    <p:sldLayoutId id="2147488760" r:id="rId1"/>
    <p:sldLayoutId id="2147488761" r:id="rId2"/>
    <p:sldLayoutId id="2147488762" r:id="rId3"/>
    <p:sldLayoutId id="2147488763" r:id="rId4"/>
    <p:sldLayoutId id="2147488764" r:id="rId5"/>
    <p:sldLayoutId id="2147488765" r:id="rId6"/>
    <p:sldLayoutId id="2147488766" r:id="rId7"/>
    <p:sldLayoutId id="2147488767" r:id="rId8"/>
    <p:sldLayoutId id="2147488768" r:id="rId9"/>
    <p:sldLayoutId id="2147488769" r:id="rId10"/>
    <p:sldLayoutId id="2147488770" r:id="rId11"/>
    <p:sldLayoutId id="214748877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D2A1118F-5AEB-1E4F-91F1-AAD0EF8B94DD}"/>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6D270052-F7BE-8348-A64B-192F0F84E230}"/>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smtClean="0">
                <a:solidFill>
                  <a:srgbClr val="000000"/>
                </a:solidFill>
                <a:latin typeface="Garamond" panose="02020404030301010803" pitchFamily="18" charset="0"/>
                <a:cs typeface="Arial" panose="020B0604020202020204" pitchFamily="34" charset="0"/>
              </a:defRPr>
            </a:lvl1pPr>
          </a:lstStyle>
          <a:p>
            <a:pPr>
              <a:defRPr/>
            </a:pPr>
            <a:fld id="{AF8AB043-1D33-1946-871F-639FD9DFAC19}" type="slidenum">
              <a:rPr lang="en-US" altLang="en-US"/>
              <a:pPr>
                <a:defRPr/>
              </a:pPr>
              <a:t>‹#›</a:t>
            </a:fld>
            <a:endParaRPr lang="en-US" altLang="en-US"/>
          </a:p>
        </p:txBody>
      </p:sp>
      <p:sp>
        <p:nvSpPr>
          <p:cNvPr id="1030" name="Line 1032">
            <a:extLst>
              <a:ext uri="{FF2B5EF4-FFF2-40B4-BE49-F238E27FC236}">
                <a16:creationId xmlns:a16="http://schemas.microsoft.com/office/drawing/2014/main" id="{4245D39E-8948-0B44-AA3A-86720DC0358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11EABD36-339A-AE41-A37E-CEB75DC7CEF9}"/>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2160149"/>
      </p:ext>
    </p:extLst>
  </p:cSld>
  <p:clrMap bg1="lt1" tx1="dk1" bg2="lt2" tx2="dk2" accent1="accent1" accent2="accent2" accent3="accent3" accent4="accent4" accent5="accent5" accent6="accent6" hlink="hlink" folHlink="folHlink"/>
  <p:sldLayoutIdLst>
    <p:sldLayoutId id="2147488773" r:id="rId1"/>
    <p:sldLayoutId id="2147488774" r:id="rId2"/>
    <p:sldLayoutId id="2147488775" r:id="rId3"/>
    <p:sldLayoutId id="2147488776" r:id="rId4"/>
    <p:sldLayoutId id="2147488777" r:id="rId5"/>
    <p:sldLayoutId id="2147488778" r:id="rId6"/>
    <p:sldLayoutId id="2147488779" r:id="rId7"/>
    <p:sldLayoutId id="2147488780" r:id="rId8"/>
    <p:sldLayoutId id="2147488781" r:id="rId9"/>
    <p:sldLayoutId id="2147488782" r:id="rId10"/>
    <p:sldLayoutId id="2147488783" r:id="rId11"/>
    <p:sldLayoutId id="21474887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78549"/>
      </p:ext>
    </p:extLst>
  </p:cSld>
  <p:clrMap bg1="lt1" tx1="dk1" bg2="lt2" tx2="dk2" accent1="accent1" accent2="accent2" accent3="accent3" accent4="accent4" accent5="accent5" accent6="accent6" hlink="hlink" folHlink="folHlink"/>
  <p:sldLayoutIdLst>
    <p:sldLayoutId id="2147488786" r:id="rId1"/>
    <p:sldLayoutId id="2147488787" r:id="rId2"/>
    <p:sldLayoutId id="2147488788" r:id="rId3"/>
    <p:sldLayoutId id="2147488789" r:id="rId4"/>
    <p:sldLayoutId id="2147488790" r:id="rId5"/>
    <p:sldLayoutId id="2147488791" r:id="rId6"/>
    <p:sldLayoutId id="2147488792" r:id="rId7"/>
    <p:sldLayoutId id="2147488793" r:id="rId8"/>
    <p:sldLayoutId id="2147488794" r:id="rId9"/>
    <p:sldLayoutId id="2147488795" r:id="rId10"/>
    <p:sldLayoutId id="21474887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arxiv.org/pdf/1711.08774.pdf"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hyperlink" Target="http://users.ece.cmu.edu/~omutlu/pub/tesseract-pim-architecture-for-graph-processing_isca15-lightning-talk.pdf" TargetMode="External"/><Relationship Id="rId4" Type="http://schemas.openxmlformats.org/officeDocument/2006/relationships/hyperlink" Target="http://users.ece.cmu.edu/~omutlu/pub/tesseract-pim-architecture-for-graph-processing_isca15-talk.pdf"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10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68.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68.xml"/></Relationships>
</file>

<file path=ppt/slides/_rels/slide10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468.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468.xml"/></Relationships>
</file>

<file path=ppt/slides/_rels/slide10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79.xml"/></Relationships>
</file>

<file path=ppt/slides/_rels/slide10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9.xml"/></Relationships>
</file>

<file path=ppt/slides/_rels/slide11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79.xml"/></Relationships>
</file>

<file path=ppt/slides/_rels/slide118.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346.xml"/><Relationship Id="rId6" Type="http://schemas.openxmlformats.org/officeDocument/2006/relationships/image" Target="../media/image84.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85.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3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1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12.xml"/></Relationships>
</file>

<file path=ppt/slides/_rels/slide1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35.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89.png"/></Relationships>
</file>

<file path=ppt/slides/_rels/slide1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24.xml"/></Relationships>
</file>

<file path=ppt/slides/_rels/slide137.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9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24.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41.xml.rels><?xml version="1.0" encoding="UTF-8" standalone="yes"?>
<Relationships xmlns="http://schemas.openxmlformats.org/package/2006/relationships"><Relationship Id="rId3" Type="http://schemas.openxmlformats.org/officeDocument/2006/relationships/hyperlink" Target="http://isca2008.cs.princeton.edu/" TargetMode="External"/><Relationship Id="rId2" Type="http://schemas.openxmlformats.org/officeDocument/2006/relationships/hyperlink" Target="http://users.ece.cmu.edu/~omutlu/pub/rlmc_isca08.pdf" TargetMode="External"/><Relationship Id="rId1" Type="http://schemas.openxmlformats.org/officeDocument/2006/relationships/slideLayout" Target="../slideLayouts/slideLayout524.xml"/><Relationship Id="rId4" Type="http://schemas.openxmlformats.org/officeDocument/2006/relationships/image" Target="../media/image9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24.xml"/></Relationships>
</file>

<file path=ppt/slides/_rels/slide1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24.xml"/></Relationships>
</file>

<file path=ppt/slides/_rels/slide148.xml.rels><?xml version="1.0" encoding="UTF-8" standalone="yes"?>
<Relationships xmlns="http://schemas.openxmlformats.org/package/2006/relationships"><Relationship Id="rId8" Type="http://schemas.openxmlformats.org/officeDocument/2006/relationships/hyperlink" Target="https://youtu.be/hasM-p7Ag_g"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X-MEM_Expressive-Memory-for-Rich-Cross-Layer-Abstractions_isca18-lightning-talk.pdf" TargetMode="External"/><Relationship Id="rId2" Type="http://schemas.openxmlformats.org/officeDocument/2006/relationships/hyperlink" Target="https://people.inf.ethz.ch/omutlu/pub/X-MEM_Expressive-Memory-for-Rich-Cross-Layer-Abstractions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X-MEM_Expressive-Memory-for-Rich-Cross-Layer-Abstractions_isca18-lightning-talk.pptx" TargetMode="External"/><Relationship Id="rId5" Type="http://schemas.openxmlformats.org/officeDocument/2006/relationships/hyperlink" Target="https://people.inf.ethz.ch/omutlu/pub/X-MEM_Expressive-Memory-for-Rich-Cross-Layer-Abstractions_isca18-talk.pdf" TargetMode="External"/><Relationship Id="rId4" Type="http://schemas.openxmlformats.org/officeDocument/2006/relationships/hyperlink" Target="https://people.inf.ethz.ch/omutlu/pub/X-MEM_Expressive-Memory-for-Rich-Cross-Layer-Abstractions_isca18-talk.pptx" TargetMode="External"/><Relationship Id="rId9" Type="http://schemas.openxmlformats.org/officeDocument/2006/relationships/image" Target="../media/image97.png"/></Relationships>
</file>

<file path=ppt/slides/_rels/slide14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24.xml"/></Relationships>
</file>

<file path=ppt/slides/_rels/slide15.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150.xml.rels><?xml version="1.0" encoding="UTF-8" standalone="yes"?>
<Relationships xmlns="http://schemas.openxmlformats.org/package/2006/relationships"><Relationship Id="rId8" Type="http://schemas.openxmlformats.org/officeDocument/2006/relationships/hyperlink" Target="https://youtu.be/M_0qvO97_hM" TargetMode="External"/><Relationship Id="rId3" Type="http://schemas.openxmlformats.org/officeDocument/2006/relationships/hyperlink" Target="http://iscaconf.org/isca2018/" TargetMode="External"/><Relationship Id="rId7" Type="http://schemas.openxmlformats.org/officeDocument/2006/relationships/hyperlink" Target="https://people.inf.ethz.ch/omutlu/pub/LocalityDescriptor-Cross-Layer-GPU-Data-Locality-Abstraction_isca18-lightning-talk.pdf" TargetMode="External"/><Relationship Id="rId2" Type="http://schemas.openxmlformats.org/officeDocument/2006/relationships/hyperlink" Target="https://people.inf.ethz.ch/omutlu/pub/LocalityDescriptor-Cross-Layer-GPU-Data-Locality-Abstraction_isca18.pdf" TargetMode="External"/><Relationship Id="rId1" Type="http://schemas.openxmlformats.org/officeDocument/2006/relationships/slideLayout" Target="../slideLayouts/slideLayout524.xml"/><Relationship Id="rId6" Type="http://schemas.openxmlformats.org/officeDocument/2006/relationships/hyperlink" Target="https://people.inf.ethz.ch/omutlu/pub/LocalityDescriptor-Cross-Layer-GPU-Data-Locality-Abstraction_isca18-lightning-talk.pptx" TargetMode="External"/><Relationship Id="rId5" Type="http://schemas.openxmlformats.org/officeDocument/2006/relationships/hyperlink" Target="https://people.inf.ethz.ch/omutlu/pub/LocalityDescriptor-Cross-Layer-GPU-Data-Locality-Abstraction_isca18-talk.pdf" TargetMode="External"/><Relationship Id="rId4" Type="http://schemas.openxmlformats.org/officeDocument/2006/relationships/hyperlink" Target="https://people.inf.ethz.ch/omutlu/pub/LocalityDescriptor-Cross-Layer-GPU-Data-Locality-Abstraction_isca18-talk.pptx" TargetMode="External"/><Relationship Id="rId9" Type="http://schemas.openxmlformats.org/officeDocument/2006/relationships/image" Target="../media/image9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5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hyperlink" Target="http://2014.dsn.org/" TargetMode="External"/><Relationship Id="rId7" Type="http://schemas.openxmlformats.org/officeDocument/2006/relationships/hyperlink" Target="http://www.zdnet.com/how-good-does-memory-need-to-be-7000031853/" TargetMode="External"/><Relationship Id="rId2" Type="http://schemas.openxmlformats.org/officeDocument/2006/relationships/hyperlink" Target="http://users.ece.cmu.edu/~omutlu/pub/heterogeneous-reliability-memory-for-data-centers_dsn14.pdf" TargetMode="External"/><Relationship Id="rId1" Type="http://schemas.openxmlformats.org/officeDocument/2006/relationships/slideLayout" Target="../slideLayouts/slideLayout2.xml"/><Relationship Id="rId6" Type="http://schemas.openxmlformats.org/officeDocument/2006/relationships/hyperlink" Target="http://users.ece.cmu.edu/~omutlu/pub/heterogeneous-reliability-memory-for-data-centers_luo_dsn14-talk.pdf" TargetMode="External"/><Relationship Id="rId5" Type="http://schemas.openxmlformats.org/officeDocument/2006/relationships/hyperlink" Target="http://users.ece.cmu.edu/~omutlu/pub/heterogeneous-reliability-memory-for-data-centers_luo_dsn14-talk.pptx" TargetMode="External"/><Relationship Id="rId4" Type="http://schemas.openxmlformats.org/officeDocument/2006/relationships/hyperlink" Target="http://users.ece.cmu.edu/~omutlu/pub/heterogeneous-reliability-memory_dsn14-summary.pdf" TargetMode="External"/></Relationships>
</file>

<file path=ppt/slides/_rels/slide15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253.xml"/><Relationship Id="rId4" Type="http://schemas.openxmlformats.org/officeDocument/2006/relationships/image" Target="../media/image101.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672.xml"/><Relationship Id="rId4" Type="http://schemas.openxmlformats.org/officeDocument/2006/relationships/image" Target="../media/image103.png"/></Relationships>
</file>

<file path=ppt/slides/_rels/slide156.xml.rels><?xml version="1.0" encoding="UTF-8" standalone="yes"?>
<Relationships xmlns="http://schemas.openxmlformats.org/package/2006/relationships"><Relationship Id="rId3" Type="http://schemas.openxmlformats.org/officeDocument/2006/relationships/hyperlink" Target="http://www.microarch.org/micro52/" TargetMode="External"/><Relationship Id="rId7" Type="http://schemas.openxmlformats.org/officeDocument/2006/relationships/image" Target="../media/image104.png"/><Relationship Id="rId2" Type="http://schemas.openxmlformats.org/officeDocument/2006/relationships/hyperlink" Target="https://people.inf.ethz.ch/omutlu/pub/EDEN-efficient-DNN-inference-with-approximate-memory_micro19.pdf" TargetMode="External"/><Relationship Id="rId1" Type="http://schemas.openxmlformats.org/officeDocument/2006/relationships/slideLayout" Target="../slideLayouts/slideLayout2.xml"/><Relationship Id="rId6" Type="http://schemas.openxmlformats.org/officeDocument/2006/relationships/hyperlink" Target="https://www.youtube.com/watch?v=oS-bKY75gXQ" TargetMode="External"/><Relationship Id="rId5" Type="http://schemas.openxmlformats.org/officeDocument/2006/relationships/hyperlink" Target="https://people.inf.ethz.ch/omutlu/pub/EDEN-efficient-DNN-inference-with-approximate-memory_micro19-lightning-talk.pdf" TargetMode="External"/><Relationship Id="rId4" Type="http://schemas.openxmlformats.org/officeDocument/2006/relationships/hyperlink" Target="https://people.inf.ethz.ch/omutlu/pub/EDEN-efficient-DNN-inference-with-approximate-memory_micro19-lightning-talk.pptx" TargetMode="Externa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36.xml"/></Relationships>
</file>

<file path=ppt/slides/_rels/slide1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36.xml"/></Relationships>
</file>

<file path=ppt/slides/_rels/slide1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36.xml"/><Relationship Id="rId4" Type="http://schemas.openxmlformats.org/officeDocument/2006/relationships/image" Target="../media/image107.png"/></Relationships>
</file>

<file path=ppt/slides/_rels/slide16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05.xml"/></Relationships>
</file>

<file path=ppt/slides/_rels/slide1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05.xml"/></Relationships>
</file>

<file path=ppt/slides/_rels/slide16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36.xml"/></Relationships>
</file>

<file path=ppt/slides/_rels/slide16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36.xml"/></Relationships>
</file>

<file path=ppt/slides/_rels/slide16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05.xml"/></Relationships>
</file>

<file path=ppt/slides/_rels/slide16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36.xml"/><Relationship Id="rId4" Type="http://schemas.openxmlformats.org/officeDocument/2006/relationships/hyperlink" Target="https://commons.wikimedia.org/w/index.php?curid=31493356"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05.xml"/></Relationships>
</file>

<file path=ppt/slides/_rels/slide17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05.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85.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hyperlink" Target="http://www.safari.ethz.ch/" TargetMode="External"/><Relationship Id="rId1" Type="http://schemas.openxmlformats.org/officeDocument/2006/relationships/slideLayout" Target="../slideLayouts/slideLayout659.xml"/></Relationships>
</file>

<file path=ppt/slides/_rels/slide183.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people.inf.ethz.ch/omutlu" TargetMode="Externa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4.xml"/></Relationships>
</file>

<file path=ppt/slides/_rels/slide186.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safari.ethz.ch/memory_systems/ACACES2018/"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87.xml.rels><?xml version="1.0" encoding="UTF-8" standalone="yes"?>
<Relationships xmlns="http://schemas.openxmlformats.org/package/2006/relationships"><Relationship Id="rId3" Type="http://schemas.openxmlformats.org/officeDocument/2006/relationships/hyperlink" Target="https://www.youtube.com/playlist?list=PL5Q2soXY2Zi_gntM55VoMlKlw7YrXOhbl" TargetMode="External"/><Relationship Id="rId2" Type="http://schemas.openxmlformats.org/officeDocument/2006/relationships/hyperlink" Target="https://safari.ethz.ch/memory_systems/TUWien2019" TargetMode="External"/><Relationship Id="rId1" Type="http://schemas.openxmlformats.org/officeDocument/2006/relationships/slideLayout" Target="../slideLayouts/slideLayout125.xml"/><Relationship Id="rId4" Type="http://schemas.openxmlformats.org/officeDocument/2006/relationships/hyperlink" Target="https://people.inf.ethz.ch/omutlu/projects.htm"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s://www.youtube.com/watch?v=kgiZlSOcGFM&amp;list=PL5Q2soXY2Zi8D_5MGV6EnXEJHnV2YFBJl&amp;index=1" TargetMode="External"/><Relationship Id="rId2" Type="http://schemas.openxmlformats.org/officeDocument/2006/relationships/hyperlink" Target="https://www.youtube.com/watch?v=kgiZlSOcGFM&amp;list=PL5Q2soXY2Zi8D_5MGV6EnXEJHnV2YFBJl" TargetMode="External"/><Relationship Id="rId1" Type="http://schemas.openxmlformats.org/officeDocument/2006/relationships/slideLayout" Target="../slideLayouts/slideLayout559.xml"/><Relationship Id="rId6" Type="http://schemas.openxmlformats.org/officeDocument/2006/relationships/hyperlink" Target="https://www.youtube.com/watch?v=F7xZLNMIY1E&amp;list=PL5Q2soXY2Zi8D_5MGV6EnXEJHnV2YFBJl&amp;index=3" TargetMode="External"/><Relationship Id="rId5" Type="http://schemas.openxmlformats.org/officeDocument/2006/relationships/hyperlink" Target="https://www.youtube.com/watch?v=hPnSmfwu2-A&amp;list=PL5Q2soXY2Zi8D_5MGV6EnXEJHnV2YFBJl&amp;index=9" TargetMode="External"/><Relationship Id="rId4" Type="http://schemas.openxmlformats.org/officeDocument/2006/relationships/hyperlink" Target="https://www.youtube.com/watch?v=oHqsNbxgdzM&amp;list=PL5Q2soXY2Zi8D_5MGV6EnXEJHnV2YFBJl&amp;index=7" TargetMode="External"/></Relationships>
</file>

<file path=ppt/slides/_rels/slide189.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85.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191.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236.xml"/><Relationship Id="rId4" Type="http://schemas.openxmlformats.org/officeDocument/2006/relationships/image" Target="../media/image123.png"/></Relationships>
</file>

<file path=ppt/slides/_rels/slide192.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124.png"/><Relationship Id="rId1" Type="http://schemas.openxmlformats.org/officeDocument/2006/relationships/slideLayout" Target="../slideLayouts/slideLayout236.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9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236.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9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38.png"/></Relationships>
</file>

<file path=ppt/slides/_rels/slide196.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s://safari.ethz.ch/architecture/fall2017/doku.php?id=schedule" TargetMode="External"/><Relationship Id="rId18" Type="http://schemas.openxmlformats.org/officeDocument/2006/relationships/hyperlink" Target="https://www.youtube.com/playlist?feature=edit_ok&amp;list=PLSEZzvupP7hNjq3Tuv2hiE5VvR-WRYoW4"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www.youtube.com/playlist?list=PL5PHm2jkkXmgDN1PLwOY_tGtUlynnyV6D" TargetMode="External"/><Relationship Id="rId17" Type="http://schemas.openxmlformats.org/officeDocument/2006/relationships/hyperlink" Target="http://www.ece.cmu.edu/~ece742/f12/doku.php?id=lectures"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www.archive.ece.cmu.edu/~ece740/f13/doku.php?id=schedule" TargetMode="External"/><Relationship Id="rId1" Type="http://schemas.openxmlformats.org/officeDocument/2006/relationships/slideLayout" Target="../slideLayouts/slideLayout547.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Vhh8CHAu9N76TShJqfYDt"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archive.ece.cmu.edu/~ece740/f15/doku.php?id=schedule" TargetMode="External"/><Relationship Id="rId10" Type="http://schemas.openxmlformats.org/officeDocument/2006/relationships/hyperlink" Target="https://www.youtube.com/watch?v=g3yH68hAaSk&amp;list=PL5Q2soXY2Zi9JXe3ywQMhylk_d5dI-TM7" TargetMode="External"/><Relationship Id="rId19" Type="http://schemas.openxmlformats.org/officeDocument/2006/relationships/hyperlink" Target="http://users.ece.cmu.edu/~omutlu/acaces2013-memory.html"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s://safari.ethz.ch/architecture/fall2018/doku.php?id=schedule" TargetMode="External"/></Relationships>
</file>

<file path=ppt/slides/_rels/slide197.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547.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98.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570.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99.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570.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570.xml"/><Relationship Id="rId4" Type="http://schemas.openxmlformats.org/officeDocument/2006/relationships/image" Target="../media/image126.png"/></Relationships>
</file>

<file path=ppt/slides/_rels/slide201.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47.xml"/><Relationship Id="rId4" Type="http://schemas.openxmlformats.org/officeDocument/2006/relationships/hyperlink" Target="https://people.inf.ethz.ch/omutlu/acaces2018.html" TargetMode="Externa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3" Type="http://schemas.openxmlformats.org/officeDocument/2006/relationships/hyperlink" Target="https://arxiv.org/pdf/1902.07609.pdf" TargetMode="External"/><Relationship Id="rId7" Type="http://schemas.openxmlformats.org/officeDocument/2006/relationships/image" Target="../media/image128.png"/><Relationship Id="rId2" Type="http://schemas.openxmlformats.org/officeDocument/2006/relationships/hyperlink" Target="http://www.sigmetrics.org/sigmetrics2019/" TargetMode="External"/><Relationship Id="rId1" Type="http://schemas.openxmlformats.org/officeDocument/2006/relationships/slideLayout" Target="../slideLayouts/slideLayout605.xml"/><Relationship Id="rId6" Type="http://schemas.openxmlformats.org/officeDocument/2006/relationships/hyperlink" Target="https://people.inf.ethz.ch/omutlu/pub/Workload-DRAM-Interaction-Analysis_sigmetrics19-talk.pdf" TargetMode="External"/><Relationship Id="rId5" Type="http://schemas.openxmlformats.org/officeDocument/2006/relationships/hyperlink" Target="https://people.inf.ethz.ch/omutlu/pub/Workload-DRAM-Interaction-Analysis_sigmetrics19-talk.pptx" TargetMode="External"/><Relationship Id="rId4" Type="http://schemas.openxmlformats.org/officeDocument/2006/relationships/hyperlink" Target="https://people.inf.ethz.ch/omutlu/pub/Workload-DRAM-Interaction-Analysis_sigmetrics19-abstract.pdf" TargetMode="Externa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61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63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41.xml"/></Relationships>
</file>

<file path=ppt/slides/_rels/slide21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2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7.xml"/><Relationship Id="rId1" Type="http://schemas.openxmlformats.org/officeDocument/2006/relationships/slideLayout" Target="../slideLayouts/slideLayout641.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46.xml"/></Relationships>
</file>

<file path=ppt/slides/_rels/slide222.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134.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2.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http://www.sigmetrics.org/sigmetrics2016/" TargetMode="External"/><Relationship Id="rId7" Type="http://schemas.openxmlformats.org/officeDocument/2006/relationships/image" Target="../media/image135.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2.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225.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346.xml"/><Relationship Id="rId4" Type="http://schemas.openxmlformats.org/officeDocument/2006/relationships/image" Target="../media/image137.png"/></Relationships>
</file>

<file path=ppt/slides/_rels/slide226.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people.inf.ethz.ch/omutlu/pub/solar-dram-for-reduced-latency-memory_iccd18.pdf" TargetMode="External"/><Relationship Id="rId1" Type="http://schemas.openxmlformats.org/officeDocument/2006/relationships/slideLayout" Target="../slideLayouts/slideLayout647.xml"/><Relationship Id="rId4" Type="http://schemas.openxmlformats.org/officeDocument/2006/relationships/image" Target="../media/image138.png"/></Relationships>
</file>

<file path=ppt/slides/_rels/slide227.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139.png"/></Relationships>
</file>

<file path=ppt/slides/_rels/slide228.xml.rels><?xml version="1.0" encoding="UTF-8" standalone="yes"?>
<Relationships xmlns="http://schemas.openxmlformats.org/package/2006/relationships"><Relationship Id="rId3" Type="http://schemas.openxmlformats.org/officeDocument/2006/relationships/hyperlink" Target="http://hpca2019.seas.gwu.edu/" TargetMode="External"/><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4" Type="http://schemas.openxmlformats.org/officeDocument/2006/relationships/image" Target="../media/image140.png"/></Relationships>
</file>

<file path=ppt/slides/_rels/slide229.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141.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46.xml"/><Relationship Id="rId4" Type="http://schemas.openxmlformats.org/officeDocument/2006/relationships/image" Target="../media/image36.png"/></Relationships>
</file>

<file path=ppt/slides/_rels/slide230.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s://people.inf.ethz.ch/omutlu/pub/salp-dram_isca12.pdf" TargetMode="Externa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hyperlink" Target="https://people.inf.ethz.ch/omutlu/pub/kim_isca12_talk.pptx" TargetMode="External"/></Relationships>
</file>

<file path=ppt/slides/_rels/slide231.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hyperlink" Target="http://users.ece.cmu.edu/~omutlu/pub/lee_hpca13_talk.pptx" TargetMode="External"/></Relationships>
</file>

<file path=ppt/slides/_rels/slide232.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hyperlink" Target="http://hpca22.site.ac.upc.edu/" TargetMode="External"/><Relationship Id="rId7" Type="http://schemas.openxmlformats.org/officeDocument/2006/relationships/image" Target="../media/image144.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2.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233.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ROW-DRAM-substrate-for-performance-energy-reliability_isca19.pdf" TargetMode="External"/><Relationship Id="rId1" Type="http://schemas.openxmlformats.org/officeDocument/2006/relationships/slideLayout" Target="../slideLayouts/slideLayout605.xml"/><Relationship Id="rId4" Type="http://schemas.openxmlformats.org/officeDocument/2006/relationships/image" Target="../media/image146.png"/></Relationships>
</file>

<file path=ppt/slides/_rels/slide234.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235.xml.rels><?xml version="1.0" encoding="UTF-8" standalone="yes"?>
<Relationships xmlns="http://schemas.openxmlformats.org/package/2006/relationships"><Relationship Id="rId3" Type="http://schemas.openxmlformats.org/officeDocument/2006/relationships/hyperlink" Target="http://hpca20.ece.ufl.edu/" TargetMode="External"/><Relationship Id="rId7" Type="http://schemas.openxmlformats.org/officeDocument/2006/relationships/image" Target="../media/image148.png"/><Relationship Id="rId2" Type="http://schemas.openxmlformats.org/officeDocument/2006/relationships/hyperlink" Target="http://users.ece.cmu.edu/~omutlu/pub/dram-access-refresh-parallelization_hpca14.pdf" TargetMode="External"/><Relationship Id="rId1" Type="http://schemas.openxmlformats.org/officeDocument/2006/relationships/slideLayout" Target="../slideLayouts/slideLayout13.xml"/><Relationship Id="rId6" Type="http://schemas.openxmlformats.org/officeDocument/2006/relationships/hyperlink" Target="http://users.ece.cmu.edu/~omutlu/pub/dram-access-refresh-parallelization_chang_hpca14-talk.pdf" TargetMode="External"/><Relationship Id="rId5" Type="http://schemas.openxmlformats.org/officeDocument/2006/relationships/hyperlink" Target="http://users.ece.cmu.edu/~omutlu/pub/dram-access-refresh-parallelization_chang_hpca14-talk.pptx" TargetMode="External"/><Relationship Id="rId4" Type="http://schemas.openxmlformats.org/officeDocument/2006/relationships/hyperlink" Target="http://users.ece.cmu.edu/~omutlu/pub/dram-access-refresh-parallelization_hpca14-summary.pdf" TargetMode="External"/></Relationships>
</file>

<file path=ppt/slides/_rels/slide236.xml.rels><?xml version="1.0" encoding="UTF-8" standalone="yes"?>
<Relationships xmlns="http://schemas.openxmlformats.org/package/2006/relationships"><Relationship Id="rId3" Type="http://schemas.openxmlformats.org/officeDocument/2006/relationships/hyperlink" Target="http://isca2012.ittc.ku.edu/" TargetMode="External"/><Relationship Id="rId2" Type="http://schemas.openxmlformats.org/officeDocument/2006/relationships/hyperlink" Target="http://users.ece.cmu.edu/~omutlu/pub/raidr-dram-refresh_isca12.pdf" TargetMode="External"/><Relationship Id="rId1" Type="http://schemas.openxmlformats.org/officeDocument/2006/relationships/slideLayout" Target="../slideLayouts/slideLayout13.xml"/><Relationship Id="rId5" Type="http://schemas.openxmlformats.org/officeDocument/2006/relationships/image" Target="../media/image149.png"/><Relationship Id="rId4" Type="http://schemas.openxmlformats.org/officeDocument/2006/relationships/hyperlink" Target="http://users.ece.cmu.edu/~omutlu/pub/liu_isca12_talk.pdf" TargetMode="External"/></Relationships>
</file>

<file path=ppt/slides/_rels/slide237.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238.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605.xml"/><Relationship Id="rId4" Type="http://schemas.openxmlformats.org/officeDocument/2006/relationships/image" Target="../media/image151.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605.xml"/></Relationships>
</file>

<file path=ppt/slides/_rels/slide24.xml.rels><?xml version="1.0" encoding="UTF-8" standalone="yes"?>
<Relationships xmlns="http://schemas.openxmlformats.org/package/2006/relationships"><Relationship Id="rId8" Type="http://schemas.openxmlformats.org/officeDocument/2006/relationships/hyperlink" Target="https://people.inf.ethz.ch/omutlu/pub/memory-scaling_memcon13.pdf" TargetMode="External"/><Relationship Id="rId3" Type="http://schemas.openxmlformats.org/officeDocument/2006/relationships/hyperlink" Target="http://www.ewh.ieee.org/soc/eds/imw/" TargetMode="External"/><Relationship Id="rId7" Type="http://schemas.openxmlformats.org/officeDocument/2006/relationships/image" Target="../media/image37.png"/><Relationship Id="rId2" Type="http://schemas.openxmlformats.org/officeDocument/2006/relationships/hyperlink" Target="https://people.inf.ethz.ch/omutlu/pub/memory-scaling_imw13.pdf" TargetMode="External"/><Relationship Id="rId1" Type="http://schemas.openxmlformats.org/officeDocument/2006/relationships/slideLayout" Target="../slideLayouts/slideLayout236.xml"/><Relationship Id="rId6" Type="http://schemas.openxmlformats.org/officeDocument/2006/relationships/hyperlink" Target="http://www.eetimes.com/document.asp?doc_id=1280950" TargetMode="External"/><Relationship Id="rId5" Type="http://schemas.openxmlformats.org/officeDocument/2006/relationships/hyperlink" Target="https://people.inf.ethz.ch/omutlu/pub/mutlu_memory-scaling_imw13_invited-talk.pdf" TargetMode="External"/><Relationship Id="rId4" Type="http://schemas.openxmlformats.org/officeDocument/2006/relationships/hyperlink" Target="https://people.inf.ethz.ch/omutlu/pub/mutlu_memory-scaling_imw13_invited-talk.pptx" TargetMode="Externa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605.xml"/></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pdf/1904.09724.pdf" TargetMode="External"/><Relationship Id="rId2" Type="http://schemas.openxmlformats.org/officeDocument/2006/relationships/hyperlink" Target="https://ieeexplore.ieee.org/xpl/RecentIssue.jsp?punumber=43" TargetMode="External"/><Relationship Id="rId1" Type="http://schemas.openxmlformats.org/officeDocument/2006/relationships/slideLayout" Target="../slideLayouts/slideLayout260.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8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729.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6.xml"/><Relationship Id="rId6" Type="http://schemas.openxmlformats.org/officeDocument/2006/relationships/hyperlink" Target="http://users.ece.cmu.edu/~omutlu/pub/dram-row-hammer_isca14.pdf" TargetMode="External"/><Relationship Id="rId5" Type="http://schemas.openxmlformats.org/officeDocument/2006/relationships/hyperlink" Target="http://googleprojectzero.blogspot.com/2015/03/exploiting-dram-rowhammer-bug-to-gain.html" TargetMode="Externa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46.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9.png"/><Relationship Id="rId1" Type="http://schemas.openxmlformats.org/officeDocument/2006/relationships/slideLayout" Target="../slideLayouts/slideLayout236.xml"/><Relationship Id="rId6" Type="http://schemas.openxmlformats.org/officeDocument/2006/relationships/image" Target="../media/image30.tiff"/><Relationship Id="rId5" Type="http://schemas.openxmlformats.org/officeDocument/2006/relationships/image" Target="../media/image32.jpe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http://www.cs.arizona.edu/hpca9/" TargetMode="External"/><Relationship Id="rId2" Type="http://schemas.openxmlformats.org/officeDocument/2006/relationships/hyperlink" Target="https://people.inf.ethz.ch/omutlu/pub/mutlu_hpca03.pdf" TargetMode="External"/><Relationship Id="rId1" Type="http://schemas.openxmlformats.org/officeDocument/2006/relationships/slideLayout" Target="../slideLayouts/slideLayout434.xml"/><Relationship Id="rId5" Type="http://schemas.openxmlformats.org/officeDocument/2006/relationships/image" Target="../media/image51.tiff"/><Relationship Id="rId4" Type="http://schemas.openxmlformats.org/officeDocument/2006/relationships/hyperlink" Target="https://people.inf.ethz.ch/omutlu/pub/mutlu_hpca03_talk.pdf"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36.xml"/></Relationships>
</file>

<file path=ppt/slides/_rels/slide42.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36.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33.tiff"/></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53.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346.xml"/><Relationship Id="rId5" Type="http://schemas.openxmlformats.org/officeDocument/2006/relationships/hyperlink" Target="https://people.inf.ethz.ch/omutlu/pub/ambit-bulk-bitwise-dram_micro17.pdf" TargetMode="External"/><Relationship Id="rId4" Type="http://schemas.openxmlformats.org/officeDocument/2006/relationships/hyperlink" Target="https://users.ece.cmu.edu/~omutlu/pub/GSDRAM-gather-scatter-dram_micro15.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8.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7.xml"/></Relationships>
</file>

<file path=ppt/slides/_rels/slide59.xml.rels><?xml version="1.0" encoding="UTF-8" standalone="yes"?>
<Relationships xmlns="http://schemas.openxmlformats.org/package/2006/relationships"><Relationship Id="rId8" Type="http://schemas.openxmlformats.org/officeDocument/2006/relationships/hyperlink" Target="http://users.ece.cmu.edu/~omutlu/pub/rowclone_seshadri_micro13-poster.pptx" TargetMode="External"/><Relationship Id="rId3" Type="http://schemas.openxmlformats.org/officeDocument/2006/relationships/hyperlink" Target="http://www.microarch.org/micro46/" TargetMode="External"/><Relationship Id="rId7" Type="http://schemas.openxmlformats.org/officeDocument/2006/relationships/hyperlink" Target="http://users.ece.cmu.edu/~omutlu/pub/rowclone_seshadri_micro13_lightning-talk.pdf" TargetMode="External"/><Relationship Id="rId2" Type="http://schemas.openxmlformats.org/officeDocument/2006/relationships/hyperlink" Target="http://users.ece.cmu.edu/~omutlu/pub/rowclone_micro13.pdf" TargetMode="External"/><Relationship Id="rId1" Type="http://schemas.openxmlformats.org/officeDocument/2006/relationships/slideLayout" Target="../slideLayouts/slideLayout236.xml"/><Relationship Id="rId6" Type="http://schemas.openxmlformats.org/officeDocument/2006/relationships/hyperlink" Target="http://users.ece.cmu.edu/~omutlu/pub/rowclone_seshadri_micro13_lightning-talk.pptx" TargetMode="External"/><Relationship Id="rId5" Type="http://schemas.openxmlformats.org/officeDocument/2006/relationships/hyperlink" Target="http://users.ece.cmu.edu/~omutlu/pub/rowclone_seshadri_micro13-talk.pdf" TargetMode="External"/><Relationship Id="rId10" Type="http://schemas.openxmlformats.org/officeDocument/2006/relationships/image" Target="../media/image57.png"/><Relationship Id="rId4" Type="http://schemas.openxmlformats.org/officeDocument/2006/relationships/hyperlink" Target="http://users.ece.cmu.edu/~omutlu/pub/rowclone_seshadri_micro13-talk.pptx" TargetMode="External"/><Relationship Id="rId9" Type="http://schemas.openxmlformats.org/officeDocument/2006/relationships/hyperlink" Target="http://users.ece.cmu.edu/~omutlu/pub/rowclone_seshadri_micro13-poster.pdf"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23.xml"/></Relationships>
</file>

<file path=ppt/slides/_rels/slide65.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79.xml"/></Relationships>
</file>

<file path=ppt/slides/_rels/slide66.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hyperlink" Target="https://people.inf.ethz.ch/omutlu/pub/ambit-bulk-bitwise-dram_micro17.pdf" TargetMode="Externa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arxiv.org/pdf/1905.09822.pdf" TargetMode="External"/><Relationship Id="rId1" Type="http://schemas.openxmlformats.org/officeDocument/2006/relationships/slideLayout" Target="../slideLayouts/slideLayout346.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9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78.xml.rels><?xml version="1.0" encoding="UTF-8" standalone="yes"?>
<Relationships xmlns="http://schemas.openxmlformats.org/package/2006/relationships"><Relationship Id="rId3" Type="http://schemas.openxmlformats.org/officeDocument/2006/relationships/hyperlink" Target="https://parallel.princeton.edu/papers/micro19-gao.pdf" TargetMode="External"/><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s://cseweb.ucsd.edu/~jzhao/files/Pinatubo-dac2016.pdf" TargetMode="External"/><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12.xml"/></Relationships>
</file>

<file path=ppt/slides/_rels/slide8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8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8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9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9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23.emf"/><Relationship Id="rId2" Type="http://schemas.openxmlformats.org/officeDocument/2006/relationships/slideLayout" Target="../slideLayouts/slideLayout45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24.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36.xml"/><Relationship Id="rId6" Type="http://schemas.openxmlformats.org/officeDocument/2006/relationships/chart" Target="../charts/chart3.xml"/><Relationship Id="rId5" Type="http://schemas.openxmlformats.org/officeDocument/2006/relationships/image" Target="../media/image78.png"/><Relationship Id="rId4" Type="http://schemas.openxmlformats.org/officeDocument/2006/relationships/image" Target="../media/image77.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20 December 2019</a:t>
            </a:r>
          </a:p>
          <a:p>
            <a:r>
              <a:rPr lang="en-US" sz="2200" dirty="0" err="1"/>
              <a:t>ChinaSys</a:t>
            </a:r>
            <a:r>
              <a:rPr lang="en-US" sz="2200" dirty="0"/>
              <a:t> Winter 2019 Keynote</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8868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Preliminary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3"/>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4"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a:extLst>
              <a:ext uri="{FF2B5EF4-FFF2-40B4-BE49-F238E27FC236}">
                <a16:creationId xmlns:a16="http://schemas.microsoft.com/office/drawing/2014/main" id="{94FFF0AC-581D-AF4A-867C-DE5B8FA734E1}"/>
              </a:ext>
            </a:extLst>
          </p:cNvPr>
          <p:cNvSpPr/>
          <p:nvPr/>
        </p:nvSpPr>
        <p:spPr>
          <a:xfrm>
            <a:off x="0" y="5068079"/>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49261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610600" cy="4876800"/>
          </a:xfrm>
        </p:spPr>
        <p:txBody>
          <a:bodyPr/>
          <a:lstStyle/>
          <a:p>
            <a:r>
              <a:rPr lang="en-US" dirty="0" err="1"/>
              <a:t>Junwhan</a:t>
            </a:r>
            <a:r>
              <a:rPr lang="en-US" dirty="0"/>
              <a:t> </a:t>
            </a:r>
            <a:r>
              <a:rPr lang="en-US" dirty="0" err="1"/>
              <a:t>Ahn</a:t>
            </a:r>
            <a:r>
              <a:rPr lang="en-US" dirty="0"/>
              <a:t>, </a:t>
            </a:r>
            <a:r>
              <a:rPr lang="en-US" dirty="0" err="1"/>
              <a:t>Sungpack</a:t>
            </a:r>
            <a:r>
              <a:rPr lang="en-US" dirty="0"/>
              <a:t> Hong,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"A Scalable Processing-in-Memory Accelerator for Parallel Graph Processing"</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6"/>
          <a:stretch>
            <a:fillRect/>
          </a:stretch>
        </p:blipFill>
        <p:spPr>
          <a:xfrm>
            <a:off x="0" y="4725144"/>
            <a:ext cx="9144000" cy="1492548"/>
          </a:xfrm>
          <a:prstGeom prst="rect">
            <a:avLst/>
          </a:prstGeom>
        </p:spPr>
      </p:pic>
    </p:spTree>
    <p:extLst>
      <p:ext uri="{BB962C8B-B14F-4D97-AF65-F5344CB8AC3E}">
        <p14:creationId xmlns:p14="http://schemas.microsoft.com/office/powerpoint/2010/main" val="3481270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420888"/>
            <a:ext cx="5256584" cy="43204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830153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35888" cy="1066800"/>
          </a:xfrm>
        </p:spPr>
        <p:txBody>
          <a:bodyPr/>
          <a:lstStyle/>
          <a:p>
            <a:r>
              <a:rPr lang="en-US" dirty="0"/>
              <a:t>Another Example: PIM on Mobile Devices</a:t>
            </a:r>
          </a:p>
        </p:txBody>
      </p:sp>
      <p:sp>
        <p:nvSpPr>
          <p:cNvPr id="3" name="Content Placeholder 2"/>
          <p:cNvSpPr>
            <a:spLocks noGrp="1"/>
          </p:cNvSpPr>
          <p:nvPr>
            <p:ph idx="1"/>
          </p:nvPr>
        </p:nvSpPr>
        <p:spPr>
          <a:xfrm>
            <a:off x="228600" y="1000472"/>
            <a:ext cx="8610600" cy="4876800"/>
          </a:xfrm>
        </p:spPr>
        <p:txBody>
          <a:bodyPr/>
          <a:lstStyle/>
          <a:p>
            <a:r>
              <a:rPr lang="en-US" sz="2100" dirty="0"/>
              <a:t>Amirali Boroumand, Saugata Ghose, </a:t>
            </a:r>
            <a:r>
              <a:rPr lang="en-US" sz="2100" dirty="0" err="1"/>
              <a:t>Youngsok</a:t>
            </a:r>
            <a:r>
              <a:rPr lang="en-US" sz="2100" dirty="0"/>
              <a:t> Kim, </a:t>
            </a:r>
            <a:r>
              <a:rPr lang="en-US" sz="2100" dirty="0" err="1"/>
              <a:t>Rachata</a:t>
            </a:r>
            <a:r>
              <a:rPr lang="en-US" sz="2100" dirty="0"/>
              <a:t> </a:t>
            </a:r>
            <a:r>
              <a:rPr lang="en-US" sz="2100" dirty="0" err="1"/>
              <a:t>Ausavarungnirun</a:t>
            </a:r>
            <a:r>
              <a:rPr lang="en-US" sz="2100" dirty="0"/>
              <a:t>, Eric </a:t>
            </a:r>
            <a:r>
              <a:rPr lang="en-US" sz="2100" dirty="0" err="1"/>
              <a:t>Shiu</a:t>
            </a:r>
            <a:r>
              <a:rPr lang="en-US" sz="2100" dirty="0"/>
              <a:t>, Rahul Thakur, </a:t>
            </a:r>
            <a:r>
              <a:rPr lang="en-US" sz="2100" dirty="0" err="1"/>
              <a:t>Daehyun</a:t>
            </a:r>
            <a:r>
              <a:rPr lang="en-US" sz="2100" dirty="0"/>
              <a:t> Kim, Aki </a:t>
            </a:r>
            <a:r>
              <a:rPr lang="en-US" sz="2100" dirty="0" err="1"/>
              <a:t>Kuusela</a:t>
            </a:r>
            <a:r>
              <a:rPr lang="en-US" sz="2100" dirty="0"/>
              <a:t>, Allan </a:t>
            </a:r>
            <a:r>
              <a:rPr lang="en-US" sz="2100" dirty="0" err="1"/>
              <a:t>Knies</a:t>
            </a:r>
            <a:r>
              <a:rPr lang="en-US" sz="2100" dirty="0"/>
              <a:t>, </a:t>
            </a:r>
            <a:r>
              <a:rPr lang="en-US" sz="2100" dirty="0" err="1"/>
              <a:t>Parthasarathy</a:t>
            </a:r>
            <a:r>
              <a:rPr lang="en-US" sz="2100" dirty="0"/>
              <a:t> </a:t>
            </a:r>
            <a:r>
              <a:rPr lang="en-US" sz="2100" dirty="0" err="1"/>
              <a:t>Ranganathan</a:t>
            </a:r>
            <a:r>
              <a:rPr lang="en-US" sz="2100" dirty="0"/>
              <a:t>, and Onur Mutlu,</a:t>
            </a:r>
            <a:br>
              <a:rPr lang="en-US" sz="2100" dirty="0"/>
            </a:br>
            <a:r>
              <a:rPr lang="en-US" sz="2100" b="1" dirty="0">
                <a:hlinkClick r:id="rId2"/>
              </a:rPr>
              <a:t>"Google Workloads for Consumer Devices: Mitigating Data Movement Bottlenecks"</a:t>
            </a:r>
            <a:r>
              <a:rPr lang="en-US" sz="2100" dirty="0"/>
              <a:t> </a:t>
            </a:r>
            <a:br>
              <a:rPr lang="en-US" sz="2100" dirty="0"/>
            </a:br>
            <a:r>
              <a:rPr lang="en-US" sz="2100" i="1" dirty="0"/>
              <a:t>Proceedings of the </a:t>
            </a:r>
            <a:r>
              <a:rPr lang="en-US" sz="2100" i="1" dirty="0">
                <a:hlinkClick r:id="rId3"/>
              </a:rPr>
              <a:t>23rd International Conference on Architectural Support for Programming Languages and Operating Systems</a:t>
            </a:r>
            <a:r>
              <a:rPr lang="en-US" sz="2100" i="1" dirty="0"/>
              <a:t> (</a:t>
            </a:r>
            <a:r>
              <a:rPr lang="en-US" sz="2100" b="1" i="1" dirty="0"/>
              <a:t>ASPLOS</a:t>
            </a:r>
            <a:r>
              <a:rPr lang="en-US" sz="2100" i="1" dirty="0"/>
              <a:t>)</a:t>
            </a:r>
            <a:r>
              <a:rPr lang="en-US" sz="21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077072"/>
            <a:ext cx="9144000" cy="2235200"/>
          </a:xfrm>
          <a:prstGeom prst="rect">
            <a:avLst/>
          </a:prstGeom>
        </p:spPr>
      </p:pic>
    </p:spTree>
    <p:extLst>
      <p:ext uri="{BB962C8B-B14F-4D97-AF65-F5344CB8AC3E}">
        <p14:creationId xmlns:p14="http://schemas.microsoft.com/office/powerpoint/2010/main" val="3231774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Four Important Workloads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6107997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31724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Simple PIM on Mobile Workloads</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execution time, on average, by 55.4% and 54.2%</a:t>
            </a:r>
          </a:p>
        </p:txBody>
      </p:sp>
    </p:spTree>
    <p:extLst>
      <p:ext uri="{BB962C8B-B14F-4D97-AF65-F5344CB8AC3E}">
        <p14:creationId xmlns:p14="http://schemas.microsoft.com/office/powerpoint/2010/main" val="18882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33534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174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32" y="365126"/>
            <a:ext cx="8824080" cy="723445"/>
          </a:xfrm>
        </p:spPr>
        <p:txBody>
          <a:bodyPr>
            <a:normAutofit fontScale="90000"/>
          </a:bodyPr>
          <a:lstStyle/>
          <a:p>
            <a:r>
              <a:rPr lang="en-US" dirty="0"/>
              <a:t>Truly Distributed </a:t>
            </a:r>
            <a:r>
              <a:rPr lang="en-US"/>
              <a:t>GPU Processing with PIM?</a:t>
            </a:r>
            <a:endParaRPr lang="en-US" dirty="0">
              <a:latin typeface="+mn-lt"/>
            </a:endParaRPr>
          </a:p>
        </p:txBody>
      </p:sp>
      <p:cxnSp>
        <p:nvCxnSpPr>
          <p:cNvPr id="5" name="Straight Connector 4"/>
          <p:cNvCxnSpPr/>
          <p:nvPr/>
        </p:nvCxnSpPr>
        <p:spPr>
          <a:xfrm flipV="1">
            <a:off x="6175231" y="4775741"/>
            <a:ext cx="470522" cy="587497"/>
          </a:xfrm>
          <a:prstGeom prst="line">
            <a:avLst/>
          </a:prstGeom>
          <a:noFill/>
          <a:ln w="6350" cap="flat" cmpd="sng" algn="ctr">
            <a:solidFill>
              <a:sysClr val="windowText" lastClr="000000"/>
            </a:solidFill>
            <a:prstDash val="dash"/>
            <a:miter lim="800000"/>
          </a:ln>
          <a:effectLst/>
        </p:spPr>
      </p:cxnSp>
      <p:cxnSp>
        <p:nvCxnSpPr>
          <p:cNvPr id="6" name="Straight Connector 5"/>
          <p:cNvCxnSpPr/>
          <p:nvPr/>
        </p:nvCxnSpPr>
        <p:spPr>
          <a:xfrm>
            <a:off x="5687292" y="5890254"/>
            <a:ext cx="958461" cy="497100"/>
          </a:xfrm>
          <a:prstGeom prst="line">
            <a:avLst/>
          </a:prstGeom>
          <a:noFill/>
          <a:ln w="6350" cap="flat" cmpd="sng" algn="ctr">
            <a:solidFill>
              <a:sysClr val="windowText" lastClr="000000"/>
            </a:solidFill>
            <a:prstDash val="dash"/>
            <a:miter lim="800000"/>
          </a:ln>
          <a:effectLst/>
        </p:spPr>
      </p:cxnSp>
      <p:sp>
        <p:nvSpPr>
          <p:cNvPr id="7" name="Rectangle 6"/>
          <p:cNvSpPr/>
          <p:nvPr/>
        </p:nvSpPr>
        <p:spPr>
          <a:xfrm>
            <a:off x="6648206" y="4751545"/>
            <a:ext cx="1867144" cy="1635809"/>
          </a:xfrm>
          <a:prstGeom prst="rect">
            <a:avLst/>
          </a:prstGeom>
          <a:no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8" name="Rectangle 7"/>
          <p:cNvSpPr/>
          <p:nvPr/>
        </p:nvSpPr>
        <p:spPr>
          <a:xfrm>
            <a:off x="6953184" y="4790055"/>
            <a:ext cx="1257187" cy="572041"/>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0C0"/>
                </a:solidFill>
                <a:effectLst/>
                <a:uLnTx/>
                <a:uFillTx/>
                <a:latin typeface="Gill Sans MT" panose="020B0502020104020203" pitchFamily="34" charset="0"/>
                <a:ea typeface="Times New Roman" charset="0"/>
                <a:cs typeface="Times New Roman" charset="0"/>
              </a:rPr>
              <a:t>Logic layer SM</a:t>
            </a:r>
          </a:p>
        </p:txBody>
      </p:sp>
      <p:sp>
        <p:nvSpPr>
          <p:cNvPr id="9" name="Rectangle 8"/>
          <p:cNvSpPr/>
          <p:nvPr/>
        </p:nvSpPr>
        <p:spPr>
          <a:xfrm>
            <a:off x="6730825" y="5441830"/>
            <a:ext cx="1696999" cy="266755"/>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Crossbar switch</a:t>
            </a:r>
          </a:p>
        </p:txBody>
      </p:sp>
      <p:sp>
        <p:nvSpPr>
          <p:cNvPr id="10" name="Rectangle 9"/>
          <p:cNvSpPr/>
          <p:nvPr/>
        </p:nvSpPr>
        <p:spPr>
          <a:xfrm>
            <a:off x="6719812"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sp>
        <p:nvSpPr>
          <p:cNvPr id="11" name="Rectangle 10"/>
          <p:cNvSpPr/>
          <p:nvPr/>
        </p:nvSpPr>
        <p:spPr>
          <a:xfrm>
            <a:off x="7376106" y="5809890"/>
            <a:ext cx="43269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a:t>
            </a:r>
            <a:endParaRPr kumimoji="0" lang="en-US" sz="12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cxnSp>
        <p:nvCxnSpPr>
          <p:cNvPr id="12" name="Straight Connector 11"/>
          <p:cNvCxnSpPr/>
          <p:nvPr/>
        </p:nvCxnSpPr>
        <p:spPr>
          <a:xfrm flipH="1">
            <a:off x="7579325" y="5362096"/>
            <a:ext cx="2452" cy="79735"/>
          </a:xfrm>
          <a:prstGeom prst="line">
            <a:avLst/>
          </a:prstGeom>
          <a:noFill/>
          <a:ln w="6350" cap="flat" cmpd="sng" algn="ctr">
            <a:solidFill>
              <a:sysClr val="windowText" lastClr="000000"/>
            </a:solidFill>
            <a:prstDash val="solid"/>
            <a:miter lim="800000"/>
          </a:ln>
          <a:effectLst/>
        </p:spPr>
      </p:cxnSp>
      <p:cxnSp>
        <p:nvCxnSpPr>
          <p:cNvPr id="13" name="Straight Connector 12"/>
          <p:cNvCxnSpPr/>
          <p:nvPr/>
        </p:nvCxnSpPr>
        <p:spPr>
          <a:xfrm>
            <a:off x="7004197" y="5705587"/>
            <a:ext cx="0" cy="100947"/>
          </a:xfrm>
          <a:prstGeom prst="line">
            <a:avLst/>
          </a:prstGeom>
          <a:noFill/>
          <a:ln w="6350" cap="flat" cmpd="sng" algn="ctr">
            <a:solidFill>
              <a:sysClr val="windowText" lastClr="000000"/>
            </a:solidFill>
            <a:prstDash val="solid"/>
            <a:miter lim="800000"/>
          </a:ln>
          <a:effectLst/>
        </p:spPr>
      </p:cxnSp>
      <p:cxnSp>
        <p:nvCxnSpPr>
          <p:cNvPr id="14" name="Straight Connector 13"/>
          <p:cNvCxnSpPr/>
          <p:nvPr/>
        </p:nvCxnSpPr>
        <p:spPr>
          <a:xfrm>
            <a:off x="8112043" y="5709738"/>
            <a:ext cx="0" cy="85860"/>
          </a:xfrm>
          <a:prstGeom prst="line">
            <a:avLst/>
          </a:prstGeom>
          <a:noFill/>
          <a:ln w="6350" cap="flat" cmpd="sng" algn="ctr">
            <a:solidFill>
              <a:sysClr val="windowText" lastClr="000000"/>
            </a:solidFill>
            <a:prstDash val="solid"/>
            <a:miter lim="800000"/>
          </a:ln>
          <a:effectLst/>
        </p:spPr>
      </p:cxnSp>
      <p:sp>
        <p:nvSpPr>
          <p:cNvPr id="15" name="Rectangle 14"/>
          <p:cNvSpPr/>
          <p:nvPr/>
        </p:nvSpPr>
        <p:spPr>
          <a:xfrm>
            <a:off x="7877688" y="5806534"/>
            <a:ext cx="568770" cy="495619"/>
          </a:xfrm>
          <a:prstGeom prst="rect">
            <a:avLst/>
          </a:prstGeom>
          <a:solidFill>
            <a:sysClr val="window" lastClr="FFFFFF"/>
          </a:solidFill>
          <a:ln w="6350" cap="flat" cmpd="sng" algn="ctr">
            <a:solidFill>
              <a:sysClr val="windowText" lastClr="000000"/>
            </a:solidFill>
            <a:prstDash val="solid"/>
            <a:miter lim="800000"/>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Vault Ctrl</a:t>
            </a:r>
          </a:p>
        </p:txBody>
      </p:sp>
      <p:cxnSp>
        <p:nvCxnSpPr>
          <p:cNvPr id="16" name="Straight Connector 15"/>
          <p:cNvCxnSpPr/>
          <p:nvPr/>
        </p:nvCxnSpPr>
        <p:spPr>
          <a:xfrm flipV="1">
            <a:off x="2432635" y="5320670"/>
            <a:ext cx="706042" cy="270898"/>
          </a:xfrm>
          <a:prstGeom prst="line">
            <a:avLst/>
          </a:prstGeom>
          <a:noFill/>
          <a:ln w="12700" cap="flat" cmpd="sng" algn="ctr">
            <a:solidFill>
              <a:sysClr val="windowText" lastClr="000000"/>
            </a:solidFill>
            <a:prstDash val="solid"/>
            <a:miter lim="800000"/>
          </a:ln>
          <a:effectLst/>
        </p:spPr>
      </p:cxnSp>
      <p:cxnSp>
        <p:nvCxnSpPr>
          <p:cNvPr id="17" name="Straight Connector 16"/>
          <p:cNvCxnSpPr/>
          <p:nvPr/>
        </p:nvCxnSpPr>
        <p:spPr>
          <a:xfrm flipV="1">
            <a:off x="4661744" y="4614246"/>
            <a:ext cx="589727" cy="230089"/>
          </a:xfrm>
          <a:prstGeom prst="line">
            <a:avLst/>
          </a:prstGeom>
          <a:noFill/>
          <a:ln w="12700" cap="flat" cmpd="sng" algn="ctr">
            <a:solidFill>
              <a:sysClr val="windowText" lastClr="000000"/>
            </a:solidFill>
            <a:prstDash val="solid"/>
            <a:miter lim="800000"/>
          </a:ln>
          <a:effectLst/>
        </p:spPr>
      </p:cxnSp>
      <p:cxnSp>
        <p:nvCxnSpPr>
          <p:cNvPr id="18" name="Straight Connector 17"/>
          <p:cNvCxnSpPr/>
          <p:nvPr/>
        </p:nvCxnSpPr>
        <p:spPr>
          <a:xfrm flipH="1">
            <a:off x="1709972" y="4656586"/>
            <a:ext cx="506351" cy="792977"/>
          </a:xfrm>
          <a:prstGeom prst="line">
            <a:avLst/>
          </a:prstGeom>
          <a:noFill/>
          <a:ln w="12700" cap="flat" cmpd="sng" algn="ctr">
            <a:solidFill>
              <a:sysClr val="windowText" lastClr="000000"/>
            </a:solidFill>
            <a:prstDash val="solid"/>
            <a:miter lim="800000"/>
          </a:ln>
          <a:effectLst/>
        </p:spPr>
      </p:cxnSp>
      <p:cxnSp>
        <p:nvCxnSpPr>
          <p:cNvPr id="19" name="Straight Connector 18"/>
          <p:cNvCxnSpPr/>
          <p:nvPr/>
        </p:nvCxnSpPr>
        <p:spPr>
          <a:xfrm flipH="1">
            <a:off x="5251471" y="4640370"/>
            <a:ext cx="506351" cy="792977"/>
          </a:xfrm>
          <a:prstGeom prst="line">
            <a:avLst/>
          </a:prstGeom>
          <a:noFill/>
          <a:ln w="12700" cap="flat" cmpd="sng" algn="ctr">
            <a:solidFill>
              <a:sysClr val="windowText" lastClr="000000"/>
            </a:solidFill>
            <a:prstDash val="solid"/>
            <a:miter lim="800000"/>
          </a:ln>
          <a:effectLst/>
        </p:spPr>
      </p:cxnSp>
      <p:cxnSp>
        <p:nvCxnSpPr>
          <p:cNvPr id="20" name="Straight Connector 19"/>
          <p:cNvCxnSpPr/>
          <p:nvPr/>
        </p:nvCxnSpPr>
        <p:spPr>
          <a:xfrm>
            <a:off x="2334512" y="5691560"/>
            <a:ext cx="2713462" cy="7124"/>
          </a:xfrm>
          <a:prstGeom prst="line">
            <a:avLst/>
          </a:prstGeom>
          <a:noFill/>
          <a:ln w="12700" cap="flat" cmpd="sng" algn="ctr">
            <a:solidFill>
              <a:sysClr val="windowText" lastClr="000000"/>
            </a:solidFill>
            <a:prstDash val="solid"/>
            <a:miter lim="800000"/>
          </a:ln>
          <a:effectLst/>
        </p:spPr>
      </p:cxnSp>
      <p:cxnSp>
        <p:nvCxnSpPr>
          <p:cNvPr id="21" name="Straight Connector 20"/>
          <p:cNvCxnSpPr/>
          <p:nvPr/>
        </p:nvCxnSpPr>
        <p:spPr>
          <a:xfrm>
            <a:off x="3023146" y="4277055"/>
            <a:ext cx="2713462" cy="7124"/>
          </a:xfrm>
          <a:prstGeom prst="line">
            <a:avLst/>
          </a:prstGeom>
          <a:noFill/>
          <a:ln w="12700" cap="flat" cmpd="sng" algn="ctr">
            <a:solidFill>
              <a:sysClr val="windowText" lastClr="000000"/>
            </a:solidFill>
            <a:prstDash val="solid"/>
            <a:miter lim="800000"/>
          </a:ln>
          <a:effectLst/>
        </p:spPr>
      </p:cxnSp>
      <p:cxnSp>
        <p:nvCxnSpPr>
          <p:cNvPr id="22" name="Straight Connector 21"/>
          <p:cNvCxnSpPr/>
          <p:nvPr/>
        </p:nvCxnSpPr>
        <p:spPr>
          <a:xfrm>
            <a:off x="2868543" y="4439837"/>
            <a:ext cx="581884" cy="312226"/>
          </a:xfrm>
          <a:prstGeom prst="line">
            <a:avLst/>
          </a:prstGeom>
          <a:noFill/>
          <a:ln w="12700" cap="flat" cmpd="sng" algn="ctr">
            <a:solidFill>
              <a:sysClr val="windowText" lastClr="000000"/>
            </a:solidFill>
            <a:prstDash val="solid"/>
            <a:miter lim="800000"/>
          </a:ln>
          <a:effectLst/>
        </p:spPr>
      </p:cxnSp>
      <p:cxnSp>
        <p:nvCxnSpPr>
          <p:cNvPr id="23" name="Straight Connector 22"/>
          <p:cNvCxnSpPr/>
          <p:nvPr/>
        </p:nvCxnSpPr>
        <p:spPr>
          <a:xfrm>
            <a:off x="4371371" y="5182180"/>
            <a:ext cx="1081108" cy="474857"/>
          </a:xfrm>
          <a:prstGeom prst="line">
            <a:avLst/>
          </a:prstGeom>
          <a:noFill/>
          <a:ln w="12700" cap="flat" cmpd="sng" algn="ctr">
            <a:solidFill>
              <a:sysClr val="windowText" lastClr="000000"/>
            </a:solidFill>
            <a:prstDash val="solid"/>
            <a:miter lim="800000"/>
          </a:ln>
          <a:effectLst/>
        </p:spPr>
      </p:cxnSp>
      <p:grpSp>
        <p:nvGrpSpPr>
          <p:cNvPr id="24" name="Group 23"/>
          <p:cNvGrpSpPr/>
          <p:nvPr/>
        </p:nvGrpSpPr>
        <p:grpSpPr>
          <a:xfrm>
            <a:off x="1714577" y="3773893"/>
            <a:ext cx="1386451" cy="904640"/>
            <a:chOff x="1783056" y="1197864"/>
            <a:chExt cx="1207032" cy="713232"/>
          </a:xfrm>
        </p:grpSpPr>
        <p:sp>
          <p:nvSpPr>
            <p:cNvPr id="25" name="Cube 24"/>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Cube 25"/>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ube 26"/>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Cube 27"/>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1217540" y="4994760"/>
            <a:ext cx="1386451" cy="904640"/>
            <a:chOff x="1783056" y="1140582"/>
            <a:chExt cx="1844298" cy="1027220"/>
          </a:xfrm>
        </p:grpSpPr>
        <p:sp>
          <p:nvSpPr>
            <p:cNvPr id="30" name="Cube 29"/>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1" name="Cube 30"/>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Cube 31"/>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Cube 32"/>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4" name="Cube 33"/>
          <p:cNvSpPr/>
          <p:nvPr/>
        </p:nvSpPr>
        <p:spPr>
          <a:xfrm>
            <a:off x="2953471" y="4598547"/>
            <a:ext cx="1906529" cy="723107"/>
          </a:xfrm>
          <a:prstGeom prst="cube">
            <a:avLst>
              <a:gd name="adj" fmla="val 93596"/>
            </a:avLst>
          </a:prstGeom>
          <a:solidFill>
            <a:srgbClr val="009C48"/>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Cube 34"/>
          <p:cNvSpPr/>
          <p:nvPr/>
        </p:nvSpPr>
        <p:spPr>
          <a:xfrm>
            <a:off x="3061157" y="4633607"/>
            <a:ext cx="1674497" cy="614583"/>
          </a:xfrm>
          <a:prstGeom prst="cube">
            <a:avLst>
              <a:gd name="adj" fmla="val 93596"/>
            </a:avLst>
          </a:prstGeom>
          <a:solidFill>
            <a:srgbClr val="E7E6E6"/>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6" name="Group 35"/>
          <p:cNvGrpSpPr/>
          <p:nvPr/>
        </p:nvGrpSpPr>
        <p:grpSpPr>
          <a:xfrm>
            <a:off x="5251471" y="3751874"/>
            <a:ext cx="1386451" cy="904640"/>
            <a:chOff x="1783056" y="1197864"/>
            <a:chExt cx="1207032" cy="713232"/>
          </a:xfrm>
        </p:grpSpPr>
        <p:sp>
          <p:nvSpPr>
            <p:cNvPr id="37" name="Cube 36"/>
            <p:cNvSpPr/>
            <p:nvPr/>
          </p:nvSpPr>
          <p:spPr>
            <a:xfrm>
              <a:off x="1783056" y="1453323"/>
              <a:ext cx="1207032" cy="457773"/>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Cube 37"/>
            <p:cNvSpPr/>
            <p:nvPr/>
          </p:nvSpPr>
          <p:spPr>
            <a:xfrm>
              <a:off x="1853464" y="1390000"/>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Cube 38"/>
            <p:cNvSpPr/>
            <p:nvPr/>
          </p:nvSpPr>
          <p:spPr>
            <a:xfrm>
              <a:off x="1853464" y="1293932"/>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Cube 39"/>
            <p:cNvSpPr/>
            <p:nvPr/>
          </p:nvSpPr>
          <p:spPr>
            <a:xfrm>
              <a:off x="1853464" y="1197864"/>
              <a:ext cx="1075171" cy="419678"/>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41" name="Group 40"/>
          <p:cNvGrpSpPr/>
          <p:nvPr/>
        </p:nvGrpSpPr>
        <p:grpSpPr>
          <a:xfrm>
            <a:off x="4778495" y="4992400"/>
            <a:ext cx="1386451" cy="904640"/>
            <a:chOff x="1783056" y="1140582"/>
            <a:chExt cx="1844298" cy="1027220"/>
          </a:xfrm>
        </p:grpSpPr>
        <p:sp>
          <p:nvSpPr>
            <p:cNvPr id="42" name="Cube 41"/>
            <p:cNvSpPr/>
            <p:nvPr/>
          </p:nvSpPr>
          <p:spPr>
            <a:xfrm>
              <a:off x="1783056" y="1508502"/>
              <a:ext cx="1844298" cy="659300"/>
            </a:xfrm>
            <a:prstGeom prst="cube">
              <a:avLst>
                <a:gd name="adj" fmla="val 85440"/>
              </a:avLst>
            </a:prstGeom>
            <a:solidFill>
              <a:srgbClr val="4472C4"/>
            </a:solidFill>
            <a:ln w="3175" cap="flat" cmpd="sng" algn="ctr">
              <a:solidFill>
                <a:sysClr val="window" lastClr="FFFFFF">
                  <a:lumMod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Cube 42"/>
            <p:cNvSpPr/>
            <p:nvPr/>
          </p:nvSpPr>
          <p:spPr>
            <a:xfrm>
              <a:off x="1890637" y="1417303"/>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Cube 43"/>
            <p:cNvSpPr/>
            <p:nvPr/>
          </p:nvSpPr>
          <p:spPr>
            <a:xfrm>
              <a:off x="1890637" y="127894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Cube 44"/>
            <p:cNvSpPr/>
            <p:nvPr/>
          </p:nvSpPr>
          <p:spPr>
            <a:xfrm>
              <a:off x="1890637" y="1140582"/>
              <a:ext cx="1642820" cy="604434"/>
            </a:xfrm>
            <a:prstGeom prst="cube">
              <a:avLst>
                <a:gd name="adj" fmla="val 85440"/>
              </a:avLst>
            </a:prstGeom>
            <a:solidFill>
              <a:srgbClr val="FFC834"/>
            </a:solidFill>
            <a:ln w="3175" cap="flat" cmpd="sng" algn="ctr">
              <a:solidFill>
                <a:sysClr val="window" lastClr="FFFFFF">
                  <a:lumMod val="50000"/>
                </a:sysClr>
              </a:solidFill>
              <a:prstDash val="solid"/>
              <a:miter lim="800000"/>
            </a:ln>
            <a:effectLst/>
            <a:scene3d>
              <a:camera prst="orthographicFront"/>
              <a:lightRig rig="threePt" dir="t"/>
            </a:scene3d>
            <a:sp3d prstMaterial="dkEdge"/>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ctangle 45"/>
          <p:cNvSpPr/>
          <p:nvPr/>
        </p:nvSpPr>
        <p:spPr>
          <a:xfrm>
            <a:off x="6752190" y="4198561"/>
            <a:ext cx="135985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Logic layer</a:t>
            </a:r>
          </a:p>
        </p:txBody>
      </p:sp>
      <p:cxnSp>
        <p:nvCxnSpPr>
          <p:cNvPr id="47" name="Straight Arrow Connector 46"/>
          <p:cNvCxnSpPr/>
          <p:nvPr/>
        </p:nvCxnSpPr>
        <p:spPr>
          <a:xfrm flipH="1" flipV="1">
            <a:off x="6481250" y="4361170"/>
            <a:ext cx="270940" cy="32578"/>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grpSp>
        <p:nvGrpSpPr>
          <p:cNvPr id="48" name="Group 47"/>
          <p:cNvGrpSpPr/>
          <p:nvPr/>
        </p:nvGrpSpPr>
        <p:grpSpPr>
          <a:xfrm>
            <a:off x="3516974" y="4652814"/>
            <a:ext cx="1131475" cy="165803"/>
            <a:chOff x="3727519" y="1965605"/>
            <a:chExt cx="985052" cy="130722"/>
          </a:xfrm>
        </p:grpSpPr>
        <p:sp>
          <p:nvSpPr>
            <p:cNvPr id="49" name="Parallelogram 48"/>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Parallelogram 49"/>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Parallelogram 50"/>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2" name="Group 51"/>
          <p:cNvGrpSpPr/>
          <p:nvPr/>
        </p:nvGrpSpPr>
        <p:grpSpPr>
          <a:xfrm>
            <a:off x="3344838" y="4838059"/>
            <a:ext cx="1131475" cy="165803"/>
            <a:chOff x="3727519" y="1965605"/>
            <a:chExt cx="985052" cy="130722"/>
          </a:xfrm>
        </p:grpSpPr>
        <p:sp>
          <p:nvSpPr>
            <p:cNvPr id="53" name="Parallelogram 52"/>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Parallelogram 53"/>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Parallelogram 54"/>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p:cNvGrpSpPr/>
          <p:nvPr/>
        </p:nvGrpSpPr>
        <p:grpSpPr>
          <a:xfrm>
            <a:off x="3172702" y="5023303"/>
            <a:ext cx="1131475" cy="165803"/>
            <a:chOff x="3727519" y="1965605"/>
            <a:chExt cx="985052" cy="130722"/>
          </a:xfrm>
        </p:grpSpPr>
        <p:sp>
          <p:nvSpPr>
            <p:cNvPr id="57" name="Parallelogram 56"/>
            <p:cNvSpPr/>
            <p:nvPr/>
          </p:nvSpPr>
          <p:spPr>
            <a:xfrm>
              <a:off x="372751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Parallelogram 57"/>
            <p:cNvSpPr/>
            <p:nvPr/>
          </p:nvSpPr>
          <p:spPr>
            <a:xfrm>
              <a:off x="4026628"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Parallelogram 58"/>
            <p:cNvSpPr/>
            <p:nvPr/>
          </p:nvSpPr>
          <p:spPr>
            <a:xfrm>
              <a:off x="4318939" y="1965605"/>
              <a:ext cx="393632" cy="130722"/>
            </a:xfrm>
            <a:prstGeom prst="parallelogram">
              <a:avLst>
                <a:gd name="adj" fmla="val 107885"/>
              </a:avLst>
            </a:prstGeom>
            <a:solidFill>
              <a:srgbClr val="A5A5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61" name="Straight Arrow Connector 60"/>
          <p:cNvCxnSpPr/>
          <p:nvPr/>
        </p:nvCxnSpPr>
        <p:spPr>
          <a:xfrm flipH="1">
            <a:off x="4480056" y="3668380"/>
            <a:ext cx="852288" cy="984377"/>
          </a:xfrm>
          <a:prstGeom prst="straightConnector1">
            <a:avLst/>
          </a:prstGeom>
          <a:noFill/>
          <a:ln w="6350" cap="flat" cmpd="sng" algn="ctr">
            <a:solidFill>
              <a:sysClr val="windowText" lastClr="000000">
                <a:lumMod val="65000"/>
                <a:lumOff val="35000"/>
              </a:sysClr>
            </a:solidFill>
            <a:prstDash val="sysDot"/>
            <a:miter lim="800000"/>
            <a:tailEnd type="triangle"/>
          </a:ln>
          <a:effectLst/>
        </p:spPr>
      </p:cxnSp>
      <p:sp>
        <p:nvSpPr>
          <p:cNvPr id="62" name="Rectangle 61"/>
          <p:cNvSpPr/>
          <p:nvPr/>
        </p:nvSpPr>
        <p:spPr>
          <a:xfrm>
            <a:off x="2994311" y="5359799"/>
            <a:ext cx="16053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Main GPU</a:t>
            </a:r>
          </a:p>
        </p:txBody>
      </p:sp>
      <p:sp>
        <p:nvSpPr>
          <p:cNvPr id="63" name="Rectangle 62"/>
          <p:cNvSpPr/>
          <p:nvPr/>
        </p:nvSpPr>
        <p:spPr>
          <a:xfrm>
            <a:off x="998829" y="2973192"/>
            <a:ext cx="279815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3D-stacked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(memory stack)</a:t>
            </a:r>
          </a:p>
        </p:txBody>
      </p:sp>
      <p:pic>
        <p:nvPicPr>
          <p:cNvPr id="64" name="Picture 2" descr="http://www.mathworks.com/cmsimages/76061_wl_CUDA_code2_wl.jpg"/>
          <p:cNvPicPr>
            <a:picLocks noChangeAspect="1" noChangeArrowheads="1"/>
          </p:cNvPicPr>
          <p:nvPr/>
        </p:nvPicPr>
        <p:blipFill rotWithShape="1">
          <a:blip r:embed="rId2">
            <a:extLst>
              <a:ext uri="{28A0092B-C50C-407E-A947-70E740481C1C}">
                <a14:useLocalDpi xmlns:a14="http://schemas.microsoft.com/office/drawing/2010/main" val="0"/>
              </a:ext>
            </a:extLst>
          </a:blip>
          <a:srcRect r="24238" b="31908"/>
          <a:stretch/>
        </p:blipFill>
        <p:spPr bwMode="auto">
          <a:xfrm>
            <a:off x="5757822" y="1768993"/>
            <a:ext cx="3245771" cy="165341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4380050" y="3345588"/>
            <a:ext cx="338557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rPr>
              <a:t>SM </a:t>
            </a:r>
            <a:r>
              <a:rPr kumimoji="0" lang="en-US" sz="1600" b="1" i="0" u="none" strike="noStrike" kern="1200" cap="none" spc="0" normalizeH="0" baseline="0" noProof="0">
                <a:ln>
                  <a:noFill/>
                </a:ln>
                <a:solidFill>
                  <a:prstClr val="black"/>
                </a:solidFill>
                <a:effectLst/>
                <a:uLnTx/>
                <a:uFillTx/>
                <a:latin typeface="Gill Sans MT" panose="020B0502020104020203" pitchFamily="34" charset="0"/>
                <a:ea typeface="Times New Roman" charset="0"/>
                <a:cs typeface="Times New Roman" charset="0"/>
              </a:rPr>
              <a:t>(Streaming Multiprocessor)</a:t>
            </a:r>
            <a:endParaRPr kumimoji="0" lang="en-US" sz="1600" b="1" i="0" u="none" strike="noStrike" kern="1200" cap="none" spc="0" normalizeH="0" baseline="0" noProof="0" dirty="0">
              <a:ln>
                <a:noFill/>
              </a:ln>
              <a:solidFill>
                <a:prstClr val="black"/>
              </a:solidFill>
              <a:effectLst/>
              <a:uLnTx/>
              <a:uFillTx/>
              <a:latin typeface="Gill Sans MT" panose="020B0502020104020203" pitchFamily="34" charset="0"/>
              <a:ea typeface="Times New Roman" charset="0"/>
              <a:cs typeface="Times New Roman" charset="0"/>
            </a:endParaRPr>
          </a:p>
        </p:txBody>
      </p:sp>
    </p:spTree>
    <p:extLst>
      <p:ext uri="{BB962C8B-B14F-4D97-AF65-F5344CB8AC3E}">
        <p14:creationId xmlns:p14="http://schemas.microsoft.com/office/powerpoint/2010/main" val="7909084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hlinkClick r:id="rId2"/>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883385"/>
            <a:ext cx="9144000" cy="1857983"/>
          </a:xfrm>
          <a:prstGeom prst="rect">
            <a:avLst/>
          </a:prstGeom>
        </p:spPr>
      </p:pic>
    </p:spTree>
    <p:extLst>
      <p:ext uri="{BB962C8B-B14F-4D97-AF65-F5344CB8AC3E}">
        <p14:creationId xmlns:p14="http://schemas.microsoft.com/office/powerpoint/2010/main" val="3184182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Overwhelms Modern Machines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Storage/memory capability</a:t>
            </a:r>
          </a:p>
          <a:p>
            <a:endParaRPr lang="en-US" dirty="0"/>
          </a:p>
          <a:p>
            <a:endParaRPr lang="en-US" dirty="0"/>
          </a:p>
          <a:p>
            <a:r>
              <a:rPr lang="en-US" dirty="0"/>
              <a:t>Communication capability</a:t>
            </a:r>
          </a:p>
          <a:p>
            <a:endParaRPr lang="en-US" dirty="0"/>
          </a:p>
          <a:p>
            <a:endParaRPr lang="en-US" dirty="0"/>
          </a:p>
          <a:p>
            <a:r>
              <a:rPr lang="en-US" dirty="0"/>
              <a:t>Computation capability</a:t>
            </a:r>
          </a:p>
          <a:p>
            <a:endParaRPr lang="en-US" dirty="0"/>
          </a:p>
          <a:p>
            <a:endParaRPr lang="en-US" dirty="0"/>
          </a:p>
          <a:p>
            <a:r>
              <a:rPr lang="en-US" dirty="0">
                <a:solidFill>
                  <a:srgbClr val="0000FF"/>
                </a:solidFill>
              </a:rPr>
              <a:t>Greatly impacts robustness, energy, performance, cost</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13386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a:t>
            </a:r>
            <a:r>
              <a:rPr lang="en-US" sz="2000" u="sng" dirty="0"/>
              <a:t>Onur Mutlu</a:t>
            </a:r>
            <a:r>
              <a:rPr lang="en-US" sz="2000" dirty="0"/>
              <a:t>, and Chita R. Das,</a:t>
            </a:r>
            <a:br>
              <a:rPr lang="en-US" sz="2000" dirty="0"/>
            </a:br>
            <a:r>
              <a:rPr lang="en-US" sz="2000" b="1" dirty="0">
                <a:hlinkClick r:id="rId2"/>
              </a:rPr>
              <a:t>"Scheduling Techniques for GPU Architectures with Processing-In-Memory Capabilities"</a:t>
            </a:r>
            <a:br>
              <a:rPr lang="en-US" sz="2000" dirty="0"/>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1072642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15442590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Adoption of PIM</a:t>
            </a:r>
          </a:p>
        </p:txBody>
      </p:sp>
      <p:sp>
        <p:nvSpPr>
          <p:cNvPr id="3" name="Content Placeholder 2"/>
          <p:cNvSpPr>
            <a:spLocks noGrp="1"/>
          </p:cNvSpPr>
          <p:nvPr>
            <p:ph idx="1"/>
          </p:nvPr>
        </p:nvSpPr>
        <p:spPr>
          <a:xfrm>
            <a:off x="228600" y="1221025"/>
            <a:ext cx="8610600" cy="4876800"/>
          </a:xfrm>
        </p:spPr>
        <p:txBody>
          <a:bodyPr/>
          <a:lstStyle/>
          <a:p>
            <a:pPr marL="0" indent="0">
              <a:buNone/>
            </a:pPr>
            <a:r>
              <a:rPr lang="en-US" dirty="0"/>
              <a:t>1. Functionality of and applications &amp; software for PIM</a:t>
            </a:r>
          </a:p>
          <a:p>
            <a:pPr marL="0" indent="0">
              <a:buNone/>
            </a:pPr>
            <a:endParaRPr lang="en-US" dirty="0"/>
          </a:p>
          <a:p>
            <a:pPr marL="0" indent="0">
              <a:buNone/>
            </a:pPr>
            <a:r>
              <a:rPr lang="en-US" dirty="0"/>
              <a:t>2. Ease of programming (interfaces and compiler/HW support)</a:t>
            </a:r>
          </a:p>
          <a:p>
            <a:pPr marL="0" indent="0">
              <a:buNone/>
            </a:pPr>
            <a:endParaRPr lang="en-US" dirty="0"/>
          </a:p>
          <a:p>
            <a:pPr marL="0" indent="0">
              <a:buNone/>
            </a:pPr>
            <a:r>
              <a:rPr lang="en-US" dirty="0"/>
              <a:t>3. System support: coherence &amp; virtual memory</a:t>
            </a:r>
          </a:p>
          <a:p>
            <a:pPr marL="0" indent="0">
              <a:buNone/>
            </a:pPr>
            <a:endParaRPr lang="en-US" dirty="0"/>
          </a:p>
          <a:p>
            <a:pPr marL="0" indent="0">
              <a:buNone/>
            </a:pPr>
            <a:r>
              <a:rPr lang="en-US" dirty="0"/>
              <a:t>4. Runtime and compilation systems for adaptive scheduling, data mapping, access/sharing control</a:t>
            </a:r>
          </a:p>
          <a:p>
            <a:pPr marL="0" indent="0">
              <a:buNone/>
            </a:pPr>
            <a:endParaRPr lang="en-US" dirty="0"/>
          </a:p>
          <a:p>
            <a:pPr marL="0" indent="0">
              <a:buNone/>
            </a:pPr>
            <a:r>
              <a:rPr lang="en-US" dirty="0"/>
              <a:t>5. Infrastructures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05264"/>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8153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739948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(Ideas)</a:t>
            </a:r>
          </a:p>
        </p:txBody>
      </p:sp>
      <p:sp>
        <p:nvSpPr>
          <p:cNvPr id="3" name="Content Placeholder 2"/>
          <p:cNvSpPr>
            <a:spLocks noGrp="1"/>
          </p:cNvSpPr>
          <p:nvPr>
            <p:ph idx="1"/>
          </p:nvPr>
        </p:nvSpPr>
        <p:spPr>
          <a:xfrm>
            <a:off x="228600" y="908720"/>
            <a:ext cx="8915400" cy="5339680"/>
          </a:xfrm>
        </p:spPr>
        <p:txBody>
          <a:bodyPr/>
          <a:lstStyle/>
          <a:p>
            <a:r>
              <a:rPr lang="en-US" sz="2200" dirty="0">
                <a:solidFill>
                  <a:srgbClr val="0000FF"/>
                </a:solidFill>
              </a:rPr>
              <a:t>Goal: </a:t>
            </a:r>
            <a:r>
              <a:rPr lang="en-US" sz="2200" dirty="0"/>
              <a:t>Develop mechanisms to get the most out of near-data processing with </a:t>
            </a:r>
            <a:r>
              <a:rPr lang="en-US" sz="2200" dirty="0">
                <a:solidFill>
                  <a:schemeClr val="accent2">
                    <a:lumMod val="75000"/>
                  </a:schemeClr>
                </a:solidFill>
              </a:rPr>
              <a:t>minimal cost</a:t>
            </a:r>
            <a:r>
              <a:rPr lang="en-US" sz="2200" dirty="0"/>
              <a:t>, </a:t>
            </a:r>
            <a:r>
              <a:rPr lang="en-US" sz="2200" dirty="0">
                <a:solidFill>
                  <a:srgbClr val="2C6123"/>
                </a:solidFill>
              </a:rPr>
              <a:t>minimal changes to the system</a:t>
            </a:r>
            <a:r>
              <a:rPr lang="en-US" sz="2200" dirty="0"/>
              <a:t>, </a:t>
            </a:r>
            <a:r>
              <a:rPr lang="en-US" sz="2200" dirty="0">
                <a:solidFill>
                  <a:srgbClr val="2C6123"/>
                </a:solidFill>
              </a:rPr>
              <a:t>no changes to the programming model</a:t>
            </a:r>
          </a:p>
          <a:p>
            <a:endParaRPr lang="en-US" sz="700" dirty="0"/>
          </a:p>
          <a:p>
            <a:r>
              <a:rPr lang="en-US" sz="2200" dirty="0">
                <a:solidFill>
                  <a:srgbClr val="0000FF"/>
                </a:solidFill>
              </a:rPr>
              <a:t>Key Idea 1: </a:t>
            </a:r>
            <a:r>
              <a:rPr lang="en-US" altLang="ko-KR" sz="2200" dirty="0"/>
              <a:t>Expose each PIM operation as a </a:t>
            </a:r>
            <a:r>
              <a:rPr lang="en-US" altLang="ko-KR" sz="2200" dirty="0">
                <a:solidFill>
                  <a:srgbClr val="FF0000"/>
                </a:solidFill>
              </a:rPr>
              <a:t>cache-coherent, virtually-addressed host processor instruction </a:t>
            </a:r>
            <a:r>
              <a:rPr lang="en-US" altLang="ko-KR" sz="2200" dirty="0">
                <a:solidFill>
                  <a:srgbClr val="000000"/>
                </a:solidFill>
              </a:rPr>
              <a:t>(called PEI) </a:t>
            </a:r>
            <a:r>
              <a:rPr lang="en-US" altLang="ko-KR" sz="2200" dirty="0"/>
              <a:t>that operates on </a:t>
            </a:r>
            <a:r>
              <a:rPr lang="en-US" altLang="ko-KR" sz="2200" dirty="0">
                <a:solidFill>
                  <a:srgbClr val="FF0000"/>
                </a:solidFill>
              </a:rPr>
              <a:t>only a single cache block</a:t>
            </a:r>
          </a:p>
          <a:p>
            <a:pPr lvl="1"/>
            <a:r>
              <a:rPr lang="en-US" altLang="ko-KR" sz="1800" dirty="0">
                <a:solidFill>
                  <a:srgbClr val="000000"/>
                </a:solidFill>
              </a:rPr>
              <a:t>e.g., </a:t>
            </a:r>
            <a:r>
              <a:rPr lang="en-US" altLang="ko-KR" sz="1800" dirty="0">
                <a:solidFill>
                  <a:srgbClr val="000000"/>
                </a:solidFill>
                <a:latin typeface="Calibri"/>
                <a:ea typeface="나눔고딕"/>
              </a:rPr>
              <a:t>__</a:t>
            </a:r>
            <a:r>
              <a:rPr lang="en-US" altLang="ko-KR" sz="1800" dirty="0" err="1">
                <a:solidFill>
                  <a:srgbClr val="000000"/>
                </a:solidFill>
                <a:latin typeface="Calibri"/>
                <a:ea typeface="나눔고딕"/>
              </a:rPr>
              <a:t>pim_add</a:t>
            </a:r>
            <a:r>
              <a:rPr lang="en-US" altLang="ko-KR" sz="1800" dirty="0">
                <a:solidFill>
                  <a:srgbClr val="000000"/>
                </a:solidFill>
                <a:latin typeface="Calibri"/>
                <a:ea typeface="나눔고딕"/>
              </a:rPr>
              <a:t>(&amp;</a:t>
            </a:r>
            <a:r>
              <a:rPr lang="en-US" altLang="ko-KR" sz="1800" dirty="0" err="1">
                <a:solidFill>
                  <a:srgbClr val="000000"/>
                </a:solidFill>
                <a:latin typeface="Calibri"/>
                <a:ea typeface="나눔고딕"/>
              </a:rPr>
              <a:t>w.next_rank</a:t>
            </a:r>
            <a:r>
              <a:rPr lang="en-US" altLang="ko-KR" sz="1800" dirty="0">
                <a:solidFill>
                  <a:srgbClr val="000000"/>
                </a:solidFill>
                <a:latin typeface="Calibri"/>
                <a:ea typeface="나눔고딕"/>
              </a:rPr>
              <a:t>, value) </a:t>
            </a:r>
            <a:r>
              <a:rPr lang="en-US" altLang="ko-KR" sz="1800" dirty="0">
                <a:solidFill>
                  <a:srgbClr val="000000"/>
                </a:solidFill>
                <a:latin typeface="Calibri"/>
                <a:ea typeface="나눔고딕"/>
                <a:sym typeface="Wingdings"/>
              </a:rPr>
              <a:t> </a:t>
            </a:r>
            <a:r>
              <a:rPr lang="en-US" altLang="ko-KR" sz="1800" dirty="0" err="1">
                <a:solidFill>
                  <a:srgbClr val="000000"/>
                </a:solidFill>
                <a:latin typeface="Calibri"/>
                <a:ea typeface="나눔고딕"/>
              </a:rPr>
              <a:t>pim.add</a:t>
            </a:r>
            <a:r>
              <a:rPr lang="en-US" altLang="ko-KR" sz="1800" dirty="0">
                <a:solidFill>
                  <a:srgbClr val="000000"/>
                </a:solidFill>
                <a:latin typeface="Calibri"/>
                <a:ea typeface="나눔고딕"/>
              </a:rPr>
              <a:t> r1, (r2)</a:t>
            </a:r>
            <a:endParaRPr lang="ko-KR" altLang="en-US" sz="1800" dirty="0">
              <a:solidFill>
                <a:srgbClr val="000000"/>
              </a:solidFill>
              <a:latin typeface="Calibri"/>
              <a:ea typeface="나눔고딕"/>
            </a:endParaRPr>
          </a:p>
          <a:p>
            <a:pPr lvl="1"/>
            <a:r>
              <a:rPr lang="en-US" altLang="ko-KR" sz="1800" dirty="0">
                <a:solidFill>
                  <a:srgbClr val="000000"/>
                </a:solidFill>
              </a:rPr>
              <a:t>No changes sequential execution/programming model</a:t>
            </a:r>
          </a:p>
          <a:p>
            <a:pPr lvl="1"/>
            <a:r>
              <a:rPr lang="en-US" altLang="ko-KR" sz="1800" dirty="0">
                <a:solidFill>
                  <a:srgbClr val="000000"/>
                </a:solidFill>
              </a:rPr>
              <a:t>No changes to virtual memory</a:t>
            </a:r>
          </a:p>
          <a:p>
            <a:pPr lvl="1"/>
            <a:r>
              <a:rPr lang="en-US" altLang="ko-KR" sz="1800" dirty="0">
                <a:solidFill>
                  <a:srgbClr val="000000"/>
                </a:solidFill>
              </a:rPr>
              <a:t>Minimal changes to cache coherence</a:t>
            </a:r>
          </a:p>
          <a:p>
            <a:pPr lvl="1"/>
            <a:r>
              <a:rPr lang="en-US" altLang="ko-KR" sz="1800" dirty="0">
                <a:solidFill>
                  <a:srgbClr val="000000"/>
                </a:solidFill>
              </a:rPr>
              <a:t>No need for data mapping: Each PEI restricted to a single memory module</a:t>
            </a:r>
          </a:p>
          <a:p>
            <a:pPr lvl="1"/>
            <a:endParaRPr lang="en-US" altLang="ko-KR" sz="700" dirty="0">
              <a:solidFill>
                <a:srgbClr val="FF0000"/>
              </a:solidFill>
            </a:endParaRPr>
          </a:p>
          <a:p>
            <a:r>
              <a:rPr lang="en-US" altLang="ko-KR" sz="2200" dirty="0">
                <a:solidFill>
                  <a:srgbClr val="0000FF"/>
                </a:solidFill>
              </a:rPr>
              <a:t>Key Idea 2: </a:t>
            </a:r>
            <a:r>
              <a:rPr lang="en-US" altLang="ko-KR" sz="2200" dirty="0">
                <a:solidFill>
                  <a:srgbClr val="FF0000"/>
                </a:solidFill>
              </a:rPr>
              <a:t>Dynamically decide where to execute a PEI </a:t>
            </a:r>
            <a:r>
              <a:rPr lang="en-US" altLang="ko-KR" sz="2200" dirty="0"/>
              <a:t>(i.e., the host processor or PIM accelerator) based on simple locality characteristics and simple hardware predictors</a:t>
            </a:r>
          </a:p>
          <a:p>
            <a:pPr lvl="1"/>
            <a:r>
              <a:rPr lang="en-US" altLang="ko-KR" sz="1800" dirty="0"/>
              <a:t>Execute each operation at the location that provides the best performance</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8235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PIM-Enabled Instructions (Example)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3" name="내용 개체 틀 5"/>
          <p:cNvSpPr>
            <a:spLocks noGrp="1"/>
          </p:cNvSpPr>
          <p:nvPr>
            <p:ph idx="1"/>
          </p:nvPr>
        </p:nvSpPr>
        <p:spPr>
          <a:xfrm>
            <a:off x="107504" y="4405920"/>
            <a:ext cx="9036496" cy="2029198"/>
          </a:xfrm>
        </p:spPr>
        <p:txBody>
          <a:bodyPr>
            <a:normAutofit fontScale="92500"/>
          </a:bodyPr>
          <a:lstStyle/>
          <a:p>
            <a:r>
              <a:rPr lang="en-US" altLang="ko-KR" dirty="0"/>
              <a:t>Executed either in memory or in the processor: dynamic decision</a:t>
            </a:r>
          </a:p>
          <a:p>
            <a:pPr lvl="1"/>
            <a:r>
              <a:rPr lang="en-US" altLang="ko-KR" dirty="0"/>
              <a:t>Low-cost locality monitoring for a single instruction</a:t>
            </a:r>
          </a:p>
          <a:p>
            <a:r>
              <a:rPr lang="en-US" altLang="ko-KR" dirty="0"/>
              <a:t>Cache-coherent, virtually-addressed, single cache block only</a:t>
            </a:r>
          </a:p>
          <a:p>
            <a:r>
              <a:rPr lang="en-US" altLang="ko-KR" dirty="0"/>
              <a:t>Atomic between different PEIs</a:t>
            </a:r>
          </a:p>
          <a:p>
            <a:r>
              <a:rPr lang="en-US" altLang="ko-KR" i="1" dirty="0"/>
              <a:t>Not</a:t>
            </a:r>
            <a:r>
              <a:rPr lang="en-US" altLang="ko-KR" dirty="0"/>
              <a:t> atomic with normal instructions (use </a:t>
            </a:r>
            <a:r>
              <a:rPr lang="en-US" altLang="ko-KR" i="1" dirty="0" err="1"/>
              <a:t>pfence</a:t>
            </a:r>
            <a:r>
              <a:rPr lang="en-US" altLang="ko-KR" i="1" dirty="0"/>
              <a:t> </a:t>
            </a:r>
            <a:r>
              <a:rPr lang="en-US" altLang="ko-KR" dirty="0"/>
              <a:t>for ordering)</a:t>
            </a:r>
          </a:p>
        </p:txBody>
      </p:sp>
      <p:sp>
        <p:nvSpPr>
          <p:cNvPr id="27" name="직사각형 6"/>
          <p:cNvSpPr/>
          <p:nvPr/>
        </p:nvSpPr>
        <p:spPr>
          <a:xfrm>
            <a:off x="35496" y="3266043"/>
            <a:ext cx="1265058"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 name="직사각형 3"/>
          <p:cNvSpPr/>
          <p:nvPr/>
        </p:nvSpPr>
        <p:spPr>
          <a:xfrm>
            <a:off x="570312" y="2050872"/>
            <a:ext cx="4423701" cy="39540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9" name="내용 개체 틀 4"/>
          <p:cNvSpPr txBox="1">
            <a:spLocks/>
          </p:cNvSpPr>
          <p:nvPr/>
        </p:nvSpPr>
        <p:spPr>
          <a:xfrm>
            <a:off x="49052" y="780844"/>
            <a:ext cx="7578044" cy="293618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__</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pim_add</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(&amp;</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value);</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pfence</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sp>
        <p:nvSpPr>
          <p:cNvPr id="30" name="직사각형 2"/>
          <p:cNvSpPr/>
          <p:nvPr/>
        </p:nvSpPr>
        <p:spPr>
          <a:xfrm>
            <a:off x="5549208" y="1375516"/>
            <a:ext cx="200588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pim.add</a:t>
            </a: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 r1, (r2)</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 name="구부러진 연결선 8"/>
          <p:cNvCxnSpPr>
            <a:stCxn id="28" idx="3"/>
            <a:endCxn id="30" idx="1"/>
          </p:cNvCxnSpPr>
          <p:nvPr/>
        </p:nvCxnSpPr>
        <p:spPr>
          <a:xfrm flipV="1">
            <a:off x="4994013" y="1567032"/>
            <a:ext cx="555195" cy="681545"/>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sp>
        <p:nvSpPr>
          <p:cNvPr id="32" name="직사각형 11"/>
          <p:cNvSpPr/>
          <p:nvPr/>
        </p:nvSpPr>
        <p:spPr>
          <a:xfrm>
            <a:off x="1866456" y="2927345"/>
            <a:ext cx="1080120" cy="383032"/>
          </a:xfrm>
          <a:prstGeom prst="rect">
            <a:avLst/>
          </a:prstGeom>
          <a:solidFill>
            <a:sysClr val="window" lastClr="FFFFFF"/>
          </a:solidFill>
          <a:ln w="25400" cap="flat" cmpd="sng" algn="ctr">
            <a:solidFill>
              <a:srgbClr val="FAA43A"/>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err="1">
                <a:ln>
                  <a:noFill/>
                </a:ln>
                <a:solidFill>
                  <a:sysClr val="windowText" lastClr="000000"/>
                </a:solidFill>
                <a:effectLst/>
                <a:uLnTx/>
                <a:uFillTx/>
                <a:latin typeface="Calibri"/>
                <a:ea typeface="나눔고딕"/>
                <a:cs typeface="+mn-cs"/>
              </a:rPr>
              <a:t>pfence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3" name="구부러진 연결선 12"/>
          <p:cNvCxnSpPr>
            <a:stCxn id="27" idx="3"/>
            <a:endCxn id="32" idx="1"/>
          </p:cNvCxnSpPr>
          <p:nvPr/>
        </p:nvCxnSpPr>
        <p:spPr>
          <a:xfrm flipV="1">
            <a:off x="1300554" y="3118861"/>
            <a:ext cx="565902" cy="344887"/>
          </a:xfrm>
          <a:prstGeom prst="curvedConnector3">
            <a:avLst>
              <a:gd name="adj1" fmla="val 50000"/>
            </a:avLst>
          </a:prstGeom>
          <a:noFill/>
          <a:ln w="9525" cap="flat" cmpd="sng" algn="ctr">
            <a:solidFill>
              <a:srgbClr val="FAA43A">
                <a:shade val="95000"/>
                <a:satMod val="105000"/>
              </a:srgbClr>
            </a:solidFill>
            <a:prstDash val="solid"/>
            <a:tailEnd type="triangle"/>
          </a:ln>
          <a:effectLst/>
        </p:spPr>
      </p:cxnSp>
      <p:pic>
        <p:nvPicPr>
          <p:cNvPr id="3" name="Picture 2"/>
          <p:cNvPicPr>
            <a:picLocks noChangeAspect="1"/>
          </p:cNvPicPr>
          <p:nvPr/>
        </p:nvPicPr>
        <p:blipFill>
          <a:blip r:embed="rId2"/>
          <a:stretch>
            <a:fillRect/>
          </a:stretch>
        </p:blipFill>
        <p:spPr>
          <a:xfrm>
            <a:off x="4788024" y="2494084"/>
            <a:ext cx="4176464" cy="2015036"/>
          </a:xfrm>
          <a:prstGeom prst="rect">
            <a:avLst/>
          </a:prstGeom>
        </p:spPr>
      </p:pic>
    </p:spTree>
    <p:extLst>
      <p:ext uri="{BB962C8B-B14F-4D97-AF65-F5344CB8AC3E}">
        <p14:creationId xmlns:p14="http://schemas.microsoft.com/office/powerpoint/2010/main" val="136703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2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Performance Delta: Large Data Sets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7" name="내용 개체 틀 5"/>
          <p:cNvGraphicFramePr>
            <a:graphicFrameLocks noGrp="1"/>
          </p:cNvGraphicFramePr>
          <p:nvPr>
            <p:ph idx="1"/>
            <p:extLst/>
          </p:nvPr>
        </p:nvGraphicFramePr>
        <p:xfrm>
          <a:off x="457200" y="1556792"/>
          <a:ext cx="8229600" cy="47519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328763" y="1124744"/>
            <a:ext cx="44864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(Large Inputs, Baseline: 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6" name="TextBox 5">
            <a:extLst>
              <a:ext uri="{FF2B5EF4-FFF2-40B4-BE49-F238E27FC236}">
                <a16:creationId xmlns:a16="http://schemas.microsoft.com/office/drawing/2014/main" id="{E30E1489-2504-5544-9A33-3BCA29FD8E85}"/>
              </a:ext>
            </a:extLst>
          </p:cNvPr>
          <p:cNvSpPr txBox="1"/>
          <p:nvPr/>
        </p:nvSpPr>
        <p:spPr>
          <a:xfrm>
            <a:off x="6068934" y="1776045"/>
            <a:ext cx="3102131"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47%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51668778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PEI Energy Consumption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aphicFrame>
        <p:nvGraphicFramePr>
          <p:cNvPr id="15"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6289549" y="1194751"/>
            <a:ext cx="1428340"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Host-Only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7" name="TextBox 16"/>
          <p:cNvSpPr txBox="1"/>
          <p:nvPr/>
        </p:nvSpPr>
        <p:spPr>
          <a:xfrm>
            <a:off x="6283452" y="1612991"/>
            <a:ext cx="1353256"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PIM-Only</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8" name="TextBox 17"/>
          <p:cNvSpPr txBox="1"/>
          <p:nvPr/>
        </p:nvSpPr>
        <p:spPr>
          <a:xfrm>
            <a:off x="6286900" y="2031231"/>
            <a:ext cx="2027671"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
                <a:cs typeface="+mn-cs"/>
              </a:rPr>
              <a:t>Locality-Aware</a:t>
            </a:r>
            <a:endParaRPr kumimoji="0" lang="ko-KR" altLang="en-US" sz="2400" b="0" i="0" u="none" strike="noStrike" kern="0" cap="none" spc="0" normalizeH="0" baseline="0" noProof="0" dirty="0">
              <a:ln>
                <a:noFill/>
              </a:ln>
              <a:solidFill>
                <a:sysClr val="windowText" lastClr="000000"/>
              </a:solidFill>
              <a:effectLst/>
              <a:uLnTx/>
              <a:uFillTx/>
              <a:latin typeface="Tahoma"/>
              <a:ea typeface=""/>
              <a:cs typeface="+mn-cs"/>
            </a:endParaRPr>
          </a:p>
        </p:txBody>
      </p:sp>
      <p:sp>
        <p:nvSpPr>
          <p:cNvPr id="19" name="직사각형 7"/>
          <p:cNvSpPr/>
          <p:nvPr/>
        </p:nvSpPr>
        <p:spPr>
          <a:xfrm>
            <a:off x="3995936" y="2610017"/>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0" name="직사각형 8"/>
          <p:cNvSpPr/>
          <p:nvPr/>
        </p:nvSpPr>
        <p:spPr>
          <a:xfrm>
            <a:off x="4587606" y="2542782"/>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21" name="직사각형 9"/>
          <p:cNvSpPr/>
          <p:nvPr/>
        </p:nvSpPr>
        <p:spPr>
          <a:xfrm>
            <a:off x="5146738" y="2856545"/>
            <a:ext cx="522276" cy="40212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cxnSp>
        <p:nvCxnSpPr>
          <p:cNvPr id="22" name="꺾인 연결선 13"/>
          <p:cNvCxnSpPr>
            <a:endCxn id="19" idx="0"/>
          </p:cNvCxnSpPr>
          <p:nvPr/>
        </p:nvCxnSpPr>
        <p:spPr>
          <a:xfrm rot="10800000" flipV="1">
            <a:off x="4257074" y="1398687"/>
            <a:ext cx="2026378" cy="1211329"/>
          </a:xfrm>
          <a:prstGeom prst="bentConnector2">
            <a:avLst/>
          </a:prstGeom>
          <a:noFill/>
          <a:ln w="19050" cap="flat" cmpd="sng" algn="ctr">
            <a:solidFill>
              <a:srgbClr val="5DA5DA">
                <a:shade val="95000"/>
                <a:satMod val="105000"/>
              </a:srgbClr>
            </a:solidFill>
            <a:prstDash val="dash"/>
            <a:tailEnd type="triangle"/>
          </a:ln>
          <a:effectLst/>
        </p:spPr>
      </p:cxnSp>
      <p:cxnSp>
        <p:nvCxnSpPr>
          <p:cNvPr id="23" name="꺾인 연결선 15"/>
          <p:cNvCxnSpPr>
            <a:endCxn id="20" idx="0"/>
          </p:cNvCxnSpPr>
          <p:nvPr/>
        </p:nvCxnSpPr>
        <p:spPr>
          <a:xfrm rot="10800000" flipV="1">
            <a:off x="4848744" y="1816928"/>
            <a:ext cx="1434708" cy="725854"/>
          </a:xfrm>
          <a:prstGeom prst="bentConnector2">
            <a:avLst/>
          </a:prstGeom>
          <a:noFill/>
          <a:ln w="19050" cap="flat" cmpd="sng" algn="ctr">
            <a:solidFill>
              <a:srgbClr val="5DA5DA">
                <a:shade val="95000"/>
                <a:satMod val="105000"/>
              </a:srgbClr>
            </a:solidFill>
            <a:prstDash val="dash"/>
            <a:tailEnd type="triangle"/>
          </a:ln>
          <a:effectLst/>
        </p:spPr>
      </p:cxnSp>
      <p:cxnSp>
        <p:nvCxnSpPr>
          <p:cNvPr id="24" name="꺾인 연결선 17"/>
          <p:cNvCxnSpPr>
            <a:stCxn id="18" idx="1"/>
            <a:endCxn id="21" idx="0"/>
          </p:cNvCxnSpPr>
          <p:nvPr/>
        </p:nvCxnSpPr>
        <p:spPr>
          <a:xfrm rot="10800000" flipV="1">
            <a:off x="5407876" y="2262063"/>
            <a:ext cx="879024" cy="594481"/>
          </a:xfrm>
          <a:prstGeom prst="bentConnector2">
            <a:avLst/>
          </a:prstGeom>
          <a:noFill/>
          <a:ln w="19050" cap="flat" cmpd="sng" algn="ctr">
            <a:solidFill>
              <a:srgbClr val="5DA5DA">
                <a:shade val="95000"/>
                <a:satMod val="105000"/>
              </a:srgbClr>
            </a:solidFill>
            <a:prstDash val="dash"/>
            <a:tailEnd type="triangle"/>
          </a:ln>
          <a:effectLst/>
        </p:spPr>
      </p:cxnSp>
      <p:sp>
        <p:nvSpPr>
          <p:cNvPr id="14" name="TextBox 13">
            <a:extLst>
              <a:ext uri="{FF2B5EF4-FFF2-40B4-BE49-F238E27FC236}">
                <a16:creationId xmlns:a16="http://schemas.microsoft.com/office/drawing/2014/main" id="{7A3C68F6-D1BB-FB4D-9D7D-A06C6655FD93}"/>
              </a:ext>
            </a:extLst>
          </p:cNvPr>
          <p:cNvSpPr txBox="1"/>
          <p:nvPr/>
        </p:nvSpPr>
        <p:spPr>
          <a:xfrm>
            <a:off x="6804248" y="151709"/>
            <a:ext cx="2198038" cy="830997"/>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25%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33730522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Simpler PIM: PIM-Enabled Instructions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hlinkClick r:id="rId2"/>
              </a:rPr>
              <a:t>"PIM-Enabled Instructions: A Low-Overhead, Locality-Aware Processing-in-Memory Architecture"</a:t>
            </a:r>
            <a:br>
              <a:rPr lang="en-US" dirty="0"/>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1142136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331438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12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r>
              <a:rPr lang="en-US" sz="1400" dirty="0">
                <a:solidFill>
                  <a:srgbClr val="000000"/>
                </a:solidFill>
              </a:rPr>
              <a:t>Burks, Goldstein, von Neumann, “</a:t>
            </a:r>
            <a:r>
              <a:rPr lang="en-US" sz="1400" dirty="0">
                <a:solidFill>
                  <a:srgbClr val="0000FF"/>
                </a:solidFill>
              </a:rPr>
              <a:t>Preliminary discussion of the</a:t>
            </a:r>
          </a:p>
          <a:p>
            <a:r>
              <a:rPr lang="en-US" sz="1400" dirty="0">
                <a:solidFill>
                  <a:srgbClr val="0000FF"/>
                </a:solidFill>
              </a:rPr>
              <a:t>logical design of an electronic computing instrument</a:t>
            </a:r>
            <a:r>
              <a:rPr lang="en-US" sz="1400" dirty="0">
                <a:solidFill>
                  <a:srgbClr val="000000"/>
                </a:solidFill>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r>
              <a:rPr lang="en-US" sz="1000" dirty="0">
                <a:solidFill>
                  <a:srgbClr val="000000"/>
                </a:solidFill>
              </a:rPr>
              <a:t>Image source: https://lbsitbytes2010.wordpress.com/2013/03/29/john-von-neumann-roll-no-15/</a:t>
            </a:r>
          </a:p>
        </p:txBody>
      </p:sp>
      <p:sp>
        <p:nvSpPr>
          <p:cNvPr id="10" name="AutoShape 25">
            <a:extLst>
              <a:ext uri="{FF2B5EF4-FFF2-40B4-BE49-F238E27FC236}">
                <a16:creationId xmlns:a16="http://schemas.microsoft.com/office/drawing/2014/main" id="{D9E911D2-E77B-FF4B-9489-176C3DB04621}"/>
              </a:ext>
            </a:extLst>
          </p:cNvPr>
          <p:cNvSpPr>
            <a:spLocks noChangeArrowheads="1"/>
          </p:cNvSpPr>
          <p:nvPr/>
        </p:nvSpPr>
        <p:spPr bwMode="auto">
          <a:xfrm>
            <a:off x="1475656" y="3862079"/>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901840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785628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172295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142847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129609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Exploiting Data to Design 		   	      Intelligent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11913446"/>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125</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algn="ctr"/>
            <a:r>
              <a:rPr lang="en-US" sz="3200" b="1" dirty="0">
                <a:solidFill>
                  <a:srgbClr val="0432FF"/>
                </a:solidFill>
              </a:rPr>
              <a:t>Can we design </a:t>
            </a:r>
          </a:p>
          <a:p>
            <a:pPr algn="ctr"/>
            <a:r>
              <a:rPr lang="en-US" sz="3200" b="1" dirty="0">
                <a:solidFill>
                  <a:srgbClr val="0432FF"/>
                </a:solidFill>
              </a:rPr>
              <a:t>fundamentally intelligent architectures?</a:t>
            </a:r>
          </a:p>
        </p:txBody>
      </p:sp>
    </p:spTree>
    <p:extLst>
      <p:ext uri="{BB962C8B-B14F-4D97-AF65-F5344CB8AC3E}">
        <p14:creationId xmlns:p14="http://schemas.microsoft.com/office/powerpoint/2010/main" val="2325526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126</a:t>
            </a:fld>
            <a:endParaRPr lang="en-US" altLang="en-US">
              <a:solidFill>
                <a:srgbClr val="000000"/>
              </a:solidFill>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algn="ctr"/>
            <a:r>
              <a:rPr lang="en-US" sz="3200" b="1" dirty="0">
                <a:solidFill>
                  <a:srgbClr val="0432FF"/>
                </a:solidFill>
              </a:rPr>
              <a:t>How do we start?</a:t>
            </a:r>
          </a:p>
        </p:txBody>
      </p:sp>
    </p:spTree>
    <p:extLst>
      <p:ext uri="{BB962C8B-B14F-4D97-AF65-F5344CB8AC3E}">
        <p14:creationId xmlns:p14="http://schemas.microsoft.com/office/powerpoint/2010/main" val="2401043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366713" y="1484784"/>
            <a:ext cx="8428037" cy="822325"/>
          </a:xfrm>
        </p:spPr>
        <p:txBody>
          <a:bodyPr/>
          <a:lstStyle/>
          <a:p>
            <a:pPr algn="ctr" eaLnBrk="1" hangingPunct="1"/>
            <a:r>
              <a:rPr lang="en-US" sz="5000" dirty="0">
                <a:latin typeface="Garamond" charset="0"/>
              </a:rPr>
              <a:t>Self-Optimizing </a:t>
            </a:r>
            <a:br>
              <a:rPr lang="en-US" sz="5000" dirty="0">
                <a:latin typeface="Garamond" charset="0"/>
              </a:rPr>
            </a:br>
            <a:r>
              <a:rPr lang="en-US" sz="5000" dirty="0">
                <a:latin typeface="Garamond" charset="0"/>
              </a:rPr>
              <a:t>Memory Controllers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84765370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Controller</a:t>
            </a:r>
          </a:p>
        </p:txBody>
      </p:sp>
      <p:sp>
        <p:nvSpPr>
          <p:cNvPr id="3" name="Content Placeholder 2"/>
          <p:cNvSpPr>
            <a:spLocks noGrp="1"/>
          </p:cNvSpPr>
          <p:nvPr>
            <p:ph idx="1"/>
          </p:nvPr>
        </p:nvSpPr>
        <p:spPr>
          <a:xfrm>
            <a:off x="228600" y="1371600"/>
            <a:ext cx="8915400" cy="48768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lgn="ctr">
              <a:buNone/>
            </a:pPr>
            <a:r>
              <a:rPr lang="en-US" dirty="0">
                <a:solidFill>
                  <a:srgbClr val="0432FF"/>
                </a:solidFill>
              </a:rPr>
              <a:t>How to schedule requests to maximize system performance?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15" name="Rounded Rectangle 14"/>
          <p:cNvSpPr/>
          <p:nvPr/>
        </p:nvSpPr>
        <p:spPr>
          <a:xfrm>
            <a:off x="2443336" y="2773289"/>
            <a:ext cx="1447800" cy="838200"/>
          </a:xfrm>
          <a:prstGeom prst="roundRect">
            <a:avLst/>
          </a:prstGeom>
          <a:noFill/>
          <a:ln w="31750" cap="flat" cmpd="sng" algn="ctr">
            <a:solidFill>
              <a:sysClr val="windowText" lastClr="000000"/>
            </a:solidFill>
            <a:prstDash val="sysDot"/>
          </a:ln>
          <a:effectLst/>
        </p:spPr>
        <p:txBody>
          <a:bodyPr lIns="91402" tIns="45702" rIns="91402" bIns="45702"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16" name="Rectangle 15"/>
          <p:cNvSpPr/>
          <p:nvPr/>
        </p:nvSpPr>
        <p:spPr>
          <a:xfrm>
            <a:off x="2519536" y="2887589"/>
            <a:ext cx="1295400" cy="609600"/>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45702" rIns="0" bIns="45702" rtlCol="0" anchor="ctr"/>
          <a:lstStyle/>
          <a:p>
            <a:pPr marL="0" marR="0" lvl="0" indent="0" algn="ctr" defTabSz="914024" rtl="0" eaLnBrk="1" fontAlgn="auto" latinLnBrk="0" hangingPunct="1">
              <a:lnSpc>
                <a:spcPct val="9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Memory Controller</a:t>
            </a:r>
          </a:p>
        </p:txBody>
      </p:sp>
      <p:sp>
        <p:nvSpPr>
          <p:cNvPr id="17" name="Rectangle 16"/>
          <p:cNvSpPr/>
          <p:nvPr/>
        </p:nvSpPr>
        <p:spPr>
          <a:xfrm>
            <a:off x="9955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8" name="Rectangle 17"/>
          <p:cNvSpPr/>
          <p:nvPr/>
        </p:nvSpPr>
        <p:spPr>
          <a:xfrm>
            <a:off x="1681336" y="26208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19" name="Rectangle 18"/>
          <p:cNvSpPr/>
          <p:nvPr/>
        </p:nvSpPr>
        <p:spPr>
          <a:xfrm>
            <a:off x="9955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sp>
        <p:nvSpPr>
          <p:cNvPr id="20" name="Rectangle 19"/>
          <p:cNvSpPr/>
          <p:nvPr/>
        </p:nvSpPr>
        <p:spPr>
          <a:xfrm>
            <a:off x="1681336" y="3230488"/>
            <a:ext cx="609600" cy="533400"/>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 lastClr="FFFFFF"/>
                </a:solidFill>
                <a:effectLst/>
                <a:uLnTx/>
                <a:uFillTx/>
                <a:latin typeface="Calibri"/>
                <a:ea typeface=""/>
                <a:cs typeface="+mn-cs"/>
              </a:rPr>
              <a:t>Core</a:t>
            </a:r>
          </a:p>
        </p:txBody>
      </p:sp>
      <p:grpSp>
        <p:nvGrpSpPr>
          <p:cNvPr id="21" name="Group 20"/>
          <p:cNvGrpSpPr/>
          <p:nvPr/>
        </p:nvGrpSpPr>
        <p:grpSpPr>
          <a:xfrm>
            <a:off x="3993232" y="2924944"/>
            <a:ext cx="1676400" cy="457200"/>
            <a:chOff x="5105400" y="1866900"/>
            <a:chExt cx="1676400" cy="457200"/>
          </a:xfrm>
        </p:grpSpPr>
        <p:sp>
          <p:nvSpPr>
            <p:cNvPr id="22" name="Left-Right Arrow 21"/>
            <p:cNvSpPr/>
            <p:nvPr/>
          </p:nvSpPr>
          <p:spPr>
            <a:xfrm>
              <a:off x="5105400" y="1978270"/>
              <a:ext cx="457200" cy="234460"/>
            </a:xfrm>
            <a:prstGeom prst="leftRightArrow">
              <a:avLst/>
            </a:prstGeom>
            <a:solidFill>
              <a:sysClr val="window" lastClr="FFFFFF">
                <a:lumMod val="50000"/>
              </a:sysClr>
            </a:solidFill>
            <a:ln w="25400" cap="flat" cmpd="sng" algn="ctr">
              <a:solidFill>
                <a:sysClr val="window" lastClr="FFFFFF">
                  <a:lumMod val="50000"/>
                </a:sysClr>
              </a:solidFill>
              <a:prstDash val="solid"/>
            </a:ln>
            <a:effectLst/>
          </p:spPr>
          <p:txBody>
            <a:bodyPr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
                <a:cs typeface="+mn-cs"/>
              </a:endParaRPr>
            </a:p>
          </p:txBody>
        </p:sp>
        <p:sp>
          <p:nvSpPr>
            <p:cNvPr id="23" name="Rectangle 22"/>
            <p:cNvSpPr/>
            <p:nvPr/>
          </p:nvSpPr>
          <p:spPr>
            <a:xfrm>
              <a:off x="5715000" y="1866900"/>
              <a:ext cx="1066800" cy="4572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rtlCol="0" anchor="ctr"/>
            <a:lstStyle/>
            <a:p>
              <a:pPr marL="0" marR="0" lvl="0" indent="0" algn="ctr" defTabSz="91402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uLnTx/>
                  <a:uFillTx/>
                  <a:latin typeface="Calibri"/>
                  <a:ea typeface=""/>
                  <a:cs typeface="+mn-cs"/>
                </a:rPr>
                <a:t>Memory</a:t>
              </a:r>
            </a:p>
          </p:txBody>
        </p:sp>
      </p:grpSp>
      <p:cxnSp>
        <p:nvCxnSpPr>
          <p:cNvPr id="24" name="Curved Connector 23"/>
          <p:cNvCxnSpPr>
            <a:stCxn id="16" idx="0"/>
          </p:cNvCxnSpPr>
          <p:nvPr/>
        </p:nvCxnSpPr>
        <p:spPr>
          <a:xfrm rot="5400000" flipH="1" flipV="1">
            <a:off x="3244561" y="2317205"/>
            <a:ext cx="493067" cy="647700"/>
          </a:xfrm>
          <a:prstGeom prst="curvedConnector2">
            <a:avLst/>
          </a:prstGeom>
          <a:noFill/>
          <a:ln w="19050" cap="flat" cmpd="sng" algn="ctr">
            <a:solidFill>
              <a:srgbClr val="FF0000"/>
            </a:solidFill>
            <a:prstDash val="solid"/>
            <a:tailEnd type="arrow" w="lg" len="lg"/>
          </a:ln>
          <a:effectLst/>
        </p:spPr>
      </p:cxnSp>
      <p:sp>
        <p:nvSpPr>
          <p:cNvPr id="26" name="TextBox 25"/>
          <p:cNvSpPr txBox="1"/>
          <p:nvPr/>
        </p:nvSpPr>
        <p:spPr>
          <a:xfrm>
            <a:off x="3869432" y="1988840"/>
            <a:ext cx="4086944" cy="830997"/>
          </a:xfrm>
          <a:prstGeom prst="rect">
            <a:avLst/>
          </a:prstGeom>
          <a:noFill/>
        </p:spPr>
        <p:txBody>
          <a:bodyPr wrap="square" lIns="91402" tIns="45702" rIns="91402" bIns="45702" rtlCol="0">
            <a:spAutoFit/>
          </a:bodyPr>
          <a:lstStyle/>
          <a:p>
            <a:pPr marL="0" marR="0" lvl="0" indent="0" algn="l" defTabSz="914024"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FF0000"/>
                </a:solidFill>
                <a:effectLst/>
                <a:uLnTx/>
                <a:uFillTx/>
                <a:latin typeface="Tahoma"/>
                <a:ea typeface=""/>
                <a:cs typeface="+mn-cs"/>
              </a:rPr>
              <a:t>Resolves memory contention by scheduling requests</a:t>
            </a:r>
          </a:p>
        </p:txBody>
      </p:sp>
    </p:spTree>
    <p:extLst>
      <p:ext uri="{BB962C8B-B14F-4D97-AF65-F5344CB8AC3E}">
        <p14:creationId xmlns:p14="http://schemas.microsoft.com/office/powerpoint/2010/main" val="2902740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z="3400" dirty="0">
                <a:latin typeface="Garamond" charset="0"/>
              </a:rPr>
              <a:t>Why are Memory Controllers Difficult to Design?</a:t>
            </a:r>
          </a:p>
        </p:txBody>
      </p:sp>
      <p:sp>
        <p:nvSpPr>
          <p:cNvPr id="148482" name="Content Placeholder 2"/>
          <p:cNvSpPr>
            <a:spLocks noGrp="1"/>
          </p:cNvSpPr>
          <p:nvPr>
            <p:ph idx="1"/>
          </p:nvPr>
        </p:nvSpPr>
        <p:spPr>
          <a:xfrm>
            <a:off x="228600" y="996950"/>
            <a:ext cx="8915400" cy="5194300"/>
          </a:xfrm>
        </p:spPr>
        <p:txBody>
          <a:bodyPr/>
          <a:lstStyle/>
          <a:p>
            <a:r>
              <a:rPr lang="en-US" dirty="0">
                <a:latin typeface="Tahoma" charset="0"/>
              </a:rPr>
              <a:t>Need to obey </a:t>
            </a:r>
            <a:r>
              <a:rPr lang="en-US" dirty="0">
                <a:solidFill>
                  <a:srgbClr val="0000FF"/>
                </a:solidFill>
                <a:latin typeface="Tahoma" charset="0"/>
              </a:rPr>
              <a:t>DRAM timing constraints </a:t>
            </a:r>
            <a:r>
              <a:rPr lang="en-US" dirty="0">
                <a:latin typeface="Tahoma" charset="0"/>
              </a:rPr>
              <a:t>for correctness</a:t>
            </a:r>
          </a:p>
          <a:p>
            <a:pPr lvl="1"/>
            <a:r>
              <a:rPr lang="en-US" sz="1800" dirty="0">
                <a:latin typeface="Tahoma" charset="0"/>
                <a:ea typeface="ＭＳ Ｐゴシック" charset="0"/>
              </a:rPr>
              <a:t>There are many (50+) timing constraints in DRAM</a:t>
            </a:r>
          </a:p>
          <a:p>
            <a:pPr lvl="1"/>
            <a:r>
              <a:rPr lang="en-US" sz="1800" dirty="0" err="1">
                <a:latin typeface="Tahoma" charset="0"/>
                <a:ea typeface="ＭＳ Ｐゴシック" charset="0"/>
              </a:rPr>
              <a:t>tWTR</a:t>
            </a:r>
            <a:r>
              <a:rPr lang="en-US" sz="1800" dirty="0">
                <a:latin typeface="Tahoma" charset="0"/>
                <a:ea typeface="ＭＳ Ｐゴシック" charset="0"/>
              </a:rPr>
              <a:t>: Minimum number of cycles to wait before issuing a read command after a write command is issued</a:t>
            </a:r>
          </a:p>
          <a:p>
            <a:pPr lvl="1"/>
            <a:r>
              <a:rPr lang="en-US" sz="1800" dirty="0" err="1">
                <a:latin typeface="Tahoma" charset="0"/>
                <a:ea typeface="ＭＳ Ｐゴシック" charset="0"/>
              </a:rPr>
              <a:t>tRC</a:t>
            </a:r>
            <a:r>
              <a:rPr lang="en-US" sz="1800" dirty="0">
                <a:latin typeface="Tahoma" charset="0"/>
                <a:ea typeface="ＭＳ Ｐゴシック" charset="0"/>
              </a:rPr>
              <a:t>: Minimum number of cycles between the issuing of two consecutive activate commands to the same bank</a:t>
            </a:r>
          </a:p>
          <a:p>
            <a:pPr lvl="1"/>
            <a:r>
              <a:rPr lang="en-US" sz="1800" dirty="0">
                <a:latin typeface="Tahoma" charset="0"/>
                <a:ea typeface="ＭＳ Ｐゴシック" charset="0"/>
              </a:rPr>
              <a:t>…</a:t>
            </a:r>
          </a:p>
          <a:p>
            <a:r>
              <a:rPr lang="en-US" dirty="0">
                <a:latin typeface="Tahoma" charset="0"/>
              </a:rPr>
              <a:t>Need to </a:t>
            </a:r>
            <a:r>
              <a:rPr lang="en-US" dirty="0">
                <a:solidFill>
                  <a:srgbClr val="0000FF"/>
                </a:solidFill>
                <a:latin typeface="Tahoma" charset="0"/>
              </a:rPr>
              <a:t>keep track of many resources </a:t>
            </a:r>
            <a:r>
              <a:rPr lang="en-US" dirty="0">
                <a:latin typeface="Tahoma" charset="0"/>
              </a:rPr>
              <a:t>to prevent conflicts</a:t>
            </a:r>
          </a:p>
          <a:p>
            <a:pPr lvl="1"/>
            <a:r>
              <a:rPr lang="en-US" sz="1800" dirty="0">
                <a:latin typeface="Tahoma" charset="0"/>
                <a:ea typeface="ＭＳ Ｐゴシック" charset="0"/>
              </a:rPr>
              <a:t>Channels, banks, ranks, data bus, address bus, row buffers, …</a:t>
            </a:r>
          </a:p>
          <a:p>
            <a:r>
              <a:rPr lang="en-US" dirty="0">
                <a:latin typeface="Tahoma" charset="0"/>
              </a:rPr>
              <a:t>Need to handle </a:t>
            </a:r>
            <a:r>
              <a:rPr lang="en-US" dirty="0">
                <a:solidFill>
                  <a:srgbClr val="0000FF"/>
                </a:solidFill>
                <a:latin typeface="Tahoma" charset="0"/>
              </a:rPr>
              <a:t>DRAM refresh</a:t>
            </a:r>
          </a:p>
          <a:p>
            <a:r>
              <a:rPr lang="en-US" dirty="0">
                <a:latin typeface="Tahoma" charset="0"/>
              </a:rPr>
              <a:t>Need to </a:t>
            </a:r>
            <a:r>
              <a:rPr lang="en-US" dirty="0">
                <a:solidFill>
                  <a:srgbClr val="0000FF"/>
                </a:solidFill>
                <a:latin typeface="Tahoma" charset="0"/>
              </a:rPr>
              <a:t>manage power </a:t>
            </a:r>
            <a:r>
              <a:rPr lang="en-US" dirty="0">
                <a:latin typeface="Tahoma" charset="0"/>
              </a:rPr>
              <a:t>consumption</a:t>
            </a:r>
          </a:p>
          <a:p>
            <a:r>
              <a:rPr lang="en-US" dirty="0">
                <a:latin typeface="Tahoma" charset="0"/>
              </a:rPr>
              <a:t>Need to </a:t>
            </a:r>
            <a:r>
              <a:rPr lang="en-US" dirty="0">
                <a:solidFill>
                  <a:srgbClr val="0000FF"/>
                </a:solidFill>
                <a:latin typeface="Tahoma" charset="0"/>
              </a:rPr>
              <a:t>optimize performance &amp; QoS </a:t>
            </a:r>
            <a:r>
              <a:rPr lang="en-US" sz="1800" dirty="0">
                <a:latin typeface="Tahoma" charset="0"/>
              </a:rPr>
              <a:t>(in the presence of constraints)</a:t>
            </a:r>
          </a:p>
          <a:p>
            <a:pPr lvl="1"/>
            <a:r>
              <a:rPr lang="en-US" sz="1800" dirty="0">
                <a:latin typeface="Tahoma" charset="0"/>
                <a:ea typeface="ＭＳ Ｐゴシック" charset="0"/>
              </a:rPr>
              <a:t>Reordering is not simple</a:t>
            </a:r>
          </a:p>
          <a:p>
            <a:pPr lvl="1"/>
            <a:r>
              <a:rPr lang="en-US" sz="1800" dirty="0">
                <a:latin typeface="Tahoma" charset="0"/>
                <a:ea typeface="ＭＳ Ｐゴシック" charset="0"/>
              </a:rPr>
              <a:t>Fairness and QoS needs complicates the scheduling problem</a:t>
            </a:r>
          </a:p>
          <a:p>
            <a:r>
              <a:rPr lang="en-US" sz="2000" dirty="0">
                <a:latin typeface="Tahoma" charset="0"/>
              </a:rPr>
              <a:t>… </a:t>
            </a:r>
            <a:endParaRPr lang="en-US" sz="2000" dirty="0">
              <a:latin typeface="Tahoma" charset="0"/>
              <a:ea typeface="ＭＳ Ｐゴシック" charset="0"/>
            </a:endParaRPr>
          </a:p>
          <a:p>
            <a:pPr lvl="2"/>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latin typeface="Tahoma" charset="0"/>
            </a:endParaRPr>
          </a:p>
        </p:txBody>
      </p:sp>
      <p:sp>
        <p:nvSpPr>
          <p:cNvPr id="13107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45C9F7-48A2-2845-A994-B7F52349117E}"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9744212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21215441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solidFill>
                  <a:srgbClr val="006633"/>
                </a:solidFill>
                <a:latin typeface="Garamond" charset="0"/>
              </a:rPr>
              <a:t>Many Memory Timing Constraints</a:t>
            </a:r>
            <a:endParaRPr lang="en-US" dirty="0">
              <a:latin typeface="Garamond" charset="0"/>
            </a:endParaRPr>
          </a:p>
        </p:txBody>
      </p:sp>
      <p:sp>
        <p:nvSpPr>
          <p:cNvPr id="100354" name="Content Placeholder 2"/>
          <p:cNvSpPr>
            <a:spLocks noGrp="1"/>
          </p:cNvSpPr>
          <p:nvPr>
            <p:ph idx="1"/>
          </p:nvPr>
        </p:nvSpPr>
        <p:spPr>
          <a:xfrm>
            <a:off x="228600" y="996950"/>
            <a:ext cx="8610600" cy="5194300"/>
          </a:xfrm>
        </p:spPr>
        <p:txBody>
          <a:bodyPr/>
          <a:lstStyle/>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endParaRPr lang="en-US">
              <a:latin typeface="Tahoma" charset="0"/>
            </a:endParaRPr>
          </a:p>
          <a:p>
            <a:r>
              <a:rPr lang="en-US" sz="2000">
                <a:latin typeface="Tahoma" charset="0"/>
              </a:rPr>
              <a:t>From Lee et al., </a:t>
            </a:r>
            <a:r>
              <a:rPr lang="ja-JP" altLang="en-US" sz="2000">
                <a:latin typeface="Tahoma" charset="0"/>
              </a:rPr>
              <a:t>“</a:t>
            </a:r>
            <a:r>
              <a:rPr lang="en-US" altLang="ja-JP" sz="2000">
                <a:solidFill>
                  <a:srgbClr val="0000FF"/>
                </a:solidFill>
                <a:latin typeface="Tahoma" charset="0"/>
              </a:rPr>
              <a:t>DRAM-Aware Last-Level Cache Writeback: Reducing Write-Caused Interference in Memory Systems</a:t>
            </a:r>
            <a:r>
              <a:rPr lang="en-US" altLang="ja-JP" sz="2000">
                <a:latin typeface="Tahoma" charset="0"/>
              </a:rPr>
              <a:t>,</a:t>
            </a:r>
            <a:r>
              <a:rPr lang="ja-JP" altLang="en-US" sz="2000">
                <a:latin typeface="Tahoma" charset="0"/>
              </a:rPr>
              <a:t>”</a:t>
            </a:r>
            <a:r>
              <a:rPr lang="en-US" altLang="ja-JP" sz="2000">
                <a:latin typeface="Tahoma" charset="0"/>
              </a:rPr>
              <a:t> HPS Technical Report, April 2010.</a:t>
            </a:r>
            <a:endParaRPr lang="en-US" sz="2000">
              <a:latin typeface="Tahoma" charset="0"/>
            </a:endParaRPr>
          </a:p>
        </p:txBody>
      </p:sp>
      <p:sp>
        <p:nvSpPr>
          <p:cNvPr id="10035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416D8-BCBB-8041-9FE7-ECE4D443510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7988"/>
            <a:ext cx="9186863" cy="20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52070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dirty="0">
                <a:latin typeface="Garamond" charset="0"/>
              </a:rPr>
              <a:t>Many Memory Timing Constraints</a:t>
            </a:r>
          </a:p>
        </p:txBody>
      </p:sp>
      <p:sp>
        <p:nvSpPr>
          <p:cNvPr id="153602" name="Content Placeholder 2"/>
          <p:cNvSpPr>
            <a:spLocks noGrp="1"/>
          </p:cNvSpPr>
          <p:nvPr>
            <p:ph idx="1"/>
          </p:nvPr>
        </p:nvSpPr>
        <p:spPr>
          <a:xfrm>
            <a:off x="228600" y="996950"/>
            <a:ext cx="8610600" cy="5194300"/>
          </a:xfrm>
        </p:spPr>
        <p:txBody>
          <a:bodyPr/>
          <a:lstStyle/>
          <a:p>
            <a:r>
              <a:rPr lang="en-US" dirty="0">
                <a:latin typeface="Tahoma" charset="0"/>
              </a:rPr>
              <a:t>Kim et al., “</a:t>
            </a:r>
            <a:r>
              <a:rPr lang="en-US" altLang="ja-JP" dirty="0">
                <a:solidFill>
                  <a:srgbClr val="0000FF"/>
                </a:solidFill>
                <a:latin typeface="Tahoma" charset="0"/>
              </a:rPr>
              <a:t>A Case for Exploiting Subarray-Level Parallelism (SALP) in DRAM</a:t>
            </a:r>
            <a:r>
              <a:rPr lang="en-US" altLang="ja-JP" dirty="0">
                <a:latin typeface="Tahoma" charset="0"/>
              </a:rPr>
              <a:t>,</a:t>
            </a:r>
            <a:r>
              <a:rPr lang="en-US" dirty="0">
                <a:latin typeface="Tahoma" charset="0"/>
              </a:rPr>
              <a:t>”</a:t>
            </a:r>
            <a:r>
              <a:rPr lang="en-US" altLang="ja-JP" dirty="0">
                <a:latin typeface="Tahoma" charset="0"/>
              </a:rPr>
              <a:t> ISCA 2012.</a:t>
            </a:r>
          </a:p>
          <a:p>
            <a:r>
              <a:rPr lang="en-US" dirty="0">
                <a:latin typeface="Tahoma" charset="0"/>
              </a:rPr>
              <a:t>Lee et al., “</a:t>
            </a:r>
            <a:r>
              <a:rPr lang="en-US" altLang="ja-JP" dirty="0">
                <a:solidFill>
                  <a:srgbClr val="0000FF"/>
                </a:solidFill>
                <a:latin typeface="Tahoma" charset="0"/>
              </a:rPr>
              <a:t>Tiered-Latency DRAM: A Low Latency and Low Cost DRAM Architecture</a:t>
            </a:r>
            <a:r>
              <a:rPr lang="en-US" altLang="ja-JP" dirty="0">
                <a:latin typeface="Tahoma" charset="0"/>
              </a:rPr>
              <a:t>,</a:t>
            </a:r>
            <a:r>
              <a:rPr lang="en-US" dirty="0">
                <a:latin typeface="Tahoma" charset="0"/>
              </a:rPr>
              <a:t>”</a:t>
            </a:r>
            <a:r>
              <a:rPr lang="en-US" altLang="ja-JP" dirty="0">
                <a:latin typeface="Tahoma" charset="0"/>
              </a:rPr>
              <a:t> HPCA 2013.</a:t>
            </a:r>
            <a:endParaRPr lang="en-US" dirty="0">
              <a:latin typeface="Tahoma" charset="0"/>
            </a:endParaRPr>
          </a:p>
        </p:txBody>
      </p:sp>
      <p:sp>
        <p:nvSpPr>
          <p:cNvPr id="15360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B3E27-5D4F-FA40-B496-EABCBE23577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536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9144000" cy="294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17556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2401"/>
            <a:ext cx="8964488" cy="1066800"/>
          </a:xfrm>
        </p:spPr>
        <p:txBody>
          <a:bodyPr/>
          <a:lstStyle/>
          <a:p>
            <a:r>
              <a:rPr lang="en-US" sz="3200" dirty="0"/>
              <a:t>Memory Controller Design Is Becoming More Difficult</a:t>
            </a:r>
          </a:p>
        </p:txBody>
      </p:sp>
      <p:sp>
        <p:nvSpPr>
          <p:cNvPr id="3" name="Content Placeholder 2"/>
          <p:cNvSpPr>
            <a:spLocks noGrp="1"/>
          </p:cNvSpPr>
          <p:nvPr>
            <p:ph idx="1"/>
          </p:nvPr>
        </p:nvSpPr>
        <p:spPr>
          <a:xfrm>
            <a:off x="228600" y="4377767"/>
            <a:ext cx="8610600" cy="986115"/>
          </a:xfrm>
        </p:spPr>
        <p:txBody>
          <a:bodyPr/>
          <a:lstStyle/>
          <a:p>
            <a:r>
              <a:rPr lang="en-US" dirty="0"/>
              <a:t>Heterogeneous agents: CPUs, GPUs, and HWAs </a:t>
            </a:r>
          </a:p>
          <a:p>
            <a:r>
              <a:rPr lang="en-US" dirty="0"/>
              <a:t>Main memory interference between CPUs, GPUs, HWAs</a:t>
            </a:r>
          </a:p>
          <a:p>
            <a:r>
              <a:rPr lang="en-US" dirty="0"/>
              <a:t>Many timing constraints for various memory types</a:t>
            </a:r>
          </a:p>
          <a:p>
            <a:r>
              <a:rPr lang="en-US" dirty="0"/>
              <a:t>Many goals at the same time: performance, fairness, QoS, energy efficiency,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52AE0C9-F7C4-4547-82DB-A8816991FA84}"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CPU</a:t>
            </a: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Shared Cache</a:t>
            </a: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GPU</a:t>
            </a: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HWA</a:t>
            </a: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Memory Controllers</a:t>
            </a: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ahoma"/>
                <a:ea typeface="+mn-ea"/>
                <a:cs typeface="+mn-cs"/>
              </a:rPr>
              <a:t>DRAM and Hybrid Memories</a:t>
            </a: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31870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and Dream</a:t>
            </a:r>
          </a:p>
        </p:txBody>
      </p:sp>
      <p:sp>
        <p:nvSpPr>
          <p:cNvPr id="3" name="Content Placeholder 2"/>
          <p:cNvSpPr>
            <a:spLocks noGrp="1"/>
          </p:cNvSpPr>
          <p:nvPr>
            <p:ph idx="1"/>
          </p:nvPr>
        </p:nvSpPr>
        <p:spPr/>
        <p:txBody>
          <a:bodyPr/>
          <a:lstStyle/>
          <a:p>
            <a:r>
              <a:rPr lang="en-US" dirty="0"/>
              <a:t>Reality: It difficult to design a policy that maximizes performance, QoS, energy-efficiency, … </a:t>
            </a:r>
          </a:p>
          <a:p>
            <a:pPr lvl="1"/>
            <a:r>
              <a:rPr lang="en-US" dirty="0"/>
              <a:t>Too many things to think about</a:t>
            </a:r>
          </a:p>
          <a:p>
            <a:pPr lvl="1"/>
            <a:r>
              <a:rPr lang="en-US" dirty="0"/>
              <a:t>Continuously changing workload and system behavior</a:t>
            </a:r>
          </a:p>
          <a:p>
            <a:endParaRPr lang="en-US" dirty="0"/>
          </a:p>
          <a:p>
            <a:pPr marL="0" indent="0">
              <a:buNone/>
            </a:pPr>
            <a:endParaRPr lang="en-US" dirty="0"/>
          </a:p>
          <a:p>
            <a:pPr marL="0" indent="0">
              <a:buNone/>
            </a:pPr>
            <a:endParaRPr lang="en-US" dirty="0"/>
          </a:p>
          <a:p>
            <a:r>
              <a:rPr lang="en-US" dirty="0"/>
              <a:t>Dream: Wouldn’t it be nice if the DRAM controller automatically found a good scheduling policy on its own?</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Arial" charset="0"/>
            </a:endParaRPr>
          </a:p>
        </p:txBody>
      </p:sp>
    </p:spTree>
    <p:extLst>
      <p:ext uri="{BB962C8B-B14F-4D97-AF65-F5344CB8AC3E}">
        <p14:creationId xmlns:p14="http://schemas.microsoft.com/office/powerpoint/2010/main" val="1301041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3" y="6454775"/>
            <a:ext cx="9034462" cy="3460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err="1">
                <a:ln>
                  <a:noFill/>
                </a:ln>
                <a:solidFill>
                  <a:srgbClr val="000000"/>
                </a:solidFill>
                <a:effectLst/>
                <a:uLnTx/>
                <a:uFillTx/>
                <a:latin typeface="Tahoma" charset="0"/>
                <a:ea typeface="ＭＳ Ｐゴシック" charset="0"/>
                <a:cs typeface="ＭＳ Ｐゴシック" charset="0"/>
              </a:rPr>
              <a:t>Ipek</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a:t>
            </a:r>
            <a:r>
              <a:rPr kumimoji="0" lang="en-US"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S</a:t>
            </a:r>
            <a:r>
              <a:rPr kumimoji="0" lang="en-US" altLang="ja-JP" sz="1650" b="0" i="0" u="none" strike="noStrike" kern="1200" cap="none" spc="0" normalizeH="0" baseline="0" noProof="0" dirty="0">
                <a:ln>
                  <a:noFill/>
                </a:ln>
                <a:solidFill>
                  <a:srgbClr val="0000FF"/>
                </a:solidFill>
                <a:effectLst/>
                <a:uLnTx/>
                <a:uFillTx/>
                <a:latin typeface="Tahoma" charset="0"/>
                <a:ea typeface="ＭＳ Ｐゴシック" charset="0"/>
                <a:cs typeface="ＭＳ Ｐゴシック" charset="0"/>
              </a:rPr>
              <a:t>elf Optimizing Memory Controllers: A Reinforcement Learning Approach</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a:t>
            </a:r>
            <a:r>
              <a:rPr kumimoji="0" lang="en-US" altLang="ja-JP"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rPr>
              <a:t> ISCA 2008.</a:t>
            </a:r>
            <a:endParaRPr kumimoji="0" lang="en-US" sz="1650" b="0" i="0" u="none" strike="noStrike" kern="1200" cap="none" spc="0" normalizeH="0" baseline="0" noProof="0" dirty="0">
              <a:ln>
                <a:noFill/>
              </a:ln>
              <a:solidFill>
                <a:srgbClr val="000000"/>
              </a:solidFill>
              <a:effectLst/>
              <a:uLnTx/>
              <a:uFillTx/>
              <a:latin typeface="Tahoma" charset="0"/>
              <a:ea typeface="ＭＳ Ｐゴシック" charset="0"/>
              <a:cs typeface="ＭＳ Ｐゴシック" charset="0"/>
            </a:endParaRPr>
          </a:p>
        </p:txBody>
      </p:sp>
      <p:sp>
        <p:nvSpPr>
          <p:cNvPr id="211969"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599" y="996950"/>
            <a:ext cx="8880475" cy="5194300"/>
          </a:xfrm>
        </p:spPr>
        <p:txBody>
          <a:bodyPr/>
          <a:lstStyle/>
          <a:p>
            <a:r>
              <a:rPr lang="en-US" sz="2200" dirty="0">
                <a:latin typeface="Tahoma" charset="0"/>
              </a:rPr>
              <a:t>Problem: DRAM controllers are difficult to design</a:t>
            </a:r>
            <a:endParaRPr lang="en-US" sz="2200" dirty="0">
              <a:latin typeface="Tahoma" charset="0"/>
              <a:sym typeface="Wingdings" charset="0"/>
            </a:endParaRPr>
          </a:p>
          <a:p>
            <a:pPr lvl="1"/>
            <a:r>
              <a:rPr lang="en-US" sz="2000" dirty="0">
                <a:latin typeface="Tahoma" charset="0"/>
              </a:rPr>
              <a:t>It is difficult for human designers to design a policy that can adapt itself very well to different workloads and different system conditions</a:t>
            </a:r>
          </a:p>
          <a:p>
            <a:endParaRPr lang="en-US" sz="2200" dirty="0">
              <a:latin typeface="Tahoma" charset="0"/>
            </a:endParaRPr>
          </a:p>
          <a:p>
            <a:r>
              <a:rPr lang="en-US" sz="2200" dirty="0">
                <a:latin typeface="Tahoma" charset="0"/>
              </a:rPr>
              <a:t>Idea: </a:t>
            </a:r>
            <a:r>
              <a:rPr lang="en-US" sz="2200" dirty="0">
                <a:solidFill>
                  <a:srgbClr val="0000FF"/>
                </a:solidFill>
                <a:latin typeface="Tahoma" charset="0"/>
              </a:rPr>
              <a:t>A memory controller that adapts its scheduling policy to workload behavior and system conditions using machine learning</a:t>
            </a:r>
            <a:r>
              <a:rPr lang="en-US" sz="2200" dirty="0">
                <a:latin typeface="Tahoma" charset="0"/>
              </a:rPr>
              <a:t>.</a:t>
            </a:r>
          </a:p>
          <a:p>
            <a:endParaRPr lang="en-US" sz="2200" dirty="0">
              <a:latin typeface="Tahoma" charset="0"/>
            </a:endParaRPr>
          </a:p>
          <a:p>
            <a:r>
              <a:rPr lang="en-US" sz="2200" dirty="0">
                <a:latin typeface="Tahoma" charset="0"/>
              </a:rPr>
              <a:t>Observation: </a:t>
            </a:r>
            <a:r>
              <a:rPr lang="en-US" sz="2200" dirty="0">
                <a:solidFill>
                  <a:srgbClr val="0000FF"/>
                </a:solidFill>
                <a:latin typeface="Tahoma" charset="0"/>
              </a:rPr>
              <a:t>Reinforcement learning maps nicely to memory control.</a:t>
            </a:r>
          </a:p>
          <a:p>
            <a:endParaRPr lang="en-US" sz="2200" dirty="0">
              <a:latin typeface="Tahoma" charset="0"/>
            </a:endParaRPr>
          </a:p>
          <a:p>
            <a:r>
              <a:rPr lang="en-US" sz="2200" dirty="0">
                <a:latin typeface="Tahoma" charset="0"/>
              </a:rPr>
              <a:t>Design: </a:t>
            </a:r>
            <a:r>
              <a:rPr lang="en-US" sz="2200" dirty="0">
                <a:solidFill>
                  <a:srgbClr val="FF0000"/>
                </a:solidFill>
                <a:latin typeface="Tahoma" charset="0"/>
              </a:rPr>
              <a:t>Memory controller is a reinforcement learning agent</a:t>
            </a:r>
          </a:p>
          <a:p>
            <a:pPr lvl="1"/>
            <a:r>
              <a:rPr lang="en-US" sz="2000" dirty="0">
                <a:latin typeface="Tahoma" charset="0"/>
              </a:rPr>
              <a:t>It dynamically and continuously learns and employs the best scheduling policy to maximize long-term performance.</a:t>
            </a:r>
          </a:p>
        </p:txBody>
      </p:sp>
    </p:spTree>
    <p:extLst>
      <p:ext uri="{BB962C8B-B14F-4D97-AF65-F5344CB8AC3E}">
        <p14:creationId xmlns:p14="http://schemas.microsoft.com/office/powerpoint/2010/main" val="39593155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r>
              <a:rPr lang="en-US">
                <a:latin typeface="Garamond" charset="0"/>
              </a:rPr>
              <a:t>Self-Optimizing DRAM Controllers</a:t>
            </a:r>
          </a:p>
        </p:txBody>
      </p:sp>
      <p:sp>
        <p:nvSpPr>
          <p:cNvPr id="212994" name="Content Placeholder 2"/>
          <p:cNvSpPr>
            <a:spLocks noGrp="1"/>
          </p:cNvSpPr>
          <p:nvPr>
            <p:ph idx="1"/>
          </p:nvPr>
        </p:nvSpPr>
        <p:spPr>
          <a:xfrm>
            <a:off x="228600" y="996950"/>
            <a:ext cx="8610600" cy="5194300"/>
          </a:xfrm>
        </p:spPr>
        <p:txBody>
          <a:bodyPr/>
          <a:lstStyle/>
          <a:p>
            <a:r>
              <a:rPr lang="en-US">
                <a:latin typeface="Tahoma" charset="0"/>
              </a:rPr>
              <a:t>Engin Ipek, </a:t>
            </a:r>
            <a:r>
              <a:rPr lang="en-US" u="sng">
                <a:latin typeface="Tahoma" charset="0"/>
              </a:rPr>
              <a:t>Onur Mutlu</a:t>
            </a:r>
            <a:r>
              <a:rPr lang="en-US">
                <a:latin typeface="Tahoma" charset="0"/>
              </a:rPr>
              <a:t>, José F. Martínez, and Rich Caruana, </a:t>
            </a:r>
            <a:br>
              <a:rPr lang="en-US">
                <a:latin typeface="Tahoma" charset="0"/>
              </a:rPr>
            </a:br>
            <a:r>
              <a:rPr lang="en-US" b="1">
                <a:latin typeface="Tahoma" charset="0"/>
                <a:hlinkClick r:id="rId2"/>
              </a:rPr>
              <a:t>"Self Optimizing Memory Controllers: A Reinforcement Learning Approach"</a:t>
            </a:r>
            <a:br>
              <a:rPr lang="en-US">
                <a:latin typeface="Tahoma" charset="0"/>
              </a:rPr>
            </a:br>
            <a:r>
              <a:rPr lang="en-US" i="1">
                <a:latin typeface="Tahoma" charset="0"/>
              </a:rPr>
              <a:t>Proceedings of the </a:t>
            </a:r>
            <a:r>
              <a:rPr lang="en-US" i="1">
                <a:latin typeface="Tahoma" charset="0"/>
                <a:hlinkClick r:id="rId3"/>
              </a:rPr>
              <a:t>35th International Symposium on Computer Architecture</a:t>
            </a:r>
            <a:r>
              <a:rPr lang="en-US" i="1">
                <a:latin typeface="Tahoma" charset="0"/>
              </a:rPr>
              <a:t> (</a:t>
            </a:r>
            <a:r>
              <a:rPr lang="en-US" b="1" i="1">
                <a:latin typeface="Tahoma" charset="0"/>
              </a:rPr>
              <a:t>ISCA</a:t>
            </a:r>
            <a:r>
              <a:rPr lang="en-US" i="1">
                <a:latin typeface="Tahoma" charset="0"/>
              </a:rPr>
              <a:t>)</a:t>
            </a:r>
            <a:r>
              <a:rPr lang="en-US">
                <a:latin typeface="Tahoma" charset="0"/>
              </a:rPr>
              <a:t>, pages 39-50, Beijing, China, June 2008.</a:t>
            </a:r>
          </a:p>
          <a:p>
            <a:endParaRPr lang="en-US">
              <a:latin typeface="Tahoma" charset="0"/>
            </a:endParaRPr>
          </a:p>
          <a:p>
            <a:endParaRPr lang="en-US">
              <a:latin typeface="Tahoma" charset="0"/>
            </a:endParaRPr>
          </a:p>
        </p:txBody>
      </p:sp>
      <p:sp>
        <p:nvSpPr>
          <p:cNvPr id="21299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F6232D-3F99-8044-A0D3-4A89214C5629}"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299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7249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p:cNvSpPr>
          <p:nvPr/>
        </p:nvSpPr>
        <p:spPr bwMode="auto">
          <a:xfrm>
            <a:off x="250825" y="3284538"/>
            <a:ext cx="8582025" cy="369887"/>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Goal: Learn to choose actions to maximize 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0</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rPr>
              <a:t> + </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1</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a:t>
            </a:r>
            <a:r>
              <a:rPr kumimoji="0" lang="en-US" sz="1800" b="0" i="0" u="none" strike="noStrike" kern="1200" cap="none" spc="0" normalizeH="0" baseline="30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r</a:t>
            </a:r>
            <a:r>
              <a:rPr kumimoji="0" lang="en-US" sz="1800" b="0" i="0" u="none" strike="noStrike" kern="1200" cap="none" spc="0" normalizeH="0" baseline="-25000" noProof="0" dirty="0">
                <a:ln>
                  <a:noFill/>
                </a:ln>
                <a:solidFill>
                  <a:srgbClr val="FF0000"/>
                </a:solidFill>
                <a:effectLst/>
                <a:uLnTx/>
                <a:uFillTx/>
                <a:latin typeface="Tahoma"/>
                <a:ea typeface="ＭＳ Ｐゴシック" charset="0"/>
                <a:cs typeface="ＭＳ Ｐゴシック" charset="0"/>
              </a:rPr>
              <a:t>2</a:t>
            </a:r>
            <a:r>
              <a:rPr kumimoji="0" lang="en-US" sz="1800" b="0" i="0" u="none" strike="noStrike" kern="1200" cap="none" spc="0" normalizeH="0" baseline="0" noProof="0" dirty="0">
                <a:ln>
                  <a:noFill/>
                </a:ln>
                <a:solidFill>
                  <a:srgbClr val="FF0000"/>
                </a:solidFill>
                <a:effectLst/>
                <a:uLnTx/>
                <a:uFillTx/>
                <a:latin typeface="Tahoma"/>
                <a:ea typeface="ＭＳ Ｐゴシック" charset="0"/>
                <a:cs typeface="ＭＳ Ｐゴシック" charset="0"/>
                <a:sym typeface="Symbol" charset="0"/>
              </a:rPr>
              <a:t> + … ( 0   &lt; 1) </a:t>
            </a:r>
          </a:p>
        </p:txBody>
      </p:sp>
      <p:sp>
        <p:nvSpPr>
          <p:cNvPr id="2" name="Rectangle 1"/>
          <p:cNvSpPr/>
          <p:nvPr/>
        </p:nvSpPr>
        <p:spPr bwMode="auto">
          <a:xfrm>
            <a:off x="228600" y="3657600"/>
            <a:ext cx="8534400" cy="2209800"/>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
        <p:nvSpPr>
          <p:cNvPr id="9" name="Rectangle 8"/>
          <p:cNvSpPr/>
          <p:nvPr/>
        </p:nvSpPr>
        <p:spPr bwMode="auto">
          <a:xfrm>
            <a:off x="1828800" y="6302339"/>
            <a:ext cx="4953000" cy="327061"/>
          </a:xfrm>
          <a:prstGeom prst="rect">
            <a:avLst/>
          </a:prstGeom>
          <a:solidFill>
            <a:schemeClr val="bg1"/>
          </a:solidFill>
          <a:ln w="9525" cap="flat" cmpd="sng" algn="ctr">
            <a:solidFill>
              <a:schemeClr val="tx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charset="0"/>
              <a:cs typeface="ＭＳ Ｐゴシック" charset="0"/>
            </a:endParaRPr>
          </a:p>
        </p:txBody>
      </p:sp>
    </p:spTree>
    <p:extLst>
      <p:ext uri="{BB962C8B-B14F-4D97-AF65-F5344CB8AC3E}">
        <p14:creationId xmlns:p14="http://schemas.microsoft.com/office/powerpoint/2010/main" val="2215879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atin typeface="Garamond" charset="0"/>
              </a:rPr>
              <a:t>Self-Optimizing DRAM Controllers</a:t>
            </a:r>
          </a:p>
        </p:txBody>
      </p:sp>
      <p:sp>
        <p:nvSpPr>
          <p:cNvPr id="3" name="Content Placeholder 2"/>
          <p:cNvSpPr>
            <a:spLocks noGrp="1"/>
          </p:cNvSpPr>
          <p:nvPr>
            <p:ph idx="1"/>
          </p:nvPr>
        </p:nvSpPr>
        <p:spPr>
          <a:xfrm>
            <a:off x="228600" y="996950"/>
            <a:ext cx="8807450" cy="5194300"/>
          </a:xfrm>
        </p:spPr>
        <p:txBody>
          <a:bodyPr/>
          <a:lstStyle/>
          <a:p>
            <a:r>
              <a:rPr lang="en-US" dirty="0">
                <a:latin typeface="Tahoma" charset="0"/>
              </a:rPr>
              <a:t>Dynamically adapt the memory scheduling policy via interaction with the system at runtime </a:t>
            </a:r>
          </a:p>
          <a:p>
            <a:pPr lvl="1"/>
            <a:r>
              <a:rPr lang="en-US" sz="2000" dirty="0">
                <a:latin typeface="Tahoma" charset="0"/>
                <a:ea typeface="ＭＳ Ｐゴシック" charset="0"/>
              </a:rPr>
              <a:t>Associate system states and actions (commands) with long term reward values: </a:t>
            </a:r>
            <a:r>
              <a:rPr lang="en-US" sz="2000" dirty="0">
                <a:solidFill>
                  <a:srgbClr val="0000FF"/>
                </a:solidFill>
                <a:latin typeface="Tahoma" charset="0"/>
                <a:ea typeface="ＭＳ Ｐゴシック" charset="0"/>
              </a:rPr>
              <a:t>each action at a given state leads to a learned reward</a:t>
            </a:r>
          </a:p>
          <a:p>
            <a:pPr lvl="1"/>
            <a:r>
              <a:rPr lang="en-US" sz="2000" dirty="0">
                <a:solidFill>
                  <a:srgbClr val="0000FF"/>
                </a:solidFill>
                <a:latin typeface="Tahoma" charset="0"/>
                <a:ea typeface="ＭＳ Ｐゴシック" charset="0"/>
              </a:rPr>
              <a:t>Schedule command with highest estimated long-term reward value </a:t>
            </a:r>
            <a:r>
              <a:rPr lang="en-US" sz="2000" dirty="0">
                <a:latin typeface="Tahoma" charset="0"/>
                <a:ea typeface="ＭＳ Ｐゴシック" charset="0"/>
              </a:rPr>
              <a:t>in each state</a:t>
            </a:r>
          </a:p>
          <a:p>
            <a:pPr lvl="1"/>
            <a:r>
              <a:rPr lang="en-US" sz="2000" dirty="0">
                <a:solidFill>
                  <a:srgbClr val="0000FF"/>
                </a:solidFill>
                <a:latin typeface="Tahoma" charset="0"/>
                <a:ea typeface="ＭＳ Ｐゴシック" charset="0"/>
              </a:rPr>
              <a:t>Continuously update reward values for </a:t>
            </a:r>
            <a:r>
              <a:rPr lang="en-US" sz="2000" dirty="0">
                <a:latin typeface="Tahoma" charset="0"/>
                <a:ea typeface="ＭＳ Ｐゴシック" charset="0"/>
              </a:rPr>
              <a:t>&lt;state, action&gt; pairs based on feedback from system</a:t>
            </a:r>
          </a:p>
          <a:p>
            <a:endParaRPr lang="en-US" dirty="0">
              <a:latin typeface="Tahoma" charset="0"/>
            </a:endParaRPr>
          </a:p>
        </p:txBody>
      </p:sp>
      <p:sp>
        <p:nvSpPr>
          <p:cNvPr id="214019"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CD6446-5582-7A40-8F43-AE1278A8CDA6}"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5"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860800"/>
            <a:ext cx="7334250" cy="2620963"/>
          </a:xfrm>
          <a:prstGeom prst="rect">
            <a:avLst/>
          </a:prstGeom>
          <a:noFill/>
          <a:ln>
            <a:noFill/>
          </a:ln>
          <a:effectLst/>
          <a:extLst>
            <a:ext uri="{909E8E84-426E-40dd-AFC4-6F175D3DCCD1}">
              <a14:hiddenFill xmlns="" xmlns:a14="http://schemas.microsoft.com/office/drawing/2010/main">
                <a:solidFill>
                  <a:srgbClr val="697986"/>
                </a:solidFill>
              </a14:hiddenFill>
            </a:ext>
            <a:ext uri="{91240B29-F687-4f45-9708-019B960494DF}">
              <a14:hiddenLine xmlns="" xmlns:a14="http://schemas.microsoft.com/office/drawing/2010/main" w="12700">
                <a:solidFill>
                  <a:srgbClr val="697986"/>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30899445"/>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atin typeface="Garamond" charset="0"/>
              </a:rPr>
              <a:t>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504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508250"/>
            <a:ext cx="8255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627637"/>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atin typeface="Garamond" charset="0"/>
              </a:rPr>
              <a:t>States, Actions, Rewards</a:t>
            </a:r>
          </a:p>
        </p:txBody>
      </p:sp>
      <p:sp>
        <p:nvSpPr>
          <p:cNvPr id="216066"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DCBF04-3A79-AF48-9739-B143C129DD9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0" name="Rectangle 23"/>
          <p:cNvSpPr>
            <a:spLocks noChangeArrowheads="1"/>
          </p:cNvSpPr>
          <p:nvPr/>
        </p:nvSpPr>
        <p:spPr bwMode="auto">
          <a:xfrm>
            <a:off x="-107950" y="990600"/>
            <a:ext cx="27876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Reward function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+1 for scheduling Read and Write commands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0 at all other times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Goal is to maximize long-term       data bus utilization</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1" name="Rectangle 20"/>
          <p:cNvSpPr>
            <a:spLocks noChangeArrowheads="1"/>
          </p:cNvSpPr>
          <p:nvPr/>
        </p:nvSpPr>
        <p:spPr bwMode="auto">
          <a:xfrm>
            <a:off x="2771775" y="1125538"/>
            <a:ext cx="295275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State attributes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reads, writes, and load misses in transaction queue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Number of pending writes and ROB heads waiting for referenced row</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Request</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ＭＳ Ｐゴシック" charset="0"/>
              </a:rPr>
              <a:t>’</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s relative ROB order</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
        <p:nvSpPr>
          <p:cNvPr id="12" name="Rectangle 24"/>
          <p:cNvSpPr>
            <a:spLocks noChangeArrowheads="1"/>
          </p:cNvSpPr>
          <p:nvPr/>
        </p:nvSpPr>
        <p:spPr bwMode="auto">
          <a:xfrm>
            <a:off x="5724525" y="1233488"/>
            <a:ext cx="4189413"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596900" marR="0" lvl="0" indent="-342900" algn="l" defTabSz="914400" rtl="0" eaLnBrk="1" fontAlgn="auto" latinLnBrk="0" hangingPunct="1">
              <a:lnSpc>
                <a:spcPct val="100000"/>
              </a:lnSpc>
              <a:spcBef>
                <a:spcPts val="1200"/>
              </a:spcBef>
              <a:spcAft>
                <a:spcPts val="0"/>
              </a:spcAft>
              <a:buClr>
                <a:srgbClr val="C50011"/>
              </a:buClr>
              <a:buSzPct val="125000"/>
              <a:buFont typeface="Zapf Dingbats"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432FF"/>
                </a:solidFill>
                <a:effectLst/>
                <a:uLnTx/>
                <a:uFillTx/>
                <a:latin typeface="Tahoma"/>
                <a:ea typeface="ＭＳ Ｐゴシック" charset="0"/>
                <a:cs typeface="ＭＳ Ｐゴシック" charset="0"/>
              </a:rPr>
              <a:t>Actions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Activate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Write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load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Read - store miss</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pending</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Precharge</a:t>
            </a: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 preemptive</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NOP</a:t>
            </a: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Char char="•"/>
              <a:tabLst>
                <a:tab pos="0" algn="l"/>
                <a:tab pos="0" algn="l"/>
                <a:tab pos="0" algn="l"/>
                <a:tab pos="0" algn="l"/>
                <a:tab pos="0" algn="l"/>
                <a:tab pos="0" algn="l"/>
                <a:tab pos="0" algn="l"/>
                <a:tab pos="0" algn="l"/>
                <a:tab pos="0" algn="l"/>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952500" marR="0" lvl="1" indent="-342900" algn="l" defTabSz="914400" rtl="0" eaLnBrk="1" fontAlgn="auto" latinLnBrk="0" hangingPunct="1">
              <a:lnSpc>
                <a:spcPct val="100000"/>
              </a:lnSpc>
              <a:spcBef>
                <a:spcPts val="1200"/>
              </a:spcBef>
              <a:spcAft>
                <a:spcPts val="0"/>
              </a:spcAft>
              <a:buClr>
                <a:srgbClr val="C50011"/>
              </a:buClr>
              <a:buSzPct val="125000"/>
              <a:buFont typeface="Lucida Grande" charset="0"/>
              <a:buNone/>
              <a:tabLst>
                <a:tab pos="0" algn="l"/>
                <a:tab pos="0" algn="l"/>
                <a:tab pos="0" algn="l"/>
                <a:tab pos="0" algn="l"/>
                <a:tab pos="0" algn="l"/>
                <a:tab pos="0" algn="l"/>
                <a:tab pos="0" algn="l"/>
                <a:tab pos="0" algn="l"/>
                <a:tab pos="0" algn="l"/>
              </a:tabLst>
              <a:defRPr/>
            </a:pPr>
            <a:r>
              <a:rPr kumimoji="0" lang="en-US" sz="18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p:txBody>
      </p:sp>
    </p:spTree>
    <p:extLst>
      <p:ext uri="{BB962C8B-B14F-4D97-AF65-F5344CB8AC3E}">
        <p14:creationId xmlns:p14="http://schemas.microsoft.com/office/powerpoint/2010/main" val="140395517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atin typeface="Garamond" charset="0"/>
              </a:rPr>
              <a:t>Performance Results</a:t>
            </a:r>
          </a:p>
        </p:txBody>
      </p:sp>
      <p:sp>
        <p:nvSpPr>
          <p:cNvPr id="21709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E2AD46-439A-884D-8CC7-72A877BA44F8}"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4567386"/>
            <a:ext cx="91440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125538"/>
            <a:ext cx="9072562" cy="227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00E241F-C2DD-C644-85FA-1F1842C314C2}"/>
              </a:ext>
            </a:extLst>
          </p:cNvPr>
          <p:cNvSpPr txBox="1"/>
          <p:nvPr/>
        </p:nvSpPr>
        <p:spPr>
          <a:xfrm>
            <a:off x="357949" y="3501008"/>
            <a:ext cx="834555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432FF"/>
                </a:solidFill>
                <a:effectLst/>
                <a:uLnTx/>
                <a:uFillTx/>
                <a:latin typeface="Tahoma"/>
                <a:ea typeface="+mn-ea"/>
                <a:cs typeface="+mn-cs"/>
              </a:rPr>
              <a:t>Large, robust performance improvements </a:t>
            </a:r>
            <a:br>
              <a:rPr kumimoji="0" lang="en-US" sz="3000" b="1" i="0" u="none" strike="noStrike" kern="1200" cap="none" spc="0" normalizeH="0" baseline="0" noProof="0" dirty="0">
                <a:ln>
                  <a:noFill/>
                </a:ln>
                <a:solidFill>
                  <a:srgbClr val="0432FF"/>
                </a:solidFill>
                <a:effectLst/>
                <a:uLnTx/>
                <a:uFillTx/>
                <a:latin typeface="Tahoma"/>
                <a:ea typeface="+mn-ea"/>
                <a:cs typeface="+mn-cs"/>
              </a:rPr>
            </a:br>
            <a:r>
              <a:rPr kumimoji="0" lang="en-US" sz="3000" b="1" i="0" u="none" strike="noStrike" kern="1200" cap="none" spc="0" normalizeH="0" baseline="0" noProof="0" dirty="0">
                <a:ln>
                  <a:noFill/>
                </a:ln>
                <a:solidFill>
                  <a:srgbClr val="0432FF"/>
                </a:solidFill>
                <a:effectLst/>
                <a:uLnTx/>
                <a:uFillTx/>
                <a:latin typeface="Tahoma"/>
                <a:ea typeface="+mn-ea"/>
                <a:cs typeface="+mn-cs"/>
              </a:rPr>
              <a:t>over many human-designed policies </a:t>
            </a:r>
          </a:p>
        </p:txBody>
      </p:sp>
    </p:spTree>
    <p:extLst>
      <p:ext uri="{BB962C8B-B14F-4D97-AF65-F5344CB8AC3E}">
        <p14:creationId xmlns:p14="http://schemas.microsoft.com/office/powerpoint/2010/main" val="158458584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4294967295"/>
          </p:nvPr>
        </p:nvSpPr>
        <p:spPr>
          <a:xfrm>
            <a:off x="7315200" y="6492883"/>
            <a:ext cx="1828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00" b="0" i="0" u="none" strike="noStrike" kern="0" cap="none" spc="0" normalizeH="0" baseline="0" noProof="0" dirty="0">
                <a:ln>
                  <a:noFill/>
                </a:ln>
                <a:solidFill>
                  <a:srgbClr val="006633"/>
                </a:solidFill>
                <a:effectLst/>
                <a:uLnTx/>
                <a:uFillTx/>
                <a:latin typeface="Garamond"/>
                <a:ea typeface="+mj-ea"/>
                <a:cs typeface="+mj-cs"/>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2798802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atin typeface="Garamond" charset="0"/>
              </a:rPr>
              <a:t>Self Optimizing DRAM Controllers</a:t>
            </a:r>
          </a:p>
        </p:txBody>
      </p:sp>
      <p:sp>
        <p:nvSpPr>
          <p:cNvPr id="3" name="Content Placeholder 2"/>
          <p:cNvSpPr>
            <a:spLocks noGrp="1"/>
          </p:cNvSpPr>
          <p:nvPr>
            <p:ph idx="1"/>
          </p:nvPr>
        </p:nvSpPr>
        <p:spPr>
          <a:xfrm>
            <a:off x="228600" y="996950"/>
            <a:ext cx="8915400" cy="5194300"/>
          </a:xfrm>
        </p:spPr>
        <p:txBody>
          <a:bodyPr/>
          <a:lstStyle/>
          <a:p>
            <a:pPr marL="17462" indent="0">
              <a:buFont typeface="Wingdings" charset="0"/>
              <a:buNone/>
              <a:defRPr/>
            </a:pPr>
            <a:r>
              <a:rPr lang="en-US" dirty="0"/>
              <a:t>+ </a:t>
            </a:r>
            <a:r>
              <a:rPr lang="en-US" dirty="0">
                <a:solidFill>
                  <a:srgbClr val="0432FF"/>
                </a:solidFill>
              </a:rPr>
              <a:t>Continuous learning </a:t>
            </a:r>
            <a:r>
              <a:rPr lang="en-US" dirty="0"/>
              <a:t>in the presence of changing environment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0432FF"/>
                </a:solidFill>
              </a:rPr>
              <a:t>Reduced designer burden </a:t>
            </a:r>
            <a:r>
              <a:rPr lang="en-US" dirty="0"/>
              <a:t>in finding a good scheduling policy. Designer specifies:</a:t>
            </a:r>
          </a:p>
          <a:p>
            <a:pPr marL="17462" indent="0">
              <a:buFont typeface="Wingdings" charset="0"/>
              <a:buNone/>
              <a:defRPr/>
            </a:pPr>
            <a:r>
              <a:rPr lang="en-US" dirty="0"/>
              <a:t>	1) What system variables might be useful</a:t>
            </a:r>
          </a:p>
          <a:p>
            <a:pPr marL="17462" indent="0">
              <a:buFont typeface="Wingdings" charset="0"/>
              <a:buNone/>
              <a:defRPr/>
            </a:pPr>
            <a:r>
              <a:rPr lang="en-US" dirty="0"/>
              <a:t>	2) What target to optimize, but not how to optimize it</a:t>
            </a:r>
          </a:p>
          <a:p>
            <a:pPr marL="0" indent="0">
              <a:buFont typeface="Wingdings" charset="0"/>
              <a:buNone/>
              <a:defRPr/>
            </a:pPr>
            <a:endParaRPr lang="en-US" dirty="0"/>
          </a:p>
          <a:p>
            <a:pPr marL="17462" indent="0">
              <a:buFont typeface="Wingdings" charset="0"/>
              <a:buNone/>
              <a:defRPr/>
            </a:pPr>
            <a:r>
              <a:rPr lang="en-US" dirty="0"/>
              <a:t>-- How to specify </a:t>
            </a:r>
            <a:r>
              <a:rPr lang="en-US" dirty="0">
                <a:solidFill>
                  <a:srgbClr val="FF0000"/>
                </a:solidFill>
              </a:rPr>
              <a:t>different objectives</a:t>
            </a:r>
            <a:r>
              <a:rPr lang="en-US" dirty="0"/>
              <a:t>? (e.g., fairness, QoS, …)</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Hardware complexity</a:t>
            </a:r>
            <a:r>
              <a:rPr lang="en-US" dirty="0"/>
              <a:t>?</a:t>
            </a:r>
          </a:p>
          <a:p>
            <a:pPr marL="17462" indent="0">
              <a:buFont typeface="Wingdings" charset="0"/>
              <a:buNone/>
              <a:defRPr/>
            </a:pPr>
            <a:endParaRPr lang="en-US" dirty="0"/>
          </a:p>
          <a:p>
            <a:pPr marL="17462" indent="0">
              <a:buFont typeface="Wingdings" charset="0"/>
              <a:buNone/>
              <a:defRPr/>
            </a:pPr>
            <a:r>
              <a:rPr lang="en-US" dirty="0"/>
              <a:t>-- </a:t>
            </a:r>
            <a:r>
              <a:rPr lang="en-US" dirty="0">
                <a:solidFill>
                  <a:srgbClr val="FF0000"/>
                </a:solidFill>
              </a:rPr>
              <a:t>Design </a:t>
            </a:r>
            <a:r>
              <a:rPr lang="en-US" b="1" dirty="0">
                <a:solidFill>
                  <a:srgbClr val="FF0000"/>
                </a:solidFill>
              </a:rPr>
              <a:t>mindset</a:t>
            </a:r>
            <a:r>
              <a:rPr lang="en-US" dirty="0">
                <a:solidFill>
                  <a:srgbClr val="FF0000"/>
                </a:solidFill>
              </a:rPr>
              <a:t> and flow</a:t>
            </a:r>
          </a:p>
        </p:txBody>
      </p:sp>
      <p:sp>
        <p:nvSpPr>
          <p:cNvPr id="2181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0D7E44-239C-964A-A44F-B93A25D8B58A}"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Tree>
    <p:extLst>
      <p:ext uri="{BB962C8B-B14F-4D97-AF65-F5344CB8AC3E}">
        <p14:creationId xmlns:p14="http://schemas.microsoft.com/office/powerpoint/2010/main" val="13975267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More on Self-Optimizing DRAM Controllers</a:t>
            </a:r>
          </a:p>
        </p:txBody>
      </p:sp>
      <p:sp>
        <p:nvSpPr>
          <p:cNvPr id="215042" name="Content Placeholder 2"/>
          <p:cNvSpPr>
            <a:spLocks noGrp="1"/>
          </p:cNvSpPr>
          <p:nvPr>
            <p:ph idx="1"/>
          </p:nvPr>
        </p:nvSpPr>
        <p:spPr>
          <a:xfrm>
            <a:off x="228600" y="996950"/>
            <a:ext cx="8610600" cy="5194300"/>
          </a:xfrm>
        </p:spPr>
        <p:txBody>
          <a:bodyPr/>
          <a:lstStyle/>
          <a:p>
            <a:r>
              <a:rPr lang="en-US" sz="1800" dirty="0" err="1">
                <a:latin typeface="Tahoma" charset="0"/>
              </a:rPr>
              <a:t>Engin</a:t>
            </a:r>
            <a:r>
              <a:rPr lang="en-US" sz="1800" dirty="0">
                <a:latin typeface="Tahoma" charset="0"/>
              </a:rPr>
              <a:t> </a:t>
            </a:r>
            <a:r>
              <a:rPr lang="en-US" sz="1800" dirty="0" err="1">
                <a:latin typeface="Tahoma" charset="0"/>
              </a:rPr>
              <a:t>Ipek</a:t>
            </a:r>
            <a:r>
              <a:rPr lang="en-US" sz="1800" dirty="0">
                <a:latin typeface="Tahoma" charset="0"/>
              </a:rPr>
              <a:t>, Onur Mutlu, José F. </a:t>
            </a:r>
            <a:r>
              <a:rPr lang="en-US" sz="1800" dirty="0" err="1">
                <a:latin typeface="Tahoma" charset="0"/>
              </a:rPr>
              <a:t>Martínez</a:t>
            </a:r>
            <a:r>
              <a:rPr lang="en-US" sz="1800" dirty="0">
                <a:latin typeface="Tahoma" charset="0"/>
              </a:rPr>
              <a:t>, and Rich </a:t>
            </a:r>
            <a:r>
              <a:rPr lang="en-US" sz="1800" dirty="0" err="1">
                <a:latin typeface="Tahoma" charset="0"/>
              </a:rPr>
              <a:t>Caruana</a:t>
            </a:r>
            <a:r>
              <a:rPr lang="en-US" sz="1800" dirty="0">
                <a:latin typeface="Tahoma" charset="0"/>
              </a:rPr>
              <a:t>, </a:t>
            </a:r>
            <a:br>
              <a:rPr lang="en-US" sz="1800" dirty="0">
                <a:latin typeface="Tahoma" charset="0"/>
              </a:rPr>
            </a:br>
            <a:r>
              <a:rPr lang="en-US" sz="1800" b="1" dirty="0">
                <a:latin typeface="Tahoma" charset="0"/>
                <a:hlinkClick r:id="rId2"/>
              </a:rPr>
              <a:t>"Self Optimizing Memory Controllers: A Reinforcement Learning Approach"</a:t>
            </a:r>
            <a:br>
              <a:rPr lang="en-US" sz="1800" dirty="0">
                <a:latin typeface="Tahoma" charset="0"/>
              </a:rPr>
            </a:br>
            <a:r>
              <a:rPr lang="en-US" sz="1800" i="1" dirty="0">
                <a:latin typeface="Tahoma" charset="0"/>
              </a:rPr>
              <a:t>Proceedings of the </a:t>
            </a:r>
            <a:r>
              <a:rPr lang="en-US" sz="1800" i="1" dirty="0">
                <a:latin typeface="Tahoma" charset="0"/>
                <a:hlinkClick r:id="rId3"/>
              </a:rPr>
              <a:t>35th International Symposium on Computer Architecture</a:t>
            </a:r>
            <a:r>
              <a:rPr lang="en-US" sz="1800" i="1" dirty="0">
                <a:latin typeface="Tahoma" charset="0"/>
              </a:rPr>
              <a:t> (</a:t>
            </a:r>
            <a:r>
              <a:rPr lang="en-US" sz="1800" b="1" i="1" dirty="0">
                <a:latin typeface="Tahoma" charset="0"/>
              </a:rPr>
              <a:t>ISCA</a:t>
            </a:r>
            <a:r>
              <a:rPr lang="en-US" sz="1800" i="1" dirty="0">
                <a:latin typeface="Tahoma" charset="0"/>
              </a:rPr>
              <a:t>)</a:t>
            </a:r>
            <a:r>
              <a:rPr lang="en-US" sz="1800" dirty="0">
                <a:latin typeface="Tahoma" charset="0"/>
              </a:rPr>
              <a:t>, pages 39-50, Beijing, China, June 2008.</a:t>
            </a:r>
          </a:p>
          <a:p>
            <a:endParaRPr lang="en-US" sz="1800" dirty="0">
              <a:latin typeface="Tahoma" charset="0"/>
            </a:endParaRPr>
          </a:p>
          <a:p>
            <a:endParaRPr lang="en-US" dirty="0">
              <a:latin typeface="Tahoma" charset="0"/>
            </a:endParaRPr>
          </a:p>
        </p:txBody>
      </p:sp>
      <p:sp>
        <p:nvSpPr>
          <p:cNvPr id="21504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2" name="Picture 1"/>
          <p:cNvPicPr>
            <a:picLocks noChangeAspect="1"/>
          </p:cNvPicPr>
          <p:nvPr/>
        </p:nvPicPr>
        <p:blipFill>
          <a:blip r:embed="rId4"/>
          <a:stretch>
            <a:fillRect/>
          </a:stretch>
        </p:blipFill>
        <p:spPr>
          <a:xfrm>
            <a:off x="0" y="3771507"/>
            <a:ext cx="9144000" cy="1791093"/>
          </a:xfrm>
          <a:prstGeom prst="rect">
            <a:avLst/>
          </a:prstGeom>
        </p:spPr>
      </p:pic>
    </p:spTree>
    <p:extLst>
      <p:ext uri="{BB962C8B-B14F-4D97-AF65-F5344CB8AC3E}">
        <p14:creationId xmlns:p14="http://schemas.microsoft.com/office/powerpoint/2010/main" val="611313533"/>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3134018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6453438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712595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a:defRPr/>
            </a:pPr>
            <a:fld id="{DA95AFC4-B67F-BC48-882B-8F3B14641016}" type="slidenum">
              <a:rPr lang="en-US" smtClean="0"/>
              <a:pPr>
                <a:defRPr/>
              </a:pPr>
              <a:t>145</a:t>
            </a:fld>
            <a:endParaRPr lang="en-US"/>
          </a:p>
        </p:txBody>
      </p:sp>
    </p:spTree>
    <p:extLst>
      <p:ext uri="{BB962C8B-B14F-4D97-AF65-F5344CB8AC3E}">
        <p14:creationId xmlns:p14="http://schemas.microsoft.com/office/powerpoint/2010/main" val="58024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Interfaces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a:defRPr/>
            </a:pPr>
            <a:fld id="{DA95AFC4-B67F-BC48-882B-8F3B14641016}" type="slidenum">
              <a:rPr lang="en-US" smtClean="0"/>
              <a:pPr>
                <a:defRPr/>
              </a:pPr>
              <a:t>146</a:t>
            </a:fld>
            <a:endParaRPr lang="en-US"/>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83802869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a:defRPr/>
            </a:pPr>
            <a:fld id="{DA95AFC4-B67F-BC48-882B-8F3B14641016}" type="slidenum">
              <a:rPr lang="en-US" smtClean="0"/>
              <a:pPr>
                <a:defRPr/>
              </a:pPr>
              <a:t>147</a:t>
            </a:fld>
            <a:endParaRPr lang="en-US"/>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80530592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Abhilasha</a:t>
            </a:r>
            <a:r>
              <a:rPr lang="en-US" sz="1700" dirty="0"/>
              <a:t> Jain, </a:t>
            </a:r>
            <a:r>
              <a:rPr lang="en-US" sz="1700" dirty="0" err="1"/>
              <a:t>Diptesh</a:t>
            </a:r>
            <a:r>
              <a:rPr lang="en-US" sz="1700" dirty="0"/>
              <a:t> Majumdar, Kevin Hsieh, Gennady Pekhimenko, </a:t>
            </a:r>
            <a:r>
              <a:rPr lang="en-US" sz="1700" dirty="0" err="1"/>
              <a:t>Eiman</a:t>
            </a:r>
            <a:r>
              <a:rPr lang="en-US" sz="1700" dirty="0"/>
              <a:t> Ebrahimi, Nastaran Hajinazar, Phillip B. Gibbons and Onur Mutlu,</a:t>
            </a:r>
            <a:br>
              <a:rPr lang="en-US" sz="1700" dirty="0"/>
            </a:br>
            <a:r>
              <a:rPr lang="en-US" sz="1700" b="1" dirty="0">
                <a:hlinkClick r:id="rId2"/>
              </a:rPr>
              <a:t>"A Case for Richer Cross-layer Abstractions: Bridging the Semantic Gap with Expressive Memory"</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148</a:t>
            </a:fld>
            <a:endParaRPr lang="en-US"/>
          </a:p>
        </p:txBody>
      </p:sp>
      <p:pic>
        <p:nvPicPr>
          <p:cNvPr id="5" name="Picture 4">
            <a:extLst>
              <a:ext uri="{FF2B5EF4-FFF2-40B4-BE49-F238E27FC236}">
                <a16:creationId xmlns:a16="http://schemas.microsoft.com/office/drawing/2014/main" id="{E145A992-0FE5-B446-A1A6-725FE0D3A7CF}"/>
              </a:ext>
            </a:extLst>
          </p:cNvPr>
          <p:cNvPicPr>
            <a:picLocks noChangeAspect="1"/>
          </p:cNvPicPr>
          <p:nvPr/>
        </p:nvPicPr>
        <p:blipFill>
          <a:blip r:embed="rId9"/>
          <a:stretch>
            <a:fillRect/>
          </a:stretch>
        </p:blipFill>
        <p:spPr>
          <a:xfrm>
            <a:off x="88842" y="4005064"/>
            <a:ext cx="9019662" cy="2186188"/>
          </a:xfrm>
          <a:prstGeom prst="rect">
            <a:avLst/>
          </a:prstGeom>
        </p:spPr>
      </p:pic>
    </p:spTree>
    <p:extLst>
      <p:ext uri="{BB962C8B-B14F-4D97-AF65-F5344CB8AC3E}">
        <p14:creationId xmlns:p14="http://schemas.microsoft.com/office/powerpoint/2010/main" val="272554788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6D52-A3A4-BB4C-95B5-D7873A3CAACD}"/>
              </a:ext>
            </a:extLst>
          </p:cNvPr>
          <p:cNvSpPr>
            <a:spLocks noGrp="1"/>
          </p:cNvSpPr>
          <p:nvPr>
            <p:ph type="title"/>
          </p:nvPr>
        </p:nvSpPr>
        <p:spPr/>
        <p:txBody>
          <a:bodyPr/>
          <a:lstStyle/>
          <a:p>
            <a:r>
              <a:rPr lang="en-US" dirty="0"/>
              <a:t>X-</a:t>
            </a:r>
            <a:r>
              <a:rPr lang="en-US" dirty="0" err="1"/>
              <a:t>MeM</a:t>
            </a:r>
            <a:r>
              <a:rPr lang="en-US" dirty="0"/>
              <a:t> Aids Many Optimizations</a:t>
            </a:r>
          </a:p>
        </p:txBody>
      </p:sp>
      <p:sp>
        <p:nvSpPr>
          <p:cNvPr id="3" name="Content Placeholder 2">
            <a:extLst>
              <a:ext uri="{FF2B5EF4-FFF2-40B4-BE49-F238E27FC236}">
                <a16:creationId xmlns:a16="http://schemas.microsoft.com/office/drawing/2014/main" id="{07CA2F28-2488-E747-BAA8-A1CAE698496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D2B23E-41F9-6F47-9E06-4386E4593CE4}"/>
              </a:ext>
            </a:extLst>
          </p:cNvPr>
          <p:cNvPicPr>
            <a:picLocks noChangeAspect="1"/>
          </p:cNvPicPr>
          <p:nvPr/>
        </p:nvPicPr>
        <p:blipFill>
          <a:blip r:embed="rId2"/>
          <a:stretch>
            <a:fillRect/>
          </a:stretch>
        </p:blipFill>
        <p:spPr>
          <a:xfrm>
            <a:off x="372107" y="958340"/>
            <a:ext cx="8323585" cy="5817110"/>
          </a:xfrm>
          <a:prstGeom prst="rect">
            <a:avLst/>
          </a:prstGeom>
        </p:spPr>
      </p:pic>
    </p:spTree>
    <p:extLst>
      <p:ext uri="{BB962C8B-B14F-4D97-AF65-F5344CB8AC3E}">
        <p14:creationId xmlns:p14="http://schemas.microsoft.com/office/powerpoint/2010/main" val="18203035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600" kern="0" dirty="0">
                <a:solidFill>
                  <a:srgbClr val="006633"/>
                </a:solidFill>
              </a:rPr>
              <a:t>Data Movement Overwhelms Modern Machines </a:t>
            </a:r>
          </a:p>
        </p:txBody>
      </p:sp>
    </p:spTree>
    <p:extLst>
      <p:ext uri="{BB962C8B-B14F-4D97-AF65-F5344CB8AC3E}">
        <p14:creationId xmlns:p14="http://schemas.microsoft.com/office/powerpoint/2010/main" val="1935982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2FD8-C628-064E-B654-422ABB282C2F}"/>
              </a:ext>
            </a:extLst>
          </p:cNvPr>
          <p:cNvSpPr>
            <a:spLocks noGrp="1"/>
          </p:cNvSpPr>
          <p:nvPr>
            <p:ph type="title"/>
          </p:nvPr>
        </p:nvSpPr>
        <p:spPr/>
        <p:txBody>
          <a:bodyPr/>
          <a:lstStyle/>
          <a:p>
            <a:r>
              <a:rPr lang="en-US" dirty="0"/>
              <a:t>Expressive (Memory) Interfaces for GPUs</a:t>
            </a:r>
          </a:p>
        </p:txBody>
      </p:sp>
      <p:sp>
        <p:nvSpPr>
          <p:cNvPr id="3" name="Content Placeholder 2">
            <a:extLst>
              <a:ext uri="{FF2B5EF4-FFF2-40B4-BE49-F238E27FC236}">
                <a16:creationId xmlns:a16="http://schemas.microsoft.com/office/drawing/2014/main" id="{6EB3B564-03E4-1349-929A-2E1148D45F1E}"/>
              </a:ext>
            </a:extLst>
          </p:cNvPr>
          <p:cNvSpPr>
            <a:spLocks noGrp="1"/>
          </p:cNvSpPr>
          <p:nvPr>
            <p:ph idx="1"/>
          </p:nvPr>
        </p:nvSpPr>
        <p:spPr>
          <a:xfrm>
            <a:off x="228600" y="997529"/>
            <a:ext cx="8682038" cy="5193723"/>
          </a:xfrm>
        </p:spPr>
        <p:txBody>
          <a:bodyPr/>
          <a:lstStyle/>
          <a:p>
            <a:r>
              <a:rPr lang="en-US" sz="1700" dirty="0"/>
              <a:t>Nandita Vijaykumar, </a:t>
            </a:r>
            <a:r>
              <a:rPr lang="en-US" sz="1700" dirty="0" err="1"/>
              <a:t>Eiman</a:t>
            </a:r>
            <a:r>
              <a:rPr lang="en-US" sz="1700" dirty="0"/>
              <a:t> Ebrahimi, Kevin Hsieh, Phillip B. Gibbons and Onur Mutlu,</a:t>
            </a:r>
            <a:br>
              <a:rPr lang="en-US" sz="1700" dirty="0"/>
            </a:br>
            <a:r>
              <a:rPr lang="en-US" sz="1700" b="1" dirty="0">
                <a:hlinkClick r:id="rId2"/>
              </a:rPr>
              <a:t>"The Locality Descriptor: A Holistic Cross-Layer Abstraction to Express Data Locality in GPUs"</a:t>
            </a:r>
            <a:br>
              <a:rPr lang="en-US" sz="1700" dirty="0"/>
            </a:br>
            <a:r>
              <a:rPr lang="en-US" sz="1700" i="1" dirty="0"/>
              <a:t>Proceedings of the </a:t>
            </a:r>
            <a:r>
              <a:rPr lang="en-US" sz="1700" i="1" dirty="0">
                <a:hlinkClick r:id="rId3"/>
              </a:rPr>
              <a:t>45th International Symposium on Computer Architecture</a:t>
            </a:r>
            <a:r>
              <a:rPr lang="en-US" sz="1700" i="1" dirty="0"/>
              <a:t> (</a:t>
            </a:r>
            <a:r>
              <a:rPr lang="en-US" sz="1700" b="1" i="1" dirty="0"/>
              <a:t>ISCA</a:t>
            </a:r>
            <a:r>
              <a:rPr lang="en-US" sz="1700" i="1" dirty="0"/>
              <a:t>)</a:t>
            </a:r>
            <a:r>
              <a:rPr lang="en-US" sz="1700" dirty="0"/>
              <a:t>, Los Angeles, CA, USA, June 2018. </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Talk Slides (pptx)</a:t>
            </a:r>
            <a:r>
              <a:rPr lang="en-US" sz="1700" dirty="0"/>
              <a:t> </a:t>
            </a:r>
            <a:r>
              <a:rPr lang="en-US" sz="1700" dirty="0">
                <a:hlinkClick r:id="rId7"/>
              </a:rPr>
              <a:t>(pdf)</a:t>
            </a:r>
            <a:r>
              <a:rPr lang="en-US" sz="1700" dirty="0"/>
              <a:t>] </a:t>
            </a:r>
            <a:br>
              <a:rPr lang="en-US" sz="1700" dirty="0"/>
            </a:br>
            <a:r>
              <a:rPr lang="en-US" sz="1700" dirty="0"/>
              <a:t>[</a:t>
            </a:r>
            <a:r>
              <a:rPr lang="en-US" sz="1700" dirty="0">
                <a:hlinkClick r:id="rId8"/>
              </a:rPr>
              <a:t>Lightning Talk Video</a:t>
            </a:r>
            <a:r>
              <a:rPr lang="en-US" sz="1700" dirty="0"/>
              <a:t>] </a:t>
            </a:r>
            <a:br>
              <a:rPr lang="en-US" sz="1700" dirty="0"/>
            </a:br>
            <a:endParaRPr lang="en-US" sz="1700" dirty="0"/>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3E3956AB-73AF-DA47-9B86-0C2E0F90E73D}"/>
              </a:ext>
            </a:extLst>
          </p:cNvPr>
          <p:cNvSpPr>
            <a:spLocks noGrp="1"/>
          </p:cNvSpPr>
          <p:nvPr>
            <p:ph type="sldNum" sz="quarter" idx="11"/>
          </p:nvPr>
        </p:nvSpPr>
        <p:spPr/>
        <p:txBody>
          <a:bodyPr/>
          <a:lstStyle/>
          <a:p>
            <a:pPr>
              <a:defRPr/>
            </a:pPr>
            <a:fld id="{DA95AFC4-B67F-BC48-882B-8F3B14641016}" type="slidenum">
              <a:rPr lang="en-US" smtClean="0"/>
              <a:pPr>
                <a:defRPr/>
              </a:pPr>
              <a:t>150</a:t>
            </a:fld>
            <a:endParaRPr lang="en-US"/>
          </a:p>
        </p:txBody>
      </p:sp>
      <p:pic>
        <p:nvPicPr>
          <p:cNvPr id="6" name="Picture 5">
            <a:extLst>
              <a:ext uri="{FF2B5EF4-FFF2-40B4-BE49-F238E27FC236}">
                <a16:creationId xmlns:a16="http://schemas.microsoft.com/office/drawing/2014/main" id="{D7E19532-BD2E-4D40-9F98-09CE73A3DF50}"/>
              </a:ext>
            </a:extLst>
          </p:cNvPr>
          <p:cNvPicPr>
            <a:picLocks noChangeAspect="1"/>
          </p:cNvPicPr>
          <p:nvPr/>
        </p:nvPicPr>
        <p:blipFill>
          <a:blip r:embed="rId9"/>
          <a:stretch>
            <a:fillRect/>
          </a:stretch>
        </p:blipFill>
        <p:spPr>
          <a:xfrm>
            <a:off x="0" y="3949144"/>
            <a:ext cx="9144000" cy="1928128"/>
          </a:xfrm>
          <a:prstGeom prst="rect">
            <a:avLst/>
          </a:prstGeom>
        </p:spPr>
      </p:pic>
    </p:spTree>
    <p:extLst>
      <p:ext uri="{BB962C8B-B14F-4D97-AF65-F5344CB8AC3E}">
        <p14:creationId xmlns:p14="http://schemas.microsoft.com/office/powerpoint/2010/main" val="3030575167"/>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An Example: Hybrid Memory Management</a:t>
            </a:r>
          </a:p>
        </p:txBody>
      </p:sp>
      <p:sp>
        <p:nvSpPr>
          <p:cNvPr id="3" name="Content Placeholder 2"/>
          <p:cNvSpPr>
            <a:spLocks noGrp="1"/>
          </p:cNvSpPr>
          <p:nvPr>
            <p:ph idx="1"/>
          </p:nvPr>
        </p:nvSpPr>
        <p:spPr>
          <a:xfrm>
            <a:off x="228600" y="1124744"/>
            <a:ext cx="8610600" cy="4807737"/>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r>
              <a:rPr lang="en-US" sz="1600" dirty="0"/>
              <a:t>Meza+, “</a:t>
            </a:r>
            <a:r>
              <a:rPr lang="en-US" sz="1600" dirty="0">
                <a:solidFill>
                  <a:srgbClr val="0000FF"/>
                </a:solidFill>
              </a:rPr>
              <a:t>Enabling Efficient and Scalable Hybrid Memories</a:t>
            </a:r>
            <a:r>
              <a:rPr lang="en-US" sz="1600" dirty="0"/>
              <a:t>,” IEEE Comp. Arch. Letters, 2012.</a:t>
            </a:r>
          </a:p>
          <a:p>
            <a:pPr marL="0" indent="0">
              <a:buNone/>
            </a:pPr>
            <a:r>
              <a:rPr lang="en-US" sz="1600" dirty="0"/>
              <a:t>Yoon+,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solidFill>
                <a:latin typeface="Tahoma"/>
              </a:rPr>
              <a:t>SoC</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DRAMCtrl</a:t>
            </a: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33">
                    <a:lumMod val="75000"/>
                  </a:srgbClr>
                </a:solidFill>
                <a:effectLst/>
                <a:uLnTx/>
                <a:uFillTx/>
                <a:latin typeface="Tahoma"/>
                <a:ea typeface="+mn-ea"/>
                <a:cs typeface="+mn-cs"/>
              </a:rPr>
              <a:t>Fast, </a:t>
            </a:r>
            <a:r>
              <a:rPr kumimoji="0" lang="en-US" sz="1800" b="1" i="0" u="none" strike="noStrike" kern="1200" cap="none" spc="0" normalizeH="0" baseline="0" noProof="0" dirty="0">
                <a:ln>
                  <a:noFill/>
                </a:ln>
                <a:solidFill>
                  <a:srgbClr val="006633">
                    <a:lumMod val="75000"/>
                  </a:srgbClr>
                </a:solidFill>
                <a:effectLst/>
                <a:uLnTx/>
                <a:uFillTx/>
                <a:latin typeface="Tahoma"/>
                <a:ea typeface="+mn-ea"/>
                <a:cs typeface="+mn-cs"/>
              </a:rPr>
              <a:t>durable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leaky, volatile,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high-cost</a:t>
            </a: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D26"/>
                </a:solidFill>
                <a:effectLst/>
                <a:uLnTx/>
                <a:uFillTx/>
                <a:latin typeface="Tahoma"/>
                <a:ea typeface="+mn-ea"/>
                <a:cs typeface="+mn-cs"/>
              </a:rPr>
              <a:t>Large, non-volatile, low-cost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C0000"/>
                </a:solidFill>
                <a:effectLst/>
                <a:uLnTx/>
                <a:uFillTx/>
                <a:latin typeface="Tahoma"/>
                <a:ea typeface="+mn-ea"/>
                <a:cs typeface="+mn-cs"/>
              </a:rPr>
              <a:t>Slow, </a:t>
            </a:r>
            <a:r>
              <a:rPr kumimoji="0" lang="en-US" sz="1800" b="1" i="0" u="none" strike="noStrike" kern="1200" cap="none" spc="0" normalizeH="0" baseline="0" noProof="0" dirty="0">
                <a:ln>
                  <a:noFill/>
                </a:ln>
                <a:solidFill>
                  <a:srgbClr val="8C0000"/>
                </a:solidFill>
                <a:effectLst/>
                <a:uLnTx/>
                <a:uFillTx/>
                <a:latin typeface="Tahoma"/>
                <a:ea typeface="+mn-ea"/>
                <a:cs typeface="+mn-cs"/>
              </a:rPr>
              <a:t>wears out, </a:t>
            </a:r>
            <a:r>
              <a:rPr kumimoji="0" lang="en-US" sz="1800" b="0" i="0" u="none" strike="noStrike" kern="1200" cap="none" spc="0" normalizeH="0" baseline="0" noProof="0" dirty="0">
                <a:ln>
                  <a:noFill/>
                </a:ln>
                <a:solidFill>
                  <a:srgbClr val="8C0000"/>
                </a:solidFill>
                <a:effectLst/>
                <a:uLnTx/>
                <a:uFillTx/>
                <a:latin typeface="Tahoma"/>
                <a:ea typeface="+mn-ea"/>
                <a:cs typeface="+mn-cs"/>
              </a:rPr>
              <a:t>high active energy</a:t>
            </a: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03030"/>
                </a:solidFill>
                <a:effectLst/>
                <a:uLnTx/>
                <a:uFillTx/>
                <a:latin typeface="Tahoma"/>
                <a:ea typeface="+mn-ea"/>
                <a:cs typeface="+mn-cs"/>
              </a:rPr>
              <a:t>PCM Ctrl</a:t>
            </a: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DRAM</a:t>
            </a:r>
          </a:p>
        </p:txBody>
      </p:sp>
      <p:sp>
        <p:nvSpPr>
          <p:cNvPr id="14" name="TextBox 13"/>
          <p:cNvSpPr txBox="1"/>
          <p:nvPr/>
        </p:nvSpPr>
        <p:spPr>
          <a:xfrm>
            <a:off x="4876146" y="2364939"/>
            <a:ext cx="34713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03030"/>
                </a:solidFill>
                <a:effectLst/>
                <a:uLnTx/>
                <a:uFillTx/>
                <a:latin typeface="Tahoma"/>
                <a:ea typeface="+mn-ea"/>
                <a:cs typeface="+mn-cs"/>
              </a:rPr>
              <a:t>Phase Change Memory (or Tech. X)</a:t>
            </a:r>
          </a:p>
        </p:txBody>
      </p:sp>
      <p:sp>
        <p:nvSpPr>
          <p:cNvPr id="15" name="TextBox 14"/>
          <p:cNvSpPr txBox="1"/>
          <p:nvPr/>
        </p:nvSpPr>
        <p:spPr>
          <a:xfrm>
            <a:off x="459985" y="4365104"/>
            <a:ext cx="816120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rPr>
              <a:t>Hardware/software manage data allocation and movement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Tahoma"/>
                <a:ea typeface="+mn-ea"/>
                <a:cs typeface="+mn-cs"/>
              </a:rPr>
              <a:t>to achieve the best of multiple technologies</a:t>
            </a:r>
          </a:p>
        </p:txBody>
      </p:sp>
    </p:spTree>
    <p:extLst>
      <p:ext uri="{BB962C8B-B14F-4D97-AF65-F5344CB8AC3E}">
        <p14:creationId xmlns:p14="http://schemas.microsoft.com/office/powerpoint/2010/main" val="3998135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An Example: Heterogeneous-Reliability Memory</a:t>
            </a:r>
          </a:p>
        </p:txBody>
      </p:sp>
      <p:sp>
        <p:nvSpPr>
          <p:cNvPr id="3" name="Content Placeholder 2"/>
          <p:cNvSpPr>
            <a:spLocks noGrp="1"/>
          </p:cNvSpPr>
          <p:nvPr>
            <p:ph idx="1"/>
          </p:nvPr>
        </p:nvSpPr>
        <p:spPr>
          <a:xfrm>
            <a:off x="228600" y="980728"/>
            <a:ext cx="8807896" cy="5051648"/>
          </a:xfrm>
        </p:spPr>
        <p:txBody>
          <a:bodyPr/>
          <a:lstStyle/>
          <a:p>
            <a:r>
              <a:rPr lang="en-US" sz="1800" dirty="0" err="1"/>
              <a:t>Yixin</a:t>
            </a:r>
            <a:r>
              <a:rPr lang="en-US" sz="1800" dirty="0"/>
              <a:t> </a:t>
            </a:r>
            <a:r>
              <a:rPr lang="en-US" sz="1800" dirty="0" err="1"/>
              <a:t>Luo</a:t>
            </a:r>
            <a:r>
              <a:rPr lang="en-US" sz="1800" dirty="0"/>
              <a:t>, </a:t>
            </a:r>
            <a:r>
              <a:rPr lang="en-US" sz="1800" dirty="0" err="1"/>
              <a:t>Sriram</a:t>
            </a:r>
            <a:r>
              <a:rPr lang="en-US" sz="1800" dirty="0"/>
              <a:t> </a:t>
            </a:r>
            <a:r>
              <a:rPr lang="en-US" sz="1800" dirty="0" err="1"/>
              <a:t>Govindan</a:t>
            </a:r>
            <a:r>
              <a:rPr lang="en-US" sz="1800" dirty="0"/>
              <a:t>, </a:t>
            </a:r>
            <a:r>
              <a:rPr lang="en-US" sz="1800" dirty="0" err="1"/>
              <a:t>Bikash</a:t>
            </a:r>
            <a:r>
              <a:rPr lang="en-US" sz="1800" dirty="0"/>
              <a:t> Sharma, Mark </a:t>
            </a:r>
            <a:r>
              <a:rPr lang="en-US" sz="1800" dirty="0" err="1"/>
              <a:t>Santaniello</a:t>
            </a:r>
            <a:r>
              <a:rPr lang="en-US" sz="1800" dirty="0"/>
              <a:t>, Justin Meza, </a:t>
            </a:r>
            <a:r>
              <a:rPr lang="en-US" sz="1800" dirty="0" err="1"/>
              <a:t>Aman</a:t>
            </a:r>
            <a:r>
              <a:rPr lang="en-US" sz="1800" dirty="0"/>
              <a:t> </a:t>
            </a:r>
            <a:r>
              <a:rPr lang="en-US" sz="1800" dirty="0" err="1"/>
              <a:t>Kansal</a:t>
            </a:r>
            <a:r>
              <a:rPr lang="en-US" sz="1800" dirty="0"/>
              <a:t>, </a:t>
            </a:r>
            <a:r>
              <a:rPr lang="en-US" sz="1800" dirty="0" err="1"/>
              <a:t>Jie</a:t>
            </a:r>
            <a:r>
              <a:rPr lang="en-US" sz="1800" dirty="0"/>
              <a:t> Liu, </a:t>
            </a:r>
            <a:r>
              <a:rPr lang="en-US" sz="1800" dirty="0" err="1"/>
              <a:t>Badriddine</a:t>
            </a:r>
            <a:r>
              <a:rPr lang="en-US" sz="1800" dirty="0"/>
              <a:t> </a:t>
            </a:r>
            <a:r>
              <a:rPr lang="en-US" sz="1800" dirty="0" err="1"/>
              <a:t>Khessib</a:t>
            </a:r>
            <a:r>
              <a:rPr lang="en-US" sz="1800" dirty="0"/>
              <a:t>, </a:t>
            </a:r>
            <a:r>
              <a:rPr lang="en-US" sz="1800" dirty="0" err="1"/>
              <a:t>Kushagra</a:t>
            </a:r>
            <a:r>
              <a:rPr lang="en-US" sz="1800" dirty="0"/>
              <a:t> </a:t>
            </a:r>
            <a:r>
              <a:rPr lang="en-US" sz="1800" dirty="0" err="1"/>
              <a:t>Vaid</a:t>
            </a:r>
            <a:r>
              <a:rPr lang="en-US" sz="1800" dirty="0"/>
              <a:t>, and Onur Mutlu,</a:t>
            </a:r>
            <a:br>
              <a:rPr lang="en-US" sz="1800" dirty="0"/>
            </a:br>
            <a:r>
              <a:rPr lang="en-US" sz="1800" b="1" dirty="0">
                <a:hlinkClick r:id="rId2"/>
              </a:rPr>
              <a:t>"Characterizing Application Memory Error Vulnerability to Optimize Data Center Cost via Heterogeneous-Reliability Memory"</a:t>
            </a:r>
            <a:r>
              <a:rPr lang="en-US" sz="1800" dirty="0"/>
              <a:t> </a:t>
            </a:r>
            <a:br>
              <a:rPr lang="en-US" sz="1800" dirty="0"/>
            </a:br>
            <a:r>
              <a:rPr lang="en-US" sz="1800" i="1" dirty="0"/>
              <a:t>Proceedings of the </a:t>
            </a:r>
            <a:r>
              <a:rPr lang="en-US" sz="1800" i="1" dirty="0">
                <a:hlinkClick r:id="rId3"/>
              </a:rPr>
              <a:t>44th Annual IEEE/IFIP International Conference on Dependable Systems and Networks </a:t>
            </a:r>
            <a:r>
              <a:rPr lang="en-US" sz="1800" i="1" dirty="0"/>
              <a:t>(</a:t>
            </a:r>
            <a:r>
              <a:rPr lang="en-US" sz="1800" b="1" i="1" dirty="0"/>
              <a:t>DSN</a:t>
            </a:r>
            <a:r>
              <a:rPr lang="en-US" sz="1800" i="1" dirty="0"/>
              <a:t>)</a:t>
            </a:r>
            <a:r>
              <a:rPr lang="en-US" sz="1800" dirty="0"/>
              <a:t>, Atlanta, GA, June 2014. [</a:t>
            </a:r>
            <a:r>
              <a:rPr lang="en-US" sz="1800" dirty="0">
                <a:hlinkClick r:id="rId4"/>
              </a:rPr>
              <a:t>Summary</a:t>
            </a:r>
            <a:r>
              <a:rPr lang="en-US" sz="1800" dirty="0"/>
              <a:t>] [</a:t>
            </a:r>
            <a:r>
              <a:rPr lang="en-US" sz="1800" dirty="0">
                <a:hlinkClick r:id="rId5"/>
              </a:rPr>
              <a:t>Slides (pptx)</a:t>
            </a:r>
            <a:r>
              <a:rPr lang="en-US" sz="1800" dirty="0"/>
              <a:t> </a:t>
            </a:r>
            <a:r>
              <a:rPr lang="en-US" sz="1800" dirty="0">
                <a:hlinkClick r:id="rId6"/>
              </a:rPr>
              <a:t>(pdf)</a:t>
            </a:r>
            <a:r>
              <a:rPr lang="en-US" sz="1800" dirty="0"/>
              <a:t>] [</a:t>
            </a:r>
            <a:r>
              <a:rPr lang="en-US" sz="1800" dirty="0">
                <a:hlinkClick r:id="rId7"/>
              </a:rPr>
              <a:t>Coverage on ZDNet</a:t>
            </a:r>
            <a:r>
              <a:rPr lang="en-US" sz="18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3861048"/>
            <a:ext cx="9144000" cy="1840302"/>
          </a:xfrm>
          <a:prstGeom prst="rect">
            <a:avLst/>
          </a:prstGeom>
        </p:spPr>
      </p:pic>
    </p:spTree>
    <p:extLst>
      <p:ext uri="{BB962C8B-B14F-4D97-AF65-F5344CB8AC3E}">
        <p14:creationId xmlns:p14="http://schemas.microsoft.com/office/powerpoint/2010/main" val="17093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 name="Title 1"/>
          <p:cNvSpPr>
            <a:spLocks noGrp="1"/>
          </p:cNvSpPr>
          <p:nvPr>
            <p:ph type="title"/>
          </p:nvPr>
        </p:nvSpPr>
        <p:spPr/>
        <p:txBody>
          <a:bodyPr>
            <a:noAutofit/>
          </a:bodyPr>
          <a:lstStyle/>
          <a:p>
            <a:r>
              <a:rPr lang="en-US" sz="4000" dirty="0"/>
              <a:t>Exploiting Memory Error Tolerance </a:t>
            </a:r>
            <a:br>
              <a:rPr lang="en-US" sz="4000" dirty="0"/>
            </a:br>
            <a:r>
              <a:rPr lang="en-US" sz="4000" dirty="0"/>
              <a:t>with Hybrid Memory Systems</a:t>
            </a:r>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H</a:t>
            </a:r>
            <a:r>
              <a:rPr kumimoji="0" lang="en-US" sz="3600" b="0" i="0" u="none" strike="noStrike" kern="1200" cap="none" spc="0" normalizeH="0" baseline="0" noProof="0" dirty="0">
                <a:ln>
                  <a:noFill/>
                </a:ln>
                <a:solidFill>
                  <a:prstClr val="black"/>
                </a:solidFill>
                <a:effectLst/>
                <a:uLnTx/>
                <a:uFillTx/>
                <a:latin typeface="Calibri"/>
                <a:ea typeface="+mn-ea"/>
                <a:cs typeface="+mn-cs"/>
              </a:rPr>
              <a:t>eterogeneous-</a:t>
            </a:r>
            <a:r>
              <a:rPr kumimoji="0" lang="en-US" sz="3600" b="1" i="0" u="none" strike="noStrike" kern="1200" cap="none" spc="0" normalizeH="0" baseline="0" noProof="0" dirty="0">
                <a:ln>
                  <a:noFill/>
                </a:ln>
                <a:solidFill>
                  <a:prstClr val="black"/>
                </a:solidFill>
                <a:effectLst/>
                <a:uLnTx/>
                <a:uFillTx/>
                <a:latin typeface="Calibri"/>
                <a:ea typeface="+mn-ea"/>
                <a:cs typeface="+mn-cs"/>
              </a:rPr>
              <a:t>R</a:t>
            </a:r>
            <a:r>
              <a:rPr kumimoji="0" lang="en-US" sz="3600" b="0" i="0" u="none" strike="noStrike" kern="1200" cap="none" spc="0" normalizeH="0" baseline="0" noProof="0" dirty="0">
                <a:ln>
                  <a:noFill/>
                </a:ln>
                <a:solidFill>
                  <a:prstClr val="black"/>
                </a:solidFill>
                <a:effectLst/>
                <a:uLnTx/>
                <a:uFillTx/>
                <a:latin typeface="Calibri"/>
                <a:ea typeface="+mn-ea"/>
                <a:cs typeface="+mn-cs"/>
              </a:rPr>
              <a:t>eliability </a:t>
            </a:r>
            <a:r>
              <a:rPr kumimoji="0" lang="en-US" sz="3600" b="1" i="0" u="none" strike="noStrike" kern="1200" cap="none" spc="0" normalizeH="0" baseline="0" noProof="0" dirty="0">
                <a:ln>
                  <a:noFill/>
                </a:ln>
                <a:solidFill>
                  <a:prstClr val="black"/>
                </a:solidFill>
                <a:effectLst/>
                <a:uLnTx/>
                <a:uFillTx/>
                <a:latin typeface="Calibri"/>
                <a:ea typeface="+mn-ea"/>
                <a:cs typeface="+mn-cs"/>
              </a:rPr>
              <a:t>M</a:t>
            </a:r>
            <a:r>
              <a:rPr kumimoji="0" lang="en-US" sz="3600" b="0" i="0" u="none" strike="noStrike" kern="1200" cap="none" spc="0" normalizeH="0" baseline="0" noProof="0" dirty="0">
                <a:ln>
                  <a:noFill/>
                </a:ln>
                <a:solidFill>
                  <a:prstClr val="black"/>
                </a:solidFill>
                <a:effectLst/>
                <a:uLnTx/>
                <a:uFillTx/>
                <a:latin typeface="Calibri"/>
                <a:ea typeface="+mn-ea"/>
                <a:cs typeface="+mn-cs"/>
              </a:rPr>
              <a:t>emory </a:t>
            </a:r>
            <a:r>
              <a:rPr kumimoji="0" lang="en-US" sz="2400" b="1" i="0" u="none" strike="noStrike" kern="1200" cap="none" spc="0" normalizeH="0" baseline="0" noProof="0" dirty="0">
                <a:ln>
                  <a:noFill/>
                </a:ln>
                <a:solidFill>
                  <a:srgbClr val="1A5712"/>
                </a:solidFill>
                <a:effectLst/>
                <a:uLnTx/>
                <a:uFillTx/>
                <a:latin typeface="Calibri"/>
                <a:ea typeface="+mn-ea"/>
                <a:cs typeface="+mn-cs"/>
              </a:rPr>
              <a:t>[DSN 2014]</a:t>
            </a: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Low-cost memory</a:t>
            </a: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Reliable memory</a:t>
            </a: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Vulnerable data</a:t>
            </a: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solidFill>
                <a:effectLst/>
                <a:uLnTx/>
                <a:uFillTx/>
                <a:latin typeface="Calibri"/>
                <a:ea typeface="+mn-ea"/>
                <a:cs typeface="+mn-cs"/>
              </a:rPr>
              <a:t>Tolerant data</a:t>
            </a: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ECC protected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Well-tested chips</a:t>
            </a: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NoECC</a:t>
            </a:r>
            <a:r>
              <a:rPr kumimoji="0" lang="en-US" sz="3200" b="0" i="0" u="none" strike="noStrike" kern="1200" cap="none" spc="0" normalizeH="0" baseline="0" noProof="0" dirty="0">
                <a:ln>
                  <a:noFill/>
                </a:ln>
                <a:solidFill>
                  <a:prstClr val="black"/>
                </a:solidFill>
                <a:effectLst/>
                <a:uLnTx/>
                <a:uFillTx/>
                <a:latin typeface="Calibri"/>
                <a:ea typeface="+mn-ea"/>
                <a:cs typeface="+mn-cs"/>
              </a:rPr>
              <a:t> or Parity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Less-tested chips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4CB9A-C63F-4E87-AA38-9916D0B520C4}" type="slidenum">
              <a:rPr kumimoji="0" lang="en-US" sz="16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On Microsoft’s Web Search workload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Reduces server hardware </a:t>
            </a:r>
            <a:r>
              <a:rPr kumimoji="0" lang="en-US" sz="3200" b="0" i="0" u="none" strike="noStrike" kern="1200" cap="none" spc="0" normalizeH="0" baseline="0" noProof="0" dirty="0">
                <a:ln>
                  <a:noFill/>
                </a:ln>
                <a:solidFill>
                  <a:srgbClr val="4A66AC"/>
                </a:solidFill>
                <a:effectLst/>
                <a:uLnTx/>
                <a:uFillTx/>
                <a:latin typeface="Calibri"/>
                <a:ea typeface="+mn-ea"/>
                <a:cs typeface="+mn-cs"/>
              </a:rPr>
              <a:t>cost </a:t>
            </a:r>
            <a:r>
              <a:rPr kumimoji="0" lang="en-US" sz="3200" b="0" i="0" u="none" strike="noStrike" kern="1200" cap="none" spc="0" normalizeH="0" baseline="0" noProof="0" dirty="0">
                <a:ln>
                  <a:noFill/>
                </a:ln>
                <a:solidFill>
                  <a:prstClr val="black"/>
                </a:solidFill>
                <a:effectLst/>
                <a:uLnTx/>
                <a:uFillTx/>
                <a:latin typeface="Calibri"/>
                <a:ea typeface="+mn-ea"/>
                <a:cs typeface="+mn-cs"/>
              </a:rPr>
              <a:t>by </a:t>
            </a:r>
            <a:r>
              <a:rPr kumimoji="0" lang="en-US" sz="3200" b="0" i="0" u="none" strike="noStrike" kern="1200" cap="none" spc="0" normalizeH="0" baseline="0" noProof="0" dirty="0">
                <a:ln>
                  <a:noFill/>
                </a:ln>
                <a:solidFill>
                  <a:srgbClr val="FF0000"/>
                </a:solidFill>
                <a:effectLst/>
                <a:uLnTx/>
                <a:uFillTx/>
                <a:latin typeface="Calibri"/>
                <a:ea typeface="+mn-ea"/>
                <a:cs typeface="+mn-cs"/>
              </a:rPr>
              <a:t>4.7 %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Achieves single server </a:t>
            </a:r>
            <a:r>
              <a:rPr kumimoji="0" lang="en-US" sz="3200" b="0" i="0" u="none" strike="noStrike" kern="1200" cap="none" spc="0" normalizeH="0" baseline="0" noProof="0" dirty="0">
                <a:ln>
                  <a:noFill/>
                </a:ln>
                <a:solidFill>
                  <a:srgbClr val="4A66AC"/>
                </a:solidFill>
                <a:effectLst/>
                <a:uLnTx/>
                <a:uFillTx/>
                <a:latin typeface="Calibri"/>
                <a:ea typeface="+mn-ea"/>
                <a:cs typeface="+mn-cs"/>
              </a:rPr>
              <a:t>availability</a:t>
            </a:r>
            <a:r>
              <a:rPr kumimoji="0" lang="en-US" sz="3200" b="0" i="0" u="none" strike="noStrike" kern="1200" cap="none" spc="0" normalizeH="0" baseline="0" noProof="0" dirty="0">
                <a:ln>
                  <a:noFill/>
                </a:ln>
                <a:solidFill>
                  <a:prstClr val="black"/>
                </a:solidFill>
                <a:effectLst/>
                <a:uLnTx/>
                <a:uFillTx/>
                <a:latin typeface="Calibri"/>
                <a:ea typeface="+mn-ea"/>
                <a:cs typeface="+mn-cs"/>
              </a:rPr>
              <a:t> target of </a:t>
            </a:r>
            <a:r>
              <a:rPr kumimoji="0" lang="en-US" sz="3200" b="0" i="0" u="none" strike="noStrike" kern="1200" cap="none" spc="0" normalizeH="0" baseline="0" noProof="0" dirty="0">
                <a:ln>
                  <a:noFill/>
                </a:ln>
                <a:solidFill>
                  <a:srgbClr val="FF0000"/>
                </a:solidFill>
                <a:effectLst/>
                <a:uLnTx/>
                <a:uFillTx/>
                <a:latin typeface="Calibri"/>
                <a:ea typeface="+mn-ea"/>
                <a:cs typeface="+mn-cs"/>
              </a:rPr>
              <a:t>99.90 %</a:t>
            </a:r>
          </a:p>
        </p:txBody>
      </p:sp>
    </p:spTree>
    <p:extLst>
      <p:ext uri="{BB962C8B-B14F-4D97-AF65-F5344CB8AC3E}">
        <p14:creationId xmlns:p14="http://schemas.microsoft.com/office/powerpoint/2010/main" val="4187672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6CF7-8A7A-7F49-93EB-D1EB3265D4AB}"/>
              </a:ext>
            </a:extLst>
          </p:cNvPr>
          <p:cNvSpPr>
            <a:spLocks noGrp="1"/>
          </p:cNvSpPr>
          <p:nvPr>
            <p:ph type="title"/>
          </p:nvPr>
        </p:nvSpPr>
        <p:spPr/>
        <p:txBody>
          <a:bodyPr/>
          <a:lstStyle/>
          <a:p>
            <a:r>
              <a:rPr lang="en-US" dirty="0"/>
              <a:t>Another Example: EDEN for DNNs</a:t>
            </a:r>
          </a:p>
        </p:txBody>
      </p:sp>
      <p:sp>
        <p:nvSpPr>
          <p:cNvPr id="3" name="Content Placeholder 2">
            <a:extLst>
              <a:ext uri="{FF2B5EF4-FFF2-40B4-BE49-F238E27FC236}">
                <a16:creationId xmlns:a16="http://schemas.microsoft.com/office/drawing/2014/main" id="{CFEED0F3-2DF8-844D-8E32-56660BCA7F42}"/>
              </a:ext>
            </a:extLst>
          </p:cNvPr>
          <p:cNvSpPr>
            <a:spLocks noGrp="1"/>
          </p:cNvSpPr>
          <p:nvPr>
            <p:ph idx="1"/>
          </p:nvPr>
        </p:nvSpPr>
        <p:spPr/>
        <p:txBody>
          <a:bodyPr/>
          <a:lstStyle/>
          <a:p>
            <a:r>
              <a:rPr lang="en-US" dirty="0"/>
              <a:t>Deep Neural Network evaluation is very DRAM-intensive (especially for large networks)</a:t>
            </a:r>
          </a:p>
          <a:p>
            <a:endParaRPr lang="en-US" dirty="0"/>
          </a:p>
          <a:p>
            <a:pPr marL="0" indent="0">
              <a:buNone/>
            </a:pPr>
            <a:r>
              <a:rPr lang="en-US" dirty="0">
                <a:solidFill>
                  <a:srgbClr val="FF0000"/>
                </a:solidFill>
              </a:rPr>
              <a:t>1. Some data and layers in DNNs are very tolerant to errors</a:t>
            </a:r>
          </a:p>
          <a:p>
            <a:pPr marL="0" indent="0">
              <a:buNone/>
            </a:pPr>
            <a:endParaRPr lang="en-US" dirty="0"/>
          </a:p>
          <a:p>
            <a:pPr marL="0" indent="0">
              <a:buNone/>
            </a:pPr>
            <a:r>
              <a:rPr lang="en-US" dirty="0">
                <a:solidFill>
                  <a:srgbClr val="1A5712"/>
                </a:solidFill>
              </a:rPr>
              <a:t>2. Reduce DRAM latency and voltage on such data and layers</a:t>
            </a:r>
          </a:p>
          <a:p>
            <a:pPr marL="0" indent="0">
              <a:buNone/>
            </a:pPr>
            <a:endParaRPr lang="en-US" dirty="0"/>
          </a:p>
          <a:p>
            <a:pPr marL="0" indent="0">
              <a:buNone/>
            </a:pPr>
            <a:r>
              <a:rPr lang="en-US" dirty="0">
                <a:solidFill>
                  <a:srgbClr val="8C0000"/>
                </a:solidFill>
              </a:rPr>
              <a:t>3. While still achieving a user-specified DNN accuracy target by making training DRAM-error-aware</a:t>
            </a:r>
          </a:p>
          <a:p>
            <a:endParaRPr lang="en-US" dirty="0"/>
          </a:p>
          <a:p>
            <a:pPr marL="0" indent="0" algn="ctr">
              <a:buNone/>
            </a:pPr>
            <a:r>
              <a:rPr lang="en-US" b="1" dirty="0">
                <a:solidFill>
                  <a:srgbClr val="0000FF"/>
                </a:solidFill>
              </a:rPr>
              <a:t>Data-aware management of DRAM latency and voltage for Deep Neural Network Inference</a:t>
            </a:r>
          </a:p>
        </p:txBody>
      </p:sp>
      <p:sp>
        <p:nvSpPr>
          <p:cNvPr id="4" name="Slide Number Placeholder 3">
            <a:extLst>
              <a:ext uri="{FF2B5EF4-FFF2-40B4-BE49-F238E27FC236}">
                <a16:creationId xmlns:a16="http://schemas.microsoft.com/office/drawing/2014/main" id="{4B39E494-28EC-504C-A60C-18172219B2A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1627740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67"/>
          <p:cNvSpPr txBox="1">
            <a:spLocks noGrp="1"/>
          </p:cNvSpPr>
          <p:nvPr>
            <p:ph type="sldNum" idx="12"/>
          </p:nvPr>
        </p:nvSpPr>
        <p:spPr>
          <a:xfrm>
            <a:off x="8595301" y="6464399"/>
            <a:ext cx="548700" cy="393600"/>
          </a:xfrm>
          <a:prstGeom prst="rect">
            <a:avLst/>
          </a:prstGeom>
        </p:spPr>
        <p:txBody>
          <a:bodyPr spcFirstLastPara="1" wrap="square" lIns="91425" tIns="91425" rIns="91425" bIns="91425" anchor="ctr" anchorCtr="0">
            <a:no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155</a:t>
            </a:fld>
            <a:endParaRPr kern="0">
              <a:solidFill>
                <a:srgbClr val="595959"/>
              </a:solidFill>
              <a:latin typeface="Arial"/>
              <a:cs typeface="Arial"/>
              <a:sym typeface="Arial"/>
            </a:endParaRPr>
          </a:p>
        </p:txBody>
      </p:sp>
      <p:pic>
        <p:nvPicPr>
          <p:cNvPr id="627" name="Google Shape;627;p67"/>
          <p:cNvPicPr preferRelativeResize="0"/>
          <p:nvPr/>
        </p:nvPicPr>
        <p:blipFill>
          <a:blip r:embed="rId3">
            <a:alphaModFix/>
          </a:blip>
          <a:stretch>
            <a:fillRect/>
          </a:stretch>
        </p:blipFill>
        <p:spPr>
          <a:xfrm>
            <a:off x="215206" y="1769834"/>
            <a:ext cx="8380095" cy="2647541"/>
          </a:xfrm>
          <a:prstGeom prst="rect">
            <a:avLst/>
          </a:prstGeom>
          <a:noFill/>
          <a:ln>
            <a:noFill/>
          </a:ln>
        </p:spPr>
      </p:pic>
      <p:sp>
        <p:nvSpPr>
          <p:cNvPr id="628" name="Google Shape;628;p67"/>
          <p:cNvSpPr txBox="1">
            <a:spLocks noGrp="1"/>
          </p:cNvSpPr>
          <p:nvPr>
            <p:ph type="body" idx="1"/>
          </p:nvPr>
        </p:nvSpPr>
        <p:spPr>
          <a:xfrm>
            <a:off x="150283" y="943578"/>
            <a:ext cx="8786379" cy="524951"/>
          </a:xfrm>
          <a:prstGeom prst="rect">
            <a:avLst/>
          </a:prstGeom>
        </p:spPr>
        <p:txBody>
          <a:bodyPr spcFirstLastPara="1" wrap="square" lIns="91425" tIns="91425" rIns="91425" bIns="91425" anchor="t" anchorCtr="0">
            <a:noAutofit/>
          </a:bodyPr>
          <a:lstStyle/>
          <a:p>
            <a:pPr marL="0" indent="0">
              <a:lnSpc>
                <a:spcPct val="100000"/>
              </a:lnSpc>
              <a:buNone/>
            </a:pPr>
            <a:r>
              <a:rPr lang="en" b="1" dirty="0">
                <a:solidFill>
                  <a:schemeClr val="dk1"/>
                </a:solidFill>
                <a:latin typeface="Cambria"/>
                <a:ea typeface="Cambria"/>
                <a:cs typeface="Cambria"/>
                <a:sym typeface="Cambria"/>
              </a:rPr>
              <a:t>Mapping example of ResNet-50</a:t>
            </a:r>
            <a:r>
              <a:rPr lang="en" b="1" dirty="0">
                <a:solidFill>
                  <a:srgbClr val="000000"/>
                </a:solidFill>
                <a:latin typeface="Cambria"/>
                <a:ea typeface="Cambria"/>
                <a:cs typeface="Cambria"/>
                <a:sym typeface="Cambria"/>
              </a:rPr>
              <a:t>:</a:t>
            </a:r>
            <a:endParaRPr b="1" dirty="0">
              <a:solidFill>
                <a:srgbClr val="000000"/>
              </a:solidFill>
              <a:latin typeface="Cambria"/>
              <a:ea typeface="Cambria"/>
              <a:cs typeface="Cambria"/>
              <a:sym typeface="Cambria"/>
            </a:endParaRPr>
          </a:p>
        </p:txBody>
      </p:sp>
      <p:sp>
        <p:nvSpPr>
          <p:cNvPr id="7" name="Google Shape;109;p19">
            <a:extLst>
              <a:ext uri="{FF2B5EF4-FFF2-40B4-BE49-F238E27FC236}">
                <a16:creationId xmlns:a16="http://schemas.microsoft.com/office/drawing/2014/main" id="{3BCE78A8-5D4F-D64C-81DC-F6E39F0741F1}"/>
              </a:ext>
            </a:extLst>
          </p:cNvPr>
          <p:cNvSpPr/>
          <p:nvPr/>
        </p:nvSpPr>
        <p:spPr>
          <a:xfrm>
            <a:off x="0" y="2"/>
            <a:ext cx="9144000" cy="811549"/>
          </a:xfrm>
          <a:prstGeom prst="rect">
            <a:avLst/>
          </a:prstGeom>
          <a:solidFill>
            <a:srgbClr val="D9EAD3"/>
          </a:solidFill>
          <a:ln>
            <a:noFill/>
          </a:ln>
        </p:spPr>
        <p:txBody>
          <a:bodyPr spcFirstLastPara="1" wrap="square" lIns="91425" tIns="91425" rIns="91425" bIns="91425" anchor="ctr" anchorCtr="0">
            <a:noAutofit/>
          </a:bodyPr>
          <a:lstStyle/>
          <a:p>
            <a:r>
              <a:rPr lang="en-US" sz="3200" b="1" dirty="0">
                <a:latin typeface="Cambria" panose="02040503050406030204" pitchFamily="18" charset="0"/>
              </a:rPr>
              <a:t>Example DNN Data Type to DRAM Mapping</a:t>
            </a:r>
          </a:p>
        </p:txBody>
      </p:sp>
      <p:pic>
        <p:nvPicPr>
          <p:cNvPr id="10" name="Google Shape;59;p13">
            <a:extLst>
              <a:ext uri="{FF2B5EF4-FFF2-40B4-BE49-F238E27FC236}">
                <a16:creationId xmlns:a16="http://schemas.microsoft.com/office/drawing/2014/main" id="{49DC5ECD-EFDF-0944-8D3D-42A5E5B8E176}"/>
              </a:ext>
            </a:extLst>
          </p:cNvPr>
          <p:cNvPicPr preferRelativeResize="0">
            <a:picLocks noChangeAspect="1"/>
          </p:cNvPicPr>
          <p:nvPr/>
        </p:nvPicPr>
        <p:blipFill>
          <a:blip r:embed="rId4">
            <a:alphaModFix/>
          </a:blip>
          <a:stretch>
            <a:fillRect/>
          </a:stretch>
        </p:blipFill>
        <p:spPr>
          <a:xfrm>
            <a:off x="67276" y="6634352"/>
            <a:ext cx="677549" cy="130349"/>
          </a:xfrm>
          <a:prstGeom prst="rect">
            <a:avLst/>
          </a:prstGeom>
          <a:noFill/>
          <a:ln>
            <a:noFill/>
          </a:ln>
        </p:spPr>
      </p:pic>
      <p:sp>
        <p:nvSpPr>
          <p:cNvPr id="11" name="Google Shape;571;p61">
            <a:extLst>
              <a:ext uri="{FF2B5EF4-FFF2-40B4-BE49-F238E27FC236}">
                <a16:creationId xmlns:a16="http://schemas.microsoft.com/office/drawing/2014/main" id="{6FA00487-75FE-714D-A841-FD476F91319F}"/>
              </a:ext>
            </a:extLst>
          </p:cNvPr>
          <p:cNvSpPr txBox="1"/>
          <p:nvPr/>
        </p:nvSpPr>
        <p:spPr>
          <a:xfrm>
            <a:off x="215205" y="4252851"/>
            <a:ext cx="8786379" cy="1273012"/>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FF"/>
                </a:solidFill>
                <a:latin typeface="Cambria"/>
                <a:ea typeface="Cambria"/>
                <a:cs typeface="Cambria"/>
                <a:sym typeface="Cambria"/>
              </a:rPr>
              <a:t>Map more error-tolerant DNN layers </a:t>
            </a:r>
          </a:p>
          <a:p>
            <a:pPr marL="76198" algn="ctr" defTabSz="1219170">
              <a:lnSpc>
                <a:spcPct val="114000"/>
              </a:lnSpc>
              <a:buClr>
                <a:srgbClr val="000000"/>
              </a:buClr>
              <a:buSzPts val="2400"/>
            </a:pPr>
            <a:r>
              <a:rPr lang="en-US" sz="2667" kern="0" dirty="0">
                <a:solidFill>
                  <a:srgbClr val="FF0000"/>
                </a:solidFill>
                <a:latin typeface="Cambria"/>
                <a:ea typeface="Cambria"/>
                <a:cs typeface="Cambria"/>
                <a:sym typeface="Cambria"/>
              </a:rPr>
              <a:t>to DRAM partitions </a:t>
            </a:r>
            <a:r>
              <a:rPr lang="en-US" sz="2667" b="1" kern="0" dirty="0">
                <a:solidFill>
                  <a:srgbClr val="FF0000"/>
                </a:solidFill>
                <a:latin typeface="Cambria"/>
                <a:ea typeface="Cambria"/>
                <a:cs typeface="Cambria"/>
                <a:sym typeface="Cambria"/>
              </a:rPr>
              <a:t>with lower voltage/latency</a:t>
            </a:r>
          </a:p>
        </p:txBody>
      </p:sp>
      <p:sp>
        <p:nvSpPr>
          <p:cNvPr id="4" name="Oval 3">
            <a:extLst>
              <a:ext uri="{FF2B5EF4-FFF2-40B4-BE49-F238E27FC236}">
                <a16:creationId xmlns:a16="http://schemas.microsoft.com/office/drawing/2014/main" id="{4D7AE04A-9220-494C-B1F0-9D1B2DCF30EB}"/>
              </a:ext>
            </a:extLst>
          </p:cNvPr>
          <p:cNvSpPr/>
          <p:nvPr/>
        </p:nvSpPr>
        <p:spPr>
          <a:xfrm>
            <a:off x="2169194" y="3053176"/>
            <a:ext cx="364613" cy="370325"/>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000000"/>
                </a:solidFill>
                <a:latin typeface="Arial"/>
                <a:sym typeface="Arial"/>
              </a:rPr>
              <a:t>1</a:t>
            </a:r>
          </a:p>
        </p:txBody>
      </p:sp>
      <p:sp>
        <p:nvSpPr>
          <p:cNvPr id="13" name="Oval 12">
            <a:extLst>
              <a:ext uri="{FF2B5EF4-FFF2-40B4-BE49-F238E27FC236}">
                <a16:creationId xmlns:a16="http://schemas.microsoft.com/office/drawing/2014/main" id="{6BDBA303-B9BC-9347-A2C5-F3BD52862A08}"/>
              </a:ext>
            </a:extLst>
          </p:cNvPr>
          <p:cNvSpPr/>
          <p:nvPr/>
        </p:nvSpPr>
        <p:spPr>
          <a:xfrm>
            <a:off x="3880995" y="2601491"/>
            <a:ext cx="364613" cy="370325"/>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2</a:t>
            </a:r>
          </a:p>
        </p:txBody>
      </p:sp>
      <p:sp>
        <p:nvSpPr>
          <p:cNvPr id="14" name="Oval 13">
            <a:extLst>
              <a:ext uri="{FF2B5EF4-FFF2-40B4-BE49-F238E27FC236}">
                <a16:creationId xmlns:a16="http://schemas.microsoft.com/office/drawing/2014/main" id="{0D9A0732-D08D-0347-83AB-9542B8D45F9B}"/>
              </a:ext>
            </a:extLst>
          </p:cNvPr>
          <p:cNvSpPr/>
          <p:nvPr/>
        </p:nvSpPr>
        <p:spPr>
          <a:xfrm>
            <a:off x="5644226" y="2480074"/>
            <a:ext cx="364613" cy="370325"/>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3</a:t>
            </a:r>
          </a:p>
        </p:txBody>
      </p:sp>
      <p:sp>
        <p:nvSpPr>
          <p:cNvPr id="15" name="Oval 14">
            <a:extLst>
              <a:ext uri="{FF2B5EF4-FFF2-40B4-BE49-F238E27FC236}">
                <a16:creationId xmlns:a16="http://schemas.microsoft.com/office/drawing/2014/main" id="{6713410C-D9C2-AB42-B5EC-6E0D72C30270}"/>
              </a:ext>
            </a:extLst>
          </p:cNvPr>
          <p:cNvSpPr/>
          <p:nvPr/>
        </p:nvSpPr>
        <p:spPr>
          <a:xfrm>
            <a:off x="7371283" y="2280396"/>
            <a:ext cx="364613" cy="370325"/>
          </a:xfrm>
          <a:prstGeom prst="ellipse">
            <a:avLst/>
          </a:prstGeom>
          <a:solidFill>
            <a:srgbClr val="081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4</a:t>
            </a:r>
          </a:p>
        </p:txBody>
      </p:sp>
      <p:sp>
        <p:nvSpPr>
          <p:cNvPr id="5" name="Rectangle 4">
            <a:extLst>
              <a:ext uri="{FF2B5EF4-FFF2-40B4-BE49-F238E27FC236}">
                <a16:creationId xmlns:a16="http://schemas.microsoft.com/office/drawing/2014/main" id="{86870D0F-D82B-6C41-9C97-B5BC74049CF6}"/>
              </a:ext>
            </a:extLst>
          </p:cNvPr>
          <p:cNvSpPr/>
          <p:nvPr/>
        </p:nvSpPr>
        <p:spPr>
          <a:xfrm>
            <a:off x="1758510" y="270179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&lt;2% BER</a:t>
            </a:r>
            <a:endParaRPr lang="en-US" sz="1867" kern="0" dirty="0">
              <a:solidFill>
                <a:srgbClr val="000000"/>
              </a:solidFill>
              <a:latin typeface="Arial"/>
              <a:cs typeface="Arial"/>
              <a:sym typeface="Arial"/>
            </a:endParaRPr>
          </a:p>
        </p:txBody>
      </p:sp>
      <p:sp>
        <p:nvSpPr>
          <p:cNvPr id="22" name="Rectangle 21">
            <a:extLst>
              <a:ext uri="{FF2B5EF4-FFF2-40B4-BE49-F238E27FC236}">
                <a16:creationId xmlns:a16="http://schemas.microsoft.com/office/drawing/2014/main" id="{F474518B-A4B8-CB44-8B10-FDDD86409945}"/>
              </a:ext>
            </a:extLst>
          </p:cNvPr>
          <p:cNvSpPr/>
          <p:nvPr/>
        </p:nvSpPr>
        <p:spPr>
          <a:xfrm>
            <a:off x="3385155" y="2232177"/>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&lt;5% BER</a:t>
            </a:r>
            <a:endParaRPr lang="en-US" sz="1867" kern="0" dirty="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45CB6589-1569-0F48-9749-33E96B6F8FDD}"/>
              </a:ext>
            </a:extLst>
          </p:cNvPr>
          <p:cNvSpPr/>
          <p:nvPr/>
        </p:nvSpPr>
        <p:spPr>
          <a:xfrm>
            <a:off x="5155586" y="2148409"/>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&lt;6% BER</a:t>
            </a:r>
            <a:endParaRPr lang="en-US" sz="1867" kern="0" dirty="0">
              <a:solidFill>
                <a:srgbClr val="000000"/>
              </a:solidFill>
              <a:latin typeface="Arial"/>
              <a:cs typeface="Arial"/>
              <a:sym typeface="Arial"/>
            </a:endParaRPr>
          </a:p>
        </p:txBody>
      </p:sp>
      <p:sp>
        <p:nvSpPr>
          <p:cNvPr id="24" name="Rectangle 23">
            <a:extLst>
              <a:ext uri="{FF2B5EF4-FFF2-40B4-BE49-F238E27FC236}">
                <a16:creationId xmlns:a16="http://schemas.microsoft.com/office/drawing/2014/main" id="{A2BB1C28-C771-9843-B1FF-40A448FE0B0A}"/>
              </a:ext>
            </a:extLst>
          </p:cNvPr>
          <p:cNvSpPr/>
          <p:nvPr/>
        </p:nvSpPr>
        <p:spPr>
          <a:xfrm>
            <a:off x="6875443" y="1821903"/>
            <a:ext cx="1356292" cy="379656"/>
          </a:xfrm>
          <a:prstGeom prst="rect">
            <a:avLst/>
          </a:prstGeom>
        </p:spPr>
        <p:txBody>
          <a:bodyPr wrap="square">
            <a:spAutoFit/>
          </a:bodyPr>
          <a:lstStyle/>
          <a:p>
            <a:pPr defTabSz="1219170">
              <a:buClr>
                <a:srgbClr val="000000"/>
              </a:buClr>
            </a:pPr>
            <a:r>
              <a:rPr lang="en-US" sz="1867" kern="0" dirty="0">
                <a:solidFill>
                  <a:srgbClr val="000000"/>
                </a:solidFill>
                <a:latin typeface="Cambria"/>
                <a:ea typeface="Cambria"/>
                <a:cs typeface="Cambria"/>
                <a:sym typeface="Cambria"/>
              </a:rPr>
              <a:t>&lt;8% BER</a:t>
            </a:r>
            <a:endParaRPr lang="en-US" sz="1867" kern="0" dirty="0">
              <a:solidFill>
                <a:srgbClr val="000000"/>
              </a:solidFill>
              <a:latin typeface="Arial"/>
              <a:cs typeface="Arial"/>
              <a:sym typeface="Arial"/>
            </a:endParaRPr>
          </a:p>
        </p:txBody>
      </p:sp>
      <p:sp>
        <p:nvSpPr>
          <p:cNvPr id="25" name="Google Shape;571;p61">
            <a:extLst>
              <a:ext uri="{FF2B5EF4-FFF2-40B4-BE49-F238E27FC236}">
                <a16:creationId xmlns:a16="http://schemas.microsoft.com/office/drawing/2014/main" id="{2167F442-27C0-7A42-AAB9-583DC0150870}"/>
              </a:ext>
            </a:extLst>
          </p:cNvPr>
          <p:cNvSpPr txBox="1"/>
          <p:nvPr/>
        </p:nvSpPr>
        <p:spPr>
          <a:xfrm>
            <a:off x="215205" y="5636018"/>
            <a:ext cx="8786379" cy="811549"/>
          </a:xfrm>
          <a:prstGeom prst="rect">
            <a:avLst/>
          </a:prstGeom>
          <a:solidFill>
            <a:srgbClr val="D9EAD3"/>
          </a:solidFill>
          <a:ln>
            <a:noFill/>
          </a:ln>
        </p:spPr>
        <p:txBody>
          <a:bodyPr spcFirstLastPara="1" wrap="square" lIns="91425" tIns="182875" rIns="91425" bIns="91425" anchor="t" anchorCtr="0">
            <a:noAutofit/>
          </a:bodyPr>
          <a:lstStyle/>
          <a:p>
            <a:pPr marL="76198" algn="ctr" defTabSz="1219170">
              <a:lnSpc>
                <a:spcPct val="114000"/>
              </a:lnSpc>
              <a:buClr>
                <a:srgbClr val="000000"/>
              </a:buClr>
              <a:buSzPts val="2400"/>
            </a:pPr>
            <a:r>
              <a:rPr lang="en-US" sz="2667" b="1" kern="0" dirty="0">
                <a:solidFill>
                  <a:srgbClr val="000000"/>
                </a:solidFill>
                <a:latin typeface="Cambria"/>
                <a:ea typeface="Cambria"/>
                <a:cs typeface="Cambria"/>
                <a:sym typeface="Cambria"/>
              </a:rPr>
              <a:t>4 DRAM partitions </a:t>
            </a:r>
            <a:r>
              <a:rPr lang="en-US" sz="2667" kern="0" dirty="0">
                <a:solidFill>
                  <a:srgbClr val="000000"/>
                </a:solidFill>
                <a:latin typeface="Cambria"/>
                <a:ea typeface="Cambria"/>
                <a:cs typeface="Cambria"/>
                <a:sym typeface="Cambria"/>
              </a:rPr>
              <a:t>with different error rates</a:t>
            </a:r>
          </a:p>
        </p:txBody>
      </p:sp>
    </p:spTree>
    <p:extLst>
      <p:ext uri="{BB962C8B-B14F-4D97-AF65-F5344CB8AC3E}">
        <p14:creationId xmlns:p14="http://schemas.microsoft.com/office/powerpoint/2010/main" val="24662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3" grpId="0" animBg="1"/>
      <p:bldP spid="14" grpId="0" animBg="1"/>
      <p:bldP spid="15" grpId="0" animBg="1"/>
      <p:bldP spid="5" grpId="0"/>
      <p:bldP spid="22" grpId="0"/>
      <p:bldP spid="23" grpId="0"/>
      <p:bldP spid="24" grpId="0"/>
      <p:bldP spid="2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EDEN: Data-Aware Efficient DNN Inference</a:t>
            </a:r>
          </a:p>
        </p:txBody>
      </p:sp>
      <p:sp>
        <p:nvSpPr>
          <p:cNvPr id="3" name="Content Placeholder 2"/>
          <p:cNvSpPr>
            <a:spLocks noGrp="1"/>
          </p:cNvSpPr>
          <p:nvPr>
            <p:ph idx="1"/>
          </p:nvPr>
        </p:nvSpPr>
        <p:spPr>
          <a:xfrm>
            <a:off x="228600" y="980728"/>
            <a:ext cx="8807896" cy="5051648"/>
          </a:xfrm>
        </p:spPr>
        <p:txBody>
          <a:bodyPr/>
          <a:lstStyle/>
          <a:p>
            <a:r>
              <a:rPr lang="en-US" sz="2000" dirty="0"/>
              <a:t>Skanda </a:t>
            </a:r>
            <a:r>
              <a:rPr lang="en-US" sz="2000" dirty="0" err="1"/>
              <a:t>Koppula</a:t>
            </a:r>
            <a:r>
              <a:rPr lang="en-US" sz="2000" dirty="0"/>
              <a:t>, Lois </a:t>
            </a:r>
            <a:r>
              <a:rPr lang="en-US" sz="2000" dirty="0" err="1"/>
              <a:t>Orosa</a:t>
            </a:r>
            <a:r>
              <a:rPr lang="en-US" sz="2000" dirty="0"/>
              <a:t>, A. </a:t>
            </a:r>
            <a:r>
              <a:rPr lang="en-US" sz="2000" dirty="0" err="1"/>
              <a:t>Giray</a:t>
            </a:r>
            <a:r>
              <a:rPr lang="en-US" sz="2000" dirty="0"/>
              <a:t> </a:t>
            </a:r>
            <a:r>
              <a:rPr lang="en-US" sz="2000" dirty="0" err="1"/>
              <a:t>Yaglikci</a:t>
            </a:r>
            <a:r>
              <a:rPr lang="en-US" sz="2000" dirty="0"/>
              <a:t>, </a:t>
            </a:r>
            <a:r>
              <a:rPr lang="en-US" sz="2000" dirty="0" err="1"/>
              <a:t>Roknoddin</a:t>
            </a:r>
            <a:r>
              <a:rPr lang="en-US" sz="2000" dirty="0"/>
              <a:t> Azizi, Taha </a:t>
            </a:r>
            <a:r>
              <a:rPr lang="en-US" sz="2000" dirty="0" err="1"/>
              <a:t>Shahroodi</a:t>
            </a:r>
            <a:r>
              <a:rPr lang="en-US" sz="2000" dirty="0"/>
              <a:t>, Konstantinos </a:t>
            </a:r>
            <a:r>
              <a:rPr lang="en-US" sz="2000" dirty="0" err="1"/>
              <a:t>Kanellopoulos</a:t>
            </a:r>
            <a:r>
              <a:rPr lang="en-US" sz="2000" dirty="0"/>
              <a:t>, and Onur Mutlu,</a:t>
            </a:r>
            <a:br>
              <a:rPr lang="en-US" sz="2000" dirty="0"/>
            </a:br>
            <a:r>
              <a:rPr lang="en-US" sz="2000" b="1" dirty="0">
                <a:hlinkClick r:id="rId2"/>
              </a:rPr>
              <a:t>"EDEN: Enabling Energy-Efficient, High-Performance Deep Neural Network Inference Using Approximate DRAM"</a:t>
            </a:r>
            <a:br>
              <a:rPr lang="en-US" sz="2000" dirty="0"/>
            </a:br>
            <a:r>
              <a:rPr lang="en-US" sz="2000" i="1" dirty="0"/>
              <a:t>Proceedings of the </a:t>
            </a:r>
            <a:r>
              <a:rPr lang="en-US" sz="2000" i="1" dirty="0">
                <a:hlinkClick r:id="rId3"/>
              </a:rPr>
              <a:t>52nd International Symposium on Microarchitecture</a:t>
            </a:r>
            <a:r>
              <a:rPr lang="en-US" sz="2000" i="1" dirty="0"/>
              <a:t> (</a:t>
            </a:r>
            <a:r>
              <a:rPr lang="en-US" sz="2000" b="1" i="1" dirty="0"/>
              <a:t>MICRO</a:t>
            </a:r>
            <a:r>
              <a:rPr lang="en-US" sz="2000" i="1" dirty="0"/>
              <a:t>)</a:t>
            </a:r>
            <a:r>
              <a:rPr lang="en-US" sz="2000" dirty="0"/>
              <a:t>, Columbus, OH, USA, October 2019.</a:t>
            </a:r>
            <a:br>
              <a:rPr lang="en-US" sz="2000" dirty="0"/>
            </a:br>
            <a:r>
              <a:rPr lang="en-US" sz="2000" dirty="0"/>
              <a:t>[</a:t>
            </a:r>
            <a:r>
              <a:rPr lang="en-US" sz="2000" dirty="0">
                <a:hlinkClick r:id="rId4"/>
              </a:rPr>
              <a:t>Lightning Talk 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Lightning Talk Video</a:t>
            </a:r>
            <a:r>
              <a:rPr lang="en-US" sz="2000" dirty="0"/>
              <a:t> (90 seconds)]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0E42FC0-77B3-B442-82F2-B805EFEC4217}"/>
              </a:ext>
            </a:extLst>
          </p:cNvPr>
          <p:cNvPicPr>
            <a:picLocks noChangeAspect="1"/>
          </p:cNvPicPr>
          <p:nvPr/>
        </p:nvPicPr>
        <p:blipFill>
          <a:blip r:embed="rId7"/>
          <a:stretch>
            <a:fillRect/>
          </a:stretch>
        </p:blipFill>
        <p:spPr>
          <a:xfrm>
            <a:off x="0" y="4203576"/>
            <a:ext cx="9144000" cy="1828800"/>
          </a:xfrm>
          <a:prstGeom prst="rect">
            <a:avLst/>
          </a:prstGeom>
        </p:spPr>
      </p:pic>
    </p:spTree>
    <p:extLst>
      <p:ext uri="{BB962C8B-B14F-4D97-AF65-F5344CB8AC3E}">
        <p14:creationId xmlns:p14="http://schemas.microsoft.com/office/powerpoint/2010/main" val="2435817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983309616"/>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4"/>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34490394"/>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Recap: 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data-driven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4725144"/>
            <a:ext cx="6984776"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AutoShape 25">
            <a:extLst>
              <a:ext uri="{FF2B5EF4-FFF2-40B4-BE49-F238E27FC236}">
                <a16:creationId xmlns:a16="http://schemas.microsoft.com/office/drawing/2014/main" id="{DA62BB11-526D-FF4E-BEBB-0DCCB36B77C3}"/>
              </a:ext>
            </a:extLst>
          </p:cNvPr>
          <p:cNvSpPr>
            <a:spLocks noChangeArrowheads="1"/>
          </p:cNvSpPr>
          <p:nvPr/>
        </p:nvSpPr>
        <p:spPr bwMode="auto">
          <a:xfrm>
            <a:off x="611560" y="2708920"/>
            <a:ext cx="7200800" cy="792088"/>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a:extLst>
              <a:ext uri="{FF2B5EF4-FFF2-40B4-BE49-F238E27FC236}">
                <a16:creationId xmlns:a16="http://schemas.microsoft.com/office/drawing/2014/main" id="{9EF3383E-99CD-264A-8462-DAA882D4CECE}"/>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3834901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Axiom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000" dirty="0">
                <a:solidFill>
                  <a:srgbClr val="0000FF"/>
                </a:solidFill>
              </a:rPr>
              <a:t>An Intelligent Architecture</a:t>
            </a:r>
          </a:p>
          <a:p>
            <a:pPr marL="0" indent="0" algn="ctr">
              <a:buNone/>
            </a:pPr>
            <a:r>
              <a:rPr lang="en-US" sz="6000" dirty="0">
                <a:solidFill>
                  <a:srgbClr val="FF0000"/>
                </a:solidFill>
              </a:rPr>
              <a:t>Handles Data Well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5407119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7960698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 from A Famous Architect</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spTree>
    <p:extLst>
      <p:ext uri="{BB962C8B-B14F-4D97-AF65-F5344CB8AC3E}">
        <p14:creationId xmlns:p14="http://schemas.microsoft.com/office/powerpoint/2010/main" val="4154360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Precedent-Based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spTree>
    <p:extLst>
      <p:ext uri="{BB962C8B-B14F-4D97-AF65-F5344CB8AC3E}">
        <p14:creationId xmlns:p14="http://schemas.microsoft.com/office/powerpoint/2010/main" val="300956536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Principled Design</a:t>
            </a:r>
          </a:p>
        </p:txBody>
      </p:sp>
      <p:sp>
        <p:nvSpPr>
          <p:cNvPr id="3" name="Content Placeholder 2"/>
          <p:cNvSpPr>
            <a:spLocks noGrp="1"/>
          </p:cNvSpPr>
          <p:nvPr>
            <p:ph idx="1"/>
          </p:nvPr>
        </p:nvSpPr>
        <p:spPr/>
        <p:txBody>
          <a:bodyPr/>
          <a:lstStyle/>
          <a:p>
            <a:r>
              <a:rPr lang="en-US" dirty="0"/>
              <a:t>“architecture […] based upon </a:t>
            </a:r>
            <a:r>
              <a:rPr lang="en-US" dirty="0">
                <a:solidFill>
                  <a:srgbClr val="0000FF"/>
                </a:solidFill>
              </a:rPr>
              <a:t>principle</a:t>
            </a:r>
            <a:r>
              <a:rPr lang="en-US" dirty="0"/>
              <a:t>, and not upon </a:t>
            </a:r>
            <a:r>
              <a:rPr lang="en-US" dirty="0">
                <a:solidFill>
                  <a:srgbClr val="FF0000"/>
                </a:solidFill>
              </a:rPr>
              <a:t>precedent</a:t>
            </a:r>
            <a:r>
              <a:rPr lang="en-US"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6156176" y="1872208"/>
            <a:ext cx="2792306" cy="4581128"/>
          </a:xfrm>
          <a:prstGeom prst="rect">
            <a:avLst/>
          </a:prstGeom>
        </p:spPr>
      </p:pic>
      <p:pic>
        <p:nvPicPr>
          <p:cNvPr id="7" name="Picture 6"/>
          <p:cNvPicPr>
            <a:picLocks noChangeAspect="1"/>
          </p:cNvPicPr>
          <p:nvPr/>
        </p:nvPicPr>
        <p:blipFill>
          <a:blip r:embed="rId3"/>
          <a:stretch>
            <a:fillRect/>
          </a:stretch>
        </p:blipFill>
        <p:spPr>
          <a:xfrm>
            <a:off x="539552" y="1844824"/>
            <a:ext cx="8424936" cy="4644516"/>
          </a:xfrm>
          <a:prstGeom prst="rect">
            <a:avLst/>
          </a:prstGeom>
        </p:spPr>
      </p:pic>
      <p:pic>
        <p:nvPicPr>
          <p:cNvPr id="6" name="Picture 5"/>
          <p:cNvPicPr>
            <a:picLocks noChangeAspect="1"/>
          </p:cNvPicPr>
          <p:nvPr/>
        </p:nvPicPr>
        <p:blipFill>
          <a:blip r:embed="rId4"/>
          <a:stretch>
            <a:fillRect/>
          </a:stretch>
        </p:blipFill>
        <p:spPr>
          <a:xfrm>
            <a:off x="527101" y="1832446"/>
            <a:ext cx="8424936" cy="4692898"/>
          </a:xfrm>
          <a:prstGeom prst="rect">
            <a:avLst/>
          </a:prstGeom>
        </p:spPr>
      </p:pic>
    </p:spTree>
    <p:extLst>
      <p:ext uri="{BB962C8B-B14F-4D97-AF65-F5344CB8AC3E}">
        <p14:creationId xmlns:p14="http://schemas.microsoft.com/office/powerpoint/2010/main" val="2858920928"/>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endParaRPr lang="en-US" altLang="en-US">
              <a:ea typeface="ＭＳ Ｐゴシック" charset="-128"/>
            </a:endParaRPr>
          </a:p>
        </p:txBody>
      </p:sp>
      <p:sp>
        <p:nvSpPr>
          <p:cNvPr id="204802" name="Content Placeholder 2"/>
          <p:cNvSpPr>
            <a:spLocks noGrp="1"/>
          </p:cNvSpPr>
          <p:nvPr>
            <p:ph idx="1"/>
          </p:nvPr>
        </p:nvSpPr>
        <p:spPr>
          <a:xfrm>
            <a:off x="228600" y="996950"/>
            <a:ext cx="8610600" cy="5194300"/>
          </a:xfrm>
        </p:spPr>
        <p:txBody>
          <a:bodyPr/>
          <a:lstStyle/>
          <a:p>
            <a:endParaRPr lang="en-US" altLang="en-US">
              <a:ea typeface="ＭＳ Ｐゴシック" charset="-128"/>
            </a:endParaRPr>
          </a:p>
        </p:txBody>
      </p:sp>
      <p:sp>
        <p:nvSpPr>
          <p:cNvPr id="20480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8A1A8F-E022-8E43-8BB4-89E8BD7FEAC8}"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0480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366935"/>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The Overarching Principle</a:t>
            </a:r>
          </a:p>
        </p:txBody>
      </p:sp>
      <p:sp>
        <p:nvSpPr>
          <p:cNvPr id="22016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8D6394D-EA62-3948-BF63-BCCE7E92300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066800"/>
            <a:ext cx="8610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67200"/>
            <a:ext cx="91440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087774"/>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228600" y="152400"/>
            <a:ext cx="8915400" cy="1066800"/>
          </a:xfrm>
        </p:spPr>
        <p:txBody>
          <a:bodyPr/>
          <a:lstStyle/>
          <a:p>
            <a:r>
              <a:rPr lang="en-US" dirty="0">
                <a:latin typeface="Garamond" charset="0"/>
              </a:rPr>
              <a:t>Another Example: Precedent-Based Design</a:t>
            </a:r>
          </a:p>
        </p:txBody>
      </p:sp>
      <p:sp>
        <p:nvSpPr>
          <p:cNvPr id="10854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DDA790-BC6C-B84A-BC41-689B46E82E8F}"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8547" name="Picture 7" descr="train_station_by_cookiemagik-d3feg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2"/>
          <p:cNvSpPr txBox="1">
            <a:spLocks noChangeArrowheads="1"/>
          </p:cNvSpPr>
          <p:nvPr/>
        </p:nvSpPr>
        <p:spPr bwMode="auto">
          <a:xfrm>
            <a:off x="152400" y="6553200"/>
            <a:ext cx="418623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Source: http://cookiemagik.deviantart.com/art/Train-station-207266944</a:t>
            </a:r>
          </a:p>
        </p:txBody>
      </p:sp>
    </p:spTree>
    <p:extLst>
      <p:ext uri="{BB962C8B-B14F-4D97-AF65-F5344CB8AC3E}">
        <p14:creationId xmlns:p14="http://schemas.microsoft.com/office/powerpoint/2010/main" val="4110482920"/>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dirty="0">
                <a:latin typeface="Garamond" charset="0"/>
              </a:rPr>
              <a:t>Principled Design</a:t>
            </a:r>
          </a:p>
        </p:txBody>
      </p:sp>
      <p:sp>
        <p:nvSpPr>
          <p:cNvPr id="1075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2FB81-D6DD-1E44-B086-70F1C12ECEC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7523" name="Content Placeholder 4" descr="1200px-Zürich_Stadelhofen_in_2006.jpg"/>
          <p:cNvPicPr>
            <a:picLocks noChangeAspect="1"/>
          </p:cNvPicPr>
          <p:nvPr/>
        </p:nvPicPr>
        <p:blipFill>
          <a:blip r:embed="rId2">
            <a:extLst>
              <a:ext uri="{28A0092B-C50C-407E-A947-70E740481C1C}">
                <a14:useLocalDpi xmlns:a14="http://schemas.microsoft.com/office/drawing/2010/main" val="0"/>
              </a:ext>
            </a:extLst>
          </a:blip>
          <a:srcRect t="4472" b="4472"/>
          <a:stretch>
            <a:fillRect/>
          </a:stretch>
        </p:blipFill>
        <p:spPr bwMode="auto">
          <a:xfrm>
            <a:off x="228600" y="1066800"/>
            <a:ext cx="8610600" cy="51943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4" name="Rectangle 8"/>
          <p:cNvSpPr>
            <a:spLocks noChangeArrowheads="1"/>
          </p:cNvSpPr>
          <p:nvPr/>
        </p:nvSpPr>
        <p:spPr bwMode="auto">
          <a:xfrm>
            <a:off x="228600" y="6535738"/>
            <a:ext cx="83058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a:t>
            </a:r>
            <a:r>
              <a:rPr kumimoji="0" lang="en-US" sz="800" b="0" i="0" u="none" strike="noStrike" kern="1200" cap="none" spc="0" normalizeH="0" baseline="0" noProof="0" dirty="0" err="1">
                <a:ln>
                  <a:noFill/>
                </a:ln>
                <a:solidFill>
                  <a:srgbClr val="000000"/>
                </a:solidFill>
                <a:effectLst/>
                <a:uLnTx/>
                <a:uFillTx/>
                <a:latin typeface="Tahoma"/>
                <a:ea typeface="+mn-ea"/>
                <a:cs typeface="+mn-cs"/>
              </a:rPr>
              <a:t>Toni_V</a:t>
            </a:r>
            <a:r>
              <a:rPr kumimoji="0" lang="en-US" sz="800" b="0" i="0" u="none" strike="noStrike" kern="1200" cap="none" spc="0" normalizeH="0" baseline="0" noProof="0" dirty="0">
                <a:ln>
                  <a:noFill/>
                </a:ln>
                <a:solidFill>
                  <a:srgbClr val="000000"/>
                </a:solidFill>
                <a:effectLst/>
                <a:uLnTx/>
                <a:uFillTx/>
                <a:latin typeface="Tahoma"/>
                <a:ea typeface="+mn-ea"/>
                <a:cs typeface="+mn-cs"/>
              </a:rPr>
              <a:t>, CC BY-SA 2.0,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commons.wikimedia.org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a:t>
            </a:r>
            <a:r>
              <a:rPr kumimoji="0" lang="en-US" sz="800" b="0" i="0" u="none" strike="noStrike" kern="1200" cap="none" spc="0" normalizeH="0" baseline="0" noProof="0" dirty="0" err="1">
                <a:ln>
                  <a:noFill/>
                </a:ln>
                <a:solidFill>
                  <a:srgbClr val="000000"/>
                </a:solidFill>
                <a:effectLst/>
                <a:uLnTx/>
                <a:uFillTx/>
                <a:latin typeface="Tahoma"/>
                <a:ea typeface="+mn-ea"/>
                <a:cs typeface="+mn-cs"/>
              </a:rPr>
              <a:t>index.php?curid</a:t>
            </a:r>
            <a:r>
              <a:rPr kumimoji="0" lang="en-US" sz="800" b="0" i="0" u="none" strike="noStrike" kern="1200" cap="none" spc="0" normalizeH="0" baseline="0" noProof="0" dirty="0">
                <a:ln>
                  <a:noFill/>
                </a:ln>
                <a:solidFill>
                  <a:srgbClr val="000000"/>
                </a:solidFill>
                <a:effectLst/>
                <a:uLnTx/>
                <a:uFillTx/>
                <a:latin typeface="Tahoma"/>
                <a:ea typeface="+mn-ea"/>
                <a:cs typeface="+mn-cs"/>
              </a:rPr>
              <a:t>=4087256</a:t>
            </a:r>
          </a:p>
        </p:txBody>
      </p:sp>
    </p:spTree>
    <p:extLst>
      <p:ext uri="{BB962C8B-B14F-4D97-AF65-F5344CB8AC3E}">
        <p14:creationId xmlns:p14="http://schemas.microsoft.com/office/powerpoint/2010/main" val="241117303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altLang="en-US" dirty="0">
                <a:ea typeface="ＭＳ Ｐゴシック" charset="-128"/>
              </a:rPr>
              <a:t>Another Principled Design</a:t>
            </a:r>
          </a:p>
        </p:txBody>
      </p:sp>
      <p:pic>
        <p:nvPicPr>
          <p:cNvPr id="216066" name="Content Placeholder 4" descr="1200px-OrienteMGT.jpg"/>
          <p:cNvPicPr>
            <a:picLocks noGrp="1" noChangeAspect="1"/>
          </p:cNvPicPr>
          <p:nvPr>
            <p:ph idx="1"/>
          </p:nvPr>
        </p:nvPicPr>
        <p:blipFill>
          <a:blip r:embed="rId2">
            <a:extLst>
              <a:ext uri="{28A0092B-C50C-407E-A947-70E740481C1C}">
                <a14:useLocalDpi xmlns:a14="http://schemas.microsoft.com/office/drawing/2010/main" val="0"/>
              </a:ext>
            </a:extLst>
          </a:blip>
          <a:srcRect l="22372" r="22372"/>
          <a:stretch>
            <a:fillRect/>
          </a:stretch>
        </p:blipFill>
        <p:spPr>
          <a:xfrm>
            <a:off x="228600" y="1054100"/>
            <a:ext cx="8610600" cy="5194300"/>
          </a:xfrm>
        </p:spPr>
      </p:pic>
      <p:sp>
        <p:nvSpPr>
          <p:cNvPr id="21606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B6D5726-69C2-A744-A6EE-ACF672B6004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216068" name="Rectangle 5"/>
          <p:cNvSpPr>
            <a:spLocks noChangeArrowheads="1"/>
          </p:cNvSpPr>
          <p:nvPr/>
        </p:nvSpPr>
        <p:spPr bwMode="auto">
          <a:xfrm>
            <a:off x="152400" y="6477000"/>
            <a:ext cx="7772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By Martín Gómez Tagle - Lisbon, Portugal, CC BY-SA 3.0, https://commons.wikimedia.org/w/index.php?curid=13764903</a:t>
            </a:r>
          </a:p>
        </p:txBody>
      </p:sp>
      <p:pic>
        <p:nvPicPr>
          <p:cNvPr id="3" name="Picture 2" descr="phot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200400"/>
            <a:ext cx="4343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6"/>
          <p:cNvSpPr txBox="1">
            <a:spLocks noChangeArrowheads="1"/>
          </p:cNvSpPr>
          <p:nvPr/>
        </p:nvSpPr>
        <p:spPr bwMode="auto">
          <a:xfrm>
            <a:off x="133350" y="6659563"/>
            <a:ext cx="43910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charset="0"/>
                <a:ea typeface="ＭＳ Ｐゴシック" charset="-128"/>
                <a:cs typeface="+mn-cs"/>
              </a:rPr>
              <a:t>Source: http://www.arcspace.com/exhibitions/unsorted/santiago-calatrava/</a:t>
            </a:r>
          </a:p>
        </p:txBody>
      </p:sp>
    </p:spTree>
    <p:extLst>
      <p:ext uri="{BB962C8B-B14F-4D97-AF65-F5344CB8AC3E}">
        <p14:creationId xmlns:p14="http://schemas.microsoft.com/office/powerpoint/2010/main" val="3231994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C9BDBE83-F8C1-5045-962A-CCEE6F8E5DFA}"/>
              </a:ext>
            </a:extLst>
          </p:cNvPr>
          <p:cNvSpPr>
            <a:spLocks noGrp="1" noChangeArrowheads="1"/>
          </p:cNvSpPr>
          <p:nvPr>
            <p:ph type="title"/>
          </p:nvPr>
        </p:nvSpPr>
        <p:spPr/>
        <p:txBody>
          <a:bodyPr/>
          <a:lstStyle/>
          <a:p>
            <a:r>
              <a:rPr lang="en-US" altLang="en-US" dirty="0">
                <a:ea typeface="ＭＳ Ｐゴシック" charset="-128"/>
              </a:rPr>
              <a:t>Another Principled Design</a:t>
            </a:r>
            <a:endParaRPr lang="en-US" altLang="en-US" dirty="0">
              <a:ea typeface="ＭＳ Ｐゴシック" panose="020B0600070205080204" pitchFamily="34" charset="-128"/>
            </a:endParaRPr>
          </a:p>
        </p:txBody>
      </p:sp>
      <p:sp>
        <p:nvSpPr>
          <p:cNvPr id="126978" name="Slide Number Placeholder 3">
            <a:extLst>
              <a:ext uri="{FF2B5EF4-FFF2-40B4-BE49-F238E27FC236}">
                <a16:creationId xmlns:a16="http://schemas.microsoft.com/office/drawing/2014/main" id="{A0E6AD57-AF0D-A547-94EC-74DB47C27A3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2588-DCCD-294E-A971-4468FBD88FDF}"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pic>
        <p:nvPicPr>
          <p:cNvPr id="126979" name="Picture 4" descr="1200px-ValenciaHemisphere2corr.jpg">
            <a:extLst>
              <a:ext uri="{FF2B5EF4-FFF2-40B4-BE49-F238E27FC236}">
                <a16:creationId xmlns:a16="http://schemas.microsoft.com/office/drawing/2014/main" id="{B3D4652F-47B1-CD46-9B18-7CBB2DB71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57263"/>
            <a:ext cx="8763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398CEEF-5E59-B74A-B0A3-35A883235D6D}"/>
              </a:ext>
            </a:extLst>
          </p:cNvPr>
          <p:cNvSpPr>
            <a:spLocks noChangeArrowheads="1"/>
          </p:cNvSpPr>
          <p:nvPr/>
        </p:nvSpPr>
        <p:spPr bwMode="auto">
          <a:xfrm>
            <a:off x="152400" y="6535738"/>
            <a:ext cx="754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Source: CC BY-SA 3.0, https://commons.wikimedia.org/w/index.php?curid=172107</a:t>
            </a:r>
          </a:p>
        </p:txBody>
      </p:sp>
    </p:spTree>
    <p:extLst>
      <p:ext uri="{BB962C8B-B14F-4D97-AF65-F5344CB8AC3E}">
        <p14:creationId xmlns:p14="http://schemas.microsoft.com/office/powerpoint/2010/main" val="185167638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A2A0-7490-744D-B60D-81215B72FEBB}"/>
              </a:ext>
            </a:extLst>
          </p:cNvPr>
          <p:cNvSpPr>
            <a:spLocks noGrp="1"/>
          </p:cNvSpPr>
          <p:nvPr>
            <p:ph type="title"/>
          </p:nvPr>
        </p:nvSpPr>
        <p:spPr/>
        <p:txBody>
          <a:bodyPr/>
          <a:lstStyle/>
          <a:p>
            <a:r>
              <a:rPr lang="en-US" dirty="0"/>
              <a:t>How to Handle Data Well</a:t>
            </a:r>
          </a:p>
        </p:txBody>
      </p:sp>
      <p:sp>
        <p:nvSpPr>
          <p:cNvPr id="3" name="Content Placeholder 2">
            <a:extLst>
              <a:ext uri="{FF2B5EF4-FFF2-40B4-BE49-F238E27FC236}">
                <a16:creationId xmlns:a16="http://schemas.microsoft.com/office/drawing/2014/main" id="{F9739C49-7CA6-0A4F-B6A6-39271AEA7AD4}"/>
              </a:ext>
            </a:extLst>
          </p:cNvPr>
          <p:cNvSpPr>
            <a:spLocks noGrp="1"/>
          </p:cNvSpPr>
          <p:nvPr>
            <p:ph idx="1"/>
          </p:nvPr>
        </p:nvSpPr>
        <p:spPr>
          <a:xfrm>
            <a:off x="228600" y="1196752"/>
            <a:ext cx="8610600" cy="4876800"/>
          </a:xfrm>
        </p:spPr>
        <p:txBody>
          <a:bodyPr/>
          <a:lstStyle/>
          <a:p>
            <a:r>
              <a:rPr lang="en-US" dirty="0"/>
              <a:t>Ensure data does not overwhelm the components</a:t>
            </a:r>
          </a:p>
          <a:p>
            <a:pPr lvl="1"/>
            <a:r>
              <a:rPr lang="en-US" dirty="0"/>
              <a:t>via intelligent algorithms</a:t>
            </a:r>
          </a:p>
          <a:p>
            <a:pPr lvl="1"/>
            <a:r>
              <a:rPr lang="en-US" dirty="0"/>
              <a:t>via intelligent architectures</a:t>
            </a:r>
          </a:p>
          <a:p>
            <a:pPr lvl="1"/>
            <a:r>
              <a:rPr lang="en-US" dirty="0"/>
              <a:t>via whole system designs: algorithm-architecture-devices</a:t>
            </a:r>
          </a:p>
          <a:p>
            <a:pPr lvl="1"/>
            <a:endParaRPr lang="en-US" dirty="0"/>
          </a:p>
          <a:p>
            <a:pPr lvl="1"/>
            <a:endParaRPr lang="en-US" dirty="0"/>
          </a:p>
          <a:p>
            <a:r>
              <a:rPr lang="en-US" dirty="0"/>
              <a:t>Take advantage of vast amounts of data and metadata</a:t>
            </a:r>
          </a:p>
          <a:p>
            <a:pPr lvl="1"/>
            <a:r>
              <a:rPr lang="en-US" dirty="0"/>
              <a:t>to improve architectural &amp; system-level decisions </a:t>
            </a:r>
          </a:p>
          <a:p>
            <a:pPr lvl="1"/>
            <a:endParaRPr lang="en-US" dirty="0"/>
          </a:p>
          <a:p>
            <a:pPr lvl="1"/>
            <a:endParaRPr lang="en-US" dirty="0"/>
          </a:p>
          <a:p>
            <a:r>
              <a:rPr lang="en-US" dirty="0"/>
              <a:t>Understand and exploit properties of (different) data</a:t>
            </a:r>
          </a:p>
          <a:p>
            <a:pPr lvl="1"/>
            <a:r>
              <a:rPr lang="en-US" dirty="0"/>
              <a:t>to improve algorithms &amp; architectures in various metrics</a:t>
            </a:r>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523FF48-EF17-B147-BE03-650132864BE6}"/>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23210022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a:latin typeface="Garamond" charset="0"/>
              </a:rPr>
              <a:t>Principle Applied to Another Structure</a:t>
            </a:r>
          </a:p>
        </p:txBody>
      </p:sp>
      <p:sp>
        <p:nvSpPr>
          <p:cNvPr id="10035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C3DD0F-DD36-AB46-AB2D-07681B2C41E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pic>
        <p:nvPicPr>
          <p:cNvPr id="100355" name="Picture 4" descr="santiago-calatrava-oculus-world-trade-center-transportation-hub-hufton-crow_dezeen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40" y="952500"/>
            <a:ext cx="67056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5"/>
          <p:cNvSpPr>
            <a:spLocks noChangeArrowheads="1"/>
          </p:cNvSpPr>
          <p:nvPr/>
        </p:nvSpPr>
        <p:spPr bwMode="auto">
          <a:xfrm>
            <a:off x="152400" y="6630988"/>
            <a:ext cx="98298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ahoma"/>
                <a:ea typeface="+mn-ea"/>
                <a:cs typeface="+mn-cs"/>
              </a:rPr>
              <a:t>Source: https://www.dezeen.com/2016/08/29/santiago-calatrava-oculus-world-trade-center-transportation-hub-new-york-photographs-hufton-crow/</a:t>
            </a:r>
          </a:p>
        </p:txBody>
      </p:sp>
      <p:pic>
        <p:nvPicPr>
          <p:cNvPr id="6" name="Picture 5" descr="651px-Calatrava_IMG_248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4039" y="980729"/>
            <a:ext cx="2294599"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152400" y="6553200"/>
            <a:ext cx="8915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rPr>
              <a:t>Source: By 準建築人手札網站 </a:t>
            </a:r>
            <a:r>
              <a:rPr kumimoji="0" lang="en-US" sz="800" b="0" i="0" u="none" strike="noStrike" kern="1200" cap="none" spc="0" normalizeH="0" baseline="0" noProof="0" dirty="0" err="1">
                <a:ln>
                  <a:noFill/>
                </a:ln>
                <a:solidFill>
                  <a:srgbClr val="000000"/>
                </a:solidFill>
                <a:effectLst/>
                <a:uLnTx/>
                <a:uFillTx/>
                <a:latin typeface="Tahoma"/>
                <a:ea typeface="+mn-ea"/>
                <a:cs typeface="+mn-cs"/>
              </a:rPr>
              <a:t>Forgemind</a:t>
            </a:r>
            <a:r>
              <a:rPr kumimoji="0" lang="en-US" sz="800" b="0" i="0" u="none" strike="noStrike" kern="1200" cap="none" spc="0" normalizeH="0" baseline="0" noProof="0" dirty="0">
                <a:ln>
                  <a:noFill/>
                </a:ln>
                <a:solidFill>
                  <a:srgbClr val="000000"/>
                </a:solidFill>
                <a:effectLst/>
                <a:uLnTx/>
                <a:uFillTx/>
                <a:latin typeface="Tahoma"/>
                <a:ea typeface="+mn-ea"/>
                <a:cs typeface="+mn-cs"/>
              </a:rPr>
              <a:t> </a:t>
            </a:r>
            <a:r>
              <a:rPr kumimoji="0" lang="en-US" sz="800" b="0" i="0" u="none" strike="noStrike" kern="1200" cap="none" spc="0" normalizeH="0" baseline="0" noProof="0" dirty="0" err="1">
                <a:ln>
                  <a:noFill/>
                </a:ln>
                <a:solidFill>
                  <a:srgbClr val="000000"/>
                </a:solidFill>
                <a:effectLst/>
                <a:uLnTx/>
                <a:uFillTx/>
                <a:latin typeface="Tahoma"/>
                <a:ea typeface="+mn-ea"/>
                <a:cs typeface="+mn-cs"/>
              </a:rPr>
              <a:t>ArchiMedia</a:t>
            </a:r>
            <a:r>
              <a:rPr kumimoji="0" lang="en-US" sz="800" b="0" i="0" u="none" strike="noStrike" kern="1200" cap="none" spc="0" normalizeH="0" baseline="0" noProof="0" dirty="0">
                <a:ln>
                  <a:noFill/>
                </a:ln>
                <a:solidFill>
                  <a:srgbClr val="000000"/>
                </a:solidFill>
                <a:effectLst/>
                <a:uLnTx/>
                <a:uFillTx/>
                <a:latin typeface="Tahoma"/>
                <a:ea typeface="+mn-ea"/>
                <a:cs typeface="+mn-cs"/>
              </a:rPr>
              <a:t> - Flickr: IMG_2489.JPG, CC BY 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Tahoma"/>
                <a:ea typeface="+mn-ea"/>
                <a:cs typeface="+mn-cs"/>
                <a:hlinkClick r:id="rId4"/>
              </a:rPr>
              <a:t>https://commons.wikimedia.org/w/index.php?curid=31493356</a:t>
            </a:r>
            <a:r>
              <a:rPr kumimoji="0" lang="en-US" sz="800" b="0" i="0" u="none" strike="noStrike" kern="1200" cap="none" spc="0" normalizeH="0" baseline="0" noProof="0" dirty="0">
                <a:ln>
                  <a:noFill/>
                </a:ln>
                <a:solidFill>
                  <a:srgbClr val="000000"/>
                </a:solidFill>
                <a:effectLst/>
                <a:uLnTx/>
                <a:uFillTx/>
                <a:latin typeface="Tahoma"/>
                <a:ea typeface="+mn-ea"/>
                <a:cs typeface="+mn-cs"/>
              </a:rPr>
              <a:t>, https://</a:t>
            </a:r>
            <a:r>
              <a:rPr kumimoji="0" lang="en-US" sz="800" b="0" i="0" u="none" strike="noStrike" kern="1200" cap="none" spc="0" normalizeH="0" baseline="0" noProof="0" dirty="0" err="1">
                <a:ln>
                  <a:noFill/>
                </a:ln>
                <a:solidFill>
                  <a:srgbClr val="000000"/>
                </a:solidFill>
                <a:effectLst/>
                <a:uLnTx/>
                <a:uFillTx/>
                <a:latin typeface="Tahoma"/>
                <a:ea typeface="+mn-ea"/>
                <a:cs typeface="+mn-cs"/>
              </a:rPr>
              <a:t>en.wikipedia.org</a:t>
            </a:r>
            <a:r>
              <a:rPr kumimoji="0" lang="en-US" sz="800" b="0" i="0" u="none" strike="noStrike" kern="1200" cap="none" spc="0" normalizeH="0" baseline="0" noProof="0" dirty="0">
                <a:ln>
                  <a:noFill/>
                </a:ln>
                <a:solidFill>
                  <a:srgbClr val="000000"/>
                </a:solidFill>
                <a:effectLst/>
                <a:uLnTx/>
                <a:uFillTx/>
                <a:latin typeface="Tahoma"/>
                <a:ea typeface="+mn-ea"/>
                <a:cs typeface="+mn-cs"/>
              </a:rPr>
              <a:t>/wiki/</a:t>
            </a:r>
            <a:r>
              <a:rPr kumimoji="0" lang="en-US" sz="800" b="0" i="0" u="none" strike="noStrike" kern="1200" cap="none" spc="0" normalizeH="0" baseline="0" noProof="0" dirty="0" err="1">
                <a:ln>
                  <a:noFill/>
                </a:ln>
                <a:solidFill>
                  <a:srgbClr val="000000"/>
                </a:solidFill>
                <a:effectLst/>
                <a:uLnTx/>
                <a:uFillTx/>
                <a:latin typeface="Tahoma"/>
                <a:ea typeface="+mn-ea"/>
                <a:cs typeface="+mn-cs"/>
              </a:rPr>
              <a:t>Santiago_Calatrava</a:t>
            </a:r>
            <a:endParaRPr kumimoji="0" lang="en-US" sz="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513488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lstStyle/>
          <a:p>
            <a:r>
              <a:rPr lang="en-US" altLang="en-US" dirty="0">
                <a:ea typeface="ＭＳ Ｐゴシック" charset="-128"/>
              </a:rPr>
              <a:t>The Overarching Principle</a:t>
            </a:r>
          </a:p>
        </p:txBody>
      </p:sp>
      <p:sp>
        <p:nvSpPr>
          <p:cNvPr id="21709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charset="2"/>
              <a:buChar char="n"/>
              <a:defRPr sz="2400">
                <a:solidFill>
                  <a:schemeClr val="tx1"/>
                </a:solidFill>
                <a:latin typeface="Tahoma" charset="0"/>
                <a:ea typeface="ＭＳ Ｐゴシック" charset="-128"/>
              </a:defRPr>
            </a:lvl1pPr>
            <a:lvl2pPr marL="742950" indent="-285750">
              <a:spcBef>
                <a:spcPct val="20000"/>
              </a:spcBef>
              <a:buClr>
                <a:schemeClr val="accent2"/>
              </a:buClr>
              <a:buSzPct val="60000"/>
              <a:buFont typeface="Wingdings" charset="2"/>
              <a:buChar char="q"/>
              <a:defRPr sz="2200">
                <a:solidFill>
                  <a:schemeClr val="tx1"/>
                </a:solidFill>
                <a:latin typeface="Tahoma" charset="0"/>
                <a:ea typeface="ＭＳ Ｐゴシック" charset="-128"/>
              </a:defRPr>
            </a:lvl2pPr>
            <a:lvl3pPr marL="1143000" indent="-228600">
              <a:spcBef>
                <a:spcPct val="20000"/>
              </a:spcBef>
              <a:buClr>
                <a:schemeClr val="accent1"/>
              </a:buClr>
              <a:buSzPct val="65000"/>
              <a:buFont typeface="Wingdings" charset="2"/>
              <a:buChar char="n"/>
              <a:defRPr sz="2000">
                <a:solidFill>
                  <a:schemeClr val="tx1"/>
                </a:solidFill>
                <a:latin typeface="Tahoma" charset="0"/>
                <a:ea typeface="ＭＳ Ｐゴシック" charset="-128"/>
              </a:defRPr>
            </a:lvl3pPr>
            <a:lvl4pPr marL="1600200" indent="-228600">
              <a:spcBef>
                <a:spcPct val="20000"/>
              </a:spcBef>
              <a:buClr>
                <a:schemeClr val="accent2"/>
              </a:buClr>
              <a:buSzPct val="70000"/>
              <a:buFont typeface="Wingdings" charset="2"/>
              <a:buChar char="q"/>
              <a:defRPr>
                <a:solidFill>
                  <a:schemeClr val="tx1"/>
                </a:solidFill>
                <a:latin typeface="Tahoma" charset="0"/>
                <a:ea typeface="ＭＳ Ｐゴシック" charset="-128"/>
              </a:defRPr>
            </a:lvl4pPr>
            <a:lvl5pPr marL="2057400" indent="-228600">
              <a:spcBef>
                <a:spcPct val="20000"/>
              </a:spcBef>
              <a:buClr>
                <a:schemeClr val="accent1"/>
              </a:buClr>
              <a:buSzPct val="75000"/>
              <a:buFont typeface="Wingdings" charset="2"/>
              <a:buChar char="§"/>
              <a:defRPr sz="1600">
                <a:solidFill>
                  <a:schemeClr val="tx1"/>
                </a:solidFill>
                <a:latin typeface="Tahoma" charset="0"/>
                <a:ea typeface="ＭＳ Ｐゴシック" charset="-128"/>
              </a:defRPr>
            </a:lvl5pPr>
            <a:lvl6pPr marL="25146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6pPr>
            <a:lvl7pPr marL="29718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7pPr>
            <a:lvl8pPr marL="34290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8pPr>
            <a:lvl9pPr marL="3886200" indent="-228600" eaLnBrk="0" fontAlgn="base" hangingPunct="0">
              <a:spcBef>
                <a:spcPct val="20000"/>
              </a:spcBef>
              <a:spcAft>
                <a:spcPct val="0"/>
              </a:spcAft>
              <a:buClr>
                <a:schemeClr val="accent1"/>
              </a:buClr>
              <a:buSzPct val="75000"/>
              <a:buFont typeface="Wingdings" charset="2"/>
              <a:buChar char="§"/>
              <a:defRPr sz="1600">
                <a:solidFill>
                  <a:schemeClr val="tx1"/>
                </a:solidFill>
                <a:latin typeface="Tahoma"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B3B4E2E-30E6-F248-9444-D019D8D0019B}" type="slidenum">
              <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217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6350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14938"/>
            <a:ext cx="9144000"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600919"/>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Overarching Principles for Computing?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453628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179512" y="1187605"/>
            <a:ext cx="8964488" cy="5193723"/>
          </a:xfrm>
        </p:spPr>
        <p:txBody>
          <a:bodyPr/>
          <a:lstStyle/>
          <a:p>
            <a:r>
              <a:rPr lang="en-US" dirty="0"/>
              <a:t>It is time to design </a:t>
            </a:r>
            <a:r>
              <a:rPr lang="en-US" dirty="0">
                <a:solidFill>
                  <a:srgbClr val="008000"/>
                </a:solidFill>
              </a:rPr>
              <a:t>principled system architectures </a:t>
            </a:r>
            <a:r>
              <a:rPr lang="en-US" dirty="0"/>
              <a:t>to solve the </a:t>
            </a:r>
            <a:r>
              <a:rPr lang="en-US" dirty="0">
                <a:solidFill>
                  <a:srgbClr val="008000"/>
                </a:solidFill>
              </a:rPr>
              <a:t>data handling (i.e., memory/storage) </a:t>
            </a:r>
            <a:r>
              <a:rPr lang="en-US" dirty="0">
                <a:solidFill>
                  <a:schemeClr val="accent2"/>
                </a:solidFill>
              </a:rPr>
              <a:t>problem</a:t>
            </a:r>
          </a:p>
          <a:p>
            <a:endParaRPr lang="en-US" sz="2000" dirty="0"/>
          </a:p>
          <a:p>
            <a:r>
              <a:rPr lang="en-US" dirty="0">
                <a:solidFill>
                  <a:srgbClr val="FF0000"/>
                </a:solidFill>
              </a:rPr>
              <a:t>Design complete systems to be truly balanced, high-performance, and energy-efficient</a:t>
            </a:r>
            <a:r>
              <a:rPr lang="en-US" dirty="0"/>
              <a:t> </a:t>
            </a:r>
            <a:r>
              <a:rPr lang="en-US" dirty="0">
                <a:sym typeface="Wingdings" pitchFamily="2" charset="2"/>
              </a:rPr>
              <a:t> intelligent architectures</a:t>
            </a:r>
            <a:r>
              <a:rPr lang="en-US" dirty="0"/>
              <a:t> </a:t>
            </a:r>
          </a:p>
          <a:p>
            <a:endParaRPr lang="en-US" sz="2000" dirty="0">
              <a:solidFill>
                <a:srgbClr val="0000FF"/>
              </a:solidFill>
            </a:endParaRPr>
          </a:p>
          <a:p>
            <a:r>
              <a:rPr lang="en-US" b="1" dirty="0">
                <a:solidFill>
                  <a:srgbClr val="0000FF"/>
                </a:solidFill>
              </a:rPr>
              <a:t>Data-centric, data-driven, data-aware</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endParaRPr lang="en-US" dirty="0">
              <a:solidFill>
                <a:srgbClr val="0000FF"/>
              </a:solidFill>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65693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Architectures for Intelligent Machines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174</a:t>
            </a:fld>
            <a:endParaRPr lang="en-US" altLang="en-US">
              <a:solidFill>
                <a:srgbClr val="000000"/>
              </a:solidFill>
            </a:endParaRPr>
          </a:p>
        </p:txBody>
      </p:sp>
    </p:spTree>
    <p:extLst>
      <p:ext uri="{BB962C8B-B14F-4D97-AF65-F5344CB8AC3E}">
        <p14:creationId xmlns:p14="http://schemas.microsoft.com/office/powerpoint/2010/main" val="1767376193"/>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175</a:t>
            </a:fld>
            <a:endParaRPr lang="en-US" altLang="en-US">
              <a:solidFill>
                <a:srgbClr val="000000"/>
              </a:solidFill>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16632"/>
            <a:ext cx="8328925" cy="6246694"/>
          </a:xfrm>
          <a:prstGeom prst="rect">
            <a:avLst/>
          </a:prstGeom>
        </p:spPr>
      </p:pic>
      <p:sp>
        <p:nvSpPr>
          <p:cNvPr id="6" name="Rectangle 5"/>
          <p:cNvSpPr/>
          <p:nvPr/>
        </p:nvSpPr>
        <p:spPr>
          <a:xfrm>
            <a:off x="2664296" y="6495147"/>
            <a:ext cx="4572000" cy="246221"/>
          </a:xfrm>
          <a:prstGeom prst="rect">
            <a:avLst/>
          </a:prstGeom>
        </p:spPr>
        <p:txBody>
          <a:bodyPr>
            <a:spAutoFit/>
          </a:bodyPr>
          <a:lstStyle/>
          <a:p>
            <a:r>
              <a:rPr lang="en-US" sz="1000" dirty="0">
                <a:solidFill>
                  <a:srgbClr val="000000"/>
                </a:solidFill>
                <a:latin typeface="Calibri"/>
                <a:cs typeface="Calibri"/>
              </a:rPr>
              <a:t>Source: http://</a:t>
            </a:r>
            <a:r>
              <a:rPr lang="en-US" sz="1000" dirty="0" err="1">
                <a:solidFill>
                  <a:srgbClr val="000000"/>
                </a:solidFill>
                <a:latin typeface="Calibri"/>
                <a:cs typeface="Calibri"/>
              </a:rPr>
              <a:t>spectrum.ieee.org</a:t>
            </a:r>
            <a:r>
              <a:rPr lang="en-US" sz="1000" dirty="0">
                <a:solidFill>
                  <a:srgbClr val="000000"/>
                </a:solidFill>
                <a:latin typeface="Calibri"/>
                <a:cs typeface="Calibri"/>
              </a:rPr>
              <a:t>/image/</a:t>
            </a:r>
            <a:r>
              <a:rPr lang="en-US" sz="1000" dirty="0" err="1">
                <a:solidFill>
                  <a:srgbClr val="000000"/>
                </a:solidFill>
                <a:latin typeface="Calibri"/>
                <a:cs typeface="Calibri"/>
              </a:rPr>
              <a:t>MjYzMzAyMg.jpeg</a:t>
            </a:r>
            <a:endParaRPr lang="en-US" sz="1000" dirty="0">
              <a:solidFill>
                <a:srgbClr val="000000"/>
              </a:solidFill>
              <a:latin typeface="Calibri"/>
              <a:cs typeface="Calibri"/>
            </a:endParaRPr>
          </a:p>
        </p:txBody>
      </p:sp>
    </p:spTree>
    <p:extLst>
      <p:ext uri="{BB962C8B-B14F-4D97-AF65-F5344CB8AC3E}">
        <p14:creationId xmlns:p14="http://schemas.microsoft.com/office/powerpoint/2010/main" val="2036059575"/>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We Need to Think Across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287167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2809282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2401472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2362335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E84E-ADC1-5249-886C-95085282143B}"/>
              </a:ext>
            </a:extLst>
          </p:cNvPr>
          <p:cNvSpPr>
            <a:spLocks noGrp="1"/>
          </p:cNvSpPr>
          <p:nvPr>
            <p:ph type="title"/>
          </p:nvPr>
        </p:nvSpPr>
        <p:spPr/>
        <p:txBody>
          <a:bodyPr/>
          <a:lstStyle/>
          <a:p>
            <a:r>
              <a:rPr lang="en-US" dirty="0"/>
              <a:t>Corollaries: Architectures Today …</a:t>
            </a:r>
          </a:p>
        </p:txBody>
      </p:sp>
      <p:sp>
        <p:nvSpPr>
          <p:cNvPr id="3" name="Content Placeholder 2">
            <a:extLst>
              <a:ext uri="{FF2B5EF4-FFF2-40B4-BE49-F238E27FC236}">
                <a16:creationId xmlns:a16="http://schemas.microsoft.com/office/drawing/2014/main" id="{F4818612-8984-844F-B9E9-73680A050937}"/>
              </a:ext>
            </a:extLst>
          </p:cNvPr>
          <p:cNvSpPr>
            <a:spLocks noGrp="1"/>
          </p:cNvSpPr>
          <p:nvPr>
            <p:ph idx="1"/>
          </p:nvPr>
        </p:nvSpPr>
        <p:spPr>
          <a:xfrm>
            <a:off x="228600" y="1052736"/>
            <a:ext cx="8610600" cy="4876800"/>
          </a:xfrm>
        </p:spPr>
        <p:txBody>
          <a:bodyPr/>
          <a:lstStyle/>
          <a:p>
            <a:r>
              <a:rPr lang="en-US" dirty="0"/>
              <a:t>Architectures are </a:t>
            </a:r>
            <a:r>
              <a:rPr lang="en-US" dirty="0">
                <a:solidFill>
                  <a:srgbClr val="FF0000"/>
                </a:solidFill>
              </a:rPr>
              <a:t>terrible at dealing with data</a:t>
            </a:r>
          </a:p>
          <a:p>
            <a:pPr lvl="1"/>
            <a:r>
              <a:rPr lang="en-US" dirty="0"/>
              <a:t>Designed to mainly store and move data vs. to compute </a:t>
            </a:r>
          </a:p>
          <a:p>
            <a:pPr lvl="1"/>
            <a:r>
              <a:rPr lang="en-US" dirty="0"/>
              <a:t>They are </a:t>
            </a:r>
            <a:r>
              <a:rPr lang="en-US" dirty="0">
                <a:solidFill>
                  <a:srgbClr val="0432FF"/>
                </a:solidFill>
              </a:rPr>
              <a:t>processor-centric as opposed to </a:t>
            </a:r>
            <a:r>
              <a:rPr lang="en-US" b="1" dirty="0">
                <a:solidFill>
                  <a:srgbClr val="0432FF"/>
                </a:solidFill>
              </a:rPr>
              <a:t>data-centric</a:t>
            </a:r>
          </a:p>
          <a:p>
            <a:pPr lvl="1"/>
            <a:endParaRPr lang="en-US" dirty="0"/>
          </a:p>
          <a:p>
            <a:r>
              <a:rPr lang="en-US" dirty="0"/>
              <a:t>Architectures are </a:t>
            </a:r>
            <a:r>
              <a:rPr lang="en-US" dirty="0">
                <a:solidFill>
                  <a:srgbClr val="FF0000"/>
                </a:solidFill>
              </a:rPr>
              <a:t>terrible at taking advantage of vast amounts of data </a:t>
            </a:r>
            <a:r>
              <a:rPr lang="en-US" dirty="0"/>
              <a:t>(and metadata) available to them</a:t>
            </a:r>
          </a:p>
          <a:p>
            <a:pPr lvl="1"/>
            <a:r>
              <a:rPr lang="en-US" dirty="0"/>
              <a:t>Designed to make simple decisions, ignoring lots of data </a:t>
            </a:r>
          </a:p>
          <a:p>
            <a:pPr lvl="1"/>
            <a:r>
              <a:rPr lang="en-US" dirty="0"/>
              <a:t>They make </a:t>
            </a:r>
            <a:r>
              <a:rPr lang="en-US" dirty="0">
                <a:solidFill>
                  <a:srgbClr val="0432FF"/>
                </a:solidFill>
              </a:rPr>
              <a:t>human-driven decisions vs. </a:t>
            </a:r>
            <a:r>
              <a:rPr lang="en-US" b="1" dirty="0">
                <a:solidFill>
                  <a:srgbClr val="0432FF"/>
                </a:solidFill>
              </a:rPr>
              <a:t>data-driven</a:t>
            </a:r>
            <a:r>
              <a:rPr lang="en-US" dirty="0">
                <a:solidFill>
                  <a:srgbClr val="0432FF"/>
                </a:solidFill>
              </a:rPr>
              <a:t> decisions</a:t>
            </a:r>
          </a:p>
          <a:p>
            <a:pPr lvl="1"/>
            <a:endParaRPr lang="en-US" dirty="0"/>
          </a:p>
          <a:p>
            <a:r>
              <a:rPr lang="en-US" dirty="0"/>
              <a:t>Architectures are </a:t>
            </a:r>
            <a:r>
              <a:rPr lang="en-US" dirty="0">
                <a:solidFill>
                  <a:srgbClr val="FF0000"/>
                </a:solidFill>
              </a:rPr>
              <a:t>terrible at knowing and exploiting different properties of application data</a:t>
            </a:r>
          </a:p>
          <a:p>
            <a:pPr lvl="1"/>
            <a:r>
              <a:rPr lang="en-US" dirty="0"/>
              <a:t>Designed to treat all data as the same</a:t>
            </a:r>
          </a:p>
          <a:p>
            <a:pPr lvl="1"/>
            <a:r>
              <a:rPr lang="en-US" dirty="0"/>
              <a:t>They make </a:t>
            </a:r>
            <a:r>
              <a:rPr lang="en-US" dirty="0">
                <a:solidFill>
                  <a:srgbClr val="0000FF"/>
                </a:solidFill>
              </a:rPr>
              <a:t>component-aware decisions vs. </a:t>
            </a:r>
            <a:r>
              <a:rPr lang="en-US" b="1" dirty="0">
                <a:solidFill>
                  <a:srgbClr val="0000FF"/>
                </a:solidFill>
              </a:rPr>
              <a:t>data-aware</a:t>
            </a:r>
          </a:p>
        </p:txBody>
      </p:sp>
      <p:sp>
        <p:nvSpPr>
          <p:cNvPr id="4" name="Slide Number Placeholder 3">
            <a:extLst>
              <a:ext uri="{FF2B5EF4-FFF2-40B4-BE49-F238E27FC236}">
                <a16:creationId xmlns:a16="http://schemas.microsoft.com/office/drawing/2014/main" id="{13E336A3-DE7D-504A-A23C-315D49EE6890}"/>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18</a:t>
            </a:fld>
            <a:endParaRPr lang="en-US" altLang="en-US">
              <a:solidFill>
                <a:srgbClr val="000000"/>
              </a:solidFill>
            </a:endParaRPr>
          </a:p>
        </p:txBody>
      </p:sp>
      <p:sp>
        <p:nvSpPr>
          <p:cNvPr id="5" name="AutoShape 25">
            <a:extLst>
              <a:ext uri="{FF2B5EF4-FFF2-40B4-BE49-F238E27FC236}">
                <a16:creationId xmlns:a16="http://schemas.microsoft.com/office/drawing/2014/main" id="{A839A51C-8802-D047-8CD0-32595BF41ED0}"/>
              </a:ext>
            </a:extLst>
          </p:cNvPr>
          <p:cNvSpPr>
            <a:spLocks noChangeArrowheads="1"/>
          </p:cNvSpPr>
          <p:nvPr/>
        </p:nvSpPr>
        <p:spPr bwMode="auto">
          <a:xfrm>
            <a:off x="611560" y="1052736"/>
            <a:ext cx="6192688"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826072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a:t>
            </a:r>
          </a:p>
        </p:txBody>
      </p:sp>
      <p:sp>
        <p:nvSpPr>
          <p:cNvPr id="3" name="Content Placeholder 2"/>
          <p:cNvSpPr>
            <a:spLocks noGrp="1"/>
          </p:cNvSpPr>
          <p:nvPr>
            <p:ph idx="1"/>
          </p:nvPr>
        </p:nvSpPr>
        <p:spPr>
          <a:xfrm>
            <a:off x="228600" y="1187605"/>
            <a:ext cx="8610600" cy="5193723"/>
          </a:xfrm>
        </p:spPr>
        <p:txBody>
          <a:bodyPr/>
          <a:lstStyle/>
          <a:p>
            <a:r>
              <a:rPr lang="en-US" dirty="0">
                <a:solidFill>
                  <a:srgbClr val="0000FF"/>
                </a:solidFill>
              </a:rPr>
              <a:t>My current and past students and postdocs</a:t>
            </a:r>
          </a:p>
          <a:p>
            <a:pPr lvl="1"/>
            <a:r>
              <a:rPr lang="en-US" sz="2100" dirty="0" err="1"/>
              <a:t>Rachata</a:t>
            </a:r>
            <a:r>
              <a:rPr lang="en-US" sz="2100" dirty="0"/>
              <a:t> </a:t>
            </a:r>
            <a:r>
              <a:rPr lang="en-US" sz="2100" dirty="0" err="1"/>
              <a:t>Ausavarungnirun</a:t>
            </a:r>
            <a:r>
              <a:rPr lang="en-US" sz="2100" dirty="0"/>
              <a:t>, Abhishek </a:t>
            </a:r>
            <a:r>
              <a:rPr lang="en-US" sz="2100" dirty="0" err="1"/>
              <a:t>Bhowmick</a:t>
            </a:r>
            <a:r>
              <a:rPr lang="en-US" sz="2100" dirty="0"/>
              <a:t>, </a:t>
            </a:r>
            <a:r>
              <a:rPr lang="en-US" sz="2100" dirty="0" err="1"/>
              <a:t>Amirali</a:t>
            </a:r>
            <a:r>
              <a:rPr lang="en-US" sz="2100" dirty="0"/>
              <a:t> </a:t>
            </a:r>
            <a:r>
              <a:rPr lang="en-US" sz="2100" dirty="0" err="1"/>
              <a:t>Boroumand</a:t>
            </a:r>
            <a:r>
              <a:rPr lang="en-US" sz="2100" dirty="0"/>
              <a:t>, </a:t>
            </a:r>
            <a:r>
              <a:rPr lang="en-US" sz="2100" dirty="0" err="1"/>
              <a:t>Rui</a:t>
            </a:r>
            <a:r>
              <a:rPr lang="en-US" sz="2100" dirty="0"/>
              <a:t> </a:t>
            </a:r>
            <a:r>
              <a:rPr lang="en-US" sz="2100" dirty="0" err="1"/>
              <a:t>Cai</a:t>
            </a:r>
            <a:r>
              <a:rPr lang="en-US" sz="2100" dirty="0"/>
              <a:t>, Yu </a:t>
            </a:r>
            <a:r>
              <a:rPr lang="en-US" sz="2100" dirty="0" err="1"/>
              <a:t>Cai</a:t>
            </a:r>
            <a:r>
              <a:rPr lang="en-US" sz="2100" dirty="0"/>
              <a:t>, Kevin Chang, </a:t>
            </a:r>
            <a:r>
              <a:rPr lang="en-US" sz="2100" dirty="0" err="1"/>
              <a:t>Saugata</a:t>
            </a:r>
            <a:r>
              <a:rPr lang="en-US" sz="2100" dirty="0"/>
              <a:t> </a:t>
            </a:r>
            <a:r>
              <a:rPr lang="en-US" sz="2100" dirty="0" err="1"/>
              <a:t>Ghose</a:t>
            </a:r>
            <a:r>
              <a:rPr lang="en-US" sz="2100" dirty="0"/>
              <a:t>, Kevin Hsieh, Tyler </a:t>
            </a:r>
            <a:r>
              <a:rPr lang="en-US" sz="2100" dirty="0" err="1"/>
              <a:t>Huberty</a:t>
            </a:r>
            <a:r>
              <a:rPr lang="en-US" sz="2100" dirty="0"/>
              <a:t>, Ben </a:t>
            </a:r>
            <a:r>
              <a:rPr lang="en-US" sz="2100" dirty="0" err="1"/>
              <a:t>Jaiyen</a:t>
            </a:r>
            <a:r>
              <a:rPr lang="en-US" sz="2100" dirty="0"/>
              <a:t>, Samira Khan, </a:t>
            </a:r>
            <a:r>
              <a:rPr lang="en-US" sz="2100" dirty="0" err="1"/>
              <a:t>Jeremie</a:t>
            </a:r>
            <a:r>
              <a:rPr lang="en-US" sz="2100" dirty="0"/>
              <a:t> Kim, Yoongu Kim, Yang Li, Jamie Liu, Lavanya Subramanian, Donghyuk Lee, </a:t>
            </a:r>
            <a:r>
              <a:rPr lang="en-US" sz="2100" dirty="0" err="1"/>
              <a:t>Yixin</a:t>
            </a:r>
            <a:r>
              <a:rPr lang="en-US" sz="2100" dirty="0"/>
              <a:t> </a:t>
            </a:r>
            <a:r>
              <a:rPr lang="en-US" sz="2100" dirty="0" err="1"/>
              <a:t>Luo</a:t>
            </a:r>
            <a:r>
              <a:rPr lang="en-US" sz="2100" dirty="0"/>
              <a:t>, Justin Meza, Gennady </a:t>
            </a:r>
            <a:r>
              <a:rPr lang="en-US" sz="2100" dirty="0" err="1"/>
              <a:t>Pekhimenko</a:t>
            </a:r>
            <a:r>
              <a:rPr lang="en-US" sz="2100" dirty="0"/>
              <a:t>, Vivek Seshadri, Lavanya Subramanian, </a:t>
            </a:r>
            <a:r>
              <a:rPr lang="en-US" sz="2100" dirty="0" err="1"/>
              <a:t>Nandita</a:t>
            </a:r>
            <a:r>
              <a:rPr lang="en-US" sz="2100" dirty="0"/>
              <a:t> </a:t>
            </a:r>
            <a:r>
              <a:rPr lang="en-US" sz="2100" dirty="0" err="1"/>
              <a:t>Vijaykumar</a:t>
            </a:r>
            <a:r>
              <a:rPr lang="en-US" sz="2100" dirty="0"/>
              <a:t>, </a:t>
            </a:r>
            <a:r>
              <a:rPr lang="en-US" sz="2100" dirty="0" err="1"/>
              <a:t>HanBin</a:t>
            </a:r>
            <a:r>
              <a:rPr lang="en-US" sz="2100" dirty="0"/>
              <a:t> Yoon, </a:t>
            </a:r>
            <a:r>
              <a:rPr lang="en-US" sz="2100" dirty="0" err="1"/>
              <a:t>Jishen</a:t>
            </a:r>
            <a:r>
              <a:rPr lang="en-US" sz="2100" dirty="0"/>
              <a:t> Zhao, …</a:t>
            </a:r>
          </a:p>
          <a:p>
            <a:endParaRPr lang="en-US" sz="400" dirty="0"/>
          </a:p>
          <a:p>
            <a:endParaRPr lang="en-US" sz="400" dirty="0"/>
          </a:p>
          <a:p>
            <a:endParaRPr lang="en-US" sz="400" dirty="0"/>
          </a:p>
          <a:p>
            <a:r>
              <a:rPr lang="en-US" dirty="0">
                <a:solidFill>
                  <a:srgbClr val="0000FF"/>
                </a:solidFill>
              </a:rPr>
              <a:t>My collaborators</a:t>
            </a:r>
          </a:p>
          <a:p>
            <a:pPr lvl="1"/>
            <a:r>
              <a:rPr lang="en-US" sz="2100" dirty="0"/>
              <a:t>Can Alkan, Chita Das, Phil Gibbons, </a:t>
            </a:r>
            <a:r>
              <a:rPr lang="en-US" sz="2100" dirty="0" err="1"/>
              <a:t>Sriram</a:t>
            </a:r>
            <a:r>
              <a:rPr lang="en-US" sz="2100" dirty="0"/>
              <a:t> </a:t>
            </a:r>
            <a:r>
              <a:rPr lang="en-US" sz="2100" dirty="0" err="1"/>
              <a:t>Govindan</a:t>
            </a:r>
            <a:r>
              <a:rPr lang="en-US" sz="2100" dirty="0"/>
              <a:t>, Norm </a:t>
            </a:r>
            <a:r>
              <a:rPr lang="en-US" sz="2100" dirty="0" err="1"/>
              <a:t>Jouppi</a:t>
            </a:r>
            <a:r>
              <a:rPr lang="en-US" sz="2100" dirty="0"/>
              <a:t>, </a:t>
            </a:r>
            <a:r>
              <a:rPr lang="en-US" sz="2100" dirty="0" err="1"/>
              <a:t>Mahmut</a:t>
            </a:r>
            <a:r>
              <a:rPr lang="en-US" sz="2100" dirty="0"/>
              <a:t> </a:t>
            </a:r>
            <a:r>
              <a:rPr lang="en-US" sz="2100" dirty="0" err="1"/>
              <a:t>Kandemir</a:t>
            </a:r>
            <a:r>
              <a:rPr lang="en-US" sz="2100" dirty="0"/>
              <a:t>, Mike </a:t>
            </a:r>
            <a:r>
              <a:rPr lang="en-US" sz="2100" dirty="0" err="1"/>
              <a:t>Kozuch</a:t>
            </a:r>
            <a:r>
              <a:rPr lang="en-US" sz="2100" dirty="0"/>
              <a:t>, </a:t>
            </a:r>
            <a:r>
              <a:rPr lang="en-US" sz="2100" dirty="0" err="1"/>
              <a:t>Konrad</a:t>
            </a:r>
            <a:r>
              <a:rPr lang="en-US" sz="2100" dirty="0"/>
              <a:t> Lai, Ken Mai, Todd Mowry, Yale </a:t>
            </a:r>
            <a:r>
              <a:rPr lang="en-US" sz="2100" dirty="0" err="1"/>
              <a:t>Patt</a:t>
            </a:r>
            <a:r>
              <a:rPr lang="en-US" sz="2100" dirty="0"/>
              <a:t>, </a:t>
            </a:r>
            <a:r>
              <a:rPr lang="en-US" sz="2100" dirty="0" err="1"/>
              <a:t>Moinuddin</a:t>
            </a:r>
            <a:r>
              <a:rPr lang="en-US" sz="2100" dirty="0"/>
              <a:t> </a:t>
            </a:r>
            <a:r>
              <a:rPr lang="en-US" sz="2100" dirty="0" err="1"/>
              <a:t>Qureshi</a:t>
            </a:r>
            <a:r>
              <a:rPr lang="en-US" sz="2100" dirty="0"/>
              <a:t>, Partha Ranganathan, </a:t>
            </a:r>
            <a:r>
              <a:rPr lang="en-US" sz="2100" dirty="0" err="1"/>
              <a:t>Bikash</a:t>
            </a:r>
            <a:r>
              <a:rPr lang="en-US" sz="2100" dirty="0"/>
              <a:t> Sharma, </a:t>
            </a:r>
            <a:r>
              <a:rPr lang="en-US" sz="2100" dirty="0" err="1"/>
              <a:t>Kushagra</a:t>
            </a:r>
            <a:r>
              <a:rPr lang="en-US" sz="2100" dirty="0"/>
              <a:t> </a:t>
            </a:r>
            <a:r>
              <a:rPr lang="en-US" sz="2100" dirty="0" err="1"/>
              <a:t>Vaid</a:t>
            </a:r>
            <a:r>
              <a:rPr lang="en-US" sz="2100" dirty="0"/>
              <a:t>, Chris Wilkerson,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85240211"/>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Google, Facebook, HP Labs, Huawei, IBM, Intel, Microsoft, Nvidia, Oracle, Qualcomm, Rambus, Samsung, Seagate, VMware</a:t>
            </a:r>
          </a:p>
          <a:p>
            <a:r>
              <a:rPr lang="en-US" dirty="0"/>
              <a:t>NSF</a:t>
            </a:r>
          </a:p>
          <a:p>
            <a:r>
              <a:rPr lang="en-US" dirty="0"/>
              <a:t>NIH</a:t>
            </a:r>
          </a:p>
          <a:p>
            <a:r>
              <a:rPr lang="en-US" dirty="0"/>
              <a:t>GSRC</a:t>
            </a:r>
          </a:p>
          <a:p>
            <a:r>
              <a:rPr lang="en-US" dirty="0"/>
              <a:t>SRC</a:t>
            </a:r>
          </a:p>
          <a:p>
            <a:r>
              <a:rPr lang="en-US" dirty="0" err="1"/>
              <a:t>CyLab</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2504539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761754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20 December 2019</a:t>
            </a:r>
          </a:p>
          <a:p>
            <a:r>
              <a:rPr lang="en-US" sz="2200" dirty="0" err="1"/>
              <a:t>ChinaSys</a:t>
            </a:r>
            <a:r>
              <a:rPr lang="en-US" sz="2200" dirty="0"/>
              <a:t> Winter 2019 Keynote</a:t>
            </a:r>
          </a:p>
          <a:p>
            <a:endParaRPr lang="en-US" sz="2200" dirty="0"/>
          </a:p>
          <a:p>
            <a:pPr algn="l"/>
            <a:endParaRPr lang="en-US" sz="2200" dirty="0"/>
          </a:p>
        </p:txBody>
      </p:sp>
      <p:sp>
        <p:nvSpPr>
          <p:cNvPr id="13" name="Title 1"/>
          <p:cNvSpPr>
            <a:spLocks noGrp="1"/>
          </p:cNvSpPr>
          <p:nvPr>
            <p:ph type="ctrTitle"/>
          </p:nvPr>
        </p:nvSpPr>
        <p:spPr>
          <a:xfrm>
            <a:off x="216024" y="1052736"/>
            <a:ext cx="8820472" cy="2201416"/>
          </a:xfrm>
        </p:spPr>
        <p:txBody>
          <a:bodyPr>
            <a:noAutofit/>
          </a:bodyPr>
          <a:lstStyle/>
          <a:p>
            <a:pPr algn="ctr"/>
            <a:r>
              <a:rPr lang="en-US" dirty="0"/>
              <a:t>Intelligent Architectures</a:t>
            </a:r>
            <a:br>
              <a:rPr lang="en-US" dirty="0"/>
            </a:br>
            <a:r>
              <a:rPr lang="en-US" dirty="0"/>
              <a:t>for </a:t>
            </a:r>
            <a:br>
              <a:rPr lang="en-US" dirty="0"/>
            </a:br>
            <a:r>
              <a:rPr lang="en-US" dirty="0"/>
              <a:t>Intelligent Machines</a:t>
            </a:r>
            <a:endParaRPr lang="en-US"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093432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Backup Slides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4136023"/>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4028356964"/>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https://safari.ethz.ch/memory_systems/ACACES2018/</a:t>
            </a:r>
            <a:endParaRPr lang="en-US" dirty="0"/>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92457908"/>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Memory Course (~18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Tu Wien 2019 </a:t>
            </a:r>
          </a:p>
          <a:p>
            <a:pPr lvl="1"/>
            <a:r>
              <a:rPr lang="en-US" dirty="0"/>
              <a:t>Memory Systems and Memory-Centric Computing Systems</a:t>
            </a:r>
          </a:p>
          <a:p>
            <a:pPr lvl="1"/>
            <a:r>
              <a:rPr lang="en-US" dirty="0"/>
              <a:t>Taught by Onur Mutlu June 12-19, 2019</a:t>
            </a:r>
          </a:p>
          <a:p>
            <a:pPr lvl="1"/>
            <a:r>
              <a:rPr lang="en-US" dirty="0"/>
              <a:t>~18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https://safari.ethz.ch/memory_systems/TUWien2019</a:t>
            </a:r>
            <a:r>
              <a:rPr lang="en-US" dirty="0"/>
              <a:t>  </a:t>
            </a:r>
          </a:p>
          <a:p>
            <a:pPr lvl="1"/>
            <a:r>
              <a:rPr lang="en-US" dirty="0">
                <a:hlinkClick r:id="rId3"/>
              </a:rPr>
              <a:t>https://www.youtube.com/playlist?list=PL5Q2soXY2Zi_gntM55VoMlKlw7YrXOhbl</a:t>
            </a:r>
            <a:endParaRPr lang="en-US" dirty="0"/>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21206485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83A0-CBB7-2C49-A54F-7D0B38517961}"/>
              </a:ext>
            </a:extLst>
          </p:cNvPr>
          <p:cNvSpPr>
            <a:spLocks noGrp="1"/>
          </p:cNvSpPr>
          <p:nvPr>
            <p:ph type="title"/>
          </p:nvPr>
        </p:nvSpPr>
        <p:spPr>
          <a:xfrm>
            <a:off x="228600" y="152400"/>
            <a:ext cx="8915400" cy="1066800"/>
          </a:xfrm>
        </p:spPr>
        <p:txBody>
          <a:bodyPr/>
          <a:lstStyle/>
          <a:p>
            <a:r>
              <a:rPr lang="en-US" sz="3800" dirty="0"/>
              <a:t>Some Overview Talks</a:t>
            </a:r>
          </a:p>
        </p:txBody>
      </p:sp>
      <p:sp>
        <p:nvSpPr>
          <p:cNvPr id="3" name="Content Placeholder 2">
            <a:extLst>
              <a:ext uri="{FF2B5EF4-FFF2-40B4-BE49-F238E27FC236}">
                <a16:creationId xmlns:a16="http://schemas.microsoft.com/office/drawing/2014/main" id="{EC4D894C-D45D-7449-8FC5-648E1A973741}"/>
              </a:ext>
            </a:extLst>
          </p:cNvPr>
          <p:cNvSpPr>
            <a:spLocks noGrp="1"/>
          </p:cNvSpPr>
          <p:nvPr>
            <p:ph idx="1"/>
          </p:nvPr>
        </p:nvSpPr>
        <p:spPr>
          <a:xfrm>
            <a:off x="228600" y="980728"/>
            <a:ext cx="8915400" cy="5267672"/>
          </a:xfrm>
        </p:spPr>
        <p:txBody>
          <a:bodyPr/>
          <a:lstStyle/>
          <a:p>
            <a:pPr marL="0" indent="0" algn="ctr">
              <a:buNone/>
            </a:pPr>
            <a:r>
              <a:rPr lang="en-US" sz="1500" dirty="0">
                <a:solidFill>
                  <a:srgbClr val="0000FF"/>
                </a:solidFill>
                <a:hlinkClick r:id="rId2">
                  <a:extLst>
                    <a:ext uri="{A12FA001-AC4F-418D-AE19-62706E023703}">
                      <ahyp:hlinkClr xmlns:ahyp="http://schemas.microsoft.com/office/drawing/2018/hyperlinkcolor" val="tx"/>
                    </a:ext>
                  </a:extLst>
                </a:hlinkClick>
              </a:rPr>
              <a:t>https://www.youtube.com/watch?v=kgiZlSOcGFM&amp;list=PL5Q2soXY2Zi8D_5MGV6EnXEJHnV2YFBJl</a:t>
            </a:r>
            <a:endParaRPr lang="en-US" sz="1500" dirty="0">
              <a:solidFill>
                <a:srgbClr val="0000FF"/>
              </a:solidFill>
            </a:endParaRPr>
          </a:p>
          <a:p>
            <a:endParaRPr lang="en-US" sz="1100" dirty="0"/>
          </a:p>
          <a:p>
            <a:r>
              <a:rPr lang="en-US" dirty="0"/>
              <a:t>Future Computing Architectures</a:t>
            </a:r>
          </a:p>
          <a:p>
            <a:pPr lvl="1"/>
            <a:r>
              <a:rPr lang="en-US" sz="1800" dirty="0">
                <a:hlinkClick r:id="rId3"/>
              </a:rPr>
              <a:t>https://www.youtube.com/watch?v=kgiZlSOcGFM&amp;list=PL5Q2soXY2Zi8D_5MGV6EnXEJHnV2YFBJl&amp;index=1</a:t>
            </a:r>
            <a:endParaRPr lang="en-US" sz="1800" dirty="0"/>
          </a:p>
          <a:p>
            <a:pPr lvl="1"/>
            <a:endParaRPr lang="en-US" sz="1100" dirty="0"/>
          </a:p>
          <a:p>
            <a:r>
              <a:rPr lang="en-US" dirty="0"/>
              <a:t>Enabling In-Memory Computation</a:t>
            </a:r>
          </a:p>
          <a:p>
            <a:pPr lvl="1"/>
            <a:r>
              <a:rPr lang="en-US" sz="1800" dirty="0">
                <a:hlinkClick r:id="rId4"/>
              </a:rPr>
              <a:t>https://www.youtube.com/watch?v=oHqsNbxgdzM&amp;list=PL5Q2soXY2Zi8D_5MGV6EnXEJHnV2YFBJl&amp;index=7</a:t>
            </a:r>
            <a:endParaRPr lang="en-US" sz="1800" dirty="0"/>
          </a:p>
          <a:p>
            <a:pPr lvl="1"/>
            <a:endParaRPr lang="en-US" sz="1100" dirty="0"/>
          </a:p>
          <a:p>
            <a:r>
              <a:rPr lang="en-US" dirty="0"/>
              <a:t>Accelerating Genome Analysis</a:t>
            </a:r>
          </a:p>
          <a:p>
            <a:pPr lvl="1"/>
            <a:r>
              <a:rPr lang="en-US" sz="1800" dirty="0">
                <a:hlinkClick r:id="rId5"/>
              </a:rPr>
              <a:t>https://www.youtube.com/watch?v=hPnSmfwu2-A&amp;list=PL5Q2soXY2Zi8D_5MGV6EnXEJHnV2YFBJl&amp;index=9</a:t>
            </a:r>
            <a:endParaRPr lang="en-US" sz="1800" dirty="0"/>
          </a:p>
          <a:p>
            <a:endParaRPr lang="en-US" sz="1100" dirty="0"/>
          </a:p>
          <a:p>
            <a:r>
              <a:rPr lang="en-US" dirty="0"/>
              <a:t>Rethinking Memory System Design</a:t>
            </a:r>
          </a:p>
          <a:p>
            <a:pPr lvl="1"/>
            <a:r>
              <a:rPr lang="en-US" sz="1800" dirty="0">
                <a:hlinkClick r:id="rId6"/>
              </a:rPr>
              <a:t>https://www.youtube.com/watch?v=F7xZLNMIY1E&amp;list=PL5Q2soXY2Zi8D_5MGV6EnXEJHnV2YFBJl&amp;index=3</a:t>
            </a:r>
            <a:endParaRPr lang="en-US" sz="1800" dirty="0"/>
          </a:p>
        </p:txBody>
      </p:sp>
      <p:sp>
        <p:nvSpPr>
          <p:cNvPr id="4" name="Slide Number Placeholder 3">
            <a:extLst>
              <a:ext uri="{FF2B5EF4-FFF2-40B4-BE49-F238E27FC236}">
                <a16:creationId xmlns:a16="http://schemas.microsoft.com/office/drawing/2014/main" id="{311C77FB-9ABB-7441-88CE-6327AE3144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67255306"/>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spTree>
    <p:extLst>
      <p:ext uri="{BB962C8B-B14F-4D97-AF65-F5344CB8AC3E}">
        <p14:creationId xmlns:p14="http://schemas.microsoft.com/office/powerpoint/2010/main" val="416833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60376"/>
            <a:ext cx="7924800" cy="1752600"/>
          </a:xfrm>
        </p:spPr>
        <p:txBody>
          <a:bodyPr/>
          <a:lstStyle/>
          <a:p>
            <a:pPr algn="ctr"/>
            <a:r>
              <a:rPr lang="en-US" dirty="0"/>
              <a:t>Data-Centric (Memory-Centric) Architectures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fld id="{7341D3D9-3FE8-4025-BF66-8DAB1ABB951F}" type="slidenum">
              <a:rPr lang="en-US" altLang="en-US" smtClean="0">
                <a:solidFill>
                  <a:srgbClr val="000000"/>
                </a:solidFill>
              </a:rPr>
              <a:pPr/>
              <a:t>19</a:t>
            </a:fld>
            <a:endParaRPr lang="en-US" altLang="en-US">
              <a:solidFill>
                <a:srgbClr val="000000"/>
              </a:solidFill>
            </a:endParaRPr>
          </a:p>
        </p:txBody>
      </p:sp>
    </p:spTree>
    <p:extLst>
      <p:ext uri="{BB962C8B-B14F-4D97-AF65-F5344CB8AC3E}">
        <p14:creationId xmlns:p14="http://schemas.microsoft.com/office/powerpoint/2010/main" val="611465672"/>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374677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299308691"/>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4071458075"/>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717920823"/>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VI</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275912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Reference Overview Paper VII</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3268226557"/>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10"/>
              </a:rPr>
              <a:t>2018</a:t>
            </a:r>
            <a:r>
              <a:rPr lang="en-US" b="1" dirty="0"/>
              <a:t>, </a:t>
            </a:r>
            <a:r>
              <a:rPr lang="en-US" b="1" dirty="0">
                <a:hlinkClick r:id="rId9"/>
              </a:rPr>
              <a:t>2017</a:t>
            </a:r>
            <a:r>
              <a:rPr lang="en-US" b="1" dirty="0"/>
              <a:t>, </a:t>
            </a:r>
            <a:r>
              <a:rPr lang="en-US" b="1" dirty="0">
                <a:hlinkClick r:id="rId11"/>
              </a:rPr>
              <a:t>2015</a:t>
            </a:r>
            <a:r>
              <a:rPr lang="en-US" b="1" dirty="0"/>
              <a:t>, </a:t>
            </a:r>
            <a:r>
              <a:rPr lang="en-US" b="1" dirty="0">
                <a:hlinkClick r:id="rId12"/>
              </a:rPr>
              <a:t>2013</a:t>
            </a:r>
            <a:r>
              <a:rPr lang="en-US" b="1" dirty="0"/>
              <a:t>)</a:t>
            </a:r>
          </a:p>
          <a:p>
            <a:r>
              <a:rPr lang="en-US" b="1" dirty="0">
                <a:hlinkClick r:id="rId13"/>
              </a:rPr>
              <a:t>Graduate Computer Architecture Course Materials</a:t>
            </a:r>
            <a:r>
              <a:rPr lang="en-US" b="1" dirty="0"/>
              <a:t> (</a:t>
            </a:r>
            <a:r>
              <a:rPr lang="en-US" b="1" dirty="0">
                <a:hlinkClick r:id="rId14"/>
              </a:rPr>
              <a:t>2018</a:t>
            </a:r>
            <a:r>
              <a:rPr lang="en-US" b="1" dirty="0"/>
              <a:t>, </a:t>
            </a:r>
            <a:r>
              <a:rPr lang="en-US" b="1" dirty="0">
                <a:hlinkClick r:id="rId13"/>
              </a:rPr>
              <a:t>2017</a:t>
            </a:r>
            <a:r>
              <a:rPr lang="en-US" b="1" dirty="0"/>
              <a:t>, </a:t>
            </a:r>
            <a:r>
              <a:rPr lang="en-US" b="1" dirty="0">
                <a:hlinkClick r:id="rId15"/>
              </a:rPr>
              <a:t>2015</a:t>
            </a:r>
            <a:r>
              <a:rPr lang="en-US" b="1" dirty="0"/>
              <a:t>, </a:t>
            </a:r>
            <a:r>
              <a:rPr lang="en-US" b="1" dirty="0">
                <a:hlinkClick r:id="rId16"/>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7"/>
              </a:rPr>
              <a:t>Parallel Computer Architecture Course Materials</a:t>
            </a:r>
            <a:r>
              <a:rPr lang="en-US" b="1" dirty="0"/>
              <a:t> (</a:t>
            </a:r>
            <a:r>
              <a:rPr lang="en-US" b="1" dirty="0">
                <a:hlinkClick r:id="rId18"/>
              </a:rPr>
              <a:t>Lecture Videos</a:t>
            </a:r>
            <a:r>
              <a:rPr lang="en-US" b="1" dirty="0"/>
              <a:t>)</a:t>
            </a:r>
          </a:p>
          <a:p>
            <a:endParaRPr lang="en-US" sz="1200" b="1" dirty="0">
              <a:hlinkClick r:id="rId19"/>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9826094"/>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85930794"/>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138103876"/>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14798631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03446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807896"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and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and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539552" y="1124744"/>
            <a:ext cx="7920880"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808624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2989196839"/>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757723445"/>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Solution Principles (So Far)</a:t>
            </a:r>
          </a:p>
        </p:txBody>
      </p:sp>
      <p:sp>
        <p:nvSpPr>
          <p:cNvPr id="3" name="Content Placeholder 2"/>
          <p:cNvSpPr>
            <a:spLocks noGrp="1"/>
          </p:cNvSpPr>
          <p:nvPr>
            <p:ph idx="1"/>
          </p:nvPr>
        </p:nvSpPr>
        <p:spPr>
          <a:xfrm>
            <a:off x="228600" y="980728"/>
            <a:ext cx="8915400" cy="5020816"/>
          </a:xfrm>
        </p:spPr>
        <p:txBody>
          <a:bodyPr/>
          <a:lstStyle/>
          <a:p>
            <a:r>
              <a:rPr lang="en-US" dirty="0">
                <a:solidFill>
                  <a:srgbClr val="0000FF"/>
                </a:solidFill>
              </a:rPr>
              <a:t>Data-centric system design &amp; intelligence spread around</a:t>
            </a:r>
          </a:p>
          <a:p>
            <a:pPr lvl="1"/>
            <a:r>
              <a:rPr lang="en-US" dirty="0">
                <a:solidFill>
                  <a:srgbClr val="000000"/>
                </a:solidFill>
              </a:rPr>
              <a:t>Do not center everything around traditional computation units</a:t>
            </a:r>
          </a:p>
          <a:p>
            <a:endParaRPr lang="en-US" dirty="0">
              <a:solidFill>
                <a:srgbClr val="0000FF"/>
              </a:solidFill>
            </a:endParaRPr>
          </a:p>
          <a:p>
            <a:r>
              <a:rPr lang="en-US" dirty="0">
                <a:solidFill>
                  <a:srgbClr val="0000FF"/>
                </a:solidFill>
              </a:rPr>
              <a:t>Better cooperation across layers of the system</a:t>
            </a:r>
          </a:p>
          <a:p>
            <a:pPr lvl="1"/>
            <a:r>
              <a:rPr lang="en-US" dirty="0"/>
              <a:t>Careful co-design of components and layers: system/arch/device</a:t>
            </a:r>
          </a:p>
          <a:p>
            <a:pPr lvl="1"/>
            <a:r>
              <a:rPr lang="en-US" dirty="0"/>
              <a:t>Better, richer, more expressive and flexible interfaces</a:t>
            </a:r>
          </a:p>
          <a:p>
            <a:pPr lvl="1"/>
            <a:endParaRPr lang="en-US" dirty="0"/>
          </a:p>
          <a:p>
            <a:r>
              <a:rPr lang="en-US" dirty="0">
                <a:solidFill>
                  <a:srgbClr val="0000FF"/>
                </a:solidFill>
              </a:rPr>
              <a:t>Better-than-worst-case design</a:t>
            </a:r>
          </a:p>
          <a:p>
            <a:pPr lvl="1"/>
            <a:r>
              <a:rPr lang="en-US" dirty="0"/>
              <a:t>Do not optimize for the worst case</a:t>
            </a:r>
          </a:p>
          <a:p>
            <a:pPr lvl="1"/>
            <a:r>
              <a:rPr lang="en-US" dirty="0"/>
              <a:t>Worst case should not determine the common case</a:t>
            </a:r>
          </a:p>
          <a:p>
            <a:endParaRPr lang="en-US" dirty="0"/>
          </a:p>
          <a:p>
            <a:r>
              <a:rPr lang="en-US" dirty="0">
                <a:solidFill>
                  <a:srgbClr val="0000FF"/>
                </a:solidFill>
              </a:rPr>
              <a:t>Heterogeneity in design (specialization, asymmetry)</a:t>
            </a:r>
          </a:p>
          <a:p>
            <a:pPr lvl="1"/>
            <a:r>
              <a:rPr lang="en-US" dirty="0"/>
              <a:t>Enables a more efficient design (No one size fits all)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366032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D110-05AC-A74A-A874-97353A23EB6E}"/>
              </a:ext>
            </a:extLst>
          </p:cNvPr>
          <p:cNvSpPr>
            <a:spLocks noGrp="1"/>
          </p:cNvSpPr>
          <p:nvPr>
            <p:ph type="ctrTitle"/>
          </p:nvPr>
        </p:nvSpPr>
        <p:spPr>
          <a:xfrm>
            <a:off x="685800" y="1748408"/>
            <a:ext cx="7924800" cy="1752600"/>
          </a:xfrm>
        </p:spPr>
        <p:txBody>
          <a:bodyPr/>
          <a:lstStyle/>
          <a:p>
            <a:r>
              <a:rPr lang="en-US" b="1" dirty="0"/>
              <a:t>Low Latency Data Access</a:t>
            </a:r>
          </a:p>
        </p:txBody>
      </p:sp>
      <p:sp>
        <p:nvSpPr>
          <p:cNvPr id="3" name="Subtitle 2">
            <a:extLst>
              <a:ext uri="{FF2B5EF4-FFF2-40B4-BE49-F238E27FC236}">
                <a16:creationId xmlns:a16="http://schemas.microsoft.com/office/drawing/2014/main" id="{19FC6BC0-66DA-9445-9509-65803D51BE2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E8C49E4-7136-3647-BD24-E5AA5F9E54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32352130"/>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36DD-E071-084E-A698-25D80E2E22EA}"/>
              </a:ext>
            </a:extLst>
          </p:cNvPr>
          <p:cNvSpPr>
            <a:spLocks noGrp="1"/>
          </p:cNvSpPr>
          <p:nvPr>
            <p:ph type="title"/>
          </p:nvPr>
        </p:nvSpPr>
        <p:spPr/>
        <p:txBody>
          <a:bodyPr/>
          <a:lstStyle/>
          <a:p>
            <a:r>
              <a:rPr lang="en-US" dirty="0"/>
              <a:t>Data-Centric Architectures: Properties</a:t>
            </a:r>
          </a:p>
        </p:txBody>
      </p:sp>
      <p:sp>
        <p:nvSpPr>
          <p:cNvPr id="3" name="Content Placeholder 2">
            <a:extLst>
              <a:ext uri="{FF2B5EF4-FFF2-40B4-BE49-F238E27FC236}">
                <a16:creationId xmlns:a16="http://schemas.microsoft.com/office/drawing/2014/main" id="{B14915FF-65F1-9148-84F8-D897101D7352}"/>
              </a:ext>
            </a:extLst>
          </p:cNvPr>
          <p:cNvSpPr>
            <a:spLocks noGrp="1"/>
          </p:cNvSpPr>
          <p:nvPr>
            <p:ph idx="1"/>
          </p:nvPr>
        </p:nvSpPr>
        <p:spPr>
          <a:xfrm>
            <a:off x="228600" y="1124744"/>
            <a:ext cx="8915400" cy="5123656"/>
          </a:xfrm>
        </p:spPr>
        <p:txBody>
          <a:bodyPr/>
          <a:lstStyle/>
          <a:p>
            <a:r>
              <a:rPr lang="en-US" b="1" dirty="0">
                <a:solidFill>
                  <a:srgbClr val="0000FF"/>
                </a:solidFill>
              </a:rPr>
              <a:t>Process data where it resides </a:t>
            </a:r>
            <a:r>
              <a:rPr lang="en-US" dirty="0">
                <a:solidFill>
                  <a:srgbClr val="0000FF"/>
                </a:solidFill>
              </a:rPr>
              <a:t>(where it makes sense)</a:t>
            </a:r>
          </a:p>
          <a:p>
            <a:pPr lvl="1"/>
            <a:r>
              <a:rPr lang="en-US" dirty="0"/>
              <a:t>Processing in and near memory structures</a:t>
            </a:r>
          </a:p>
          <a:p>
            <a:pPr marL="0" indent="0">
              <a:buNone/>
            </a:pPr>
            <a:endParaRPr lang="en-US" dirty="0"/>
          </a:p>
          <a:p>
            <a:r>
              <a:rPr lang="en-US" b="1" dirty="0">
                <a:solidFill>
                  <a:srgbClr val="0000FF"/>
                </a:solidFill>
              </a:rPr>
              <a:t>Low-latency &amp; low-energy data access</a:t>
            </a:r>
          </a:p>
          <a:p>
            <a:pPr lvl="1"/>
            <a:r>
              <a:rPr lang="en-US" dirty="0"/>
              <a:t>Low latency memory</a:t>
            </a:r>
          </a:p>
          <a:p>
            <a:pPr lvl="1"/>
            <a:r>
              <a:rPr lang="en-US" dirty="0"/>
              <a:t>Low energy memory</a:t>
            </a:r>
          </a:p>
          <a:p>
            <a:pPr marL="344487" lvl="1" indent="0">
              <a:buNone/>
            </a:pPr>
            <a:endParaRPr lang="en-US" dirty="0"/>
          </a:p>
          <a:p>
            <a:r>
              <a:rPr lang="en-US" b="1" dirty="0">
                <a:solidFill>
                  <a:srgbClr val="0000FF"/>
                </a:solidFill>
              </a:rPr>
              <a:t>Low-cost data storage &amp; processing</a:t>
            </a:r>
          </a:p>
          <a:p>
            <a:pPr lvl="1"/>
            <a:r>
              <a:rPr lang="en-US" dirty="0"/>
              <a:t>High capacity memory at low cost: hybrid memory, compression</a:t>
            </a:r>
          </a:p>
          <a:p>
            <a:pPr lvl="1"/>
            <a:endParaRPr lang="en-US" dirty="0"/>
          </a:p>
          <a:p>
            <a:r>
              <a:rPr lang="en-US" b="1" dirty="0">
                <a:solidFill>
                  <a:srgbClr val="0000FF"/>
                </a:solidFill>
              </a:rPr>
              <a:t>Intelligent data management</a:t>
            </a:r>
          </a:p>
          <a:p>
            <a:pPr lvl="1"/>
            <a:r>
              <a:rPr lang="en-US" dirty="0"/>
              <a:t>Intelligent controllers handling robustness, security, cost, scaling</a:t>
            </a:r>
          </a:p>
          <a:p>
            <a:endParaRPr lang="en-US" dirty="0"/>
          </a:p>
        </p:txBody>
      </p:sp>
      <p:sp>
        <p:nvSpPr>
          <p:cNvPr id="4" name="Slide Number Placeholder 3">
            <a:extLst>
              <a:ext uri="{FF2B5EF4-FFF2-40B4-BE49-F238E27FC236}">
                <a16:creationId xmlns:a16="http://schemas.microsoft.com/office/drawing/2014/main" id="{0F1F47AA-F773-7243-876F-B38D973B454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AutoShape 25">
            <a:extLst>
              <a:ext uri="{FF2B5EF4-FFF2-40B4-BE49-F238E27FC236}">
                <a16:creationId xmlns:a16="http://schemas.microsoft.com/office/drawing/2014/main" id="{F2DDA778-26A3-A449-9FF9-F9A4D7854DF7}"/>
              </a:ext>
            </a:extLst>
          </p:cNvPr>
          <p:cNvSpPr>
            <a:spLocks noChangeArrowheads="1"/>
          </p:cNvSpPr>
          <p:nvPr/>
        </p:nvSpPr>
        <p:spPr bwMode="auto">
          <a:xfrm>
            <a:off x="611560" y="2372370"/>
            <a:ext cx="6336704" cy="480566"/>
          </a:xfrm>
          <a:prstGeom prst="roundRect">
            <a:avLst>
              <a:gd name="adj" fmla="val 16667"/>
            </a:avLst>
          </a:prstGeom>
          <a:noFill/>
          <a:ln w="79375">
            <a:solidFill>
              <a:srgbClr val="8C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991696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pPr algn="ctr"/>
            <a:r>
              <a:rPr lang="en-US" dirty="0"/>
              <a:t>Low-Latency &amp; Low-Energy</a:t>
            </a:r>
            <a:br>
              <a:rPr lang="en-US" dirty="0"/>
            </a:br>
            <a:r>
              <a:rPr lang="en-US" dirty="0"/>
              <a:t>Data Access</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866747355"/>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Main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mn-ea"/>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mn-ea"/>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mn-ea"/>
                <a:cs typeface="+mn-cs"/>
              </a:rPr>
              <a:t>1.3x</a:t>
            </a:r>
            <a:endParaRPr kumimoji="0" lang="en-US" sz="3200" b="0" i="0" u="none" strike="noStrike" kern="1200" cap="none" spc="0" normalizeH="0" baseline="0" noProof="0" dirty="0">
              <a:ln>
                <a:noFill/>
              </a:ln>
              <a:solidFill>
                <a:srgbClr val="FF4136"/>
              </a:solidFill>
              <a:effectLst/>
              <a:uLnTx/>
              <a:uFillTx/>
              <a:latin typeface="Tahoma"/>
              <a:ea typeface="+mn-ea"/>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mn-ea"/>
                <a:cs typeface="+mn-cs"/>
              </a:rPr>
              <a:t>Memory latency remains almost constant</a:t>
            </a:r>
          </a:p>
        </p:txBody>
      </p:sp>
    </p:spTree>
    <p:extLst>
      <p:ext uri="{BB962C8B-B14F-4D97-AF65-F5344CB8AC3E}">
        <p14:creationId xmlns:p14="http://schemas.microsoft.com/office/powerpoint/2010/main" val="3836182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a:r>
            <a:r>
              <a:rPr lang="is-IS" dirty="0"/>
              <a: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16943" y="1196752"/>
            <a:ext cx="8937289" cy="4176464"/>
          </a:xfrm>
          <a:prstGeom prst="rect">
            <a:avLst/>
          </a:prstGeom>
        </p:spPr>
      </p:pic>
      <p:sp>
        <p:nvSpPr>
          <p:cNvPr id="7" name="TextBox 6"/>
          <p:cNvSpPr txBox="1"/>
          <p:nvPr/>
        </p:nvSpPr>
        <p:spPr>
          <a:xfrm>
            <a:off x="180084" y="5733256"/>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Chang+, “</a:t>
            </a: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mn-ea"/>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mn-ea"/>
                <a:cs typeface="+mn-cs"/>
              </a:rPr>
              <a:t>,” SIGMETRICS 2016.</a:t>
            </a:r>
          </a:p>
        </p:txBody>
      </p:sp>
    </p:spTree>
    <p:extLst>
      <p:ext uri="{BB962C8B-B14F-4D97-AF65-F5344CB8AC3E}">
        <p14:creationId xmlns:p14="http://schemas.microsoft.com/office/powerpoint/2010/main" val="229024602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2530992555"/>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latency </a:t>
            </a:r>
            <a:r>
              <a:rPr kumimoji="0" lang="en-US" sz="32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a:ln>
                  <a:noFill/>
                </a:ln>
                <a:solidFill>
                  <a:prstClr val="white"/>
                </a:solidFill>
                <a:effectLst/>
                <a:uLnTx/>
                <a:uFillTx/>
                <a:latin typeface="Gill Sans MT"/>
                <a:ea typeface="+mn-ea"/>
                <a:cs typeface="+mn-cs"/>
              </a:rPr>
              <a:t>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performance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89876932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7CB-A115-C448-B0F3-4AE5B1D4F2A6}"/>
              </a:ext>
            </a:extLst>
          </p:cNvPr>
          <p:cNvSpPr>
            <a:spLocks noGrp="1"/>
          </p:cNvSpPr>
          <p:nvPr>
            <p:ph type="ctrTitle"/>
          </p:nvPr>
        </p:nvSpPr>
        <p:spPr>
          <a:xfrm>
            <a:off x="685800" y="1484784"/>
            <a:ext cx="7924800" cy="1752600"/>
          </a:xfrm>
        </p:spPr>
        <p:txBody>
          <a:bodyPr/>
          <a:lstStyle/>
          <a:p>
            <a:r>
              <a:rPr lang="en-US" dirty="0"/>
              <a:t>Processing Data </a:t>
            </a:r>
            <a:br>
              <a:rPr lang="en-US" dirty="0"/>
            </a:br>
            <a:r>
              <a:rPr lang="en-US" dirty="0"/>
              <a:t>	        Where It Makes Sense</a:t>
            </a:r>
          </a:p>
        </p:txBody>
      </p:sp>
      <p:sp>
        <p:nvSpPr>
          <p:cNvPr id="3" name="Subtitle 2">
            <a:extLst>
              <a:ext uri="{FF2B5EF4-FFF2-40B4-BE49-F238E27FC236}">
                <a16:creationId xmlns:a16="http://schemas.microsoft.com/office/drawing/2014/main" id="{BC037863-551C-F043-BB62-20787BDBDA7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B6EBD97-92C3-8040-ABAF-8E7431A02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34413268"/>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DB1-3F52-EB48-A62C-E6B010B09C0D}"/>
              </a:ext>
            </a:extLst>
          </p:cNvPr>
          <p:cNvSpPr>
            <a:spLocks noGrp="1"/>
          </p:cNvSpPr>
          <p:nvPr>
            <p:ph type="title"/>
          </p:nvPr>
        </p:nvSpPr>
        <p:spPr/>
        <p:txBody>
          <a:bodyPr/>
          <a:lstStyle/>
          <a:p>
            <a:r>
              <a:rPr lang="en-US" dirty="0"/>
              <a:t>New DRAM Types </a:t>
            </a:r>
            <a:r>
              <a:rPr lang="en-US" b="1" dirty="0"/>
              <a:t>Increase</a:t>
            </a:r>
            <a:r>
              <a:rPr lang="en-US" dirty="0"/>
              <a:t> Latency!</a:t>
            </a:r>
          </a:p>
        </p:txBody>
      </p:sp>
      <p:sp>
        <p:nvSpPr>
          <p:cNvPr id="3" name="Content Placeholder 2">
            <a:extLst>
              <a:ext uri="{FF2B5EF4-FFF2-40B4-BE49-F238E27FC236}">
                <a16:creationId xmlns:a16="http://schemas.microsoft.com/office/drawing/2014/main" id="{E39470A9-C736-CE4C-9B98-EE1EA1B7410B}"/>
              </a:ext>
            </a:extLst>
          </p:cNvPr>
          <p:cNvSpPr>
            <a:spLocks noGrp="1"/>
          </p:cNvSpPr>
          <p:nvPr>
            <p:ph idx="1"/>
          </p:nvPr>
        </p:nvSpPr>
        <p:spPr/>
        <p:txBody>
          <a:bodyPr/>
          <a:lstStyle/>
          <a:p>
            <a:r>
              <a:rPr lang="en-US" sz="2000" dirty="0"/>
              <a:t>Saugata Ghose, </a:t>
            </a:r>
            <a:r>
              <a:rPr lang="en-US" sz="2000" dirty="0" err="1"/>
              <a:t>Tianshi</a:t>
            </a:r>
            <a:r>
              <a:rPr lang="en-US" sz="2000" dirty="0"/>
              <a:t> Li, Nastaran Hajinazar, </a:t>
            </a:r>
            <a:r>
              <a:rPr lang="en-US" sz="2000" dirty="0" err="1"/>
              <a:t>Damla</a:t>
            </a:r>
            <a:r>
              <a:rPr lang="en-US" sz="2000" dirty="0"/>
              <a:t> </a:t>
            </a:r>
            <a:r>
              <a:rPr lang="en-US" sz="2000" dirty="0" err="1"/>
              <a:t>Senol</a:t>
            </a:r>
            <a:r>
              <a:rPr lang="en-US" sz="2000" dirty="0"/>
              <a:t> Cali, and Onur Mutlu,</a:t>
            </a:r>
            <a:br>
              <a:rPr lang="en-US" sz="2000" dirty="0"/>
            </a:br>
            <a:r>
              <a:rPr lang="en-US" sz="2000" b="1" dirty="0"/>
              <a:t>"Demystifying Workload–DRAM Interactions: An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Phoenix, AZ, USA, June 2019. </a:t>
            </a:r>
            <a:br>
              <a:rPr lang="en-US" sz="2000" dirty="0"/>
            </a:br>
            <a:r>
              <a:rPr lang="en-US" sz="2000" dirty="0"/>
              <a:t>[</a:t>
            </a:r>
            <a:r>
              <a:rPr lang="en-US" sz="2000" dirty="0">
                <a:hlinkClick r:id="rId3"/>
              </a:rPr>
              <a:t>Preliminary arXiv Version</a:t>
            </a:r>
            <a:r>
              <a:rPr lang="en-US" sz="2000" dirty="0"/>
              <a:t>] </a:t>
            </a:r>
            <a:br>
              <a:rPr lang="en-US" sz="2000" dirty="0"/>
            </a:br>
            <a:r>
              <a:rPr lang="en-US" sz="2000" dirty="0"/>
              <a:t>[</a:t>
            </a:r>
            <a:r>
              <a:rPr lang="en-US" sz="2000" dirty="0">
                <a:hlinkClick r:id="rId4"/>
              </a:rPr>
              <a:t>Abstract</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a:t>
            </a:r>
          </a:p>
          <a:p>
            <a:endParaRPr lang="en-US" dirty="0"/>
          </a:p>
        </p:txBody>
      </p:sp>
      <p:sp>
        <p:nvSpPr>
          <p:cNvPr id="4" name="Slide Number Placeholder 3">
            <a:extLst>
              <a:ext uri="{FF2B5EF4-FFF2-40B4-BE49-F238E27FC236}">
                <a16:creationId xmlns:a16="http://schemas.microsoft.com/office/drawing/2014/main" id="{ED7E4806-8950-FB48-BDA8-48D6F32C344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9C32C83A-FE40-C341-ACF2-9AE1206C24AB}"/>
              </a:ext>
            </a:extLst>
          </p:cNvPr>
          <p:cNvPicPr>
            <a:picLocks noChangeAspect="1"/>
          </p:cNvPicPr>
          <p:nvPr/>
        </p:nvPicPr>
        <p:blipFill>
          <a:blip r:embed="rId7"/>
          <a:stretch>
            <a:fillRect/>
          </a:stretch>
        </p:blipFill>
        <p:spPr>
          <a:xfrm>
            <a:off x="23129" y="4293096"/>
            <a:ext cx="9144000" cy="2136055"/>
          </a:xfrm>
          <a:prstGeom prst="rect">
            <a:avLst/>
          </a:prstGeom>
        </p:spPr>
      </p:pic>
    </p:spTree>
    <p:extLst>
      <p:ext uri="{BB962C8B-B14F-4D97-AF65-F5344CB8AC3E}">
        <p14:creationId xmlns:p14="http://schemas.microsoft.com/office/powerpoint/2010/main" val="895250908"/>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358645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2265447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a:t>
            </a:r>
            <a:r>
              <a:rPr lang="en-US" b="1" dirty="0">
                <a:solidFill>
                  <a:srgbClr val="FF0000"/>
                </a:solidFill>
              </a:rPr>
              <a:t>not</a:t>
            </a:r>
            <a:r>
              <a:rPr lang="en-US" dirty="0">
                <a:solidFill>
                  <a:srgbClr val="FF0000"/>
                </a:solidFill>
              </a:rPr>
              <a:t> designed for low latency</a:t>
            </a:r>
          </a:p>
          <a:p>
            <a:pPr lvl="1"/>
            <a:r>
              <a:rPr lang="en-US" dirty="0"/>
              <a:t>Main focus is cost-per-bit (capacity)</a:t>
            </a:r>
          </a:p>
          <a:p>
            <a:endParaRPr lang="en-US" dirty="0"/>
          </a:p>
          <a:p>
            <a:r>
              <a:rPr lang="en-US" dirty="0">
                <a:solidFill>
                  <a:srgbClr val="FF0000"/>
                </a:solidFill>
              </a:rPr>
              <a:t>Modern DRAM latency is determined by </a:t>
            </a:r>
            <a:r>
              <a:rPr lang="en-US" b="1" dirty="0">
                <a:solidFill>
                  <a:srgbClr val="FF0000"/>
                </a:solidFill>
              </a:rPr>
              <a:t>worst case </a:t>
            </a:r>
            <a:r>
              <a:rPr lang="en-US" dirty="0">
                <a:solidFill>
                  <a:srgbClr val="FF0000"/>
                </a:solidFill>
              </a:rPr>
              <a:t>conditions and </a:t>
            </a:r>
            <a:r>
              <a:rPr lang="en-US" b="1" dirty="0">
                <a:solidFill>
                  <a:srgbClr val="FF0000"/>
                </a:solidFill>
              </a:rPr>
              <a:t>worst case </a:t>
            </a:r>
            <a:r>
              <a:rPr lang="en-US" dirty="0">
                <a:solidFill>
                  <a:srgbClr val="FF0000"/>
                </a:solidFill>
              </a:rPr>
              <a:t>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306082"/>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422557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Memory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79410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Adaptive-Latency 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03648" y="6309320"/>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40982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382057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383524212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2805179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2015.</a:t>
            </a:r>
          </a:p>
        </p:txBody>
      </p:sp>
    </p:spTree>
    <p:extLst>
      <p:ext uri="{BB962C8B-B14F-4D97-AF65-F5344CB8AC3E}">
        <p14:creationId xmlns:p14="http://schemas.microsoft.com/office/powerpoint/2010/main" val="142520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7237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Real-System Performance</a:t>
            </a:r>
          </a:p>
        </p:txBody>
      </p:sp>
      <p:sp>
        <p:nvSpPr>
          <p:cNvPr id="16" name="Punchline"/>
          <p:cNvSpPr txBox="1"/>
          <p:nvPr/>
        </p:nvSpPr>
        <p:spPr>
          <a:xfrm>
            <a:off x="0" y="52292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mn-ea"/>
                <a:cs typeface="+mn-cs"/>
              </a:rPr>
              <a:t>AL-DRAM provides high performance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mn-ea"/>
                <a:cs typeface="+mn-cs"/>
              </a:rPr>
              <a:t>m</a:t>
            </a:r>
            <a:r>
              <a:rPr kumimoji="0" lang="en-US" sz="3600" b="1" i="1" u="none" strike="noStrike" kern="1200" cap="none" spc="0" normalizeH="0" baseline="0" noProof="0" dirty="0" err="1">
                <a:ln>
                  <a:noFill/>
                </a:ln>
                <a:solidFill>
                  <a:srgbClr val="0000FF"/>
                </a:solidFill>
                <a:effectLst/>
                <a:uLnTx/>
                <a:uFillTx/>
                <a:latin typeface="Calibri Light"/>
                <a:ea typeface="+mn-ea"/>
                <a:cs typeface="+mn-cs"/>
              </a:rPr>
              <a:t>emory</a:t>
            </a:r>
            <a:r>
              <a:rPr kumimoji="0" lang="en-US" sz="3600" b="1" i="1" u="none" strike="noStrike" kern="1200" cap="none" spc="0" normalizeH="0" baseline="0" noProof="0" dirty="0">
                <a:ln>
                  <a:noFill/>
                </a:ln>
                <a:solidFill>
                  <a:srgbClr val="0000FF"/>
                </a:solidFill>
                <a:effectLst/>
                <a:uLnTx/>
                <a:uFillTx/>
                <a:latin typeface="Calibri Light"/>
                <a:ea typeface="+mn-ea"/>
                <a:cs typeface="+mn-cs"/>
              </a:rPr>
              <a:t>-intensive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mn-ea"/>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mn-ea"/>
                <a:cs typeface="+mn-cs"/>
              </a:rPr>
              <a:t>all-35-workload</a:t>
            </a:r>
          </a:p>
        </p:txBody>
      </p:sp>
    </p:spTree>
    <p:extLst>
      <p:ext uri="{BB962C8B-B14F-4D97-AF65-F5344CB8AC3E}">
        <p14:creationId xmlns:p14="http://schemas.microsoft.com/office/powerpoint/2010/main" val="78856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764013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Adaptive-Latency DRAM</a:t>
            </a:r>
          </a:p>
        </p:txBody>
      </p:sp>
      <p:sp>
        <p:nvSpPr>
          <p:cNvPr id="3" name="Content Placeholder 2"/>
          <p:cNvSpPr>
            <a:spLocks noGrp="1"/>
          </p:cNvSpPr>
          <p:nvPr>
            <p:ph idx="1"/>
          </p:nvPr>
        </p:nvSpPr>
        <p:spPr>
          <a:xfrm>
            <a:off x="228600" y="1000472"/>
            <a:ext cx="8610600" cy="4876800"/>
          </a:xfrm>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0" y="4451880"/>
            <a:ext cx="9144000" cy="1713424"/>
          </a:xfrm>
          <a:prstGeom prst="rect">
            <a:avLst/>
          </a:prstGeom>
        </p:spPr>
      </p:pic>
    </p:spTree>
    <p:extLst>
      <p:ext uri="{BB962C8B-B14F-4D97-AF65-F5344CB8AC3E}">
        <p14:creationId xmlns:p14="http://schemas.microsoft.com/office/powerpoint/2010/main" val="3787355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1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DRAM Latency True Random Number Generator [HPCA 2019]</a:t>
            </a:r>
          </a:p>
          <a:p>
            <a:pPr lvl="1"/>
            <a:r>
              <a:rPr lang="is-IS" sz="1800" dirty="0"/>
              <a:t>...</a:t>
            </a:r>
          </a:p>
          <a:p>
            <a:pPr lvl="1"/>
            <a:endParaRPr lang="is-IS" sz="1100" dirty="0"/>
          </a:p>
          <a:p>
            <a:r>
              <a:rPr lang="is-IS" dirty="0">
                <a:solidFill>
                  <a:srgbClr val="FF0000"/>
                </a:solidFill>
              </a:rPr>
              <a:t>We would like to find sources of latency heterogeneity and exploit them to minimize latency (or create other benefits)</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693249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3587439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Onur Mutlu,</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1642500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6333-34F0-B840-8F7C-8EE01BD0583E}"/>
              </a:ext>
            </a:extLst>
          </p:cNvPr>
          <p:cNvSpPr>
            <a:spLocks noGrp="1"/>
          </p:cNvSpPr>
          <p:nvPr>
            <p:ph type="title"/>
          </p:nvPr>
        </p:nvSpPr>
        <p:spPr/>
        <p:txBody>
          <a:bodyPr/>
          <a:lstStyle/>
          <a:p>
            <a:r>
              <a:rPr lang="en-US" dirty="0"/>
              <a:t>Solar-DRAM: Exploiting Spatial Variation</a:t>
            </a:r>
          </a:p>
        </p:txBody>
      </p:sp>
      <p:sp>
        <p:nvSpPr>
          <p:cNvPr id="3" name="Content Placeholder 2">
            <a:extLst>
              <a:ext uri="{FF2B5EF4-FFF2-40B4-BE49-F238E27FC236}">
                <a16:creationId xmlns:a16="http://schemas.microsoft.com/office/drawing/2014/main" id="{B203D3F7-8F9D-FA40-B1DE-900CFFDF927E}"/>
              </a:ext>
            </a:extLst>
          </p:cNvPr>
          <p:cNvSpPr>
            <a:spLocks noGrp="1"/>
          </p:cNvSpPr>
          <p:nvPr>
            <p:ph idx="1"/>
          </p:nvPr>
        </p:nvSpPr>
        <p:spPr>
          <a:xfrm>
            <a:off x="228600" y="1052736"/>
            <a:ext cx="8610600" cy="5195664"/>
          </a:xfrm>
        </p:spPr>
        <p:txBody>
          <a:bodyPr/>
          <a:lstStyle/>
          <a:p>
            <a:r>
              <a:rPr lang="en-US" sz="2000" dirty="0" err="1"/>
              <a:t>Jeremie</a:t>
            </a:r>
            <a:r>
              <a:rPr lang="en-US" sz="2000" dirty="0"/>
              <a:t> S. Kim, Minesh Patel, Hasan Hassan, and Onur Mutlu,</a:t>
            </a:r>
            <a:br>
              <a:rPr lang="en-US" sz="2000" dirty="0"/>
            </a:br>
            <a:r>
              <a:rPr lang="en-US" sz="2000" b="1" dirty="0">
                <a:hlinkClick r:id="rId2"/>
              </a:rPr>
              <a:t>"Solar-DRAM: Reducing DRAM Access Latency by Exploiting the Variation in Local Bitlines"</a:t>
            </a:r>
            <a:br>
              <a:rPr lang="en-US" sz="2000" dirty="0"/>
            </a:br>
            <a:r>
              <a:rPr lang="en-US" sz="2000" i="1" dirty="0"/>
              <a:t>Proceedings of the </a:t>
            </a:r>
            <a:r>
              <a:rPr lang="en-US" sz="2000" i="1" dirty="0">
                <a:hlinkClick r:id="rId3"/>
              </a:rPr>
              <a:t>36th IEEE International Conference on Computer Design</a:t>
            </a:r>
            <a:r>
              <a:rPr lang="en-US" sz="2000" i="1" dirty="0"/>
              <a:t> (</a:t>
            </a:r>
            <a:r>
              <a:rPr lang="en-US" sz="2000" b="1" i="1" dirty="0"/>
              <a:t>ICCD</a:t>
            </a:r>
            <a:r>
              <a:rPr lang="en-US" sz="2000" i="1" dirty="0"/>
              <a:t>)</a:t>
            </a:r>
            <a:r>
              <a:rPr lang="en-US" sz="2000" dirty="0"/>
              <a:t>, Orlando, FL, USA, October 2018. </a:t>
            </a:r>
          </a:p>
        </p:txBody>
      </p:sp>
      <p:sp>
        <p:nvSpPr>
          <p:cNvPr id="4" name="Slide Number Placeholder 3">
            <a:extLst>
              <a:ext uri="{FF2B5EF4-FFF2-40B4-BE49-F238E27FC236}">
                <a16:creationId xmlns:a16="http://schemas.microsoft.com/office/drawing/2014/main" id="{88DC2D37-A78C-0648-B151-5ED1AD10F38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a:extLst>
              <a:ext uri="{FF2B5EF4-FFF2-40B4-BE49-F238E27FC236}">
                <a16:creationId xmlns:a16="http://schemas.microsoft.com/office/drawing/2014/main" id="{CB69C954-FEAD-B845-8285-95B6ED75AC6A}"/>
              </a:ext>
            </a:extLst>
          </p:cNvPr>
          <p:cNvPicPr>
            <a:picLocks noChangeAspect="1"/>
          </p:cNvPicPr>
          <p:nvPr/>
        </p:nvPicPr>
        <p:blipFill>
          <a:blip r:embed="rId4"/>
          <a:stretch>
            <a:fillRect/>
          </a:stretch>
        </p:blipFill>
        <p:spPr>
          <a:xfrm>
            <a:off x="0" y="3573016"/>
            <a:ext cx="9144000" cy="2022466"/>
          </a:xfrm>
          <a:prstGeom prst="rect">
            <a:avLst/>
          </a:prstGeom>
        </p:spPr>
      </p:pic>
    </p:spTree>
    <p:extLst>
      <p:ext uri="{BB962C8B-B14F-4D97-AF65-F5344CB8AC3E}">
        <p14:creationId xmlns:p14="http://schemas.microsoft.com/office/powerpoint/2010/main" val="1587183228"/>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1610346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sz="3400" dirty="0"/>
              <a:t>DRAM Latency True Random Number Generator</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4"/>
          <a:stretch>
            <a:fillRect/>
          </a:stretch>
        </p:blipFill>
        <p:spPr>
          <a:xfrm>
            <a:off x="0" y="3480756"/>
            <a:ext cx="9144000" cy="2180492"/>
          </a:xfrm>
          <a:prstGeom prst="rect">
            <a:avLst/>
          </a:prstGeom>
        </p:spPr>
      </p:pic>
    </p:spTree>
    <p:extLst>
      <p:ext uri="{BB962C8B-B14F-4D97-AF65-F5344CB8AC3E}">
        <p14:creationId xmlns:p14="http://schemas.microsoft.com/office/powerpoint/2010/main" val="2216859375"/>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ChargeCache: Exploiting Access Patterns</a:t>
            </a:r>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315391"/>
            <a:ext cx="9144000" cy="2497985"/>
          </a:xfrm>
          <a:prstGeom prst="rect">
            <a:avLst/>
          </a:prstGeom>
        </p:spPr>
      </p:pic>
    </p:spTree>
    <p:extLst>
      <p:ext uri="{BB962C8B-B14F-4D97-AF65-F5344CB8AC3E}">
        <p14:creationId xmlns:p14="http://schemas.microsoft.com/office/powerpoint/2010/main" val="2954600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405938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Subarray Level Parallelism</a:t>
            </a:r>
          </a:p>
        </p:txBody>
      </p:sp>
      <p:sp>
        <p:nvSpPr>
          <p:cNvPr id="3" name="Content Placeholder 2"/>
          <p:cNvSpPr>
            <a:spLocks noGrp="1"/>
          </p:cNvSpPr>
          <p:nvPr>
            <p:ph idx="1"/>
          </p:nvPr>
        </p:nvSpPr>
        <p:spPr>
          <a:xfrm>
            <a:off x="228600" y="1052736"/>
            <a:ext cx="8610600" cy="5195664"/>
          </a:xfrm>
        </p:spPr>
        <p:txBody>
          <a:bodyPr/>
          <a:lstStyle/>
          <a:p>
            <a:r>
              <a:rPr lang="en-US" dirty="0" err="1"/>
              <a:t>Yoongu</a:t>
            </a:r>
            <a:r>
              <a:rPr lang="en-US" dirty="0"/>
              <a:t> Kim, </a:t>
            </a:r>
            <a:r>
              <a:rPr lang="en-US" dirty="0" err="1"/>
              <a:t>Vivek</a:t>
            </a:r>
            <a:r>
              <a:rPr lang="en-US" dirty="0"/>
              <a:t> Seshadri, </a:t>
            </a:r>
            <a:r>
              <a:rPr lang="en-US" dirty="0" err="1"/>
              <a:t>Donghyuk</a:t>
            </a:r>
            <a:r>
              <a:rPr lang="en-US" dirty="0"/>
              <a:t> Lee, Jamie Liu, and Onur Mutlu,</a:t>
            </a:r>
            <a:br>
              <a:rPr lang="en-US" dirty="0"/>
            </a:br>
            <a:r>
              <a:rPr lang="en-US" b="1" dirty="0">
                <a:hlinkClick r:id="rId2"/>
              </a:rPr>
              <a:t>"A Case for Exploiting Subarray-Level Parallelism (SALP) in DRAM"</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(pptx)</a:t>
            </a:r>
            <a:r>
              <a:rPr lang="en-US" dirty="0"/>
              <a:t> </a:t>
            </a: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02DE812F-C00A-E642-A350-816C6A57C14E}"/>
              </a:ext>
            </a:extLst>
          </p:cNvPr>
          <p:cNvPicPr>
            <a:picLocks noChangeAspect="1"/>
          </p:cNvPicPr>
          <p:nvPr/>
        </p:nvPicPr>
        <p:blipFill>
          <a:blip r:embed="rId5"/>
          <a:stretch>
            <a:fillRect/>
          </a:stretch>
        </p:blipFill>
        <p:spPr>
          <a:xfrm>
            <a:off x="0" y="4653136"/>
            <a:ext cx="9144000" cy="1427408"/>
          </a:xfrm>
          <a:prstGeom prst="rect">
            <a:avLst/>
          </a:prstGeom>
        </p:spPr>
      </p:pic>
    </p:spTree>
    <p:extLst>
      <p:ext uri="{BB962C8B-B14F-4D97-AF65-F5344CB8AC3E}">
        <p14:creationId xmlns:p14="http://schemas.microsoft.com/office/powerpoint/2010/main" val="857768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Tiered-Latency 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3734944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LISA: Low-cost Inter-linked Subarrays</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294937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CROW Substrate for DRAM</a:t>
            </a:r>
          </a:p>
        </p:txBody>
      </p:sp>
      <p:sp>
        <p:nvSpPr>
          <p:cNvPr id="3" name="Content Placeholder 2"/>
          <p:cNvSpPr>
            <a:spLocks noGrp="1"/>
          </p:cNvSpPr>
          <p:nvPr>
            <p:ph idx="1"/>
          </p:nvPr>
        </p:nvSpPr>
        <p:spPr/>
        <p:txBody>
          <a:bodyPr/>
          <a:lstStyle/>
          <a:p>
            <a:r>
              <a:rPr lang="en-US" sz="2200" dirty="0"/>
              <a:t>Hasan Hassan, Minesh Patel, </a:t>
            </a:r>
            <a:r>
              <a:rPr lang="en-US" sz="2200" dirty="0" err="1"/>
              <a:t>Jeremie</a:t>
            </a:r>
            <a:r>
              <a:rPr lang="en-US" sz="2200" dirty="0"/>
              <a:t> S. Kim, A. </a:t>
            </a:r>
            <a:r>
              <a:rPr lang="en-US" sz="2200" dirty="0" err="1"/>
              <a:t>Giray</a:t>
            </a:r>
            <a:r>
              <a:rPr lang="en-US" sz="2200" dirty="0"/>
              <a:t> </a:t>
            </a:r>
            <a:r>
              <a:rPr lang="en-US" sz="2200" dirty="0" err="1"/>
              <a:t>Yaglikci</a:t>
            </a:r>
            <a:r>
              <a:rPr lang="en-US" sz="2200" dirty="0"/>
              <a:t>, Nandita Vijaykumar, Nika </a:t>
            </a:r>
            <a:r>
              <a:rPr lang="en-US" sz="2200" dirty="0" err="1"/>
              <a:t>Mansourighiasi</a:t>
            </a:r>
            <a:r>
              <a:rPr lang="en-US" sz="2200" dirty="0"/>
              <a:t>, Saugata Ghose, and Onur Mutlu,</a:t>
            </a:r>
            <a:br>
              <a:rPr lang="en-US" sz="2200" dirty="0"/>
            </a:br>
            <a:r>
              <a:rPr lang="en-US" sz="2200" b="1" dirty="0">
                <a:hlinkClick r:id="rId2"/>
              </a:rPr>
              <a:t>"CROW: A Low-Cost Substrate for Improving DRAM Performance, Energy Efficiency, and Reliability"</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sz="2200" dirty="0"/>
            </a:br>
            <a:endParaRPr lang="en-US" sz="2200" dirty="0"/>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AF949416-2B44-2245-91D3-C3136C03D9B6}"/>
              </a:ext>
            </a:extLst>
          </p:cNvPr>
          <p:cNvPicPr>
            <a:picLocks noChangeAspect="1"/>
          </p:cNvPicPr>
          <p:nvPr/>
        </p:nvPicPr>
        <p:blipFill>
          <a:blip r:embed="rId4"/>
          <a:stretch>
            <a:fillRect/>
          </a:stretch>
        </p:blipFill>
        <p:spPr>
          <a:xfrm>
            <a:off x="-38100" y="4121282"/>
            <a:ext cx="9144000" cy="2217049"/>
          </a:xfrm>
          <a:prstGeom prst="rect">
            <a:avLst/>
          </a:prstGeom>
        </p:spPr>
      </p:pic>
    </p:spTree>
    <p:extLst>
      <p:ext uri="{BB962C8B-B14F-4D97-AF65-F5344CB8AC3E}">
        <p14:creationId xmlns:p14="http://schemas.microsoft.com/office/powerpoint/2010/main" val="4078853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a:stretch>
            <a:fillRect/>
          </a:stretch>
        </p:blipFill>
        <p:spPr>
          <a:xfrm>
            <a:off x="0" y="3717129"/>
            <a:ext cx="9144000" cy="2376167"/>
          </a:xfrm>
          <a:prstGeom prst="rect">
            <a:avLst/>
          </a:prstGeom>
        </p:spPr>
      </p:pic>
    </p:spTree>
    <p:extLst>
      <p:ext uri="{BB962C8B-B14F-4D97-AF65-F5344CB8AC3E}">
        <p14:creationId xmlns:p14="http://schemas.microsoft.com/office/powerpoint/2010/main" val="74907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Parallelizing Refreshes and Accesses</a:t>
            </a:r>
          </a:p>
        </p:txBody>
      </p:sp>
      <p:sp>
        <p:nvSpPr>
          <p:cNvPr id="3" name="Content Placeholder 2"/>
          <p:cNvSpPr>
            <a:spLocks noGrp="1"/>
          </p:cNvSpPr>
          <p:nvPr>
            <p:ph idx="1"/>
          </p:nvPr>
        </p:nvSpPr>
        <p:spPr>
          <a:xfrm>
            <a:off x="228600" y="980728"/>
            <a:ext cx="8610600" cy="4876800"/>
          </a:xfrm>
        </p:spPr>
        <p:txBody>
          <a:bodyPr/>
          <a:lstStyle/>
          <a:p>
            <a:r>
              <a:rPr lang="en-US" sz="2000" dirty="0"/>
              <a:t>Kevin Chang, Donghyuk Lee, </a:t>
            </a:r>
            <a:r>
              <a:rPr lang="en-US" sz="2000" dirty="0" err="1"/>
              <a:t>Zeshan</a:t>
            </a:r>
            <a:r>
              <a:rPr lang="en-US" sz="2000" dirty="0"/>
              <a:t> </a:t>
            </a:r>
            <a:r>
              <a:rPr lang="en-US" sz="2000" dirty="0" err="1"/>
              <a:t>Chishti</a:t>
            </a:r>
            <a:r>
              <a:rPr lang="en-US" sz="2000" dirty="0"/>
              <a:t>, </a:t>
            </a:r>
            <a:r>
              <a:rPr lang="en-US" sz="2000" dirty="0" err="1"/>
              <a:t>Alaa</a:t>
            </a:r>
            <a:r>
              <a:rPr lang="en-US" sz="2000" dirty="0"/>
              <a:t> </a:t>
            </a:r>
            <a:r>
              <a:rPr lang="en-US" sz="2000" dirty="0" err="1"/>
              <a:t>Alameldeen</a:t>
            </a:r>
            <a:r>
              <a:rPr lang="en-US" sz="2000" dirty="0"/>
              <a:t>, Chris Wilkerson, Yoongu Kim, and Onur Mutlu,</a:t>
            </a:r>
            <a:br>
              <a:rPr lang="en-US" sz="2000" dirty="0"/>
            </a:br>
            <a:r>
              <a:rPr lang="en-US" sz="2000" b="1" dirty="0">
                <a:hlinkClick r:id="rId2"/>
              </a:rPr>
              <a:t>"Improving DRAM Performance by Parallelizing Refreshes with Accesses"</a:t>
            </a:r>
            <a:r>
              <a:rPr lang="en-US" sz="2000" dirty="0"/>
              <a:t> </a:t>
            </a:r>
            <a:br>
              <a:rPr lang="en-US" sz="2000" dirty="0"/>
            </a:br>
            <a:r>
              <a:rPr lang="en-US" sz="2000" i="1" dirty="0"/>
              <a:t>Proceedings of the </a:t>
            </a:r>
            <a:r>
              <a:rPr lang="en-US" sz="2000" i="1" dirty="0">
                <a:hlinkClick r:id="rId3"/>
              </a:rPr>
              <a:t>20th International Symposium on High-Performance Computer Architecture</a:t>
            </a:r>
            <a:r>
              <a:rPr lang="en-US" sz="2000" i="1" dirty="0"/>
              <a:t> (</a:t>
            </a:r>
            <a:r>
              <a:rPr lang="en-US" sz="2000" b="1" i="1" dirty="0"/>
              <a:t>HPCA</a:t>
            </a:r>
            <a:r>
              <a:rPr lang="en-US" sz="2000" i="1" dirty="0"/>
              <a:t>)</a:t>
            </a:r>
            <a:r>
              <a:rPr lang="en-US" sz="2000" dirty="0"/>
              <a:t>, Orlando, FL, February 2014. [</a:t>
            </a:r>
            <a:r>
              <a:rPr lang="en-US" sz="2000" dirty="0">
                <a:hlinkClick r:id="rId4"/>
              </a:rPr>
              <a:t>Summary</a:t>
            </a:r>
            <a:r>
              <a:rPr lang="en-US" sz="2000" dirty="0"/>
              <a:t>] [</a:t>
            </a:r>
            <a:r>
              <a:rPr lang="en-US" sz="2000" dirty="0">
                <a:hlinkClick r:id="rId5"/>
              </a:rPr>
              <a:t>Slides (pptx)</a:t>
            </a:r>
            <a:r>
              <a:rPr lang="en-US" sz="2000" dirty="0"/>
              <a:t> </a:t>
            </a:r>
            <a:r>
              <a:rPr lang="en-US" sz="2000" dirty="0">
                <a:hlinkClick r:id="rId6"/>
              </a:rPr>
              <a:t>(pdf)</a:t>
            </a:r>
            <a:r>
              <a:rPr lang="en-US" sz="20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7"/>
          <a:stretch>
            <a:fillRect/>
          </a:stretch>
        </p:blipFill>
        <p:spPr>
          <a:xfrm>
            <a:off x="-108520" y="3804590"/>
            <a:ext cx="9144000" cy="2576738"/>
          </a:xfrm>
          <a:prstGeom prst="rect">
            <a:avLst/>
          </a:prstGeom>
        </p:spPr>
      </p:pic>
    </p:spTree>
    <p:extLst>
      <p:ext uri="{BB962C8B-B14F-4D97-AF65-F5344CB8AC3E}">
        <p14:creationId xmlns:p14="http://schemas.microsoft.com/office/powerpoint/2010/main" val="2249689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Refreshes</a:t>
            </a:r>
          </a:p>
        </p:txBody>
      </p:sp>
      <p:sp>
        <p:nvSpPr>
          <p:cNvPr id="3" name="Content Placeholder 2"/>
          <p:cNvSpPr>
            <a:spLocks noGrp="1"/>
          </p:cNvSpPr>
          <p:nvPr>
            <p:ph idx="1"/>
          </p:nvPr>
        </p:nvSpPr>
        <p:spPr>
          <a:xfrm>
            <a:off x="228600" y="1052736"/>
            <a:ext cx="8807896" cy="4876800"/>
          </a:xfrm>
        </p:spPr>
        <p:txBody>
          <a:bodyPr/>
          <a:lstStyle/>
          <a:p>
            <a:r>
              <a:rPr lang="en-US" dirty="0"/>
              <a:t>Jamie Liu, Ben </a:t>
            </a:r>
            <a:r>
              <a:rPr lang="en-US" dirty="0" err="1"/>
              <a:t>Jaiyen</a:t>
            </a:r>
            <a:r>
              <a:rPr lang="en-US" dirty="0"/>
              <a:t>, Richard </a:t>
            </a:r>
            <a:r>
              <a:rPr lang="en-US" dirty="0" err="1"/>
              <a:t>Veras</a:t>
            </a:r>
            <a:r>
              <a:rPr lang="en-US" dirty="0"/>
              <a:t>, and Onur Mutlu,</a:t>
            </a:r>
            <a:br>
              <a:rPr lang="en-US" dirty="0"/>
            </a:br>
            <a:r>
              <a:rPr lang="en-US" b="1" dirty="0">
                <a:hlinkClick r:id="rId2"/>
              </a:rPr>
              <a:t>"RAIDR: Retention-Aware Intelligent DRAM Refresh"</a:t>
            </a:r>
            <a:br>
              <a:rPr lang="en-US" dirty="0"/>
            </a:br>
            <a:r>
              <a:rPr lang="en-US" i="1" dirty="0"/>
              <a:t>Proceedings of the </a:t>
            </a:r>
            <a:r>
              <a:rPr lang="en-US" i="1" dirty="0">
                <a:hlinkClick r:id="rId3"/>
              </a:rPr>
              <a:t>39th International Symposium on Computer Architecture</a:t>
            </a:r>
            <a:r>
              <a:rPr lang="en-US" i="1" dirty="0"/>
              <a:t> (</a:t>
            </a:r>
            <a:r>
              <a:rPr lang="en-US" b="1" i="1" dirty="0"/>
              <a:t>ISCA</a:t>
            </a:r>
            <a:r>
              <a:rPr lang="en-US" i="1" dirty="0"/>
              <a:t>)</a:t>
            </a:r>
            <a:r>
              <a:rPr lang="en-US" dirty="0"/>
              <a:t>, Portland, OR, June 2012. </a:t>
            </a:r>
            <a:r>
              <a:rPr lang="en-US" dirty="0">
                <a:hlinkClick r:id="rId4"/>
              </a:rPr>
              <a:t>Slides (pdf)</a:t>
            </a:r>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5"/>
          <a:stretch>
            <a:fillRect/>
          </a:stretch>
        </p:blipFill>
        <p:spPr>
          <a:xfrm>
            <a:off x="0" y="3977608"/>
            <a:ext cx="9144000" cy="1755648"/>
          </a:xfrm>
          <a:prstGeom prst="rect">
            <a:avLst/>
          </a:prstGeom>
        </p:spPr>
      </p:pic>
    </p:spTree>
    <p:extLst>
      <p:ext uri="{BB962C8B-B14F-4D97-AF65-F5344CB8AC3E}">
        <p14:creationId xmlns:p14="http://schemas.microsoft.com/office/powerpoint/2010/main" val="610666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Onur Mutlu,</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2724651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162799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We Can Reduce</a:t>
            </a:r>
          </a:p>
          <a:p>
            <a:pPr marL="0" indent="0" algn="ctr">
              <a:buNone/>
            </a:pPr>
            <a:r>
              <a:rPr lang="en-US" sz="6400" dirty="0">
                <a:solidFill>
                  <a:srgbClr val="FF0000"/>
                </a:solidFill>
              </a:rPr>
              <a:t>Memory Latency</a:t>
            </a:r>
          </a:p>
          <a:p>
            <a:pPr marL="0" indent="0" algn="ctr">
              <a:buNone/>
            </a:pPr>
            <a:r>
              <a:rPr lang="en-US" sz="6400" dirty="0">
                <a:solidFill>
                  <a:srgbClr val="0432FF"/>
                </a:solidFill>
              </a:rPr>
              <a:t>with Change of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7930453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Scaling Issues </a:t>
            </a:r>
            <a:r>
              <a:rPr lang="en-US" b="1" dirty="0"/>
              <a:t>Were</a:t>
            </a:r>
            <a:r>
              <a:rPr lang="en-US" dirty="0"/>
              <a:t> Real</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Proceedings of the </a:t>
            </a:r>
            <a:r>
              <a:rPr lang="en-US" i="1" dirty="0">
                <a:hlinkClick r:id="rId3"/>
              </a:rPr>
              <a:t>5th International Memory Workshop</a:t>
            </a:r>
            <a:r>
              <a:rPr lang="en-US" i="1" dirty="0"/>
              <a:t> (</a:t>
            </a:r>
            <a:r>
              <a:rPr lang="en-US" b="1" i="1" dirty="0"/>
              <a:t>IMW</a:t>
            </a:r>
            <a:r>
              <a:rPr lang="en-US" i="1" dirty="0"/>
              <a:t>)</a:t>
            </a:r>
            <a:r>
              <a:rPr lang="en-US" dirty="0"/>
              <a:t>, Monterey, CA, May 2013. </a:t>
            </a:r>
            <a:r>
              <a:rPr lang="en-US" dirty="0">
                <a:hlinkClick r:id="rId4"/>
              </a:rPr>
              <a:t>Slides (pptx)</a:t>
            </a:r>
            <a:r>
              <a:rPr lang="en-US" dirty="0"/>
              <a:t> </a:t>
            </a:r>
            <a:r>
              <a:rPr lang="en-US" dirty="0">
                <a:hlinkClick r:id="rId5"/>
              </a:rPr>
              <a:t>(pdf)</a:t>
            </a:r>
            <a:r>
              <a:rPr lang="en-US" dirty="0"/>
              <a:t> </a:t>
            </a:r>
            <a:br>
              <a:rPr lang="en-US" dirty="0"/>
            </a:br>
            <a:r>
              <a:rPr lang="en-US" dirty="0">
                <a:hlinkClick r:id="rId6"/>
              </a:rPr>
              <a:t>EETimes Reprint</a:t>
            </a:r>
            <a:endParaRPr lang="en-US" dirty="0"/>
          </a:p>
        </p:txBody>
      </p:sp>
      <p:pic>
        <p:nvPicPr>
          <p:cNvPr id="6" name="Picture 5"/>
          <p:cNvPicPr>
            <a:picLocks noChangeAspect="1"/>
          </p:cNvPicPr>
          <p:nvPr/>
        </p:nvPicPr>
        <p:blipFill>
          <a:blip r:embed="rId7"/>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8"/>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164333527"/>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 II</a:t>
            </a:r>
          </a:p>
        </p:txBody>
      </p:sp>
      <p:sp>
        <p:nvSpPr>
          <p:cNvPr id="3" name="Content Placeholder 2"/>
          <p:cNvSpPr>
            <a:spLocks noGrp="1"/>
          </p:cNvSpPr>
          <p:nvPr>
            <p:ph idx="1"/>
          </p:nvPr>
        </p:nvSpPr>
        <p:spPr>
          <a:xfrm>
            <a:off x="0" y="1680493"/>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a:p>
            <a:pPr marL="0" indent="0" algn="ctr">
              <a:buNone/>
            </a:pPr>
            <a:r>
              <a:rPr lang="en-US" sz="6400" dirty="0">
                <a:solidFill>
                  <a:srgbClr val="0432FF"/>
                </a:solidFill>
              </a:rPr>
              <a:t>to Reduce Latency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9150939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BC98-50B0-E14B-AA18-0194CEBA613E}"/>
              </a:ext>
            </a:extLst>
          </p:cNvPr>
          <p:cNvSpPr>
            <a:spLocks noGrp="1"/>
          </p:cNvSpPr>
          <p:nvPr>
            <p:ph type="title"/>
          </p:nvPr>
        </p:nvSpPr>
        <p:spPr/>
        <p:txBody>
          <a:bodyPr/>
          <a:lstStyle/>
          <a:p>
            <a:r>
              <a:rPr lang="en-US" dirty="0"/>
              <a:t>Memory Scaling Issues </a:t>
            </a:r>
            <a:r>
              <a:rPr lang="en-US" b="1" dirty="0"/>
              <a:t>Are</a:t>
            </a:r>
            <a:r>
              <a:rPr lang="en-US" dirty="0"/>
              <a:t> Real</a:t>
            </a:r>
          </a:p>
        </p:txBody>
      </p:sp>
      <p:sp>
        <p:nvSpPr>
          <p:cNvPr id="3" name="Content Placeholder 2">
            <a:extLst>
              <a:ext uri="{FF2B5EF4-FFF2-40B4-BE49-F238E27FC236}">
                <a16:creationId xmlns:a16="http://schemas.microsoft.com/office/drawing/2014/main" id="{8A54FBC6-1E5E-F74E-9CED-5D646D0D7745}"/>
              </a:ext>
            </a:extLst>
          </p:cNvPr>
          <p:cNvSpPr>
            <a:spLocks noGrp="1"/>
          </p:cNvSpPr>
          <p:nvPr>
            <p:ph idx="1"/>
          </p:nvPr>
        </p:nvSpPr>
        <p:spPr/>
        <p:txBody>
          <a:bodyPr/>
          <a:lstStyle/>
          <a:p>
            <a:r>
              <a:rPr lang="en-US" dirty="0"/>
              <a:t>Onur Mutlu and </a:t>
            </a:r>
            <a:r>
              <a:rPr lang="en-US" dirty="0" err="1"/>
              <a:t>Jeremie</a:t>
            </a:r>
            <a:r>
              <a:rPr lang="en-US" dirty="0"/>
              <a:t> Kim,</a:t>
            </a:r>
            <a:br>
              <a:rPr lang="en-US" dirty="0"/>
            </a:br>
            <a:r>
              <a:rPr lang="en-US" b="1" dirty="0"/>
              <a:t>"RowHammer: A Retrospective"</a:t>
            </a:r>
            <a:br>
              <a:rPr lang="en-US" dirty="0"/>
            </a:br>
            <a:r>
              <a:rPr lang="en-US" i="1" dirty="0">
                <a:hlinkClick r:id="rId2"/>
              </a:rPr>
              <a:t>IEEE Transactions on Computer-Aided Design of Integrated Circuits and Systems</a:t>
            </a:r>
            <a:r>
              <a:rPr lang="en-US" i="1" dirty="0"/>
              <a:t> (</a:t>
            </a:r>
            <a:r>
              <a:rPr lang="en-US" b="1" i="1" dirty="0"/>
              <a:t>TCAD</a:t>
            </a:r>
            <a:r>
              <a:rPr lang="en-US" i="1" dirty="0"/>
              <a:t>) Special Issue on Top Picks in Hardware and Embedded Security</a:t>
            </a:r>
            <a:r>
              <a:rPr lang="en-US" dirty="0"/>
              <a:t>, 2019. </a:t>
            </a:r>
            <a:br>
              <a:rPr lang="en-US" dirty="0"/>
            </a:br>
            <a:r>
              <a:rPr lang="en-US" dirty="0"/>
              <a:t>[</a:t>
            </a:r>
            <a:r>
              <a:rPr lang="en-US" dirty="0">
                <a:hlinkClick r:id="rId3"/>
              </a:rPr>
              <a:t>Preliminary arXiv version</a:t>
            </a:r>
            <a:r>
              <a:rPr lang="en-US" dirty="0"/>
              <a:t>]</a:t>
            </a:r>
            <a:br>
              <a:rPr lang="en-US" dirty="0"/>
            </a:br>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E5AABF2-B333-B545-8DF3-BE9AFD43C8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F8A0BF4-FF83-FF4D-95CC-55B11F61D051}"/>
              </a:ext>
            </a:extLst>
          </p:cNvPr>
          <p:cNvPicPr>
            <a:picLocks noChangeAspect="1"/>
          </p:cNvPicPr>
          <p:nvPr/>
        </p:nvPicPr>
        <p:blipFill>
          <a:blip r:embed="rId4"/>
          <a:stretch>
            <a:fillRect/>
          </a:stretch>
        </p:blipFill>
        <p:spPr>
          <a:xfrm>
            <a:off x="876300" y="4052664"/>
            <a:ext cx="7391400" cy="1752600"/>
          </a:xfrm>
          <a:prstGeom prst="rect">
            <a:avLst/>
          </a:prstGeom>
        </p:spPr>
      </p:pic>
    </p:spTree>
    <p:extLst>
      <p:ext uri="{BB962C8B-B14F-4D97-AF65-F5344CB8AC3E}">
        <p14:creationId xmlns:p14="http://schemas.microsoft.com/office/powerpoint/2010/main" val="243555939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a:extLst>
              <a:ext uri="{FF2B5EF4-FFF2-40B4-BE49-F238E27FC236}">
                <a16:creationId xmlns:a16="http://schemas.microsoft.com/office/drawing/2014/main" id="{F3BD4611-1CFE-6D4D-9B12-05248D23686C}"/>
              </a:ext>
            </a:extLst>
          </p:cNvPr>
          <p:cNvSpPr>
            <a:spLocks noGrp="1"/>
          </p:cNvSpPr>
          <p:nvPr>
            <p:ph type="title"/>
          </p:nvPr>
        </p:nvSpPr>
        <p:spPr/>
        <p:txBody>
          <a:bodyPr/>
          <a:lstStyle/>
          <a:p>
            <a:r>
              <a:rPr lang="en-US" altLang="en-US" dirty="0">
                <a:ea typeface="ＭＳ Ｐゴシック" panose="020B0600070205080204" pitchFamily="34" charset="-128"/>
              </a:rPr>
              <a:t>The Story of RowHammer </a:t>
            </a:r>
          </a:p>
        </p:txBody>
      </p:sp>
      <p:sp>
        <p:nvSpPr>
          <p:cNvPr id="231426" name="Content Placeholder 2">
            <a:extLst>
              <a:ext uri="{FF2B5EF4-FFF2-40B4-BE49-F238E27FC236}">
                <a16:creationId xmlns:a16="http://schemas.microsoft.com/office/drawing/2014/main" id="{07C51491-711F-6241-8490-8DD020FDAA44}"/>
              </a:ext>
            </a:extLst>
          </p:cNvPr>
          <p:cNvSpPr>
            <a:spLocks noGrp="1"/>
          </p:cNvSpPr>
          <p:nvPr>
            <p:ph idx="1"/>
          </p:nvPr>
        </p:nvSpPr>
        <p:spPr>
          <a:xfrm>
            <a:off x="0" y="996950"/>
            <a:ext cx="8910638" cy="5194300"/>
          </a:xfrm>
        </p:spPr>
        <p:txBody>
          <a:bodyPr/>
          <a:lstStyle/>
          <a:p>
            <a:r>
              <a:rPr lang="en-US" altLang="en-US" dirty="0">
                <a:ea typeface="ＭＳ Ｐゴシック" panose="020B0600070205080204" pitchFamily="34" charset="-128"/>
              </a:rPr>
              <a:t>One can </a:t>
            </a:r>
            <a:r>
              <a:rPr lang="en-US" altLang="en-US" dirty="0">
                <a:solidFill>
                  <a:srgbClr val="FF0000"/>
                </a:solidFill>
                <a:ea typeface="ＭＳ Ｐゴシック" panose="020B0600070205080204" pitchFamily="34" charset="-128"/>
              </a:rPr>
              <a:t>predictably induce bit flips</a:t>
            </a:r>
            <a:r>
              <a:rPr lang="en-US" altLang="en-US" dirty="0">
                <a:ea typeface="ＭＳ Ｐゴシック" panose="020B0600070205080204" pitchFamily="34" charset="-128"/>
              </a:rPr>
              <a:t> in commodity DRAM chips</a:t>
            </a:r>
          </a:p>
          <a:p>
            <a:pPr lvl="1"/>
            <a:r>
              <a:rPr lang="en-US" altLang="en-US" dirty="0">
                <a:ea typeface="ＭＳ Ｐゴシック" panose="020B0600070205080204" pitchFamily="34" charset="-128"/>
              </a:rPr>
              <a:t>&gt;80% of the tested DRAM chips are vulnerable</a:t>
            </a:r>
          </a:p>
          <a:p>
            <a:endParaRPr lang="en-US" altLang="en-US" sz="1600" dirty="0">
              <a:solidFill>
                <a:srgbClr val="0000FF"/>
              </a:solidFill>
              <a:ea typeface="ＭＳ Ｐゴシック" panose="020B0600070205080204" pitchFamily="34" charset="-128"/>
            </a:endParaRPr>
          </a:p>
          <a:p>
            <a:r>
              <a:rPr lang="en-US" altLang="en-US" dirty="0">
                <a:solidFill>
                  <a:srgbClr val="0000FF"/>
                </a:solidFill>
                <a:ea typeface="ＭＳ Ｐゴシック" panose="020B0600070205080204" pitchFamily="34" charset="-128"/>
              </a:rPr>
              <a:t>First example of how a </a:t>
            </a:r>
            <a:r>
              <a:rPr lang="en-US" altLang="en-US" dirty="0">
                <a:solidFill>
                  <a:srgbClr val="FF0000"/>
                </a:solidFill>
                <a:ea typeface="ＭＳ Ｐゴシック" panose="020B0600070205080204" pitchFamily="34" charset="-128"/>
              </a:rPr>
              <a:t>simple hardware failure mechanism </a:t>
            </a:r>
            <a:r>
              <a:rPr lang="en-US" altLang="en-US" dirty="0">
                <a:solidFill>
                  <a:srgbClr val="0000FF"/>
                </a:solidFill>
                <a:ea typeface="ＭＳ Ｐゴシック" panose="020B0600070205080204" pitchFamily="34" charset="-128"/>
              </a:rPr>
              <a:t>can create a </a:t>
            </a:r>
            <a:r>
              <a:rPr lang="en-US" altLang="en-US" dirty="0">
                <a:solidFill>
                  <a:srgbClr val="FF0000"/>
                </a:solidFill>
                <a:ea typeface="ＭＳ Ｐゴシック" panose="020B0600070205080204" pitchFamily="34" charset="-128"/>
              </a:rPr>
              <a:t>widespread system security vulnerability</a:t>
            </a:r>
          </a:p>
          <a:p>
            <a:endParaRPr lang="en-US" altLang="en-US" dirty="0">
              <a:solidFill>
                <a:srgbClr val="FF0000"/>
              </a:solidFill>
              <a:ea typeface="ＭＳ Ｐゴシック" panose="020B0600070205080204" pitchFamily="34" charset="-128"/>
            </a:endParaRPr>
          </a:p>
        </p:txBody>
      </p:sp>
      <p:sp>
        <p:nvSpPr>
          <p:cNvPr id="314371" name="Slide Number Placeholder 3">
            <a:extLst>
              <a:ext uri="{FF2B5EF4-FFF2-40B4-BE49-F238E27FC236}">
                <a16:creationId xmlns:a16="http://schemas.microsoft.com/office/drawing/2014/main" id="{3FD27D86-281C-644C-886D-DCE9476EA3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FEEA7-D7B9-D84B-9F78-621809FB4D37}"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C1D731A-3A46-3E4E-9D4B-C8802E36B0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6413"/>
            <a:ext cx="9144000"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650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4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14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2B188-1D62-4FCA-8363-938AD4629BBB}" type="slidenum">
              <a:rPr kumimoji="0" lang="en-US" sz="2000" b="0" i="0" u="none" strike="noStrike" kern="1200" cap="none" spc="0" normalizeH="0" baseline="0" noProof="0" smtClean="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2000" b="0" i="0" u="none" strike="noStrike" kern="1200" cap="none" spc="0" normalizeH="0" baseline="0" noProof="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All modules from </a:t>
            </a:r>
            <a:r>
              <a:rPr kumimoji="0" lang="en-US" sz="3200" b="0" i="1" u="none" strike="noStrike" kern="1200" cap="none" spc="0" normalizeH="0" baseline="0" noProof="0" dirty="0">
                <a:ln>
                  <a:noFill/>
                </a:ln>
                <a:solidFill>
                  <a:srgbClr val="FF0000"/>
                </a:solidFill>
                <a:effectLst/>
                <a:uLnTx/>
                <a:uFillTx/>
                <a:latin typeface="Cambria Math" panose="02040503050406030204" pitchFamily="18" charset="0"/>
                <a:ea typeface="Cambria Math" panose="02040503050406030204" pitchFamily="18" charset="0"/>
                <a:cs typeface="+mn-cs"/>
              </a:rPr>
              <a:t>2012–2013 </a:t>
            </a:r>
            <a:r>
              <a:rPr kumimoji="0" lang="en-US" sz="3600" b="0" i="1" u="none" strike="noStrike" kern="1200" cap="none" spc="0" normalizeH="0" baseline="0" noProof="0" dirty="0">
                <a:ln>
                  <a:noFill/>
                </a:ln>
                <a:solidFill>
                  <a:srgbClr val="FF0000"/>
                </a:solidFill>
                <a:effectLst/>
                <a:uLnTx/>
                <a:uFillTx/>
                <a:latin typeface="Calibri Light"/>
                <a:ea typeface="+mn-ea"/>
                <a:cs typeface="+mn-cs"/>
              </a:rPr>
              <a:t>are vulnerable</a:t>
            </a: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First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70AE46"/>
                </a:solidFill>
                <a:effectLst/>
                <a:uLnTx/>
                <a:uFillTx/>
                <a:latin typeface="Calibri Light"/>
                <a:ea typeface="+mn-ea"/>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itle 1"/>
          <p:cNvSpPr>
            <a:spLocks noGrp="1"/>
          </p:cNvSpPr>
          <p:nvPr>
            <p:ph type="title"/>
          </p:nvPr>
        </p:nvSpPr>
        <p:spPr>
          <a:xfrm>
            <a:off x="228600" y="-14064"/>
            <a:ext cx="8610600" cy="1066800"/>
          </a:xfrm>
        </p:spPr>
        <p:txBody>
          <a:bodyPr/>
          <a:lstStyle/>
          <a:p>
            <a:r>
              <a:rPr lang="en-US" sz="4400" b="0" dirty="0">
                <a:solidFill>
                  <a:srgbClr val="1A5712"/>
                </a:solidFill>
                <a:latin typeface="Garamond" charset="0"/>
                <a:ea typeface="ＭＳ Ｐゴシック" charset="0"/>
                <a:cs typeface="ＭＳ Ｐゴシック" charset="0"/>
              </a:rPr>
              <a:t>Recent DRAM Is More Vulnerable</a:t>
            </a:r>
          </a:p>
        </p:txBody>
      </p:sp>
    </p:spTree>
    <p:extLst>
      <p:ext uri="{BB962C8B-B14F-4D97-AF65-F5344CB8AC3E}">
        <p14:creationId xmlns:p14="http://schemas.microsoft.com/office/powerpoint/2010/main" val="105014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a:t>One Can Take Over an Otherwise-Secure System</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5"/>
              </a:rPr>
              <a:t>Exploiting the DRAM rowhammer bug to gain kernel privileges </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Seaborn</a:t>
            </a:r>
            <a:r>
              <a:rPr kumimoji="0" lang="en-US" sz="1800" b="0" i="0" u="none" strike="noStrike" kern="1200" cap="none" spc="0" normalizeH="0" baseline="0" noProof="0" dirty="0">
                <a:ln>
                  <a:noFill/>
                </a:ln>
                <a:solidFill>
                  <a:srgbClr val="0000FF"/>
                </a:solidFill>
                <a:effectLst/>
                <a:uLnTx/>
                <a:uFillTx/>
                <a:latin typeface="Tahoma"/>
                <a:ea typeface="+mn-ea"/>
                <a:cs typeface="+mn-cs"/>
              </a:rPr>
              <a:t>, 2015)</a:t>
            </a:r>
          </a:p>
        </p:txBody>
      </p:sp>
      <p:sp>
        <p:nvSpPr>
          <p:cNvPr id="9" name="Rectangle 8"/>
          <p:cNvSpPr/>
          <p:nvPr/>
        </p:nvSpPr>
        <p:spPr>
          <a:xfrm>
            <a:off x="3635896" y="3212976"/>
            <a:ext cx="5493596" cy="936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6"/>
              </a:rPr>
              <a:t>Flipping Bits in Memory Without Accessing Them: An Experimental Study of DRAM Disturbance Errors</a:t>
            </a:r>
            <a:r>
              <a:rPr kumimoji="0" lang="en-US" sz="18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rPr>
              <a:t> (Kim et al., ISCA 2014)</a:t>
            </a:r>
          </a:p>
        </p:txBody>
      </p:sp>
    </p:spTree>
    <p:extLst>
      <p:ext uri="{BB962C8B-B14F-4D97-AF65-F5344CB8AC3E}">
        <p14:creationId xmlns:p14="http://schemas.microsoft.com/office/powerpoint/2010/main" val="5003017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The Push from Circuits and Devices</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2091843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fld id="{323594FA-E141-4234-AE05-360401972BE7}" type="slidenum">
              <a:rPr lang="en-US" altLang="en-US" smtClean="0"/>
              <a:pPr/>
              <a:t>3</a:t>
            </a:fld>
            <a:endParaRPr lang="en-US" altLang="en-US"/>
          </a:p>
        </p:txBody>
      </p:sp>
    </p:spTree>
    <p:extLst>
      <p:ext uri="{BB962C8B-B14F-4D97-AF65-F5344CB8AC3E}">
        <p14:creationId xmlns:p14="http://schemas.microsoft.com/office/powerpoint/2010/main" val="1587555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In-Memory Computation Today?</a:t>
            </a:r>
          </a:p>
        </p:txBody>
      </p:sp>
      <p:sp>
        <p:nvSpPr>
          <p:cNvPr id="3" name="Content Placeholder 2"/>
          <p:cNvSpPr>
            <a:spLocks noGrp="1"/>
          </p:cNvSpPr>
          <p:nvPr>
            <p:ph idx="1"/>
          </p:nvPr>
        </p:nvSpPr>
        <p:spPr/>
        <p:txBody>
          <a:bodyPr/>
          <a:lstStyle/>
          <a:p>
            <a:r>
              <a:rPr lang="en-US" dirty="0">
                <a:solidFill>
                  <a:srgbClr val="FF0000"/>
                </a:solidFill>
              </a:rPr>
              <a:t>Push from Technology</a:t>
            </a:r>
          </a:p>
          <a:p>
            <a:pPr lvl="1"/>
            <a:r>
              <a:rPr lang="en-US" dirty="0">
                <a:solidFill>
                  <a:srgbClr val="0000FF"/>
                </a:solidFill>
              </a:rPr>
              <a:t>DRAM Scaling at jeopardy </a:t>
            </a:r>
          </a:p>
          <a:p>
            <a:pPr marL="344487" lvl="1" indent="0">
              <a:buNone/>
            </a:pPr>
            <a:r>
              <a:rPr lang="en-US" dirty="0">
                <a:sym typeface="Wingdings"/>
              </a:rPr>
              <a:t>    Controllers close to DRAM</a:t>
            </a:r>
          </a:p>
          <a:p>
            <a:pPr marL="344487" lvl="1" indent="0">
              <a:buNone/>
            </a:pPr>
            <a:r>
              <a:rPr lang="en-US" dirty="0">
                <a:sym typeface="Wingdings"/>
              </a:rPr>
              <a:t>    Industry open to new memory architectures</a:t>
            </a:r>
          </a:p>
          <a:p>
            <a:pPr lvl="1"/>
            <a:endParaRPr lang="en-US" dirty="0"/>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Pull from Systems and Applications</a:t>
            </a:r>
          </a:p>
          <a:p>
            <a:pPr lvl="1"/>
            <a:r>
              <a:rPr lang="en-US" dirty="0">
                <a:solidFill>
                  <a:srgbClr val="0000FF"/>
                </a:solidFill>
              </a:rPr>
              <a:t>Data access is a major system and application bottleneck</a:t>
            </a:r>
          </a:p>
          <a:p>
            <a:pPr lvl="1"/>
            <a:r>
              <a:rPr lang="en-US" dirty="0">
                <a:solidFill>
                  <a:srgbClr val="0000FF"/>
                </a:solidFill>
              </a:rPr>
              <a:t>Systems are energy limited</a:t>
            </a:r>
          </a:p>
          <a:p>
            <a:pPr lvl="1"/>
            <a:r>
              <a:rPr lang="en-US" dirty="0">
                <a:solidFill>
                  <a:srgbClr val="0000FF"/>
                </a:solidFill>
              </a:rPr>
              <a:t>Data movement much more energy-hungry than computation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502544"/>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1268760"/>
            <a:ext cx="1689100" cy="2451100"/>
          </a:xfrm>
          <a:prstGeom prst="rect">
            <a:avLst/>
          </a:prstGeom>
        </p:spPr>
      </p:pic>
    </p:spTree>
    <p:extLst>
      <p:ext uri="{BB962C8B-B14F-4D97-AF65-F5344CB8AC3E}">
        <p14:creationId xmlns:p14="http://schemas.microsoft.com/office/powerpoint/2010/main" val="2132876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We Want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3" descr="C:\1nenad\ireland-fields-sky-clou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024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218360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This?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2" descr="C:\1nenad\Widnes_Smo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3891"/>
            <a:ext cx="8763000" cy="495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494169" y="6495147"/>
            <a:ext cx="13226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V. </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Milutinovic</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305449169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899592" y="1844824"/>
            <a:ext cx="7128792"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2104754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0323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6" name="Picture 5"/>
          <p:cNvPicPr>
            <a:picLocks noChangeAspect="1"/>
          </p:cNvPicPr>
          <p:nvPr/>
        </p:nvPicPr>
        <p:blipFill>
          <a:blip r:embed="rId3"/>
          <a:stretch>
            <a:fillRect/>
          </a:stretch>
        </p:blipFill>
        <p:spPr>
          <a:xfrm>
            <a:off x="5148063" y="152400"/>
            <a:ext cx="3255263" cy="2554836"/>
          </a:xfrm>
          <a:prstGeom prst="rect">
            <a:avLst/>
          </a:prstGeom>
        </p:spPr>
      </p:pic>
      <p:sp>
        <p:nvSpPr>
          <p:cNvPr id="8" name="TextBox 7"/>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87997865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Computing System</a:t>
            </a:r>
          </a:p>
        </p:txBody>
      </p:sp>
      <p:sp>
        <p:nvSpPr>
          <p:cNvPr id="3" name="Content Placeholder 2"/>
          <p:cNvSpPr>
            <a:spLocks noGrp="1"/>
          </p:cNvSpPr>
          <p:nvPr>
            <p:ph idx="1"/>
          </p:nvPr>
        </p:nvSpPr>
        <p:spPr/>
        <p:txBody>
          <a:bodyPr/>
          <a:lstStyle/>
          <a:p>
            <a:r>
              <a:rPr lang="en-US" dirty="0"/>
              <a:t>Three key components</a:t>
            </a:r>
          </a:p>
          <a:p>
            <a:r>
              <a:rPr lang="en-US" dirty="0">
                <a:solidFill>
                  <a:srgbClr val="0000FF"/>
                </a:solidFill>
              </a:rPr>
              <a:t>Computation </a:t>
            </a:r>
          </a:p>
          <a:p>
            <a:r>
              <a:rPr lang="en-US" dirty="0">
                <a:solidFill>
                  <a:srgbClr val="0000FF"/>
                </a:solidFill>
              </a:rPr>
              <a:t>Communication</a:t>
            </a:r>
          </a:p>
          <a:p>
            <a:r>
              <a:rPr lang="en-US" dirty="0">
                <a:solidFill>
                  <a:srgbClr val="0000FF"/>
                </a:solidFill>
              </a:rPr>
              <a:t>Storage/memory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429000"/>
            <a:ext cx="72263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86104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491880" y="5733256"/>
            <a:ext cx="2304256" cy="549297"/>
          </a:xfrm>
          <a:prstGeom prst="rect">
            <a:avLst/>
          </a:prstGeom>
        </p:spPr>
      </p:pic>
      <p:pic>
        <p:nvPicPr>
          <p:cNvPr id="8"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6233024" y="4297936"/>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798168" y="2852936"/>
            <a:ext cx="833467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Burks, Goldstein, von Neumann, “</a:t>
            </a:r>
            <a:r>
              <a:rPr kumimoji="0" lang="en-US" sz="1400" b="0" i="0" u="none" strike="noStrike" kern="1200" cap="none" spc="0" normalizeH="0" baseline="0" noProof="0" dirty="0">
                <a:ln>
                  <a:noFill/>
                </a:ln>
                <a:solidFill>
                  <a:srgbClr val="0000FF"/>
                </a:solidFill>
                <a:effectLst/>
                <a:uLnTx/>
                <a:uFillTx/>
                <a:latin typeface="Tahoma"/>
                <a:ea typeface="+mn-ea"/>
                <a:cs typeface="+mn-cs"/>
              </a:rPr>
              <a:t>Preliminary discussion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logical design of an electronic computing instrument</a:t>
            </a:r>
            <a:r>
              <a:rPr kumimoji="0" lang="en-US" sz="1400" b="0" i="0" u="none" strike="noStrike" kern="1200" cap="none" spc="0" normalizeH="0" baseline="0" noProof="0" dirty="0">
                <a:ln>
                  <a:noFill/>
                </a:ln>
                <a:solidFill>
                  <a:srgbClr val="000000"/>
                </a:solidFill>
                <a:effectLst/>
                <a:uLnTx/>
                <a:uFillTx/>
                <a:latin typeface="Tahoma"/>
                <a:ea typeface="+mn-ea"/>
                <a:cs typeface="+mn-cs"/>
              </a:rPr>
              <a:t>,” 1946.</a:t>
            </a:r>
          </a:p>
        </p:txBody>
      </p:sp>
      <p:pic>
        <p:nvPicPr>
          <p:cNvPr id="11" name="Picture 10"/>
          <p:cNvPicPr>
            <a:picLocks noChangeAspect="1"/>
          </p:cNvPicPr>
          <p:nvPr/>
        </p:nvPicPr>
        <p:blipFill>
          <a:blip r:embed="rId6"/>
          <a:stretch>
            <a:fillRect/>
          </a:stretch>
        </p:blipFill>
        <p:spPr>
          <a:xfrm>
            <a:off x="5148063" y="152400"/>
            <a:ext cx="3255263" cy="2554836"/>
          </a:xfrm>
          <a:prstGeom prst="rect">
            <a:avLst/>
          </a:prstGeom>
        </p:spPr>
      </p:pic>
      <p:sp>
        <p:nvSpPr>
          <p:cNvPr id="12" name="TextBox 11"/>
          <p:cNvSpPr txBox="1"/>
          <p:nvPr/>
        </p:nvSpPr>
        <p:spPr>
          <a:xfrm>
            <a:off x="103846" y="6630115"/>
            <a:ext cx="566693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ahoma"/>
                <a:ea typeface="+mn-ea"/>
                <a:cs typeface="+mn-cs"/>
              </a:rPr>
              <a:t>Image source: https://lbsitbytes2010.wordpress.com/2013/03/29/john-von-neumann-roll-no-15/</a:t>
            </a:r>
          </a:p>
        </p:txBody>
      </p:sp>
    </p:spTree>
    <p:extLst>
      <p:ext uri="{BB962C8B-B14F-4D97-AF65-F5344CB8AC3E}">
        <p14:creationId xmlns:p14="http://schemas.microsoft.com/office/powerpoint/2010/main" val="377286239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Are overwhelmingly processor centric</a:t>
            </a:r>
          </a:p>
          <a:p>
            <a:r>
              <a:rPr lang="en-US" dirty="0">
                <a:solidFill>
                  <a:srgbClr val="FF0000"/>
                </a:solidFill>
              </a:rPr>
              <a:t>All data processed in the processor </a:t>
            </a:r>
            <a:r>
              <a:rPr lang="en-US" dirty="0">
                <a:sym typeface="Wingdings"/>
              </a:rPr>
              <a:t> at great system cost</a:t>
            </a:r>
            <a:endParaRPr lang="en-US" dirty="0"/>
          </a:p>
          <a:p>
            <a:r>
              <a:rPr lang="en-US" dirty="0"/>
              <a:t>Processor is heavily optimized and is considered the master</a:t>
            </a:r>
          </a:p>
          <a:p>
            <a:r>
              <a:rPr lang="en-US" dirty="0">
                <a:solidFill>
                  <a:srgbClr val="FF0000"/>
                </a:solidFill>
              </a:rPr>
              <a:t>Data storage units are dumb </a:t>
            </a:r>
            <a:r>
              <a:rPr lang="en-US" dirty="0"/>
              <a:t>and are largely </a:t>
            </a:r>
            <a:r>
              <a:rPr lang="en-US" dirty="0" err="1"/>
              <a:t>unoptimized</a:t>
            </a:r>
            <a:r>
              <a:rPr lang="en-US" dirty="0"/>
              <a:t> (except for some that are on the processor die)</a:t>
            </a: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83384"/>
            <a:ext cx="6669360" cy="304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126101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a:t>
            </a:r>
          </a:p>
        </p:txBody>
      </p:sp>
      <p:sp>
        <p:nvSpPr>
          <p:cNvPr id="3" name="Content Placeholder 2"/>
          <p:cNvSpPr>
            <a:spLocks noGrp="1"/>
          </p:cNvSpPr>
          <p:nvPr>
            <p:ph idx="1"/>
          </p:nvPr>
        </p:nvSpPr>
        <p:spPr>
          <a:xfrm>
            <a:off x="228600" y="997527"/>
            <a:ext cx="8915400" cy="5193723"/>
          </a:xfrm>
        </p:spPr>
        <p:txBody>
          <a:bodyPr/>
          <a:lstStyle/>
          <a:p>
            <a:r>
              <a:rPr lang="en-US" dirty="0"/>
              <a:t>“</a:t>
            </a:r>
            <a:r>
              <a:rPr lang="en-US" sz="2800" b="1" dirty="0">
                <a:solidFill>
                  <a:srgbClr val="0000FF"/>
                </a:solidFill>
              </a:rPr>
              <a:t>It</a:t>
            </a:r>
            <a:r>
              <a:rPr lang="fr-FR" sz="2800" b="1" dirty="0">
                <a:solidFill>
                  <a:srgbClr val="0000FF"/>
                </a:solidFill>
              </a:rPr>
              <a:t>’</a:t>
            </a:r>
            <a:r>
              <a:rPr lang="en-US" sz="2800" b="1" dirty="0">
                <a:solidFill>
                  <a:srgbClr val="0000FF"/>
                </a:solidFill>
              </a:rPr>
              <a:t>s the Memory, Stupid!</a:t>
            </a:r>
            <a:r>
              <a:rPr lang="en-US" dirty="0"/>
              <a:t>” (Richard Sites, MPR, 1996)</a:t>
            </a:r>
          </a:p>
        </p:txBody>
      </p:sp>
      <p:pic>
        <p:nvPicPr>
          <p:cNvPr id="10" name="Picture 9"/>
          <p:cNvPicPr>
            <a:picLocks noChangeAspect="1"/>
          </p:cNvPicPr>
          <p:nvPr/>
        </p:nvPicPr>
        <p:blipFill>
          <a:blip r:embed="rId2"/>
          <a:stretch>
            <a:fillRect/>
          </a:stretch>
        </p:blipFill>
        <p:spPr>
          <a:xfrm>
            <a:off x="203200" y="1606128"/>
            <a:ext cx="8724900" cy="4775200"/>
          </a:xfrm>
          <a:prstGeom prst="rect">
            <a:avLst/>
          </a:prstGeom>
        </p:spPr>
      </p:pic>
      <p:sp>
        <p:nvSpPr>
          <p:cNvPr id="6" name="AutoShape 25"/>
          <p:cNvSpPr>
            <a:spLocks noChangeArrowheads="1"/>
          </p:cNvSpPr>
          <p:nvPr/>
        </p:nvSpPr>
        <p:spPr bwMode="auto">
          <a:xfrm>
            <a:off x="2123728" y="3573016"/>
            <a:ext cx="201622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TextBox 7"/>
          <p:cNvSpPr txBox="1"/>
          <p:nvPr/>
        </p:nvSpPr>
        <p:spPr>
          <a:xfrm>
            <a:off x="107504" y="6496146"/>
            <a:ext cx="8871173"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Tahoma"/>
                <a:ea typeface="+mn-ea"/>
                <a:cs typeface="+mn-cs"/>
              </a:rPr>
              <a:t>Mutlu+, “</a:t>
            </a:r>
            <a:r>
              <a:rPr kumimoji="0" lang="en-US" sz="1250" b="0" i="0" u="none" strike="noStrike" kern="1200" cap="none" spc="0" normalizeH="0" baseline="0" noProof="0" dirty="0">
                <a:ln>
                  <a:noFill/>
                </a:ln>
                <a:solidFill>
                  <a:srgbClr val="0000FF"/>
                </a:solidFill>
                <a:effectLst/>
                <a:uLnTx/>
                <a:uFillTx/>
                <a:latin typeface="Tahoma"/>
                <a:ea typeface="+mn-ea"/>
                <a:cs typeface="+mn-cs"/>
              </a:rPr>
              <a:t>Runahead Execution: An Alternative to Very Large Instruction Windows for Out-of-Order Processors</a:t>
            </a:r>
            <a:r>
              <a:rPr kumimoji="0" lang="en-US" sz="1250" b="0" i="0" u="none" strike="noStrike" kern="1200" cap="none" spc="0" normalizeH="0" baseline="0" noProof="0" dirty="0">
                <a:ln>
                  <a:noFill/>
                </a:ln>
                <a:solidFill>
                  <a:srgbClr val="000000"/>
                </a:solidFill>
                <a:effectLst/>
                <a:uLnTx/>
                <a:uFillTx/>
                <a:latin typeface="Tahoma"/>
                <a:ea typeface="+mn-ea"/>
                <a:cs typeface="+mn-cs"/>
              </a:rPr>
              <a:t>,” HPCA 2003.</a:t>
            </a:r>
          </a:p>
        </p:txBody>
      </p:sp>
      <p:pic>
        <p:nvPicPr>
          <p:cNvPr id="7" name="Picture 6">
            <a:extLst>
              <a:ext uri="{FF2B5EF4-FFF2-40B4-BE49-F238E27FC236}">
                <a16:creationId xmlns:a16="http://schemas.microsoft.com/office/drawing/2014/main" id="{23497AFD-D3FF-E347-A706-7E82FC4BB6FC}"/>
              </a:ext>
            </a:extLst>
          </p:cNvPr>
          <p:cNvPicPr>
            <a:picLocks noChangeAspect="1"/>
          </p:cNvPicPr>
          <p:nvPr/>
        </p:nvPicPr>
        <p:blipFill>
          <a:blip r:embed="rId3"/>
          <a:stretch>
            <a:fillRect/>
          </a:stretch>
        </p:blipFill>
        <p:spPr>
          <a:xfrm>
            <a:off x="4283968" y="210079"/>
            <a:ext cx="4434582" cy="635000"/>
          </a:xfrm>
          <a:prstGeom prst="rect">
            <a:avLst/>
          </a:prstGeom>
        </p:spPr>
      </p:pic>
    </p:spTree>
    <p:extLst>
      <p:ext uri="{BB962C8B-B14F-4D97-AF65-F5344CB8AC3E}">
        <p14:creationId xmlns:p14="http://schemas.microsoft.com/office/powerpoint/2010/main" val="2356073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solidFill>
                  <a:srgbClr val="006633"/>
                </a:solidFill>
              </a:rPr>
              <a:t>Data is Key for Future Workloads</a:t>
            </a:r>
            <a:endParaRPr lang="en-US" dirty="0"/>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36201144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Performance Perspective</a:t>
            </a:r>
          </a:p>
        </p:txBody>
      </p:sp>
      <p:sp>
        <p:nvSpPr>
          <p:cNvPr id="3" name="Content Placeholder 2"/>
          <p:cNvSpPr>
            <a:spLocks noGrp="1"/>
          </p:cNvSpPr>
          <p:nvPr>
            <p:ph idx="1"/>
          </p:nvPr>
        </p:nvSpPr>
        <p:spPr>
          <a:xfrm>
            <a:off x="228600" y="997529"/>
            <a:ext cx="8915400" cy="5193723"/>
          </a:xfrm>
        </p:spPr>
        <p:txBody>
          <a:bodyPr/>
          <a:lstStyle/>
          <a:p>
            <a:endParaRPr lang="en-US" sz="2000" dirty="0"/>
          </a:p>
          <a:p>
            <a:r>
              <a:rPr lang="en-US" sz="2000" dirty="0"/>
              <a:t>Onur Mutlu, Jared Stark, Chris Wilkerson, and Yale N. </a:t>
            </a:r>
            <a:r>
              <a:rPr lang="en-US" sz="2000" dirty="0" err="1"/>
              <a:t>Patt</a:t>
            </a:r>
            <a:r>
              <a:rPr lang="en-US" sz="2000" dirty="0"/>
              <a:t>, </a:t>
            </a:r>
            <a:br>
              <a:rPr lang="en-US" sz="2000" dirty="0"/>
            </a:br>
            <a:r>
              <a:rPr lang="en-US" sz="2000" b="1" dirty="0">
                <a:hlinkClick r:id="rId2"/>
              </a:rPr>
              <a:t>"Runahead Execution: An Alternative to Very Large Instruction Windows for Out-of-order Processors"</a:t>
            </a:r>
            <a:br>
              <a:rPr lang="en-US" sz="2000" dirty="0"/>
            </a:br>
            <a:r>
              <a:rPr lang="en-US" sz="2000" i="1" dirty="0"/>
              <a:t>Proceedings of the </a:t>
            </a:r>
            <a:r>
              <a:rPr lang="en-US" sz="2000" i="1" dirty="0">
                <a:hlinkClick r:id="rId3"/>
              </a:rPr>
              <a:t>9th International Symposium on High-Performance Computer Architecture</a:t>
            </a:r>
            <a:r>
              <a:rPr lang="en-US" sz="2000" i="1" dirty="0"/>
              <a:t> (</a:t>
            </a:r>
            <a:r>
              <a:rPr lang="en-US" sz="2000" b="1" i="1" dirty="0"/>
              <a:t>HPCA</a:t>
            </a:r>
            <a:r>
              <a:rPr lang="en-US" sz="2000" i="1" dirty="0"/>
              <a:t>)</a:t>
            </a:r>
            <a:r>
              <a:rPr lang="en-US" sz="2000" dirty="0"/>
              <a:t>, pages 129-140, Anaheim, CA, February 2003. </a:t>
            </a:r>
            <a:r>
              <a:rPr lang="en-US" sz="2000" dirty="0">
                <a:hlinkClick r:id="rId4"/>
              </a:rPr>
              <a:t>Slides (pdf)</a:t>
            </a:r>
            <a:r>
              <a:rPr lang="en-US" sz="2000" dirty="0"/>
              <a:t> </a:t>
            </a:r>
            <a:endParaRPr lang="en-US" sz="2200" dirty="0"/>
          </a:p>
          <a:p>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C693BED2-1B18-8744-B8F0-03CBD3594789}" type="slidenum">
              <a:rPr kumimoji="0" lang="en-US" altLang="en-US" sz="1600" b="0" i="0" u="none" strike="noStrike" kern="1200" cap="none" spc="0" normalizeH="0" baseline="0" noProof="0">
                <a:ln>
                  <a:noFill/>
                </a:ln>
                <a:solidFill>
                  <a:srgbClr val="000000"/>
                </a:solidFill>
                <a:effectLst/>
                <a:uLnTx/>
                <a:uFillTx/>
                <a:latin typeface="Garamond"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6" name="Picture 5"/>
          <p:cNvPicPr>
            <a:picLocks noChangeAspect="1"/>
          </p:cNvPicPr>
          <p:nvPr/>
        </p:nvPicPr>
        <p:blipFill>
          <a:blip r:embed="rId5"/>
          <a:stretch>
            <a:fillRect/>
          </a:stretch>
        </p:blipFill>
        <p:spPr>
          <a:xfrm>
            <a:off x="0" y="3828774"/>
            <a:ext cx="9144000" cy="2495826"/>
          </a:xfrm>
          <a:prstGeom prst="rect">
            <a:avLst/>
          </a:prstGeom>
        </p:spPr>
      </p:pic>
    </p:spTree>
    <p:extLst>
      <p:ext uri="{BB962C8B-B14F-4D97-AF65-F5344CB8AC3E}">
        <p14:creationId xmlns:p14="http://schemas.microsoft.com/office/powerpoint/2010/main" val="130463980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Performance Perspective (Today)</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pic>
        <p:nvPicPr>
          <p:cNvPr id="8" name="Picture 7"/>
          <p:cNvPicPr>
            <a:picLocks noChangeAspect="1"/>
          </p:cNvPicPr>
          <p:nvPr/>
        </p:nvPicPr>
        <p:blipFill>
          <a:blip r:embed="rId2"/>
          <a:stretch>
            <a:fillRect/>
          </a:stretch>
        </p:blipFill>
        <p:spPr>
          <a:xfrm>
            <a:off x="179511" y="1732974"/>
            <a:ext cx="8581113" cy="4360322"/>
          </a:xfrm>
          <a:prstGeom prst="rect">
            <a:avLst/>
          </a:prstGeom>
        </p:spPr>
      </p:pic>
    </p:spTree>
    <p:extLst>
      <p:ext uri="{BB962C8B-B14F-4D97-AF65-F5344CB8AC3E}">
        <p14:creationId xmlns:p14="http://schemas.microsoft.com/office/powerpoint/2010/main" val="32981481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683549"/>
            <a:ext cx="8915400" cy="5193723"/>
          </a:xfrm>
        </p:spPr>
        <p:txBody>
          <a:bodyPr/>
          <a:lstStyle/>
          <a:p>
            <a:endParaRPr lang="en-US" dirty="0">
              <a:solidFill>
                <a:srgbClr val="FF0000"/>
              </a:solidFill>
            </a:endParaRPr>
          </a:p>
          <a:p>
            <a:r>
              <a:rPr lang="en-US" dirty="0">
                <a:solidFill>
                  <a:srgbClr val="FF0000"/>
                </a:solidFill>
              </a:rPr>
              <a:t>Grossly-imbalanced systems</a:t>
            </a:r>
          </a:p>
          <a:p>
            <a:pPr lvl="1"/>
            <a:r>
              <a:rPr lang="en-US" dirty="0"/>
              <a:t>Processing done only in </a:t>
            </a:r>
            <a:r>
              <a:rPr lang="en-US" b="1" dirty="0"/>
              <a:t>one</a:t>
            </a:r>
            <a:r>
              <a:rPr lang="en-US" dirty="0"/>
              <a:t> </a:t>
            </a:r>
            <a:r>
              <a:rPr lang="en-US" b="1" dirty="0"/>
              <a:t>place</a:t>
            </a:r>
          </a:p>
          <a:p>
            <a:pPr lvl="1"/>
            <a:r>
              <a:rPr lang="en-US" dirty="0"/>
              <a:t>Everything else just stores and moves data: </a:t>
            </a:r>
            <a:r>
              <a:rPr lang="en-US" b="1" dirty="0"/>
              <a:t>data moves a lot</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marL="0" indent="0">
              <a:buNone/>
            </a:pPr>
            <a:endParaRPr lang="en-US" dirty="0">
              <a:solidFill>
                <a:srgbClr val="FF0000"/>
              </a:solidFill>
            </a:endParaRPr>
          </a:p>
          <a:p>
            <a:r>
              <a:rPr lang="en-US" dirty="0">
                <a:solidFill>
                  <a:srgbClr val="FF0000"/>
                </a:solidFill>
              </a:rPr>
              <a:t>Overly complex and bloated processor (and accelerators)</a:t>
            </a:r>
          </a:p>
          <a:p>
            <a:pPr lvl="1"/>
            <a:r>
              <a:rPr lang="en-US" dirty="0"/>
              <a:t>To tolerate data access from memory</a:t>
            </a:r>
          </a:p>
          <a:p>
            <a:pPr lvl="1"/>
            <a:r>
              <a:rPr lang="en-US" dirty="0"/>
              <a:t>Complex hierarchies and mechanisms </a:t>
            </a:r>
          </a:p>
          <a:p>
            <a:pPr marL="344487" lvl="1" indent="0">
              <a:buNone/>
            </a:pPr>
            <a:r>
              <a:rPr lang="en-US" dirty="0">
                <a:solidFill>
                  <a:srgbClr val="0000FF"/>
                </a:solidFill>
                <a:sym typeface="Wingdings"/>
              </a:rPr>
              <a:t> Energy inefficient </a:t>
            </a:r>
          </a:p>
          <a:p>
            <a:pPr marL="344487" lvl="1" indent="0">
              <a:buNone/>
            </a:pPr>
            <a:r>
              <a:rPr lang="en-US" dirty="0">
                <a:solidFill>
                  <a:srgbClr val="0000FF"/>
                </a:solidFill>
                <a:sym typeface="Wingdings"/>
              </a:rPr>
              <a:t> Low performance</a:t>
            </a:r>
          </a:p>
          <a:p>
            <a:pPr marL="344487" lvl="1" indent="0">
              <a:buNone/>
            </a:pPr>
            <a:r>
              <a:rPr lang="en-US" dirty="0">
                <a:solidFill>
                  <a:srgbClr val="0000FF"/>
                </a:solidFill>
                <a:sym typeface="Wingdings"/>
              </a:rPr>
              <a:t> Complex</a:t>
            </a:r>
            <a:endParaRPr lang="en-US" dirty="0">
              <a:solidFill>
                <a:srgbClr val="0000FF"/>
              </a:solidFill>
            </a:endParaRP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768693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127061812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The Energy Perspective</a:t>
            </a:r>
          </a:p>
        </p:txBody>
      </p:sp>
      <p:sp>
        <p:nvSpPr>
          <p:cNvPr id="270338"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208220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Data Movement vs. Computation Energy</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 name="TextBox 2"/>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69585535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3" name="Content Placeholder 2"/>
          <p:cNvSpPr>
            <a:spLocks noGrp="1"/>
          </p:cNvSpPr>
          <p:nvPr>
            <p:ph idx="1"/>
          </p:nvPr>
        </p:nvSpPr>
        <p:spPr>
          <a:xfrm>
            <a:off x="228600" y="1052736"/>
            <a:ext cx="8610600" cy="4876800"/>
          </a:xfrm>
        </p:spPr>
        <p:txBody>
          <a:bodyPr/>
          <a:lstStyle/>
          <a:p>
            <a:r>
              <a:rPr lang="en-US" dirty="0">
                <a:solidFill>
                  <a:srgbClr val="FF0000"/>
                </a:solidFill>
                <a:cs typeface="Adobe Garamond Pro"/>
              </a:rPr>
              <a:t>Data movement </a:t>
            </a:r>
            <a:r>
              <a:rPr lang="en-US" dirty="0">
                <a:solidFill>
                  <a:schemeClr val="tx2"/>
                </a:solidFill>
                <a:cs typeface="Adobe Garamond Pro"/>
              </a:rPr>
              <a:t>is a major system energy bottleneck</a:t>
            </a:r>
          </a:p>
          <a:p>
            <a:pPr lvl="1"/>
            <a:r>
              <a:rPr lang="en-US" sz="2000" dirty="0">
                <a:cs typeface="Adobe Garamond Pro"/>
              </a:rPr>
              <a:t>Comprises </a:t>
            </a:r>
            <a:r>
              <a:rPr lang="en-US" sz="2000" dirty="0">
                <a:solidFill>
                  <a:srgbClr val="0000FF"/>
                </a:solidFill>
                <a:cs typeface="Adobe Garamond Pro"/>
              </a:rPr>
              <a:t>41%</a:t>
            </a:r>
            <a:r>
              <a:rPr lang="en-US" sz="2000" dirty="0">
                <a:cs typeface="Adobe Garamond Pro"/>
              </a:rPr>
              <a:t> of mobile system energy during web browsing [2]</a:t>
            </a:r>
          </a:p>
          <a:p>
            <a:pPr lvl="1"/>
            <a:r>
              <a:rPr lang="en-US" sz="2000" dirty="0">
                <a:cs typeface="Adobe Garamond Pro"/>
              </a:rPr>
              <a:t>Costs </a:t>
            </a:r>
            <a:r>
              <a:rPr lang="en-US" sz="2000" dirty="0">
                <a:solidFill>
                  <a:srgbClr val="0000FF"/>
                </a:solidFill>
                <a:cs typeface="Adobe Garamond Pro"/>
              </a:rPr>
              <a:t>~115 </a:t>
            </a:r>
            <a:r>
              <a:rPr lang="en-US" sz="2000" dirty="0">
                <a:cs typeface="Adobe Garamond Pro"/>
              </a:rPr>
              <a:t>times as much energy as an ADD operation [1, 2]</a:t>
            </a:r>
          </a:p>
          <a:p>
            <a:endParaRPr lang="en-US" dirty="0">
              <a:solidFill>
                <a:schemeClr val="tx2"/>
              </a:solidFill>
              <a:cs typeface="Adobe Garamond Pro"/>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648072" y="2555875"/>
            <a:ext cx="7452320" cy="2817341"/>
          </a:xfrm>
          <a:prstGeom prst="rect">
            <a:avLst/>
          </a:prstGeom>
        </p:spPr>
      </p:pic>
      <p:sp>
        <p:nvSpPr>
          <p:cNvPr id="6" name="TextBox 5"/>
          <p:cNvSpPr txBox="1"/>
          <p:nvPr/>
        </p:nvSpPr>
        <p:spPr>
          <a:xfrm>
            <a:off x="35496" y="5805264"/>
            <a:ext cx="591865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[1]: Reducing data Movement Energy via Online Data Clustering and Encoding (MICRO’16)</a:t>
            </a:r>
          </a:p>
        </p:txBody>
      </p:sp>
      <p:sp>
        <p:nvSpPr>
          <p:cNvPr id="7" name="TextBox 6"/>
          <p:cNvSpPr txBox="1"/>
          <p:nvPr/>
        </p:nvSpPr>
        <p:spPr>
          <a:xfrm>
            <a:off x="76200" y="6033864"/>
            <a:ext cx="911411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Quantifying the energy cost of data movement for emerging smart phone workloads on mobile platforms (IISWC’14)</a:t>
            </a:r>
          </a:p>
        </p:txBody>
      </p:sp>
    </p:spTree>
    <p:extLst>
      <p:ext uri="{BB962C8B-B14F-4D97-AF65-F5344CB8AC3E}">
        <p14:creationId xmlns:p14="http://schemas.microsoft.com/office/powerpoint/2010/main" val="346092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Waste in Mobile Devices</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mn-ea"/>
                <a:cs typeface="+mn-cs"/>
              </a:rPr>
              <a:t>62.7%</a:t>
            </a:r>
            <a:r>
              <a:rPr kumimoji="0" lang="en-US" sz="3000" b="1" i="0" u="none" strike="noStrike" kern="1200" cap="none" spc="0" normalizeH="0" baseline="0" noProof="0" dirty="0">
                <a:ln>
                  <a:noFill/>
                </a:ln>
                <a:solidFill>
                  <a:srgbClr val="000000"/>
                </a:solidFill>
                <a:effectLst/>
                <a:uLnTx/>
                <a:uFillTx/>
                <a:latin typeface="Tahoma"/>
                <a:ea typeface="+mn-ea"/>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mn-ea"/>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mn-ea"/>
                <a:cs typeface="+mn-cs"/>
              </a:rPr>
              <a:t>data movement</a:t>
            </a:r>
          </a:p>
        </p:txBody>
      </p:sp>
    </p:spTree>
    <p:extLst>
      <p:ext uri="{BB962C8B-B14F-4D97-AF65-F5344CB8AC3E}">
        <p14:creationId xmlns:p14="http://schemas.microsoft.com/office/powerpoint/2010/main" val="1325251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We Do Not Want to Move Data!</a:t>
            </a:r>
          </a:p>
        </p:txBody>
      </p:sp>
      <p:sp>
        <p:nvSpPr>
          <p:cNvPr id="27033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8AE50-A064-BF4D-97C5-B7B9F4FAAF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0"/>
            <a:ext cx="8113713" cy="530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826250" y="1524000"/>
            <a:ext cx="201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Dally, HiPEAC 2015</a:t>
            </a:r>
          </a:p>
        </p:txBody>
      </p:sp>
      <p:sp>
        <p:nvSpPr>
          <p:cNvPr id="7" name="AutoShape 25"/>
          <p:cNvSpPr>
            <a:spLocks noChangeArrowheads="1"/>
          </p:cNvSpPr>
          <p:nvPr/>
        </p:nvSpPr>
        <p:spPr bwMode="auto">
          <a:xfrm>
            <a:off x="971600" y="2420888"/>
            <a:ext cx="2160240" cy="648071"/>
          </a:xfrm>
          <a:prstGeom prst="roundRect">
            <a:avLst>
              <a:gd name="adj" fmla="val 16667"/>
            </a:avLst>
          </a:prstGeom>
          <a:noFill/>
          <a:ln w="63500">
            <a:solidFill>
              <a:schemeClr val="tx2">
                <a:lumMod val="60000"/>
                <a:lumOff val="40000"/>
              </a:schemeClr>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8" name="AutoShape 25"/>
          <p:cNvSpPr>
            <a:spLocks noChangeArrowheads="1"/>
          </p:cNvSpPr>
          <p:nvPr/>
        </p:nvSpPr>
        <p:spPr bwMode="auto">
          <a:xfrm>
            <a:off x="5724128" y="2492896"/>
            <a:ext cx="2160240" cy="648071"/>
          </a:xfrm>
          <a:prstGeom prst="roundRect">
            <a:avLst>
              <a:gd name="adj" fmla="val 16667"/>
            </a:avLst>
          </a:prstGeom>
          <a:noFill/>
          <a:ln w="63500">
            <a:solidFill>
              <a:srgbClr val="FF0000"/>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9" name="TextBox 8">
            <a:extLst>
              <a:ext uri="{FF2B5EF4-FFF2-40B4-BE49-F238E27FC236}">
                <a16:creationId xmlns:a16="http://schemas.microsoft.com/office/drawing/2014/main" id="{AD8786B6-2FA5-F746-BEAB-9E9E6CF3FEAC}"/>
              </a:ext>
            </a:extLst>
          </p:cNvPr>
          <p:cNvSpPr txBox="1"/>
          <p:nvPr/>
        </p:nvSpPr>
        <p:spPr>
          <a:xfrm>
            <a:off x="-32358" y="4869160"/>
            <a:ext cx="9201750" cy="1261884"/>
          </a:xfrm>
          <a:prstGeom prst="rect">
            <a:avLst/>
          </a:prstGeom>
          <a:solidFill>
            <a:srgbClr val="FF6600"/>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~100-1000X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complex addition </a:t>
            </a:r>
          </a:p>
        </p:txBody>
      </p:sp>
    </p:spTree>
    <p:extLst>
      <p:ext uri="{BB962C8B-B14F-4D97-AF65-F5344CB8AC3E}">
        <p14:creationId xmlns:p14="http://schemas.microsoft.com/office/powerpoint/2010/main" val="275438620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sz="3800" dirty="0"/>
              <a:t>Data Overwhelms Modern Machines </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14986449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Paradigm Shift 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290582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sz="2200" dirty="0">
                <a:latin typeface="Tahoma"/>
                <a:cs typeface="Tahoma"/>
              </a:rPr>
              <a:t>processor chip and in-memory units?</a:t>
            </a:r>
          </a:p>
          <a:p>
            <a:pPr lvl="1"/>
            <a:r>
              <a:rPr lang="en-US" dirty="0">
                <a:latin typeface="Tahoma"/>
                <a:cs typeface="Tahoma"/>
              </a:rPr>
              <a:t>s</a:t>
            </a:r>
            <a:r>
              <a:rPr lang="en-US" sz="2200" dirty="0">
                <a:latin typeface="Tahoma"/>
                <a:cs typeface="Tahoma"/>
              </a:rPr>
              <a:t>oftware and hardware interfaces?</a:t>
            </a:r>
          </a:p>
          <a:p>
            <a:pPr lvl="1"/>
            <a:r>
              <a:rPr lang="en-US" sz="2200" dirty="0">
                <a:latin typeface="Tahoma"/>
                <a:cs typeface="Tahoma"/>
              </a:rPr>
              <a:t>system software, compilers, languages?</a:t>
            </a:r>
          </a:p>
          <a:p>
            <a:pPr lvl="1"/>
            <a:r>
              <a:rPr lang="en-US" sz="2200" dirty="0">
                <a:latin typeface="Tahoma"/>
                <a:cs typeface="Tahoma"/>
              </a:rPr>
              <a:t>algorithms and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000FF"/>
                </a:solidFill>
              </a:rPr>
              <a:t>1. Minimally changing memory chips</a:t>
            </a:r>
          </a:p>
          <a:p>
            <a:pPr algn="l"/>
            <a:r>
              <a:rPr lang="en-US" sz="3600" dirty="0"/>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1415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1: Minimally Changing Memory</a:t>
            </a:r>
          </a:p>
        </p:txBody>
      </p:sp>
      <p:sp>
        <p:nvSpPr>
          <p:cNvPr id="3" name="Content Placeholder 2"/>
          <p:cNvSpPr>
            <a:spLocks noGrp="1"/>
          </p:cNvSpPr>
          <p:nvPr>
            <p:ph idx="1"/>
          </p:nvPr>
        </p:nvSpPr>
        <p:spPr>
          <a:xfrm>
            <a:off x="0" y="969640"/>
            <a:ext cx="9144000" cy="5123656"/>
          </a:xfrm>
        </p:spPr>
        <p:txBody>
          <a:bodyPr/>
          <a:lstStyle/>
          <a:p>
            <a:r>
              <a:rPr lang="en-US" dirty="0"/>
              <a:t>DRAM has great capability to perform </a:t>
            </a:r>
            <a:r>
              <a:rPr lang="en-US" dirty="0">
                <a:solidFill>
                  <a:srgbClr val="0000FF"/>
                </a:solidFill>
              </a:rPr>
              <a:t>bulk data movement and computation </a:t>
            </a:r>
            <a:r>
              <a:rPr lang="en-US" dirty="0"/>
              <a:t>internally with small changes</a:t>
            </a:r>
          </a:p>
          <a:p>
            <a:pPr lvl="1"/>
            <a:r>
              <a:rPr lang="en-US" dirty="0"/>
              <a:t>Can </a:t>
            </a:r>
            <a:r>
              <a:rPr lang="en-US" dirty="0">
                <a:solidFill>
                  <a:srgbClr val="FF0000"/>
                </a:solidFill>
              </a:rPr>
              <a:t>exploit internal connectivity </a:t>
            </a:r>
            <a:r>
              <a:rPr lang="en-US" dirty="0"/>
              <a:t>to move data</a:t>
            </a:r>
          </a:p>
          <a:p>
            <a:pPr lvl="1"/>
            <a:r>
              <a:rPr lang="en-US" dirty="0"/>
              <a:t>Can </a:t>
            </a:r>
            <a:r>
              <a:rPr lang="en-US" dirty="0">
                <a:solidFill>
                  <a:srgbClr val="FF0000"/>
                </a:solidFill>
              </a:rPr>
              <a:t>exploit analog computation capability</a:t>
            </a:r>
          </a:p>
          <a:p>
            <a:pPr lvl="1"/>
            <a:r>
              <a:rPr lang="en-US" dirty="0"/>
              <a:t>…</a:t>
            </a:r>
          </a:p>
          <a:p>
            <a:pPr lvl="1"/>
            <a:endParaRPr lang="en-US" dirty="0"/>
          </a:p>
          <a:p>
            <a:r>
              <a:rPr lang="en-US" dirty="0"/>
              <a:t>Examples: </a:t>
            </a:r>
            <a:r>
              <a:rPr lang="en-US" dirty="0" err="1"/>
              <a:t>RowClone</a:t>
            </a:r>
            <a:r>
              <a:rPr lang="en-US" dirty="0"/>
              <a:t>, In-DRAM AND/OR, Gather/Scatter DRAM</a:t>
            </a:r>
          </a:p>
          <a:p>
            <a:pPr lvl="1"/>
            <a:r>
              <a:rPr lang="en-US" altLang="ja-JP" sz="1800" dirty="0">
                <a:solidFill>
                  <a:srgbClr val="0000FF"/>
                </a:solidFill>
                <a:latin typeface="Tahoma" charset="0"/>
                <a:ea typeface="ＭＳ Ｐゴシック"/>
                <a:hlinkClick r:id="rId2"/>
              </a:rPr>
              <a:t>RowClone: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DRAM</a:t>
            </a:r>
            <a:r>
              <a:rPr lang="en-US" sz="1800" dirty="0"/>
              <a:t> (</a:t>
            </a:r>
            <a:r>
              <a:rPr lang="en-US" sz="1800" dirty="0">
                <a:solidFill>
                  <a:srgbClr val="0000FF"/>
                </a:solidFill>
              </a:rPr>
              <a:t>Seshadri et al., IEEE CAL 2015</a:t>
            </a:r>
            <a:r>
              <a:rPr lang="en-US" sz="1800" dirty="0"/>
              <a:t>)</a:t>
            </a:r>
          </a:p>
          <a:p>
            <a:pPr lvl="1"/>
            <a:r>
              <a:rPr lang="en-US" sz="1800" dirty="0">
                <a:hlinkClick r:id="rId4"/>
              </a:rPr>
              <a:t>Gather-Scatter DRAM: In-DRAM Address Translation to Improve the Spatial Locality of Non-unit Strided Accesses</a:t>
            </a:r>
            <a:r>
              <a:rPr lang="en-US" sz="1800" dirty="0"/>
              <a:t> </a:t>
            </a:r>
            <a:r>
              <a:rPr lang="en-US" altLang="ja-JP" sz="1800" dirty="0">
                <a:solidFill>
                  <a:srgbClr val="000000"/>
                </a:solidFill>
                <a:latin typeface="Tahoma" charset="0"/>
                <a:ea typeface="ＭＳ Ｐゴシック"/>
              </a:rPr>
              <a:t>(</a:t>
            </a:r>
            <a:r>
              <a:rPr lang="en-US" altLang="ja-JP" sz="1800" dirty="0" err="1">
                <a:solidFill>
                  <a:srgbClr val="0000FF"/>
                </a:solidFill>
                <a:latin typeface="Tahoma" charset="0"/>
                <a:ea typeface="ＭＳ Ｐゴシック"/>
              </a:rPr>
              <a:t>Seshadri</a:t>
            </a:r>
            <a:r>
              <a:rPr lang="en-US" altLang="ja-JP" sz="1800" dirty="0">
                <a:solidFill>
                  <a:srgbClr val="0000FF"/>
                </a:solidFill>
                <a:latin typeface="Tahoma" charset="0"/>
                <a:ea typeface="ＭＳ Ｐゴシック"/>
              </a:rPr>
              <a:t> et al., MICRO 2015</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hlinkClick r:id="rId5"/>
              </a:rPr>
              <a:t>"Ambit: In-Memory Accelerator for Bulk Bitwise Operations Using Commodity DRAM Technology”</a:t>
            </a:r>
            <a:r>
              <a:rPr lang="en-US" sz="1800" dirty="0"/>
              <a:t> </a:t>
            </a:r>
            <a:r>
              <a:rPr lang="en-US" altLang="ja-JP" sz="1800" dirty="0">
                <a:solidFill>
                  <a:srgbClr val="000000"/>
                </a:solidFill>
                <a:latin typeface="Tahoma" charset="0"/>
                <a:ea typeface="ＭＳ Ｐゴシック"/>
              </a:rPr>
              <a:t>(</a:t>
            </a:r>
            <a:r>
              <a:rPr lang="en-US" altLang="ja-JP" sz="1800" dirty="0">
                <a:solidFill>
                  <a:srgbClr val="0000FF"/>
                </a:solidFill>
                <a:latin typeface="Tahoma" charset="0"/>
                <a:ea typeface="ＭＳ Ｐゴシック"/>
              </a:rPr>
              <a:t>Seshadri et al., MICRO 2017</a:t>
            </a:r>
            <a:r>
              <a:rPr lang="en-US" altLang="ja-JP" sz="1800" dirty="0">
                <a:solidFill>
                  <a:srgbClr val="000000"/>
                </a:solidFill>
                <a:latin typeface="Tahoma" charset="0"/>
                <a:ea typeface="ＭＳ Ｐゴシック"/>
              </a:rPr>
              <a:t>)</a:t>
            </a:r>
            <a:endParaRPr lang="en-US" sz="1800" dirty="0">
              <a:solidFill>
                <a:srgbClr val="000000"/>
              </a:solidFill>
            </a:endParaRPr>
          </a:p>
          <a:p>
            <a:pPr lvl="1"/>
            <a:endParaRPr lang="en-US" sz="1800" dirty="0"/>
          </a:p>
          <a:p>
            <a:pPr lvl="1"/>
            <a:endParaRPr lang="en-US" dirty="0"/>
          </a:p>
          <a:p>
            <a:pPr lvl="2"/>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3467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152400"/>
            <a:ext cx="9144000" cy="1066800"/>
          </a:xfrm>
        </p:spPr>
        <p:txBody>
          <a:bodyPr/>
          <a:lstStyle/>
          <a:p>
            <a:r>
              <a:rPr lang="en-US" dirty="0"/>
              <a:t>Starting Simple: Data Copy and Initialization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32" name="Group 31"/>
          <p:cNvGrpSpPr/>
          <p:nvPr/>
        </p:nvGrpSpPr>
        <p:grpSpPr>
          <a:xfrm>
            <a:off x="539552" y="1772816"/>
            <a:ext cx="1613800" cy="1828800"/>
            <a:chOff x="914400" y="1828800"/>
            <a:chExt cx="1613800" cy="1828800"/>
          </a:xfrm>
        </p:grpSpPr>
        <p:sp>
          <p:nvSpPr>
            <p:cNvPr id="33" name="Wave 32"/>
            <p:cNvSpPr/>
            <p:nvPr/>
          </p:nvSpPr>
          <p:spPr>
            <a:xfrm rot="5400000">
              <a:off x="876300" y="18669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4" name="Wave 33"/>
            <p:cNvSpPr/>
            <p:nvPr/>
          </p:nvSpPr>
          <p:spPr>
            <a:xfrm rot="5400000">
              <a:off x="1333500" y="2095500"/>
              <a:ext cx="990600" cy="914400"/>
            </a:xfrm>
            <a:prstGeom prst="wave">
              <a:avLst>
                <a:gd name="adj1" fmla="val 5469"/>
                <a:gd name="adj2" fmla="val 0"/>
              </a:avLst>
            </a:prstGeom>
            <a:solidFill>
              <a:srgbClr val="31859B"/>
            </a:solidFill>
            <a:ln w="25400" cap="flat" cmpd="sng" algn="ctr">
              <a:solidFill>
                <a:srgbClr val="26262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35" name="TextBox 34"/>
            <p:cNvSpPr txBox="1"/>
            <p:nvPr/>
          </p:nvSpPr>
          <p:spPr>
            <a:xfrm>
              <a:off x="990600" y="3072825"/>
              <a:ext cx="15376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Forking</a:t>
              </a:r>
            </a:p>
          </p:txBody>
        </p:sp>
      </p:grpSp>
      <p:grpSp>
        <p:nvGrpSpPr>
          <p:cNvPr id="36" name="Group 35"/>
          <p:cNvGrpSpPr/>
          <p:nvPr/>
        </p:nvGrpSpPr>
        <p:grpSpPr>
          <a:xfrm>
            <a:off x="2627784" y="1556792"/>
            <a:ext cx="3324949" cy="2234863"/>
            <a:chOff x="2752707" y="1853625"/>
            <a:chExt cx="3324949" cy="2234863"/>
          </a:xfrm>
        </p:grpSpPr>
        <p:sp>
          <p:nvSpPr>
            <p:cNvPr id="37" name="Rounded Rectangle 36"/>
            <p:cNvSpPr/>
            <p:nvPr/>
          </p:nvSpPr>
          <p:spPr>
            <a:xfrm>
              <a:off x="3962400" y="1853625"/>
              <a:ext cx="914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Arial" pitchFamily="34" charset="0"/>
                  <a:ea typeface="+mn-ea"/>
                  <a:cs typeface="Arial" pitchFamily="34" charset="0"/>
                </a:rPr>
                <a:t>000000000000000</a:t>
              </a:r>
            </a:p>
          </p:txBody>
        </p:sp>
        <p:sp>
          <p:nvSpPr>
            <p:cNvPr id="38" name="TextBox 37"/>
            <p:cNvSpPr txBox="1"/>
            <p:nvPr/>
          </p:nvSpPr>
          <p:spPr>
            <a:xfrm>
              <a:off x="2752707" y="3072825"/>
              <a:ext cx="332494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Zero initialization</a:t>
              </a:r>
              <a:endPar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62626">
                      <a:lumMod val="95000"/>
                      <a:lumOff val="5000"/>
                    </a:srgbClr>
                  </a:solidFill>
                  <a:effectLst/>
                  <a:uLnTx/>
                  <a:uFillTx/>
                  <a:latin typeface="Tahoma"/>
                  <a:ea typeface="+mn-ea"/>
                  <a:cs typeface="+mn-cs"/>
                </a:rPr>
                <a:t>(e.g., security)</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grpSp>
      <p:grpSp>
        <p:nvGrpSpPr>
          <p:cNvPr id="39" name="Group 38"/>
          <p:cNvGrpSpPr/>
          <p:nvPr/>
        </p:nvGrpSpPr>
        <p:grpSpPr>
          <a:xfrm>
            <a:off x="457200" y="4038600"/>
            <a:ext cx="2669320" cy="2245043"/>
            <a:chOff x="720979" y="4038600"/>
            <a:chExt cx="2669320" cy="2245043"/>
          </a:xfrm>
        </p:grpSpPr>
        <p:pic>
          <p:nvPicPr>
            <p:cNvPr id="40" name="Picture 39" descr="computer.png"/>
            <p:cNvPicPr>
              <a:picLocks noChangeAspect="1"/>
            </p:cNvPicPr>
            <p:nvPr/>
          </p:nvPicPr>
          <p:blipFill>
            <a:blip r:embed="rId2" cstate="print"/>
            <a:stretch>
              <a:fillRect/>
            </a:stretch>
          </p:blipFill>
          <p:spPr>
            <a:xfrm>
              <a:off x="838200" y="4038600"/>
              <a:ext cx="1219200" cy="1219200"/>
            </a:xfrm>
            <a:prstGeom prst="rect">
              <a:avLst/>
            </a:prstGeom>
          </p:spPr>
        </p:pic>
        <p:sp>
          <p:nvSpPr>
            <p:cNvPr id="41" name="TextBox 40"/>
            <p:cNvSpPr txBox="1"/>
            <p:nvPr/>
          </p:nvSpPr>
          <p:spPr>
            <a:xfrm>
              <a:off x="720979" y="5206425"/>
              <a:ext cx="266932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VM Cloning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Deduplication</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pic>
          <p:nvPicPr>
            <p:cNvPr id="42" name="Picture 41" descr="computer.png"/>
            <p:cNvPicPr>
              <a:picLocks noChangeAspect="1"/>
            </p:cNvPicPr>
            <p:nvPr/>
          </p:nvPicPr>
          <p:blipFill>
            <a:blip r:embed="rId2" cstate="print"/>
            <a:stretch>
              <a:fillRect/>
            </a:stretch>
          </p:blipFill>
          <p:spPr>
            <a:xfrm>
              <a:off x="1981200" y="4038600"/>
              <a:ext cx="1219200" cy="1219200"/>
            </a:xfrm>
            <a:prstGeom prst="rect">
              <a:avLst/>
            </a:prstGeom>
          </p:spPr>
        </p:pic>
      </p:grpSp>
      <p:grpSp>
        <p:nvGrpSpPr>
          <p:cNvPr id="43" name="Group 42"/>
          <p:cNvGrpSpPr/>
          <p:nvPr/>
        </p:nvGrpSpPr>
        <p:grpSpPr>
          <a:xfrm>
            <a:off x="6228184" y="1772816"/>
            <a:ext cx="2752677" cy="1930052"/>
            <a:chOff x="6043903" y="1803748"/>
            <a:chExt cx="2752677" cy="1930052"/>
          </a:xfrm>
        </p:grpSpPr>
        <p:grpSp>
          <p:nvGrpSpPr>
            <p:cNvPr id="44" name="Group 43"/>
            <p:cNvGrpSpPr/>
            <p:nvPr/>
          </p:nvGrpSpPr>
          <p:grpSpPr>
            <a:xfrm>
              <a:off x="6043903" y="1905000"/>
              <a:ext cx="2752677" cy="1828800"/>
              <a:chOff x="6043903" y="1905000"/>
              <a:chExt cx="2752677" cy="1828800"/>
            </a:xfrm>
          </p:grpSpPr>
          <p:sp>
            <p:nvSpPr>
              <p:cNvPr id="46" name="Rounded Rectangle 45"/>
              <p:cNvSpPr/>
              <p:nvPr/>
            </p:nvSpPr>
            <p:spPr>
              <a:xfrm>
                <a:off x="6324600" y="1905000"/>
                <a:ext cx="533400" cy="1143000"/>
              </a:xfrm>
              <a:prstGeom prst="roundRect">
                <a:avLst/>
              </a:prstGeom>
              <a:solidFill>
                <a:srgbClr val="6F2926"/>
              </a:solidFill>
              <a:ln w="25400" cap="flat" cmpd="sng" algn="ctr">
                <a:solidFill>
                  <a:srgbClr val="6F29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7" name="Rounded Rectangle 46"/>
              <p:cNvSpPr/>
              <p:nvPr/>
            </p:nvSpPr>
            <p:spPr>
              <a:xfrm>
                <a:off x="7848600" y="1905000"/>
                <a:ext cx="533400" cy="11430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48" name="TextBox 47"/>
              <p:cNvSpPr txBox="1"/>
              <p:nvPr/>
            </p:nvSpPr>
            <p:spPr>
              <a:xfrm>
                <a:off x="6043903" y="3149025"/>
                <a:ext cx="275267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262626">
                        <a:lumMod val="95000"/>
                        <a:lumOff val="5000"/>
                      </a:srgbClr>
                    </a:solidFill>
                    <a:effectLst/>
                    <a:uLnTx/>
                    <a:uFillTx/>
                    <a:latin typeface="Tahoma"/>
                    <a:ea typeface="+mn-ea"/>
                    <a:cs typeface="+mn-cs"/>
                  </a:rPr>
                  <a:t>Checkpointing</a:t>
                </a:r>
                <a:endPar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endParaRPr>
              </a:p>
            </p:txBody>
          </p:sp>
          <p:cxnSp>
            <p:nvCxnSpPr>
              <p:cNvPr id="49" name="Straight Arrow Connector 48"/>
              <p:cNvCxnSpPr>
                <a:stCxn id="46" idx="3"/>
                <a:endCxn id="47" idx="1"/>
              </p:cNvCxnSpPr>
              <p:nvPr/>
            </p:nvCxnSpPr>
            <p:spPr>
              <a:xfrm>
                <a:off x="6858000" y="2476500"/>
                <a:ext cx="990600" cy="1588"/>
              </a:xfrm>
              <a:prstGeom prst="straightConnector1">
                <a:avLst/>
              </a:prstGeom>
              <a:noFill/>
              <a:ln w="38100" cap="flat" cmpd="sng" algn="ctr">
                <a:solidFill>
                  <a:srgbClr val="262626">
                    <a:lumMod val="75000"/>
                    <a:lumOff val="25000"/>
                  </a:srgbClr>
                </a:solidFill>
                <a:prstDash val="dashDot"/>
                <a:tailEnd type="arrow"/>
              </a:ln>
              <a:effectLst/>
            </p:spPr>
          </p:cxnSp>
        </p:grpSp>
        <p:cxnSp>
          <p:nvCxnSpPr>
            <p:cNvPr id="45" name="Straight Connector 44"/>
            <p:cNvCxnSpPr/>
            <p:nvPr/>
          </p:nvCxnSpPr>
          <p:spPr>
            <a:xfrm rot="5400000">
              <a:off x="6172200" y="2489548"/>
              <a:ext cx="1371600" cy="0"/>
            </a:xfrm>
            <a:prstGeom prst="line">
              <a:avLst/>
            </a:prstGeom>
            <a:noFill/>
            <a:ln w="57150" cap="flat" cmpd="sng" algn="ctr">
              <a:solidFill>
                <a:srgbClr val="262626">
                  <a:lumMod val="75000"/>
                  <a:lumOff val="25000"/>
                </a:srgbClr>
              </a:solidFill>
              <a:prstDash val="solid"/>
              <a:headEnd type="none" w="med" len="med"/>
              <a:tailEnd type="none" w="med" len="med"/>
            </a:ln>
            <a:effectLst/>
          </p:spPr>
        </p:cxnSp>
      </p:grpSp>
      <p:grpSp>
        <p:nvGrpSpPr>
          <p:cNvPr id="50" name="Group 49"/>
          <p:cNvGrpSpPr/>
          <p:nvPr/>
        </p:nvGrpSpPr>
        <p:grpSpPr>
          <a:xfrm>
            <a:off x="3733800" y="4267200"/>
            <a:ext cx="2901756" cy="1600200"/>
            <a:chOff x="4768685" y="4267200"/>
            <a:chExt cx="2901756" cy="1600200"/>
          </a:xfrm>
        </p:grpSpPr>
        <p:sp>
          <p:nvSpPr>
            <p:cNvPr id="51" name="Rounded Rectangle 50"/>
            <p:cNvSpPr/>
            <p:nvPr/>
          </p:nvSpPr>
          <p:spPr>
            <a:xfrm>
              <a:off x="4876800" y="4267200"/>
              <a:ext cx="2667000" cy="990600"/>
            </a:xfrm>
            <a:prstGeom prst="roundRect">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2" name="Rounded Rectangle 51"/>
            <p:cNvSpPr/>
            <p:nvPr/>
          </p:nvSpPr>
          <p:spPr>
            <a:xfrm>
              <a:off x="5105400" y="4419600"/>
              <a:ext cx="381000" cy="685800"/>
            </a:xfrm>
            <a:prstGeom prst="roundRect">
              <a:avLst/>
            </a:prstGeom>
            <a:solidFill>
              <a:srgbClr val="4F6128"/>
            </a:solidFill>
            <a:ln w="25400" cap="flat" cmpd="sng" algn="ctr">
              <a:solidFill>
                <a:srgbClr val="4F612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53" name="Straight Arrow Connector 52"/>
            <p:cNvCxnSpPr/>
            <p:nvPr/>
          </p:nvCxnSpPr>
          <p:spPr>
            <a:xfrm>
              <a:off x="5486400" y="4724400"/>
              <a:ext cx="1524000" cy="1588"/>
            </a:xfrm>
            <a:prstGeom prst="straightConnector1">
              <a:avLst/>
            </a:prstGeom>
            <a:noFill/>
            <a:ln w="28575" cap="flat" cmpd="sng" algn="ctr">
              <a:solidFill>
                <a:sysClr val="window" lastClr="FFFFFF"/>
              </a:solidFill>
              <a:prstDash val="dash"/>
              <a:tailEnd type="arrow" w="lg" len="lg"/>
            </a:ln>
            <a:effectLst/>
          </p:spPr>
        </p:cxnSp>
        <p:sp>
          <p:nvSpPr>
            <p:cNvPr id="54" name="TextBox 53"/>
            <p:cNvSpPr txBox="1"/>
            <p:nvPr/>
          </p:nvSpPr>
          <p:spPr>
            <a:xfrm>
              <a:off x="4768685" y="5282625"/>
              <a:ext cx="290175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262626">
                      <a:lumMod val="95000"/>
                      <a:lumOff val="5000"/>
                    </a:srgbClr>
                  </a:solidFill>
                  <a:effectLst/>
                  <a:uLnTx/>
                  <a:uFillTx/>
                  <a:latin typeface="Tahoma"/>
                  <a:ea typeface="+mn-ea"/>
                  <a:cs typeface="+mn-cs"/>
                </a:rPr>
                <a:t>Page Migration</a:t>
              </a:r>
            </a:p>
          </p:txBody>
        </p:sp>
      </p:grpSp>
      <p:sp>
        <p:nvSpPr>
          <p:cNvPr id="55" name="Oval 54"/>
          <p:cNvSpPr/>
          <p:nvPr/>
        </p:nvSpPr>
        <p:spPr>
          <a:xfrm>
            <a:off x="73914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6" name="Oval 55"/>
          <p:cNvSpPr/>
          <p:nvPr/>
        </p:nvSpPr>
        <p:spPr>
          <a:xfrm>
            <a:off x="76200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7" name="Oval 56"/>
          <p:cNvSpPr/>
          <p:nvPr/>
        </p:nvSpPr>
        <p:spPr>
          <a:xfrm>
            <a:off x="7848600" y="4572000"/>
            <a:ext cx="76200" cy="76200"/>
          </a:xfrm>
          <a:prstGeom prst="ellipse">
            <a:avLst/>
          </a:prstGeom>
          <a:solidFill>
            <a:srgbClr val="262626"/>
          </a:solidFill>
          <a:ln w="25400" cap="flat" cmpd="sng" algn="ctr">
            <a:solidFill>
              <a:srgbClr val="262626">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58" name="TextBox 57"/>
          <p:cNvSpPr txBox="1"/>
          <p:nvPr/>
        </p:nvSpPr>
        <p:spPr>
          <a:xfrm>
            <a:off x="6934200" y="4648200"/>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262626">
                    <a:lumMod val="95000"/>
                    <a:lumOff val="5000"/>
                  </a:srgbClr>
                </a:solidFill>
                <a:effectLst/>
                <a:uLnTx/>
                <a:uFillTx/>
                <a:latin typeface="Tahoma"/>
                <a:ea typeface="+mn-ea"/>
                <a:cs typeface="+mn-cs"/>
              </a:rPr>
              <a:t>Many more</a:t>
            </a:r>
          </a:p>
        </p:txBody>
      </p:sp>
      <p:sp>
        <p:nvSpPr>
          <p:cNvPr id="3" name="Rectangle 2"/>
          <p:cNvSpPr/>
          <p:nvPr/>
        </p:nvSpPr>
        <p:spPr>
          <a:xfrm>
            <a:off x="395536" y="836712"/>
            <a:ext cx="9756576" cy="523220"/>
          </a:xfrm>
          <a:prstGeom prst="rect">
            <a:avLst/>
          </a:prstGeom>
        </p:spPr>
        <p:txBody>
          <a:bodyPr wrap="square">
            <a:spAutoFit/>
          </a:bodyPr>
          <a:lstStyle/>
          <a:p>
            <a:pPr marL="228600" marR="0" lvl="1" indent="0" algn="l" defTabSz="914400" rtl="0" eaLnBrk="1" fontAlgn="auto" latinLnBrk="0" hangingPunct="1">
              <a:lnSpc>
                <a:spcPct val="100000"/>
              </a:lnSpc>
              <a:spcBef>
                <a:spcPct val="20000"/>
              </a:spcBef>
              <a:spcAft>
                <a:spcPts val="0"/>
              </a:spcAft>
              <a:buClrTx/>
              <a:buSzTx/>
              <a:buFontTx/>
              <a:buNone/>
              <a:tabLst/>
              <a:defRPr/>
            </a:pP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memmove</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mn-ea"/>
                <a:cs typeface="+mn-cs"/>
              </a:rPr>
              <a:t> &amp; </a:t>
            </a:r>
            <a:r>
              <a:rPr kumimoji="0" lang="en-US" sz="2400" b="0" i="1"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memcpy</a:t>
            </a:r>
            <a:r>
              <a:rPr kumimoji="0" lang="en-US" sz="2400" b="0" i="1"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2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a:t>
            </a:r>
            <a:r>
              <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5% cycles in Google’s datacenter </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a:t>
            </a:r>
            <a:r>
              <a:rPr kumimoji="0" lang="en-US" sz="1800" b="0" i="0" u="none" strike="noStrike" kern="1200" cap="none" spc="-70" normalizeH="0" baseline="0" noProof="0" dirty="0" err="1">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Kanev</a:t>
            </a:r>
            <a:r>
              <a:rPr kumimoji="0" lang="en-US" sz="18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rPr>
              <a:t>+ ISCA’15]</a:t>
            </a:r>
            <a:endParaRPr kumimoji="0" lang="en-US" sz="2400" b="0" i="0" u="none" strike="noStrike" kern="1200" cap="none" spc="-70" normalizeH="0" baseline="0" noProof="0" dirty="0">
              <a:ln>
                <a:noFill/>
              </a:ln>
              <a:solidFill>
                <a:srgbClr val="FF0000"/>
              </a:solidFill>
              <a:effectLst/>
              <a:uLnTx/>
              <a:uFillTx/>
              <a:latin typeface="Gill Sans MT" panose="020B0502020104020203"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4637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dirty="0">
                <a:solidFill>
                  <a:srgbClr val="1A5712"/>
                </a:solidFill>
                <a:latin typeface="Garamond"/>
                <a:cs typeface="Garamond"/>
              </a:rPr>
              <a:t>Today’s Systems: Bulk Data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30" name="TextBox 29"/>
          <p:cNvSpPr txBox="1"/>
          <p:nvPr/>
        </p:nvSpPr>
        <p:spPr>
          <a:xfrm>
            <a:off x="3731734" y="1507524"/>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1) High latency</a:t>
            </a: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2) High bandwidth utilization</a:t>
            </a: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4521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3) Cache pollution</a:t>
            </a:r>
          </a:p>
        </p:txBody>
      </p:sp>
      <p:cxnSp>
        <p:nvCxnSpPr>
          <p:cNvPr id="35" name="Curved Connector 48"/>
          <p:cNvCxnSpPr>
            <a:stCxn id="34" idx="3"/>
            <a:endCxn id="21" idx="0"/>
          </p:cNvCxnSpPr>
          <p:nvPr/>
        </p:nvCxnSpPr>
        <p:spPr bwMode="auto">
          <a:xfrm flipH="1">
            <a:off x="2031232" y="2092649"/>
            <a:ext cx="799806" cy="1105497"/>
          </a:xfrm>
          <a:prstGeom prst="curvedConnector4">
            <a:avLst>
              <a:gd name="adj1" fmla="val -28582"/>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4) Unwanted data movement</a:t>
            </a:r>
          </a:p>
        </p:txBody>
      </p:sp>
      <p:sp>
        <p:nvSpPr>
          <p:cNvPr id="37" name="Slide Number Placeholder 3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9" name="TextBox 38"/>
          <p:cNvSpPr txBox="1"/>
          <p:nvPr/>
        </p:nvSpPr>
        <p:spPr>
          <a:xfrm>
            <a:off x="179512" y="6093296"/>
            <a:ext cx="7584528"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    (for 4KB page copy via DMA)</a:t>
            </a:r>
          </a:p>
        </p:txBody>
      </p:sp>
    </p:spTree>
    <p:extLst>
      <p:ext uri="{BB962C8B-B14F-4D97-AF65-F5344CB8AC3E}">
        <p14:creationId xmlns:p14="http://schemas.microsoft.com/office/powerpoint/2010/main" val="278906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dirty="0">
                <a:solidFill>
                  <a:srgbClr val="1A5712"/>
                </a:solidFill>
                <a:latin typeface="Garamond"/>
                <a:cs typeface="Garamond"/>
              </a:rPr>
              <a:t>Future Systems: In-Memory Copy</a:t>
            </a: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Memory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1) Low latency</a:t>
            </a: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2) Low bandwidth utilization</a:t>
            </a: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3) No cache pollution</a:t>
            </a: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Calibri"/>
                <a:ea typeface="+mn-ea"/>
                <a:cs typeface="+mn-cs"/>
              </a:rPr>
              <a:t>4) No unwanted data movement</a:t>
            </a:r>
          </a:p>
        </p:txBody>
      </p:sp>
      <p:sp>
        <p:nvSpPr>
          <p:cNvPr id="28" name="Slide Number Placeholder 2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9" name="TextBox 28"/>
          <p:cNvSpPr txBox="1"/>
          <p:nvPr/>
        </p:nvSpPr>
        <p:spPr>
          <a:xfrm>
            <a:off x="179512" y="6093296"/>
            <a:ext cx="2453917"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a:ea typeface="+mn-ea"/>
                <a:cs typeface="+mn-cs"/>
              </a:rPr>
              <a:t>1046ns, 3.6uJ</a:t>
            </a:r>
          </a:p>
        </p:txBody>
      </p:sp>
      <p:sp>
        <p:nvSpPr>
          <p:cNvPr id="31" name="TextBox 30"/>
          <p:cNvSpPr txBox="1"/>
          <p:nvPr/>
        </p:nvSpPr>
        <p:spPr>
          <a:xfrm>
            <a:off x="2830129" y="6093296"/>
            <a:ext cx="2926202" cy="5847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8000"/>
                </a:solidFill>
                <a:effectLst/>
                <a:uLnTx/>
                <a:uFillTx/>
                <a:latin typeface="Calibri"/>
                <a:ea typeface="+mn-ea"/>
                <a:cs typeface="+mn-cs"/>
                <a:sym typeface="Wingdings"/>
              </a:rPr>
              <a:t>   </a:t>
            </a:r>
            <a:r>
              <a:rPr kumimoji="0" lang="en-US" sz="3200" b="0" i="0" u="none" strike="noStrike" kern="1200" cap="none" spc="0" normalizeH="0" baseline="0" noProof="0" dirty="0">
                <a:ln>
                  <a:noFill/>
                </a:ln>
                <a:solidFill>
                  <a:srgbClr val="008000"/>
                </a:solidFill>
                <a:effectLst/>
                <a:uLnTx/>
                <a:uFillTx/>
                <a:latin typeface="Calibri"/>
                <a:ea typeface="+mn-ea"/>
                <a:cs typeface="+mn-cs"/>
              </a:rPr>
              <a:t>90ns, 0.04uJ</a:t>
            </a:r>
          </a:p>
        </p:txBody>
      </p:sp>
    </p:spTree>
    <p:extLst>
      <p:ext uri="{BB962C8B-B14F-4D97-AF65-F5344CB8AC3E}">
        <p14:creationId xmlns:p14="http://schemas.microsoft.com/office/powerpoint/2010/main" val="66909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3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In-DRAM Row Copy</a:t>
            </a: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19" name="Rectangle 63"/>
          <p:cNvSpPr>
            <a:spLocks/>
          </p:cNvSpPr>
          <p:nvPr/>
        </p:nvSpPr>
        <p:spPr bwMode="auto">
          <a:xfrm>
            <a:off x="6503988" y="5220494"/>
            <a:ext cx="225365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Row Buffer (4 Kbytes)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Data Bus</a:t>
            </a: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8 bits</a:t>
            </a:r>
          </a:p>
        </p:txBody>
      </p:sp>
      <p:sp>
        <p:nvSpPr>
          <p:cNvPr id="19524" name="Rectangle 68"/>
          <p:cNvSpPr>
            <a:spLocks/>
          </p:cNvSpPr>
          <p:nvPr/>
        </p:nvSpPr>
        <p:spPr bwMode="auto">
          <a:xfrm>
            <a:off x="6484938" y="3118644"/>
            <a:ext cx="164186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DRAM </a:t>
            </a:r>
            <a:r>
              <a:rPr kumimoji="0" lang="en-US" sz="1800" b="0" i="0" u="none" strike="noStrike" kern="1200" cap="none" spc="0" normalizeH="0" baseline="0" noProof="0" dirty="0" err="1">
                <a:ln>
                  <a:noFill/>
                </a:ln>
                <a:solidFill>
                  <a:srgbClr val="000000"/>
                </a:solidFill>
                <a:effectLst/>
                <a:uLnTx/>
                <a:uFillTx/>
                <a:latin typeface="Myriad Pro Bold Cond"/>
                <a:ea typeface="ＭＳ Ｐゴシック" charset="0"/>
                <a:cs typeface="Myriad Pro Bold Cond" charset="0"/>
                <a:sym typeface="Myriad Pro Bold Cond" charset="0"/>
              </a:rPr>
              <a:t>subarray</a:t>
            </a: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6" name="Rectangle 70"/>
          <p:cNvSpPr>
            <a:spLocks/>
          </p:cNvSpPr>
          <p:nvPr/>
        </p:nvSpPr>
        <p:spPr bwMode="auto">
          <a:xfrm>
            <a:off x="3689350" y="1124744"/>
            <a:ext cx="89819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4 Kbytes</a:t>
            </a: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1: 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6" name="Rectangle 140"/>
          <p:cNvSpPr>
            <a:spLocks/>
          </p:cNvSpPr>
          <p:nvPr/>
        </p:nvSpPr>
        <p:spPr bwMode="auto">
          <a:xfrm>
            <a:off x="179512" y="3124251"/>
            <a:ext cx="800100"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 row</a:t>
            </a: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rPr>
              <a:t>Step 2: Activate 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19599" name="Rectangle 143"/>
          <p:cNvSpPr>
            <a:spLocks/>
          </p:cNvSpPr>
          <p:nvPr/>
        </p:nvSpPr>
        <p:spPr bwMode="auto">
          <a:xfrm>
            <a:off x="1142926" y="4181267"/>
            <a:ext cx="5476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D90B00"/>
              </a:solidFill>
              <a:effectLst/>
              <a:uLnTx/>
              <a:uFillTx/>
              <a:latin typeface="Myriad Pro Bold Cond"/>
              <a:ea typeface="ＭＳ Ｐゴシック" charset="0"/>
              <a:cs typeface="Myriad Pro Bold Cond" charset="0"/>
              <a:sym typeface="Myriad Pro Bold Cond"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Transfer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90B00"/>
                </a:solidFill>
                <a:effectLst/>
                <a:uLnTx/>
                <a:uFillTx/>
                <a:latin typeface="Tahoma"/>
                <a:ea typeface="ＭＳ Ｐゴシック" charset="0"/>
                <a:cs typeface="Tahoma"/>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endParaRPr>
          </a:p>
        </p:txBody>
      </p:sp>
      <p:sp>
        <p:nvSpPr>
          <p:cNvPr id="2" name="TextBox 1"/>
          <p:cNvSpPr txBox="1"/>
          <p:nvPr/>
        </p:nvSpPr>
        <p:spPr>
          <a:xfrm>
            <a:off x="6751703" y="1124744"/>
            <a:ext cx="228479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Negligible HW cost</a:t>
            </a:r>
          </a:p>
        </p:txBody>
      </p:sp>
      <p:sp>
        <p:nvSpPr>
          <p:cNvPr id="147" name="TextBox 146"/>
          <p:cNvSpPr txBox="1"/>
          <p:nvPr/>
        </p:nvSpPr>
        <p:spPr>
          <a:xfrm>
            <a:off x="5034118" y="836712"/>
            <a:ext cx="400237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Myriad Pro Bold Cond"/>
                <a:ea typeface="ヒラギノ角ゴ ProN W6"/>
              </a:rPr>
              <a:t>   </a:t>
            </a:r>
            <a:r>
              <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rPr>
              <a:t>Idea: Two consecutive </a:t>
            </a:r>
            <a:r>
              <a:rPr kumimoji="0" lang="en-US" sz="2000" b="1" i="0" u="none" strike="noStrike" kern="1200" cap="none" spc="0" normalizeH="0" baseline="0" noProof="0" dirty="0" err="1">
                <a:ln>
                  <a:noFill/>
                </a:ln>
                <a:solidFill>
                  <a:srgbClr val="008000"/>
                </a:solidFill>
                <a:effectLst/>
                <a:uLnTx/>
                <a:uFillTx/>
                <a:latin typeface="Times New Roman" charset="0"/>
                <a:ea typeface="Times New Roman" charset="0"/>
                <a:cs typeface="Times New Roman" charset="0"/>
              </a:rPr>
              <a:t>ACTivates</a:t>
            </a:r>
            <a:endParaRPr kumimoji="0" lang="en-US" sz="2000" b="1" i="0" u="none" strike="noStrike" kern="1200" cap="none" spc="0" normalizeH="0" baseline="0" noProof="0" dirty="0">
              <a:ln>
                <a:noFill/>
              </a:ln>
              <a:solidFill>
                <a:srgbClr val="008000"/>
              </a:solidFill>
              <a:effectLst/>
              <a:uLnTx/>
              <a:uFillTx/>
              <a:latin typeface="Times New Roman" charset="0"/>
              <a:ea typeface="Times New Roman" charset="0"/>
              <a:cs typeface="Times New Roman" charset="0"/>
            </a:endParaRPr>
          </a:p>
        </p:txBody>
      </p:sp>
    </p:spTree>
    <p:extLst>
      <p:ext uri="{BB962C8B-B14F-4D97-AF65-F5344CB8AC3E}">
        <p14:creationId xmlns:p14="http://schemas.microsoft.com/office/powerpoint/2010/main" val="2683816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59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94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45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959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59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95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959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95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459" grpId="1" animBg="1"/>
      <p:bldP spid="19594" grpId="0" autoUpdateAnimBg="0"/>
      <p:bldP spid="19594" grpId="1"/>
      <p:bldP spid="19595" grpId="0" animBg="1"/>
      <p:bldP spid="19595" grpId="1" animBg="1"/>
      <p:bldP spid="19596" grpId="0" autoUpdateAnimBg="0"/>
      <p:bldP spid="19596" grpId="1"/>
      <p:bldP spid="19597" grpId="0" autoUpdateAnimBg="0"/>
      <p:bldP spid="19598" grpId="0" animBg="1"/>
      <p:bldP spid="1959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a:solidFill>
                  <a:srgbClr val="1A5712"/>
                </a:solidFill>
                <a:latin typeface="Garamond"/>
                <a:cs typeface="Garamond"/>
              </a:rPr>
              <a:t>RowClone</a:t>
            </a:r>
            <a:r>
              <a:rPr lang="en-US" dirty="0">
                <a:solidFill>
                  <a:srgbClr val="1A5712"/>
                </a:solidFill>
                <a:latin typeface="Garamond"/>
                <a:cs typeface="Garamond"/>
              </a:rPr>
              <a:t>: Latency and Energy Savings</a:t>
            </a: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92579"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11.6x</a:t>
            </a: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13632" cy="52322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74x</a:t>
            </a: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3C8E0-6DD9-4302-9AA9-5177C785CB7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Rectangle 10"/>
          <p:cNvSpPr/>
          <p:nvPr/>
        </p:nvSpPr>
        <p:spPr>
          <a:xfrm>
            <a:off x="251520" y="6165304"/>
            <a:ext cx="7848872"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Tahoma" charset="0"/>
                <a:ea typeface="+mn-ea"/>
                <a:cs typeface="+mn-cs"/>
              </a:rPr>
              <a:t>Seshadri et al., “</a:t>
            </a:r>
            <a:r>
              <a:rPr kumimoji="0" lang="en-US" altLang="ja-JP" sz="1900" b="0" i="0" u="none" strike="noStrike" kern="1200" cap="none" spc="0" normalizeH="0" baseline="0" noProof="0" dirty="0" err="1">
                <a:ln>
                  <a:noFill/>
                </a:ln>
                <a:solidFill>
                  <a:srgbClr val="0000FF"/>
                </a:solidFill>
                <a:effectLst/>
                <a:uLnTx/>
                <a:uFillTx/>
                <a:latin typeface="Tahoma" charset="0"/>
                <a:ea typeface="ＭＳ Ｐゴシック" panose="020B0600070205080204" pitchFamily="34" charset="-128"/>
                <a:cs typeface="+mn-cs"/>
              </a:rPr>
              <a:t>RowClone</a:t>
            </a:r>
            <a:r>
              <a:rPr kumimoji="0" lang="en-US" altLang="ja-JP" sz="1900" b="0" i="0" u="none" strike="noStrike" kern="1200" cap="none" spc="0" normalizeH="0" baseline="0" noProof="0" dirty="0">
                <a:ln>
                  <a:noFill/>
                </a:ln>
                <a:solidFill>
                  <a:srgbClr val="0000FF"/>
                </a:solidFill>
                <a:effectLst/>
                <a:uLnTx/>
                <a:uFillTx/>
                <a:latin typeface="Tahoma" charset="0"/>
                <a:ea typeface="ＭＳ Ｐゴシック" panose="020B0600070205080204" pitchFamily="34" charset="-128"/>
                <a:cs typeface="+mn-cs"/>
              </a:rPr>
              <a:t>: Fast and Efficient In-DRAM Copy and Initialization of Bulk Data</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a:t>
            </a:r>
            <a:r>
              <a:rPr kumimoji="0" lang="en-US" sz="1900" b="0" i="0" u="none" strike="noStrike" kern="1200" cap="none" spc="0" normalizeH="0" baseline="0" noProof="0" dirty="0">
                <a:ln>
                  <a:noFill/>
                </a:ln>
                <a:solidFill>
                  <a:srgbClr val="000000"/>
                </a:solidFill>
                <a:effectLst/>
                <a:uLnTx/>
                <a:uFillTx/>
                <a:latin typeface="Tahoma" charset="0"/>
                <a:ea typeface="+mn-ea"/>
                <a:cs typeface="+mn-cs"/>
              </a:rPr>
              <a:t>”</a:t>
            </a:r>
            <a:r>
              <a:rPr kumimoji="0" lang="en-US" altLang="ja-JP" sz="1900" b="0" i="0" u="none" strike="noStrike" kern="1200" cap="none" spc="0" normalizeH="0" baseline="0" noProof="0" dirty="0">
                <a:ln>
                  <a:noFill/>
                </a:ln>
                <a:solidFill>
                  <a:srgbClr val="000000"/>
                </a:solidFill>
                <a:effectLst/>
                <a:uLnTx/>
                <a:uFillTx/>
                <a:latin typeface="Tahoma" charset="0"/>
                <a:ea typeface="ＭＳ Ｐゴシック" panose="020B0600070205080204" pitchFamily="34" charset="-128"/>
                <a:cs typeface="+mn-cs"/>
              </a:rPr>
              <a:t> MICRO 2013.</a:t>
            </a:r>
            <a:endParaRPr kumimoji="0" lang="en-US" sz="19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6101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RowClone</a:t>
            </a:r>
          </a:p>
        </p:txBody>
      </p:sp>
      <p:sp>
        <p:nvSpPr>
          <p:cNvPr id="3" name="Content Placeholder 2"/>
          <p:cNvSpPr>
            <a:spLocks noGrp="1"/>
          </p:cNvSpPr>
          <p:nvPr>
            <p:ph idx="1"/>
          </p:nvPr>
        </p:nvSpPr>
        <p:spPr>
          <a:xfrm>
            <a:off x="228600" y="1012279"/>
            <a:ext cx="8610600" cy="5153025"/>
          </a:xfrm>
        </p:spPr>
        <p:txBody>
          <a:bodyPr/>
          <a:lstStyle/>
          <a:p>
            <a:r>
              <a:rPr lang="en-US" sz="1800" dirty="0"/>
              <a:t>Vivek Seshadri, Yoongu Kim, Chris Fallin, Donghyuk Lee, </a:t>
            </a:r>
            <a:r>
              <a:rPr lang="en-US" sz="1800" dirty="0" err="1"/>
              <a:t>Rachata</a:t>
            </a:r>
            <a:r>
              <a:rPr lang="en-US" sz="1800" dirty="0"/>
              <a:t> </a:t>
            </a:r>
            <a:r>
              <a:rPr lang="en-US" sz="1800" dirty="0" err="1"/>
              <a:t>Ausavarungnirun</a:t>
            </a:r>
            <a:r>
              <a:rPr lang="en-US" sz="1800" dirty="0"/>
              <a:t>, Gennady </a:t>
            </a:r>
            <a:r>
              <a:rPr lang="en-US" sz="1800" dirty="0" err="1"/>
              <a:t>Pekhimenko</a:t>
            </a:r>
            <a:r>
              <a:rPr lang="en-US" sz="1800" dirty="0"/>
              <a:t>, </a:t>
            </a:r>
            <a:r>
              <a:rPr lang="en-US" sz="1800" dirty="0" err="1"/>
              <a:t>Yixin</a:t>
            </a:r>
            <a:r>
              <a:rPr lang="en-US" sz="1800" dirty="0"/>
              <a:t> </a:t>
            </a:r>
            <a:r>
              <a:rPr lang="en-US" sz="1800" dirty="0" err="1"/>
              <a:t>Luo</a:t>
            </a:r>
            <a:r>
              <a:rPr lang="en-US" sz="1800" dirty="0"/>
              <a:t>, Onur Mutlu, Michael A. </a:t>
            </a:r>
            <a:r>
              <a:rPr lang="en-US" sz="1800" dirty="0" err="1"/>
              <a:t>Kozuch</a:t>
            </a:r>
            <a:r>
              <a:rPr lang="en-US" sz="1800" dirty="0"/>
              <a:t>, Phillip B. Gibbons, and Todd C. </a:t>
            </a:r>
            <a:r>
              <a:rPr lang="en-US" sz="1800" dirty="0" err="1"/>
              <a:t>Mowry</a:t>
            </a:r>
            <a:r>
              <a:rPr lang="en-US" sz="1800" dirty="0"/>
              <a:t>,</a:t>
            </a:r>
            <a:br>
              <a:rPr lang="en-US" sz="1800" dirty="0"/>
            </a:br>
            <a:r>
              <a:rPr lang="en-US" sz="1800" b="1" dirty="0">
                <a:hlinkClick r:id="rId2"/>
              </a:rPr>
              <a:t>"RowClone: Fast and Energy-Efficient In-DRAM Bulk Data Copy and Initialization"</a:t>
            </a:r>
            <a:br>
              <a:rPr lang="en-US" sz="1800" dirty="0"/>
            </a:br>
            <a:r>
              <a:rPr lang="en-US" sz="1800" i="1" dirty="0"/>
              <a:t>Proceedings of the </a:t>
            </a:r>
            <a:r>
              <a:rPr lang="en-US" sz="1800" i="1" dirty="0">
                <a:hlinkClick r:id="rId3"/>
              </a:rPr>
              <a:t>46th International Symposium on Microarchitecture</a:t>
            </a:r>
            <a:r>
              <a:rPr lang="en-US" sz="1800" i="1" dirty="0"/>
              <a:t> (</a:t>
            </a:r>
            <a:r>
              <a:rPr lang="en-US" sz="1800" b="1" i="1" dirty="0"/>
              <a:t>MICRO</a:t>
            </a:r>
            <a:r>
              <a:rPr lang="en-US" sz="1800" i="1" dirty="0"/>
              <a:t>)</a:t>
            </a:r>
            <a:r>
              <a:rPr lang="en-US" sz="1800" dirty="0"/>
              <a:t>, Davis, CA, December 2013. [</a:t>
            </a:r>
            <a:r>
              <a:rPr lang="en-US" sz="1800" dirty="0">
                <a:hlinkClick r:id="rId4"/>
              </a:rPr>
              <a:t>Slides (pptx)</a:t>
            </a:r>
            <a:r>
              <a:rPr lang="en-US" sz="1800" dirty="0"/>
              <a:t> </a:t>
            </a:r>
            <a:r>
              <a:rPr lang="en-US" sz="1800" dirty="0">
                <a:hlinkClick r:id="rId5"/>
              </a:rPr>
              <a:t>(pdf)</a:t>
            </a:r>
            <a:r>
              <a:rPr lang="en-US" sz="1800" dirty="0"/>
              <a:t>] [</a:t>
            </a:r>
            <a:r>
              <a:rPr lang="en-US" sz="1800" dirty="0">
                <a:hlinkClick r:id="rId6"/>
              </a:rPr>
              <a:t>Lightning Session Slides (pptx)</a:t>
            </a:r>
            <a:r>
              <a:rPr lang="en-US" sz="1800" dirty="0"/>
              <a:t> </a:t>
            </a:r>
            <a:r>
              <a:rPr lang="en-US" sz="1800" dirty="0">
                <a:hlinkClick r:id="rId7"/>
              </a:rPr>
              <a:t>(pdf)</a:t>
            </a:r>
            <a:r>
              <a:rPr lang="en-US" sz="1800" dirty="0"/>
              <a:t>] [</a:t>
            </a:r>
            <a:r>
              <a:rPr lang="en-US" sz="1800" dirty="0">
                <a:hlinkClick r:id="rId8"/>
              </a:rPr>
              <a:t>Poster (pptx)</a:t>
            </a:r>
            <a:r>
              <a:rPr lang="en-US" sz="1800" dirty="0"/>
              <a:t> </a:t>
            </a:r>
            <a:r>
              <a:rPr lang="en-US" sz="1800" dirty="0">
                <a:hlinkClick r:id="rId9"/>
              </a:rPr>
              <a:t>(pdf)</a:t>
            </a:r>
            <a:r>
              <a:rPr lang="en-US" sz="1800" dirty="0"/>
              <a:t>] </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p:cNvPicPr>
            <a:picLocks noChangeAspect="1"/>
          </p:cNvPicPr>
          <p:nvPr/>
        </p:nvPicPr>
        <p:blipFill>
          <a:blip r:embed="rId10"/>
          <a:stretch>
            <a:fillRect/>
          </a:stretch>
        </p:blipFill>
        <p:spPr>
          <a:xfrm>
            <a:off x="0" y="3562817"/>
            <a:ext cx="9144000" cy="3322567"/>
          </a:xfrm>
          <a:prstGeom prst="rect">
            <a:avLst/>
          </a:prstGeom>
        </p:spPr>
      </p:pic>
    </p:spTree>
    <p:extLst>
      <p:ext uri="{BB962C8B-B14F-4D97-AF65-F5344CB8AC3E}">
        <p14:creationId xmlns:p14="http://schemas.microsoft.com/office/powerpoint/2010/main" val="109307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22C30508-BBE9-0049-8B62-499400F76D8D}"/>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is Key for Future Workloads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1318679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400" dirty="0">
                <a:solidFill>
                  <a:srgbClr val="1A5712"/>
                </a:solidFill>
                <a:latin typeface="Garamond"/>
                <a:cs typeface="Garamond"/>
              </a:rPr>
              <a:t>Memory as an Accelerator</a:t>
            </a: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172966" y="1734751"/>
            <a:ext cx="54859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mini-CPU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video</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53619" y="1762943"/>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10087" y="17724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51237" y="274401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10087" y="2750368"/>
            <a:ext cx="768483" cy="48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GPU</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(throughput)</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005762" y="4602304"/>
            <a:ext cx="1615827" cy="561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Specialized</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compute-capability</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imaging</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endParaRPr>
          </a:p>
        </p:txBody>
      </p:sp>
      <p:sp>
        <p:nvSpPr>
          <p:cNvPr id="42" name="TextBox 41"/>
          <p:cNvSpPr txBox="1"/>
          <p:nvPr/>
        </p:nvSpPr>
        <p:spPr>
          <a:xfrm>
            <a:off x="561526" y="6279703"/>
            <a:ext cx="74668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a:ea typeface="ヒラギノ角ゴ ProN W6"/>
                <a:cs typeface="Tahoma"/>
              </a:rPr>
              <a:t>Memory similar to a “conventional” accelerator</a:t>
            </a:r>
          </a:p>
        </p:txBody>
      </p:sp>
    </p:spTree>
    <p:extLst>
      <p:ext uri="{BB962C8B-B14F-4D97-AF65-F5344CB8AC3E}">
        <p14:creationId xmlns:p14="http://schemas.microsoft.com/office/powerpoint/2010/main" val="6104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In-Memory Bulk Bitwise Operations</a:t>
            </a:r>
          </a:p>
        </p:txBody>
      </p:sp>
      <p:sp>
        <p:nvSpPr>
          <p:cNvPr id="3" name="Content Placeholder 2"/>
          <p:cNvSpPr>
            <a:spLocks noGrp="1"/>
          </p:cNvSpPr>
          <p:nvPr>
            <p:ph idx="1"/>
          </p:nvPr>
        </p:nvSpPr>
        <p:spPr>
          <a:xfrm>
            <a:off x="228600" y="997527"/>
            <a:ext cx="8807896" cy="5193723"/>
          </a:xfrm>
        </p:spPr>
        <p:txBody>
          <a:bodyPr/>
          <a:lstStyle/>
          <a:p>
            <a:r>
              <a:rPr lang="en-US" dirty="0"/>
              <a:t>We can support </a:t>
            </a:r>
            <a:r>
              <a:rPr lang="en-US" dirty="0">
                <a:solidFill>
                  <a:srgbClr val="0000FF"/>
                </a:solidFill>
              </a:rPr>
              <a:t>in-DRAM COPY, ZERO, AND, OR, NOT, MAJ</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r>
              <a:rPr lang="en-US" dirty="0">
                <a:solidFill>
                  <a:srgbClr val="FF0000"/>
                </a:solidFill>
              </a:rPr>
              <a:t>30-60X performance and energy improvement</a:t>
            </a:r>
          </a:p>
          <a:p>
            <a:pPr lvl="1"/>
            <a:r>
              <a:rPr lang="en-US" sz="2000" dirty="0"/>
              <a:t>Seshadri+, “</a:t>
            </a:r>
            <a:r>
              <a:rPr lang="en-US" sz="2000" dirty="0">
                <a:solidFill>
                  <a:schemeClr val="tx2">
                    <a:lumMod val="75000"/>
                  </a:schemeClr>
                </a:solidFill>
              </a:rPr>
              <a:t>Ambit: In-Memory Accelerator for Bulk Bitwise Operations Using Commodity DRAM Technology</a:t>
            </a:r>
            <a:r>
              <a:rPr lang="en-US" sz="2000" dirty="0"/>
              <a:t>,” MICRO 2017.</a:t>
            </a:r>
          </a:p>
          <a:p>
            <a:endParaRPr lang="en-US" dirty="0"/>
          </a:p>
          <a:p>
            <a:endParaRPr lang="en-US" dirty="0"/>
          </a:p>
          <a:p>
            <a:r>
              <a:rPr lang="en-US" dirty="0">
                <a:solidFill>
                  <a:srgbClr val="0000FF"/>
                </a:solidFill>
              </a:rPr>
              <a:t>New memory technologies </a:t>
            </a:r>
            <a:r>
              <a:rPr lang="en-US" dirty="0"/>
              <a:t>enable even more opportunities</a:t>
            </a:r>
          </a:p>
          <a:p>
            <a:pPr lvl="1"/>
            <a:r>
              <a:rPr lang="en-US" dirty="0"/>
              <a:t>Memristors, resistive RAM, phase change </a:t>
            </a:r>
            <a:r>
              <a:rPr lang="en-US" dirty="0" err="1"/>
              <a:t>mem</a:t>
            </a:r>
            <a:r>
              <a:rPr lang="en-US" dirty="0"/>
              <a:t>, STT-MRAM, </a:t>
            </a:r>
            <a:r>
              <a:rPr lang="is-IS" dirty="0"/>
              <a:t>…</a:t>
            </a:r>
            <a:endParaRPr lang="en-US" dirty="0"/>
          </a:p>
          <a:p>
            <a:pPr lvl="1"/>
            <a:r>
              <a:rPr lang="en-US" dirty="0"/>
              <a:t>Can operate on data </a:t>
            </a:r>
            <a:r>
              <a:rPr lang="en-US" dirty="0">
                <a:solidFill>
                  <a:srgbClr val="FF0000"/>
                </a:solidFill>
              </a:rPr>
              <a:t>with minimal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025728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In-DRAM AND/OR: Triple Row Activation</a:t>
            </a:r>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A</a:t>
            </a:r>
          </a:p>
        </p:txBody>
      </p:sp>
      <p:sp>
        <p:nvSpPr>
          <p:cNvPr id="118" name="TextBox 117"/>
          <p:cNvSpPr txBox="1"/>
          <p:nvPr/>
        </p:nvSpPr>
        <p:spPr>
          <a:xfrm>
            <a:off x="228600" y="2438708"/>
            <a:ext cx="4106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a:t>
            </a: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a:ea typeface="+mn-ea"/>
                <a:cs typeface="+mn-cs"/>
              </a:rPr>
              <a:t>Final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½V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r>
              <a:rPr kumimoji="0" lang="en-US" sz="2800" b="1" i="1" u="none" strike="noStrike" kern="1200" cap="none" spc="0" normalizeH="0" baseline="0" noProof="0" dirty="0">
                <a:ln>
                  <a:noFill/>
                </a:ln>
                <a:solidFill>
                  <a:prstClr val="black"/>
                </a:solidFill>
                <a:effectLst/>
                <a:uLnTx/>
                <a:uFillTx/>
                <a:latin typeface="Calibri"/>
                <a:ea typeface="+mn-ea"/>
                <a:cs typeface="+mn-cs"/>
              </a:rPr>
              <a:t>+</a:t>
            </a:r>
            <a:r>
              <a:rPr kumimoji="0" lang="el-GR" sz="2800" b="1" i="1" u="none" strike="noStrike" kern="1200" cap="none" spc="0" normalizeH="0" baseline="0" noProof="0" dirty="0">
                <a:ln>
                  <a:noFill/>
                </a:ln>
                <a:solidFill>
                  <a:prstClr val="black"/>
                </a:solidFill>
                <a:effectLst/>
                <a:uLnTx/>
                <a:uFillTx/>
                <a:latin typeface="Calibri"/>
                <a:ea typeface="+mn-ea"/>
                <a:cs typeface="+mn-cs"/>
              </a:rPr>
              <a:t>δ</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V</a:t>
            </a:r>
            <a:r>
              <a:rPr kumimoji="0" lang="en-US" sz="2800" b="1" i="1" u="none" strike="noStrike" kern="1200" cap="none" spc="0" normalizeH="0" baseline="-25000" noProof="0" dirty="0">
                <a:ln>
                  <a:noFill/>
                </a:ln>
                <a:solidFill>
                  <a:prstClr val="black"/>
                </a:solidFill>
                <a:effectLst/>
                <a:uLnTx/>
                <a:uFillTx/>
                <a:latin typeface="Calibri"/>
                <a:ea typeface="+mn-ea"/>
                <a:cs typeface="+mn-cs"/>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400" b="0" i="0" u="none" strike="noStrike" kern="1200" cap="none" spc="0" normalizeH="0" baseline="0" noProof="0" dirty="0">
                <a:ln>
                  <a:noFill/>
                </a:ln>
                <a:solidFill>
                  <a:srgbClr val="0000FF"/>
                </a:solidFill>
                <a:effectLst/>
                <a:uLnTx/>
                <a:uFillTx/>
                <a:latin typeface="Tahoma"/>
                <a:ea typeface="+mn-ea"/>
                <a:cs typeface="+mn-cs"/>
              </a:rPr>
              <a:t>Fast Bulk Bitwise AND and OR in DRAM</a:t>
            </a:r>
            <a:r>
              <a:rPr kumimoji="0" lang="en-US" sz="1400" b="0" i="0" u="none" strike="noStrike" kern="1200" cap="none" spc="0" normalizeH="0" baseline="0" noProof="0" dirty="0">
                <a:ln>
                  <a:noFill/>
                </a:ln>
                <a:solidFill>
                  <a:srgbClr val="000000"/>
                </a:solidFill>
                <a:effectLst/>
                <a:uLnTx/>
                <a:uFillTx/>
                <a:latin typeface="Tahoma"/>
                <a:ea typeface="+mn-ea"/>
                <a:cs typeface="+mn-cs"/>
              </a:rPr>
              <a:t>”, IEEE CAL 2015.</a:t>
            </a:r>
          </a:p>
        </p:txBody>
      </p:sp>
    </p:spTree>
    <p:extLst>
      <p:ext uri="{BB962C8B-B14F-4D97-AF65-F5344CB8AC3E}">
        <p14:creationId xmlns:p14="http://schemas.microsoft.com/office/powerpoint/2010/main" val="192234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NOT: Dual Contact Cell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323528" y="1035173"/>
            <a:ext cx="4104456" cy="4705108"/>
          </a:xfrm>
          <a:prstGeom prst="rect">
            <a:avLst/>
          </a:prstGeom>
        </p:spPr>
      </p:pic>
      <p:sp>
        <p:nvSpPr>
          <p:cNvPr id="5" name="TextBox 4"/>
          <p:cNvSpPr txBox="1"/>
          <p:nvPr/>
        </p:nvSpPr>
        <p:spPr>
          <a:xfrm>
            <a:off x="-10701" y="5949280"/>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sp>
        <p:nvSpPr>
          <p:cNvPr id="3" name="TextBox 2"/>
          <p:cNvSpPr txBox="1"/>
          <p:nvPr/>
        </p:nvSpPr>
        <p:spPr>
          <a:xfrm>
            <a:off x="4617145" y="1862822"/>
            <a:ext cx="4556504"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ahoma"/>
                <a:ea typeface="+mn-ea"/>
                <a:cs typeface="+mn-cs"/>
              </a:rPr>
              <a:t>Idea: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Feed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negated value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 the sense amplifier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into a special row</a:t>
            </a:r>
          </a:p>
        </p:txBody>
      </p:sp>
    </p:spTree>
    <p:extLst>
      <p:ext uri="{BB962C8B-B14F-4D97-AF65-F5344CB8AC3E}">
        <p14:creationId xmlns:p14="http://schemas.microsoft.com/office/powerpoint/2010/main" val="1391523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4EC-CC29-4C1B-BC30-B25CBF0152B1}"/>
              </a:ext>
            </a:extLst>
          </p:cNvPr>
          <p:cNvSpPr>
            <a:spLocks noGrp="1"/>
          </p:cNvSpPr>
          <p:nvPr>
            <p:ph type="title"/>
          </p:nvPr>
        </p:nvSpPr>
        <p:spPr/>
        <p:txBody>
          <a:bodyPr/>
          <a:lstStyle/>
          <a:p>
            <a:r>
              <a:rPr lang="en-US" dirty="0"/>
              <a:t>Ambit vs. DDR3: Performance and Energy</a:t>
            </a:r>
          </a:p>
        </p:txBody>
      </p:sp>
      <p:sp>
        <p:nvSpPr>
          <p:cNvPr id="4" name="Slide Number Placeholder 3">
            <a:extLst>
              <a:ext uri="{FF2B5EF4-FFF2-40B4-BE49-F238E27FC236}">
                <a16:creationId xmlns:a16="http://schemas.microsoft.com/office/drawing/2014/main" id="{C6439D3B-A3F5-4658-A5BE-B00BFFC8A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Myriad Pro Con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400" b="1" i="0" u="none" strike="noStrike" kern="1200" cap="none" spc="0" normalizeH="0" baseline="0" noProof="0">
              <a:ln>
                <a:noFill/>
              </a:ln>
              <a:solidFill>
                <a:srgbClr val="0070C0"/>
              </a:solidFill>
              <a:effectLst/>
              <a:uLnTx/>
              <a:uFillTx/>
              <a:latin typeface="Myriad Pro Cond"/>
              <a:ea typeface="+mn-ea"/>
              <a:cs typeface="+mn-cs"/>
            </a:endParaRPr>
          </a:p>
        </p:txBody>
      </p:sp>
      <p:graphicFrame>
        <p:nvGraphicFramePr>
          <p:cNvPr id="5" name="Chart 4">
            <a:extLst>
              <a:ext uri="{FF2B5EF4-FFF2-40B4-BE49-F238E27FC236}">
                <a16:creationId xmlns:a16="http://schemas.microsoft.com/office/drawing/2014/main" id="{5AB549DD-5A03-443B-A7E3-97EF7C548D5D}"/>
              </a:ext>
            </a:extLst>
          </p:cNvPr>
          <p:cNvGraphicFramePr>
            <a:graphicFrameLocks/>
          </p:cNvGraphicFramePr>
          <p:nvPr>
            <p:extLst/>
          </p:nvPr>
        </p:nvGraphicFramePr>
        <p:xfrm>
          <a:off x="609600" y="1143000"/>
          <a:ext cx="8077200" cy="5181600"/>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a:extLst>
              <a:ext uri="{FF2B5EF4-FFF2-40B4-BE49-F238E27FC236}">
                <a16:creationId xmlns:a16="http://schemas.microsoft.com/office/drawing/2014/main" id="{1F13FD58-5AF1-4A70-AAF4-BA2FD69585F4}"/>
              </a:ext>
            </a:extLst>
          </p:cNvPr>
          <p:cNvGrpSpPr/>
          <p:nvPr/>
        </p:nvGrpSpPr>
        <p:grpSpPr>
          <a:xfrm>
            <a:off x="5628222" y="2477869"/>
            <a:ext cx="1849940" cy="1451335"/>
            <a:chOff x="5628222" y="2477869"/>
            <a:chExt cx="1849940" cy="1451335"/>
          </a:xfrm>
        </p:grpSpPr>
        <p:sp>
          <p:nvSpPr>
            <p:cNvPr id="6" name="TextBox 5">
              <a:extLst>
                <a:ext uri="{FF2B5EF4-FFF2-40B4-BE49-F238E27FC236}">
                  <a16:creationId xmlns:a16="http://schemas.microsoft.com/office/drawing/2014/main" id="{9D3014AC-E750-4E89-95E0-6E377B3192BA}"/>
                </a:ext>
              </a:extLst>
            </p:cNvPr>
            <p:cNvSpPr txBox="1"/>
            <p:nvPr/>
          </p:nvSpPr>
          <p:spPr>
            <a:xfrm>
              <a:off x="5628222"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32X</a:t>
              </a:r>
            </a:p>
          </p:txBody>
        </p:sp>
        <p:sp>
          <p:nvSpPr>
            <p:cNvPr id="8" name="Freeform: Shape 7">
              <a:extLst>
                <a:ext uri="{FF2B5EF4-FFF2-40B4-BE49-F238E27FC236}">
                  <a16:creationId xmlns:a16="http://schemas.microsoft.com/office/drawing/2014/main" id="{319E9FFE-5207-445D-921D-CAE4675041B8}"/>
                </a:ext>
              </a:extLst>
            </p:cNvPr>
            <p:cNvSpPr/>
            <p:nvPr/>
          </p:nvSpPr>
          <p:spPr>
            <a:xfrm>
              <a:off x="6102036" y="3041964"/>
              <a:ext cx="1376126" cy="887240"/>
            </a:xfrm>
            <a:custGeom>
              <a:avLst/>
              <a:gdLst>
                <a:gd name="connsiteX0" fmla="*/ 0 w 1376126"/>
                <a:gd name="connsiteY0" fmla="*/ 0 h 887240"/>
                <a:gd name="connsiteX1" fmla="*/ 1376126 w 1376126"/>
                <a:gd name="connsiteY1" fmla="*/ 887240 h 887240"/>
              </a:gdLst>
              <a:ahLst/>
              <a:cxnLst>
                <a:cxn ang="0">
                  <a:pos x="connsiteX0" y="connsiteY0"/>
                </a:cxn>
                <a:cxn ang="0">
                  <a:pos x="connsiteX1" y="connsiteY1"/>
                </a:cxn>
              </a:cxnLst>
              <a:rect l="l" t="t" r="r" b="b"/>
              <a:pathLst>
                <a:path w="1376126" h="887240">
                  <a:moveTo>
                    <a:pt x="0" y="0"/>
                  </a:moveTo>
                  <a:lnTo>
                    <a:pt x="1376126" y="887240"/>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grpSp>
        <p:nvGrpSpPr>
          <p:cNvPr id="11" name="Group 10">
            <a:extLst>
              <a:ext uri="{FF2B5EF4-FFF2-40B4-BE49-F238E27FC236}">
                <a16:creationId xmlns:a16="http://schemas.microsoft.com/office/drawing/2014/main" id="{07EBAEE8-0E06-4849-B21E-503146852B82}"/>
              </a:ext>
            </a:extLst>
          </p:cNvPr>
          <p:cNvGrpSpPr/>
          <p:nvPr/>
        </p:nvGrpSpPr>
        <p:grpSpPr>
          <a:xfrm>
            <a:off x="6811244" y="2477869"/>
            <a:ext cx="1083378" cy="1270266"/>
            <a:chOff x="6811244" y="2477869"/>
            <a:chExt cx="1083378" cy="1270266"/>
          </a:xfrm>
        </p:grpSpPr>
        <p:sp>
          <p:nvSpPr>
            <p:cNvPr id="7" name="TextBox 6">
              <a:extLst>
                <a:ext uri="{FF2B5EF4-FFF2-40B4-BE49-F238E27FC236}">
                  <a16:creationId xmlns:a16="http://schemas.microsoft.com/office/drawing/2014/main" id="{4F3341D2-3336-47D4-9CDA-B09DF0130A4F}"/>
                </a:ext>
              </a:extLst>
            </p:cNvPr>
            <p:cNvSpPr txBox="1"/>
            <p:nvPr/>
          </p:nvSpPr>
          <p:spPr>
            <a:xfrm>
              <a:off x="6811244" y="2477869"/>
              <a:ext cx="766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Myriad Pro Cond"/>
                  <a:ea typeface="+mn-ea"/>
                  <a:cs typeface="+mn-cs"/>
                </a:rPr>
                <a:t>35X</a:t>
              </a:r>
            </a:p>
          </p:txBody>
        </p:sp>
        <p:sp>
          <p:nvSpPr>
            <p:cNvPr id="9" name="Freeform: Shape 8">
              <a:extLst>
                <a:ext uri="{FF2B5EF4-FFF2-40B4-BE49-F238E27FC236}">
                  <a16:creationId xmlns:a16="http://schemas.microsoft.com/office/drawing/2014/main" id="{3DAC4FD1-AA02-4523-83C6-B4526A5134E2}"/>
                </a:ext>
              </a:extLst>
            </p:cNvPr>
            <p:cNvSpPr/>
            <p:nvPr/>
          </p:nvSpPr>
          <p:spPr>
            <a:xfrm>
              <a:off x="7206558" y="3014804"/>
              <a:ext cx="688064" cy="733331"/>
            </a:xfrm>
            <a:custGeom>
              <a:avLst/>
              <a:gdLst>
                <a:gd name="connsiteX0" fmla="*/ 0 w 688064"/>
                <a:gd name="connsiteY0" fmla="*/ 0 h 733331"/>
                <a:gd name="connsiteX1" fmla="*/ 688064 w 688064"/>
                <a:gd name="connsiteY1" fmla="*/ 733331 h 733331"/>
              </a:gdLst>
              <a:ahLst/>
              <a:cxnLst>
                <a:cxn ang="0">
                  <a:pos x="connsiteX0" y="connsiteY0"/>
                </a:cxn>
                <a:cxn ang="0">
                  <a:pos x="connsiteX1" y="connsiteY1"/>
                </a:cxn>
              </a:cxnLst>
              <a:rect l="l" t="t" r="r" b="b"/>
              <a:pathLst>
                <a:path w="688064" h="733331">
                  <a:moveTo>
                    <a:pt x="0" y="0"/>
                  </a:moveTo>
                  <a:lnTo>
                    <a:pt x="688064" y="733331"/>
                  </a:lnTo>
                </a:path>
              </a:pathLst>
            </a:custGeom>
            <a:noFill/>
            <a:ln>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Cond"/>
                <a:ea typeface="+mn-ea"/>
                <a:cs typeface="+mn-cs"/>
              </a:endParaRPr>
            </a:p>
          </p:txBody>
        </p:sp>
      </p:grpSp>
      <p:sp>
        <p:nvSpPr>
          <p:cNvPr id="12" name="TextBox 11"/>
          <p:cNvSpPr txBox="1"/>
          <p:nvPr/>
        </p:nvSpPr>
        <p:spPr>
          <a:xfrm>
            <a:off x="-10701" y="6517141"/>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Myriad Pro Cond"/>
                <a:ea typeface="+mn-ea"/>
                <a:cs typeface="+mn-cs"/>
              </a:rPr>
              <a:t>Seshadri+, “</a:t>
            </a:r>
            <a:r>
              <a:rPr kumimoji="0" lang="en-US" sz="1325" b="0" i="0" u="none" strike="noStrike" kern="1200" cap="none" spc="0" normalizeH="0" baseline="0" noProof="0" dirty="0">
                <a:ln>
                  <a:noFill/>
                </a:ln>
                <a:solidFill>
                  <a:srgbClr val="0000FF"/>
                </a:solidFill>
                <a:effectLst/>
                <a:uLnTx/>
                <a:uFillTx/>
                <a:latin typeface="Myriad Pro Cond"/>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Myriad Pro Cond"/>
                <a:ea typeface="+mn-ea"/>
                <a:cs typeface="+mn-cs"/>
              </a:rPr>
              <a:t>,” MICRO 2017.</a:t>
            </a:r>
          </a:p>
        </p:txBody>
      </p:sp>
    </p:spTree>
    <p:extLst>
      <p:ext uri="{BB962C8B-B14F-4D97-AF65-F5344CB8AC3E}">
        <p14:creationId xmlns:p14="http://schemas.microsoft.com/office/powerpoint/2010/main" val="2168502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Bulk Bitwise Operations in Workloads</a:t>
            </a:r>
          </a:p>
        </p:txBody>
      </p:sp>
      <p:pic>
        <p:nvPicPr>
          <p:cNvPr id="5" name="Picture 4"/>
          <p:cNvPicPr>
            <a:picLocks noChangeAspect="1"/>
          </p:cNvPicPr>
          <p:nvPr/>
        </p:nvPicPr>
        <p:blipFill>
          <a:blip r:embed="rId2"/>
          <a:stretch>
            <a:fillRect/>
          </a:stretch>
        </p:blipFill>
        <p:spPr>
          <a:xfrm>
            <a:off x="467544" y="1052736"/>
            <a:ext cx="7802016" cy="5056203"/>
          </a:xfrm>
          <a:prstGeom prst="rect">
            <a:avLst/>
          </a:prstGeom>
        </p:spPr>
      </p:pic>
      <p:sp>
        <p:nvSpPr>
          <p:cNvPr id="6" name="Content Placeholder 25">
            <a:extLst>
              <a:ext uri="{FF2B5EF4-FFF2-40B4-BE49-F238E27FC236}">
                <a16:creationId xmlns:a16="http://schemas.microsoft.com/office/drawing/2014/main" id="{C856F173-0838-471E-B126-A6DE9BCD8758}"/>
              </a:ext>
            </a:extLst>
          </p:cNvPr>
          <p:cNvSpPr>
            <a:spLocks noGrp="1"/>
          </p:cNvSpPr>
          <p:nvPr>
            <p:ph idx="1"/>
          </p:nvPr>
        </p:nvSpPr>
        <p:spPr>
          <a:xfrm>
            <a:off x="5741912" y="6377401"/>
            <a:ext cx="8839200" cy="796015"/>
          </a:xfrm>
        </p:spPr>
        <p:txBody>
          <a:bodyPr>
            <a:normAutofit/>
          </a:bodyPr>
          <a:lstStyle/>
          <a:p>
            <a:pPr marL="0" indent="0">
              <a:buNone/>
            </a:pPr>
            <a:r>
              <a:rPr lang="en-US" sz="1200" dirty="0"/>
              <a:t>[1] Li and Patel, </a:t>
            </a:r>
            <a:r>
              <a:rPr lang="en-US" sz="1200" dirty="0" err="1"/>
              <a:t>BitWeaving</a:t>
            </a:r>
            <a:r>
              <a:rPr lang="en-US" sz="1200" dirty="0"/>
              <a:t>, SIGMOD 2013</a:t>
            </a:r>
          </a:p>
          <a:p>
            <a:pPr marL="0" indent="0">
              <a:buNone/>
            </a:pPr>
            <a:r>
              <a:rPr lang="en-US" sz="1200" dirty="0"/>
              <a:t>[2] Goodwin+, </a:t>
            </a:r>
            <a:r>
              <a:rPr lang="en-US" sz="1200" dirty="0" err="1"/>
              <a:t>BitFunnel</a:t>
            </a:r>
            <a:r>
              <a:rPr lang="en-US" sz="1200" dirty="0"/>
              <a:t>, SIGIR 2017</a:t>
            </a:r>
          </a:p>
        </p:txBody>
      </p:sp>
    </p:spTree>
    <p:extLst>
      <p:ext uri="{BB962C8B-B14F-4D97-AF65-F5344CB8AC3E}">
        <p14:creationId xmlns:p14="http://schemas.microsoft.com/office/powerpoint/2010/main" val="263995878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Bitmap Index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85093"/>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3" name="Picture 2"/>
          <p:cNvPicPr>
            <a:picLocks noChangeAspect="1"/>
          </p:cNvPicPr>
          <p:nvPr/>
        </p:nvPicPr>
        <p:blipFill>
          <a:blip r:embed="rId2"/>
          <a:stretch>
            <a:fillRect/>
          </a:stretch>
        </p:blipFill>
        <p:spPr>
          <a:xfrm>
            <a:off x="0" y="980728"/>
            <a:ext cx="9144000" cy="4425826"/>
          </a:xfrm>
          <a:prstGeom prst="rect">
            <a:avLst/>
          </a:prstGeom>
        </p:spPr>
      </p:pic>
      <p:sp>
        <p:nvSpPr>
          <p:cNvPr id="6" name="TextBox 5">
            <a:extLst>
              <a:ext uri="{FF2B5EF4-FFF2-40B4-BE49-F238E27FC236}">
                <a16:creationId xmlns:a16="http://schemas.microsoft.com/office/drawing/2014/main" id="{DE533FE6-A700-5846-B9DA-50AB358EB971}"/>
              </a:ext>
            </a:extLst>
          </p:cNvPr>
          <p:cNvSpPr txBox="1"/>
          <p:nvPr/>
        </p:nvSpPr>
        <p:spPr>
          <a:xfrm>
            <a:off x="1835696" y="5517232"/>
            <a:ext cx="6034024"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&gt;5.4-6.6X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93345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BitWeaving on Ambit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3633D9BD-DCFF-3C4B-8919-9EB386B2868A}"/>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50642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Ambit</a:t>
            </a:r>
          </a:p>
        </p:txBody>
      </p:sp>
      <p:sp>
        <p:nvSpPr>
          <p:cNvPr id="3" name="Content Placeholder 2"/>
          <p:cNvSpPr>
            <a:spLocks noGrp="1"/>
          </p:cNvSpPr>
          <p:nvPr>
            <p:ph idx="1"/>
          </p:nvPr>
        </p:nvSpPr>
        <p:spPr>
          <a:xfrm>
            <a:off x="228600" y="1144488"/>
            <a:ext cx="8610600" cy="4876800"/>
          </a:xfrm>
        </p:spPr>
        <p:txBody>
          <a:bodyPr/>
          <a:lstStyle/>
          <a:p>
            <a:r>
              <a:rPr lang="en-US" dirty="0" err="1"/>
              <a:t>Vivek</a:t>
            </a:r>
            <a:r>
              <a:rPr lang="en-US" dirty="0"/>
              <a:t> Seshadri et al., “</a:t>
            </a:r>
            <a:r>
              <a:rPr lang="en-US" b="1" dirty="0">
                <a:hlinkClick r:id="rId2"/>
              </a:rPr>
              <a:t>Ambit: In-Memory Accelerator for Bulk Bitwise Operations Using Commodity DRAM Technology</a:t>
            </a:r>
            <a:r>
              <a:rPr lang="en-US" dirty="0"/>
              <a:t>,” MICRO 2017.</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p:cNvPicPr>
            <a:picLocks noChangeAspect="1"/>
          </p:cNvPicPr>
          <p:nvPr/>
        </p:nvPicPr>
        <p:blipFill>
          <a:blip r:embed="rId3"/>
          <a:stretch>
            <a:fillRect/>
          </a:stretch>
        </p:blipFill>
        <p:spPr>
          <a:xfrm>
            <a:off x="0" y="3641055"/>
            <a:ext cx="9144000" cy="2092201"/>
          </a:xfrm>
          <a:prstGeom prst="rect">
            <a:avLst/>
          </a:prstGeom>
        </p:spPr>
      </p:pic>
    </p:spTree>
    <p:extLst>
      <p:ext uri="{BB962C8B-B14F-4D97-AF65-F5344CB8AC3E}">
        <p14:creationId xmlns:p14="http://schemas.microsoft.com/office/powerpoint/2010/main" val="3363952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In-DRAM Bulk Bitwise Execution</a:t>
            </a:r>
          </a:p>
        </p:txBody>
      </p:sp>
      <p:sp>
        <p:nvSpPr>
          <p:cNvPr id="3" name="Content Placeholder 2"/>
          <p:cNvSpPr>
            <a:spLocks noGrp="1"/>
          </p:cNvSpPr>
          <p:nvPr>
            <p:ph idx="1"/>
          </p:nvPr>
        </p:nvSpPr>
        <p:spPr>
          <a:xfrm>
            <a:off x="228600" y="1000472"/>
            <a:ext cx="8610600" cy="4876800"/>
          </a:xfrm>
        </p:spPr>
        <p:txBody>
          <a:bodyPr/>
          <a:lstStyle/>
          <a:p>
            <a:r>
              <a:rPr lang="en-US" dirty="0" err="1"/>
              <a:t>Vivek</a:t>
            </a:r>
            <a:r>
              <a:rPr lang="en-US" dirty="0"/>
              <a:t> Seshadri and Onur Mutlu,</a:t>
            </a:r>
            <a:br>
              <a:rPr lang="en-US" dirty="0"/>
            </a:br>
            <a:r>
              <a:rPr lang="en-US" b="1" dirty="0">
                <a:hlinkClick r:id="rId2"/>
              </a:rPr>
              <a:t>"In-DRAM Bulk Bitwise Execution Engine"</a:t>
            </a:r>
            <a:r>
              <a:rPr lang="en-US" dirty="0"/>
              <a:t> </a:t>
            </a:r>
            <a:br>
              <a:rPr lang="en-US" dirty="0"/>
            </a:br>
            <a:r>
              <a:rPr lang="en-US" i="1" dirty="0"/>
              <a:t>Invited Book Chapter in Advances in Computers</a:t>
            </a:r>
            <a:r>
              <a:rPr lang="en-US" dirty="0"/>
              <a:t>, to appear in 2020. </a:t>
            </a:r>
            <a:br>
              <a:rPr lang="en-US" dirty="0"/>
            </a:br>
            <a:r>
              <a:rPr lang="en-US" dirty="0"/>
              <a:t>[</a:t>
            </a:r>
            <a:r>
              <a:rPr lang="en-US" dirty="0">
                <a:hlinkClick r:id="rId2"/>
              </a:rPr>
              <a:t>Preliminary arXiv version</a:t>
            </a:r>
            <a:r>
              <a:rPr lang="en-US" dirty="0"/>
              <a:t>]</a:t>
            </a:r>
          </a:p>
          <a:p>
            <a:pPr marL="0" indent="0">
              <a:buNone/>
            </a:pPr>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AB84BF9-0E65-2149-BD37-BF6C5954758F}"/>
              </a:ext>
            </a:extLst>
          </p:cNvPr>
          <p:cNvPicPr>
            <a:picLocks noChangeAspect="1"/>
          </p:cNvPicPr>
          <p:nvPr/>
        </p:nvPicPr>
        <p:blipFill>
          <a:blip r:embed="rId3"/>
          <a:stretch>
            <a:fillRect/>
          </a:stretch>
        </p:blipFill>
        <p:spPr>
          <a:xfrm>
            <a:off x="527921" y="3799136"/>
            <a:ext cx="8011958" cy="2261319"/>
          </a:xfrm>
          <a:prstGeom prst="rect">
            <a:avLst/>
          </a:prstGeom>
        </p:spPr>
      </p:pic>
    </p:spTree>
    <p:extLst>
      <p:ext uri="{BB962C8B-B14F-4D97-AF65-F5344CB8AC3E}">
        <p14:creationId xmlns:p14="http://schemas.microsoft.com/office/powerpoint/2010/main" val="5175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4510B7D2-8949-194C-A951-66E3876F4C90}"/>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lvl="0">
              <a:defRPr/>
            </a:pPr>
            <a:r>
              <a:rPr lang="en-US" sz="3800" kern="0" dirty="0">
                <a:solidFill>
                  <a:srgbClr val="006633"/>
                </a:solidFill>
                <a:latin typeface="Garamond"/>
              </a:rPr>
              <a:t>Data Overwhelms Modern Machines </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4" name="Rectangle 33">
            <a:extLst>
              <a:ext uri="{FF2B5EF4-FFF2-40B4-BE49-F238E27FC236}">
                <a16:creationId xmlns:a16="http://schemas.microsoft.com/office/drawing/2014/main" id="{84B0F726-3DD6-564A-9BCA-59E1A719EC12}"/>
              </a:ext>
            </a:extLst>
          </p:cNvPr>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850848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Sounds Good, No?</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E99DE65-89F3-4740-9D5C-84FCC95E10D8}"/>
              </a:ext>
            </a:extLst>
          </p:cNvPr>
          <p:cNvPicPr>
            <a:picLocks noChangeAspect="1"/>
          </p:cNvPicPr>
          <p:nvPr/>
        </p:nvPicPr>
        <p:blipFill>
          <a:blip r:embed="rId2"/>
          <a:stretch>
            <a:fillRect/>
          </a:stretch>
        </p:blipFill>
        <p:spPr>
          <a:xfrm>
            <a:off x="0" y="1236847"/>
            <a:ext cx="9144000" cy="4864359"/>
          </a:xfrm>
          <a:prstGeom prst="rect">
            <a:avLst/>
          </a:prstGeom>
        </p:spPr>
      </p:pic>
      <p:sp>
        <p:nvSpPr>
          <p:cNvPr id="6" name="Rectangle 5">
            <a:extLst>
              <a:ext uri="{FF2B5EF4-FFF2-40B4-BE49-F238E27FC236}">
                <a16:creationId xmlns:a16="http://schemas.microsoft.com/office/drawing/2014/main" id="{DABB5A7D-CF5C-3841-A33B-2A2DB03ADA96}"/>
              </a:ext>
            </a:extLst>
          </p:cNvPr>
          <p:cNvSpPr/>
          <p:nvPr/>
        </p:nvSpPr>
        <p:spPr>
          <a:xfrm>
            <a:off x="107504" y="3429000"/>
            <a:ext cx="7776864" cy="122413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6" y="5164092"/>
            <a:ext cx="8747213" cy="9371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3747781" y="998029"/>
            <a:ext cx="50946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Review from ISCA 2016</a:t>
            </a:r>
          </a:p>
        </p:txBody>
      </p:sp>
    </p:spTree>
    <p:extLst>
      <p:ext uri="{BB962C8B-B14F-4D97-AF65-F5344CB8AC3E}">
        <p14:creationId xmlns:p14="http://schemas.microsoft.com/office/powerpoint/2010/main" val="2617120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88EEA-9754-C840-8E10-45C1F8FF5783}"/>
              </a:ext>
            </a:extLst>
          </p:cNvPr>
          <p:cNvPicPr>
            <a:picLocks noChangeAspect="1"/>
          </p:cNvPicPr>
          <p:nvPr/>
        </p:nvPicPr>
        <p:blipFill>
          <a:blip r:embed="rId2"/>
          <a:stretch>
            <a:fillRect/>
          </a:stretch>
        </p:blipFill>
        <p:spPr>
          <a:xfrm>
            <a:off x="95252" y="2247422"/>
            <a:ext cx="8953500" cy="3441700"/>
          </a:xfrm>
          <a:prstGeom prst="rect">
            <a:avLst/>
          </a:prstGeom>
        </p:spPr>
      </p:pic>
      <p:sp>
        <p:nvSpPr>
          <p:cNvPr id="2" name="Title 1">
            <a:extLst>
              <a:ext uri="{FF2B5EF4-FFF2-40B4-BE49-F238E27FC236}">
                <a16:creationId xmlns:a16="http://schemas.microsoft.com/office/drawing/2014/main" id="{5EB59A91-5589-ED4B-8CAC-A60A4E133C9E}"/>
              </a:ext>
            </a:extLst>
          </p:cNvPr>
          <p:cNvSpPr>
            <a:spLocks noGrp="1"/>
          </p:cNvSpPr>
          <p:nvPr>
            <p:ph type="title"/>
          </p:nvPr>
        </p:nvSpPr>
        <p:spPr/>
        <p:txBody>
          <a:bodyPr/>
          <a:lstStyle/>
          <a:p>
            <a:r>
              <a:rPr lang="en-US" dirty="0"/>
              <a:t>Another Review </a:t>
            </a:r>
          </a:p>
        </p:txBody>
      </p:sp>
      <p:sp>
        <p:nvSpPr>
          <p:cNvPr id="4" name="Slide Number Placeholder 3">
            <a:extLst>
              <a:ext uri="{FF2B5EF4-FFF2-40B4-BE49-F238E27FC236}">
                <a16:creationId xmlns:a16="http://schemas.microsoft.com/office/drawing/2014/main" id="{F6070357-440C-BD4C-B0A8-13DC815531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F7980CA6-792B-924D-891D-3E031F2FFD67}"/>
              </a:ext>
            </a:extLst>
          </p:cNvPr>
          <p:cNvSpPr/>
          <p:nvPr/>
        </p:nvSpPr>
        <p:spPr>
          <a:xfrm>
            <a:off x="91987" y="4521494"/>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E64EC82F-F1F6-7A4B-88BE-9A601CDCC2B3}"/>
              </a:ext>
            </a:extLst>
          </p:cNvPr>
          <p:cNvSpPr txBox="1"/>
          <p:nvPr/>
        </p:nvSpPr>
        <p:spPr>
          <a:xfrm>
            <a:off x="2164312" y="1061336"/>
            <a:ext cx="6865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Another Review from ISCA 2016</a:t>
            </a:r>
          </a:p>
        </p:txBody>
      </p:sp>
    </p:spTree>
    <p:extLst>
      <p:ext uri="{BB962C8B-B14F-4D97-AF65-F5344CB8AC3E}">
        <p14:creationId xmlns:p14="http://schemas.microsoft.com/office/powerpoint/2010/main" val="208266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7C6A-3BE4-334E-B989-02C1A262619C}"/>
              </a:ext>
            </a:extLst>
          </p:cNvPr>
          <p:cNvSpPr>
            <a:spLocks noGrp="1"/>
          </p:cNvSpPr>
          <p:nvPr>
            <p:ph type="title"/>
          </p:nvPr>
        </p:nvSpPr>
        <p:spPr/>
        <p:txBody>
          <a:bodyPr/>
          <a:lstStyle/>
          <a:p>
            <a:r>
              <a:rPr lang="en-US" dirty="0"/>
              <a:t>Yet Another Review</a:t>
            </a:r>
          </a:p>
        </p:txBody>
      </p:sp>
      <p:sp>
        <p:nvSpPr>
          <p:cNvPr id="4" name="Slide Number Placeholder 3">
            <a:extLst>
              <a:ext uri="{FF2B5EF4-FFF2-40B4-BE49-F238E27FC236}">
                <a16:creationId xmlns:a16="http://schemas.microsoft.com/office/drawing/2014/main" id="{27876EE3-DF60-8B48-85A3-D84BEB6B9E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C24ABB3-1FE4-4B40-900C-069030A0811A}"/>
              </a:ext>
            </a:extLst>
          </p:cNvPr>
          <p:cNvPicPr>
            <a:picLocks noChangeAspect="1"/>
          </p:cNvPicPr>
          <p:nvPr/>
        </p:nvPicPr>
        <p:blipFill>
          <a:blip r:embed="rId2"/>
          <a:stretch>
            <a:fillRect/>
          </a:stretch>
        </p:blipFill>
        <p:spPr>
          <a:xfrm>
            <a:off x="0" y="2263033"/>
            <a:ext cx="9144000" cy="3193330"/>
          </a:xfrm>
          <a:prstGeom prst="rect">
            <a:avLst/>
          </a:prstGeom>
        </p:spPr>
      </p:pic>
      <p:sp>
        <p:nvSpPr>
          <p:cNvPr id="6" name="TextBox 5">
            <a:extLst>
              <a:ext uri="{FF2B5EF4-FFF2-40B4-BE49-F238E27FC236}">
                <a16:creationId xmlns:a16="http://schemas.microsoft.com/office/drawing/2014/main" id="{CBECF630-EAC4-0D42-82A4-C39F64C0CD71}"/>
              </a:ext>
            </a:extLst>
          </p:cNvPr>
          <p:cNvSpPr txBox="1"/>
          <p:nvPr/>
        </p:nvSpPr>
        <p:spPr>
          <a:xfrm>
            <a:off x="1459373" y="953661"/>
            <a:ext cx="76754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Yet Another Review from ISCA 2016</a:t>
            </a:r>
          </a:p>
        </p:txBody>
      </p:sp>
      <p:sp>
        <p:nvSpPr>
          <p:cNvPr id="7" name="Rectangle 6">
            <a:extLst>
              <a:ext uri="{FF2B5EF4-FFF2-40B4-BE49-F238E27FC236}">
                <a16:creationId xmlns:a16="http://schemas.microsoft.com/office/drawing/2014/main" id="{B3B02E46-1D53-824E-A9D6-1C8DA8313F67}"/>
              </a:ext>
            </a:extLst>
          </p:cNvPr>
          <p:cNvSpPr/>
          <p:nvPr/>
        </p:nvSpPr>
        <p:spPr>
          <a:xfrm>
            <a:off x="55517" y="3068960"/>
            <a:ext cx="8956765" cy="1167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762457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8E266-987E-0343-9F67-81C498594C52}"/>
              </a:ext>
            </a:extLst>
          </p:cNvPr>
          <p:cNvSpPr>
            <a:spLocks noGrp="1"/>
          </p:cNvSpPr>
          <p:nvPr>
            <p:ph type="title"/>
          </p:nvPr>
        </p:nvSpPr>
        <p:spPr/>
        <p:txBody>
          <a:bodyPr/>
          <a:lstStyle/>
          <a:p>
            <a:r>
              <a:rPr lang="en-US" dirty="0"/>
              <a:t>The Reviewer Accountability Problem</a:t>
            </a:r>
          </a:p>
        </p:txBody>
      </p:sp>
      <p:sp>
        <p:nvSpPr>
          <p:cNvPr id="4" name="Slide Number Placeholder 3">
            <a:extLst>
              <a:ext uri="{FF2B5EF4-FFF2-40B4-BE49-F238E27FC236}">
                <a16:creationId xmlns:a16="http://schemas.microsoft.com/office/drawing/2014/main" id="{C6E298D3-AA65-A240-A796-7FC4FB675D9B}"/>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73</a:t>
            </a:fld>
            <a:endParaRPr lang="en-US" altLang="en-US">
              <a:solidFill>
                <a:srgbClr val="000000"/>
              </a:solidFill>
            </a:endParaRPr>
          </a:p>
        </p:txBody>
      </p:sp>
      <p:pic>
        <p:nvPicPr>
          <p:cNvPr id="5" name="Picture 4">
            <a:extLst>
              <a:ext uri="{FF2B5EF4-FFF2-40B4-BE49-F238E27FC236}">
                <a16:creationId xmlns:a16="http://schemas.microsoft.com/office/drawing/2014/main" id="{22892B47-3E5E-1241-9593-44B651BDD2E9}"/>
              </a:ext>
            </a:extLst>
          </p:cNvPr>
          <p:cNvPicPr>
            <a:picLocks noChangeAspect="1"/>
          </p:cNvPicPr>
          <p:nvPr/>
        </p:nvPicPr>
        <p:blipFill>
          <a:blip r:embed="rId2"/>
          <a:stretch>
            <a:fillRect/>
          </a:stretch>
        </p:blipFill>
        <p:spPr>
          <a:xfrm>
            <a:off x="106961" y="2492896"/>
            <a:ext cx="8785519" cy="1573262"/>
          </a:xfrm>
          <a:prstGeom prst="rect">
            <a:avLst/>
          </a:prstGeom>
        </p:spPr>
      </p:pic>
    </p:spTree>
    <p:extLst>
      <p:ext uri="{BB962C8B-B14F-4D97-AF65-F5344CB8AC3E}">
        <p14:creationId xmlns:p14="http://schemas.microsoft.com/office/powerpoint/2010/main" val="160260632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EF3D-A6D9-4445-87A7-A612C9E4D429}"/>
              </a:ext>
            </a:extLst>
          </p:cNvPr>
          <p:cNvSpPr>
            <a:spLocks noGrp="1"/>
          </p:cNvSpPr>
          <p:nvPr>
            <p:ph type="title"/>
          </p:nvPr>
        </p:nvSpPr>
        <p:spPr/>
        <p:txBody>
          <a:bodyPr/>
          <a:lstStyle/>
          <a:p>
            <a:r>
              <a:rPr lang="en-US" dirty="0"/>
              <a:t>We Have a Mindset Issue…</a:t>
            </a:r>
          </a:p>
        </p:txBody>
      </p:sp>
      <p:sp>
        <p:nvSpPr>
          <p:cNvPr id="3" name="Content Placeholder 2">
            <a:extLst>
              <a:ext uri="{FF2B5EF4-FFF2-40B4-BE49-F238E27FC236}">
                <a16:creationId xmlns:a16="http://schemas.microsoft.com/office/drawing/2014/main" id="{ACB86461-18B8-1740-8D54-1808C5637F66}"/>
              </a:ext>
            </a:extLst>
          </p:cNvPr>
          <p:cNvSpPr>
            <a:spLocks noGrp="1"/>
          </p:cNvSpPr>
          <p:nvPr>
            <p:ph idx="1"/>
          </p:nvPr>
        </p:nvSpPr>
        <p:spPr/>
        <p:txBody>
          <a:bodyPr/>
          <a:lstStyle/>
          <a:p>
            <a:r>
              <a:rPr lang="en-US" dirty="0"/>
              <a:t>There are </a:t>
            </a:r>
            <a:r>
              <a:rPr lang="en-US" dirty="0">
                <a:solidFill>
                  <a:srgbClr val="0000FF"/>
                </a:solidFill>
              </a:rPr>
              <a:t>many other similar examples from reviews</a:t>
            </a:r>
            <a:r>
              <a:rPr lang="en-US" dirty="0"/>
              <a:t>…</a:t>
            </a:r>
          </a:p>
          <a:p>
            <a:pPr lvl="1"/>
            <a:r>
              <a:rPr lang="en-US" dirty="0"/>
              <a:t>For many other papers…</a:t>
            </a:r>
          </a:p>
          <a:p>
            <a:endParaRPr lang="en-US" dirty="0"/>
          </a:p>
          <a:p>
            <a:r>
              <a:rPr lang="en-US" dirty="0"/>
              <a:t>And, we are not even talking about JEDEC yet…</a:t>
            </a:r>
          </a:p>
          <a:p>
            <a:pPr marL="0" indent="0">
              <a:buNone/>
            </a:pPr>
            <a:endParaRPr lang="en-US" dirty="0"/>
          </a:p>
          <a:p>
            <a:r>
              <a:rPr lang="en-US" dirty="0"/>
              <a:t>How do we fix the mindset problem?</a:t>
            </a:r>
          </a:p>
          <a:p>
            <a:pPr marL="0" indent="0">
              <a:buNone/>
            </a:pPr>
            <a:endParaRPr lang="en-US" dirty="0"/>
          </a:p>
          <a:p>
            <a:r>
              <a:rPr lang="en-US" dirty="0"/>
              <a:t>By doing more research, education, implementation in alternative processing paradigms</a:t>
            </a:r>
          </a:p>
        </p:txBody>
      </p:sp>
      <p:sp>
        <p:nvSpPr>
          <p:cNvPr id="4" name="Slide Number Placeholder 3">
            <a:extLst>
              <a:ext uri="{FF2B5EF4-FFF2-40B4-BE49-F238E27FC236}">
                <a16:creationId xmlns:a16="http://schemas.microsoft.com/office/drawing/2014/main" id="{DA3C8794-0D30-0B4B-AAD0-36D6E78920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D08C6B44-2A64-A84F-86E8-82C554DBAF6F}"/>
              </a:ext>
            </a:extLst>
          </p:cNvPr>
          <p:cNvSpPr txBox="1"/>
          <p:nvPr/>
        </p:nvSpPr>
        <p:spPr>
          <a:xfrm>
            <a:off x="177885" y="5614184"/>
            <a:ext cx="895790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ahoma"/>
                <a:ea typeface="+mn-ea"/>
                <a:cs typeface="+mn-cs"/>
              </a:rPr>
              <a:t>We need to work on enabling the better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507619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400" dirty="0"/>
              <a:t>Suggestion to Community</a:t>
            </a:r>
          </a:p>
        </p:txBody>
      </p:sp>
      <p:sp>
        <p:nvSpPr>
          <p:cNvPr id="3" name="Content Placeholder 2"/>
          <p:cNvSpPr>
            <a:spLocks noGrp="1"/>
          </p:cNvSpPr>
          <p:nvPr>
            <p:ph idx="1"/>
          </p:nvPr>
        </p:nvSpPr>
        <p:spPr>
          <a:xfrm>
            <a:off x="-27282" y="2132856"/>
            <a:ext cx="9144000" cy="2088232"/>
          </a:xfrm>
        </p:spPr>
        <p:txBody>
          <a:bodyPr/>
          <a:lstStyle/>
          <a:p>
            <a:pPr marL="0" indent="0" algn="ctr">
              <a:buNone/>
            </a:pPr>
            <a:r>
              <a:rPr lang="en-US" sz="6400" dirty="0">
                <a:solidFill>
                  <a:srgbClr val="0000FF"/>
                </a:solidFill>
              </a:rPr>
              <a:t>We Need to Fix the </a:t>
            </a:r>
            <a:r>
              <a:rPr lang="en-US" sz="6400" dirty="0">
                <a:solidFill>
                  <a:srgbClr val="FF0000"/>
                </a:solidFill>
              </a:rPr>
              <a:t>Reviewer Accountability </a:t>
            </a:r>
            <a:r>
              <a:rPr lang="en-US" sz="6400" dirty="0">
                <a:solidFill>
                  <a:srgbClr val="0000FF"/>
                </a:solidFill>
              </a:rPr>
              <a:t>Problem</a:t>
            </a:r>
            <a:endParaRPr lang="en-US" sz="6400" dirty="0">
              <a:solidFill>
                <a:srgbClr val="FF0000"/>
              </a:solidFill>
            </a:endParaRPr>
          </a:p>
        </p:txBody>
      </p:sp>
    </p:spTree>
    <p:extLst>
      <p:ext uri="{BB962C8B-B14F-4D97-AF65-F5344CB8AC3E}">
        <p14:creationId xmlns:p14="http://schemas.microsoft.com/office/powerpoint/2010/main" val="264970368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Main Memory Needs </a:t>
            </a:r>
          </a:p>
          <a:p>
            <a:pPr marL="0" indent="0" algn="ctr">
              <a:buNone/>
            </a:pPr>
            <a:r>
              <a:rPr lang="en-US" sz="6400" dirty="0">
                <a:solidFill>
                  <a:srgbClr val="0432FF"/>
                </a:solidFill>
              </a:rPr>
              <a:t>Intelligent Controllers</a:t>
            </a:r>
          </a:p>
        </p:txBody>
      </p:sp>
    </p:spTree>
    <p:extLst>
      <p:ext uri="{BB962C8B-B14F-4D97-AF65-F5344CB8AC3E}">
        <p14:creationId xmlns:p14="http://schemas.microsoft.com/office/powerpoint/2010/main" val="71213324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Takeaway</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FF0000"/>
                </a:solidFill>
              </a:rPr>
              <a:t>Our Community Needs</a:t>
            </a:r>
          </a:p>
          <a:p>
            <a:pPr marL="0" indent="0" algn="ctr">
              <a:buNone/>
            </a:pPr>
            <a:r>
              <a:rPr lang="en-US" sz="6400" dirty="0">
                <a:solidFill>
                  <a:srgbClr val="0432FF"/>
                </a:solidFill>
              </a:rPr>
              <a:t>Accountable Reviewers</a:t>
            </a:r>
          </a:p>
        </p:txBody>
      </p:sp>
    </p:spTree>
    <p:extLst>
      <p:ext uri="{BB962C8B-B14F-4D97-AF65-F5344CB8AC3E}">
        <p14:creationId xmlns:p14="http://schemas.microsoft.com/office/powerpoint/2010/main" val="45453758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52400"/>
            <a:ext cx="8915400" cy="1066800"/>
          </a:xfrm>
        </p:spPr>
        <p:txBody>
          <a:bodyPr/>
          <a:lstStyle/>
          <a:p>
            <a:r>
              <a:rPr lang="en-US" sz="3600" dirty="0"/>
              <a:t>RowClone &amp; Bitwise Ops in Real DRAM Chips</a:t>
            </a:r>
          </a:p>
        </p:txBody>
      </p:sp>
      <p:sp>
        <p:nvSpPr>
          <p:cNvPr id="3" name="Content Placeholder 2">
            <a:extLst>
              <a:ext uri="{FF2B5EF4-FFF2-40B4-BE49-F238E27FC236}">
                <a16:creationId xmlns:a16="http://schemas.microsoft.com/office/drawing/2014/main" id="{DB1A4443-2E98-764F-908C-81448DD075E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9823F975-6B05-DB49-A430-E7125413BB12}"/>
              </a:ext>
            </a:extLst>
          </p:cNvPr>
          <p:cNvPicPr>
            <a:picLocks noChangeAspect="1"/>
          </p:cNvPicPr>
          <p:nvPr/>
        </p:nvPicPr>
        <p:blipFill>
          <a:blip r:embed="rId2"/>
          <a:stretch>
            <a:fillRect/>
          </a:stretch>
        </p:blipFill>
        <p:spPr>
          <a:xfrm>
            <a:off x="323850" y="2552700"/>
            <a:ext cx="8496300" cy="1752600"/>
          </a:xfrm>
          <a:prstGeom prst="rect">
            <a:avLst/>
          </a:prstGeom>
        </p:spPr>
      </p:pic>
      <p:sp>
        <p:nvSpPr>
          <p:cNvPr id="6" name="TextBox 5">
            <a:extLst>
              <a:ext uri="{FF2B5EF4-FFF2-40B4-BE49-F238E27FC236}">
                <a16:creationId xmlns:a16="http://schemas.microsoft.com/office/drawing/2014/main" id="{F3287F42-34EE-8942-A545-2BE0B4A6C8A7}"/>
              </a:ext>
            </a:extLst>
          </p:cNvPr>
          <p:cNvSpPr txBox="1"/>
          <p:nvPr/>
        </p:nvSpPr>
        <p:spPr>
          <a:xfrm>
            <a:off x="2036420" y="6400800"/>
            <a:ext cx="55835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https://parallel.princeton.edu/papers/micro19-gao.pdf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9824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DAC-13D7-7C42-A02F-3B3F2CF4A126}"/>
              </a:ext>
            </a:extLst>
          </p:cNvPr>
          <p:cNvSpPr>
            <a:spLocks noGrp="1"/>
          </p:cNvSpPr>
          <p:nvPr>
            <p:ph type="title"/>
          </p:nvPr>
        </p:nvSpPr>
        <p:spPr>
          <a:xfrm>
            <a:off x="228600" y="152400"/>
            <a:ext cx="8915400" cy="1066800"/>
          </a:xfrm>
        </p:spPr>
        <p:txBody>
          <a:bodyPr/>
          <a:lstStyle/>
          <a:p>
            <a:r>
              <a:rPr lang="en-US" sz="3800" dirty="0"/>
              <a:t>Pinatubo: RowClone and Bitwise Ops in PCM</a:t>
            </a:r>
          </a:p>
        </p:txBody>
      </p:sp>
      <p:sp>
        <p:nvSpPr>
          <p:cNvPr id="3" name="Content Placeholder 2">
            <a:extLst>
              <a:ext uri="{FF2B5EF4-FFF2-40B4-BE49-F238E27FC236}">
                <a16:creationId xmlns:a16="http://schemas.microsoft.com/office/drawing/2014/main" id="{18D34E14-8BC1-B241-8615-904193121A7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B493DC83-9774-E64A-AD3E-B41DC92FF4B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6861CCF-B625-514B-BA14-C39CE0147261}"/>
              </a:ext>
            </a:extLst>
          </p:cNvPr>
          <p:cNvPicPr>
            <a:picLocks noChangeAspect="1"/>
          </p:cNvPicPr>
          <p:nvPr/>
        </p:nvPicPr>
        <p:blipFill>
          <a:blip r:embed="rId2"/>
          <a:stretch>
            <a:fillRect/>
          </a:stretch>
        </p:blipFill>
        <p:spPr>
          <a:xfrm>
            <a:off x="317500" y="2279650"/>
            <a:ext cx="8509000" cy="2298700"/>
          </a:xfrm>
          <a:prstGeom prst="rect">
            <a:avLst/>
          </a:prstGeom>
        </p:spPr>
      </p:pic>
      <p:sp>
        <p:nvSpPr>
          <p:cNvPr id="6" name="TextBox 5">
            <a:extLst>
              <a:ext uri="{FF2B5EF4-FFF2-40B4-BE49-F238E27FC236}">
                <a16:creationId xmlns:a16="http://schemas.microsoft.com/office/drawing/2014/main" id="{899872E1-1869-F847-B999-C5D5CD7A1EF8}"/>
              </a:ext>
            </a:extLst>
          </p:cNvPr>
          <p:cNvSpPr txBox="1"/>
          <p:nvPr/>
        </p:nvSpPr>
        <p:spPr>
          <a:xfrm>
            <a:off x="1583527" y="6437671"/>
            <a:ext cx="620554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https://cseweb.ucsd.edu/~jzhao/files/Pinatubo-dac2016.pdf</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82579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lang="en-US" dirty="0">
                <a:solidFill>
                  <a:srgbClr val="006633"/>
                </a:solidFill>
              </a:rPr>
              <a:t>Data is Key for Future Workloads</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spTree>
    <p:extLst>
      <p:ext uri="{BB962C8B-B14F-4D97-AF65-F5344CB8AC3E}">
        <p14:creationId xmlns:p14="http://schemas.microsoft.com/office/powerpoint/2010/main" val="78683253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6241-0813-464A-9D08-DE6D4EA14808}"/>
              </a:ext>
            </a:extLst>
          </p:cNvPr>
          <p:cNvSpPr>
            <a:spLocks noGrp="1"/>
          </p:cNvSpPr>
          <p:nvPr>
            <p:ph type="title"/>
          </p:nvPr>
        </p:nvSpPr>
        <p:spPr/>
        <p:txBody>
          <a:bodyPr/>
          <a:lstStyle/>
          <a:p>
            <a:r>
              <a:rPr lang="en-US" dirty="0"/>
              <a:t>Aside: A Recommended Book</a:t>
            </a:r>
          </a:p>
        </p:txBody>
      </p:sp>
      <p:sp>
        <p:nvSpPr>
          <p:cNvPr id="4" name="Slide Number Placeholder 3">
            <a:extLst>
              <a:ext uri="{FF2B5EF4-FFF2-40B4-BE49-F238E27FC236}">
                <a16:creationId xmlns:a16="http://schemas.microsoft.com/office/drawing/2014/main" id="{1EA03807-378B-8246-B5B3-59D1BB0A9F8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Content Placeholder 6">
            <a:extLst>
              <a:ext uri="{FF2B5EF4-FFF2-40B4-BE49-F238E27FC236}">
                <a16:creationId xmlns:a16="http://schemas.microsoft.com/office/drawing/2014/main" id="{7F411DE2-5B9A-554B-B7C8-C68501F10697}"/>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18B20F9B-4201-1145-AE30-0C9E18C2F4BC}"/>
              </a:ext>
            </a:extLst>
          </p:cNvPr>
          <p:cNvPicPr>
            <a:picLocks noChangeAspect="1"/>
          </p:cNvPicPr>
          <p:nvPr/>
        </p:nvPicPr>
        <p:blipFill>
          <a:blip r:embed="rId2"/>
          <a:stretch>
            <a:fillRect/>
          </a:stretch>
        </p:blipFill>
        <p:spPr>
          <a:xfrm>
            <a:off x="2133601" y="898292"/>
            <a:ext cx="4512818" cy="5877158"/>
          </a:xfrm>
          <a:prstGeom prst="rect">
            <a:avLst/>
          </a:prstGeom>
        </p:spPr>
      </p:pic>
      <p:sp>
        <p:nvSpPr>
          <p:cNvPr id="6" name="TextBox 5">
            <a:extLst>
              <a:ext uri="{FF2B5EF4-FFF2-40B4-BE49-F238E27FC236}">
                <a16:creationId xmlns:a16="http://schemas.microsoft.com/office/drawing/2014/main" id="{59D36135-B84C-794A-BE0C-29786A44B37D}"/>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Tree>
    <p:extLst>
      <p:ext uri="{BB962C8B-B14F-4D97-AF65-F5344CB8AC3E}">
        <p14:creationId xmlns:p14="http://schemas.microsoft.com/office/powerpoint/2010/main" val="254948558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97F7-A2EE-C646-8ACB-F1F4FB4BBA3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06AC08-5CE8-C048-B846-EDDEDA7BFA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81869" y="971814"/>
            <a:ext cx="6623050" cy="4967288"/>
          </a:xfrm>
        </p:spPr>
      </p:pic>
      <p:sp>
        <p:nvSpPr>
          <p:cNvPr id="4" name="Slide Number Placeholder 3">
            <a:extLst>
              <a:ext uri="{FF2B5EF4-FFF2-40B4-BE49-F238E27FC236}">
                <a16:creationId xmlns:a16="http://schemas.microsoft.com/office/drawing/2014/main" id="{70CBD95F-4F03-C34E-B700-7F3AD6824617}"/>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22F084A6-6CFC-BF43-BDED-80F3750E0F49}"/>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656EAA7C-B2D6-8243-94EA-3FAFBC324624}"/>
              </a:ext>
            </a:extLst>
          </p:cNvPr>
          <p:cNvSpPr/>
          <p:nvPr/>
        </p:nvSpPr>
        <p:spPr>
          <a:xfrm>
            <a:off x="2169158" y="607132"/>
            <a:ext cx="3698986" cy="109367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946220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6FA0-EB74-D446-A18B-E55B58ADEB7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32E1BC0-41FA-8C48-9A83-AB811188E6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37441" y="1102519"/>
            <a:ext cx="6483351" cy="4862512"/>
          </a:xfrm>
        </p:spPr>
      </p:pic>
      <p:sp>
        <p:nvSpPr>
          <p:cNvPr id="4" name="Slide Number Placeholder 3">
            <a:extLst>
              <a:ext uri="{FF2B5EF4-FFF2-40B4-BE49-F238E27FC236}">
                <a16:creationId xmlns:a16="http://schemas.microsoft.com/office/drawing/2014/main" id="{B28B8C0F-605A-6143-8D3E-891C257216E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7" name="TextBox 6">
            <a:extLst>
              <a:ext uri="{FF2B5EF4-FFF2-40B4-BE49-F238E27FC236}">
                <a16:creationId xmlns:a16="http://schemas.microsoft.com/office/drawing/2014/main" id="{E2B359FE-A13A-AF4D-A750-D0FACB085790}"/>
              </a:ext>
            </a:extLst>
          </p:cNvPr>
          <p:cNvSpPr txBox="1"/>
          <p:nvPr/>
        </p:nvSpPr>
        <p:spPr>
          <a:xfrm>
            <a:off x="7034180" y="3382942"/>
            <a:ext cx="2075953" cy="95410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Raj Jain, “</a:t>
            </a: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The Art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Computer Systems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Performance Analysis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Wiley, 1991.</a:t>
            </a:r>
          </a:p>
        </p:txBody>
      </p:sp>
      <p:sp>
        <p:nvSpPr>
          <p:cNvPr id="8" name="Rectangle 7">
            <a:extLst>
              <a:ext uri="{FF2B5EF4-FFF2-40B4-BE49-F238E27FC236}">
                <a16:creationId xmlns:a16="http://schemas.microsoft.com/office/drawing/2014/main" id="{5E22B8AB-D50A-D142-8ECE-CBD2060444D2}"/>
              </a:ext>
            </a:extLst>
          </p:cNvPr>
          <p:cNvSpPr/>
          <p:nvPr/>
        </p:nvSpPr>
        <p:spPr>
          <a:xfrm>
            <a:off x="3020019" y="6206282"/>
            <a:ext cx="1912021" cy="319061"/>
          </a:xfrm>
          <a:prstGeom prst="rect">
            <a:avLst/>
          </a:prstGeom>
          <a:noFill/>
          <a:ln w="57150">
            <a:solidFill>
              <a:srgbClr val="FF0000"/>
            </a:solidFill>
          </a:ln>
          <a:scene3d>
            <a:camera prst="orthographicFront">
              <a:rot lat="0" lon="0" rev="104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59295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Suggestion to Researchers: Principle: Passion</a:t>
            </a:r>
          </a:p>
        </p:txBody>
      </p:sp>
      <p:sp>
        <p:nvSpPr>
          <p:cNvPr id="3" name="Content Placeholder 2"/>
          <p:cNvSpPr>
            <a:spLocks noGrp="1"/>
          </p:cNvSpPr>
          <p:nvPr>
            <p:ph idx="1"/>
          </p:nvPr>
        </p:nvSpPr>
        <p:spPr>
          <a:xfrm>
            <a:off x="-25152" y="1844824"/>
            <a:ext cx="9144000" cy="2088232"/>
          </a:xfrm>
        </p:spPr>
        <p:txBody>
          <a:bodyPr/>
          <a:lstStyle/>
          <a:p>
            <a:pPr marL="0" indent="0" algn="ctr">
              <a:buNone/>
            </a:pPr>
            <a:r>
              <a:rPr lang="en-US" sz="6400" dirty="0">
                <a:solidFill>
                  <a:srgbClr val="0000FF"/>
                </a:solidFill>
              </a:rPr>
              <a:t>Follow Your Passion</a:t>
            </a:r>
          </a:p>
          <a:p>
            <a:pPr marL="0" indent="0" algn="ctr">
              <a:buNone/>
            </a:pPr>
            <a:r>
              <a:rPr lang="en-US" sz="6400" dirty="0">
                <a:solidFill>
                  <a:srgbClr val="FF0000"/>
                </a:solidFill>
              </a:rPr>
              <a:t>(Do not get derailed</a:t>
            </a:r>
          </a:p>
          <a:p>
            <a:pPr marL="0" indent="0" algn="ctr">
              <a:buNone/>
            </a:pPr>
            <a:r>
              <a:rPr lang="en-US" sz="6400" dirty="0">
                <a:solidFill>
                  <a:srgbClr val="FF0000"/>
                </a:solidFill>
              </a:rPr>
              <a:t>by naysayers)</a:t>
            </a:r>
          </a:p>
        </p:txBody>
      </p:sp>
    </p:spTree>
    <p:extLst>
      <p:ext uri="{BB962C8B-B14F-4D97-AF65-F5344CB8AC3E}">
        <p14:creationId xmlns:p14="http://schemas.microsoft.com/office/powerpoint/2010/main" val="237556979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700" dirty="0"/>
              <a:t>Suggestion to Researchers: Principle: Resilience</a:t>
            </a:r>
          </a:p>
        </p:txBody>
      </p:sp>
      <p:sp>
        <p:nvSpPr>
          <p:cNvPr id="3" name="Content Placeholder 2"/>
          <p:cNvSpPr>
            <a:spLocks noGrp="1"/>
          </p:cNvSpPr>
          <p:nvPr>
            <p:ph idx="1"/>
          </p:nvPr>
        </p:nvSpPr>
        <p:spPr>
          <a:xfrm>
            <a:off x="-31034" y="2636912"/>
            <a:ext cx="9144000" cy="2088232"/>
          </a:xfrm>
        </p:spPr>
        <p:txBody>
          <a:bodyPr/>
          <a:lstStyle/>
          <a:p>
            <a:pPr marL="0" indent="0" algn="ctr">
              <a:buNone/>
            </a:pPr>
            <a:r>
              <a:rPr lang="en-US" sz="6400" dirty="0">
                <a:solidFill>
                  <a:srgbClr val="0000FF"/>
                </a:solidFill>
              </a:rPr>
              <a:t>Be Resilient</a:t>
            </a:r>
          </a:p>
        </p:txBody>
      </p:sp>
    </p:spTree>
    <p:extLst>
      <p:ext uri="{BB962C8B-B14F-4D97-AF65-F5344CB8AC3E}">
        <p14:creationId xmlns:p14="http://schemas.microsoft.com/office/powerpoint/2010/main" val="76680964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Principle: Learning and Scholarship</a:t>
            </a:r>
          </a:p>
        </p:txBody>
      </p:sp>
      <p:sp>
        <p:nvSpPr>
          <p:cNvPr id="3" name="Content Placeholder 2"/>
          <p:cNvSpPr>
            <a:spLocks noGrp="1"/>
          </p:cNvSpPr>
          <p:nvPr>
            <p:ph idx="1"/>
          </p:nvPr>
        </p:nvSpPr>
        <p:spPr>
          <a:xfrm>
            <a:off x="0" y="2276872"/>
            <a:ext cx="9144000" cy="2088232"/>
          </a:xfrm>
        </p:spPr>
        <p:txBody>
          <a:bodyPr/>
          <a:lstStyle/>
          <a:p>
            <a:pPr marL="0" indent="0" algn="ctr">
              <a:buNone/>
            </a:pPr>
            <a:r>
              <a:rPr lang="en-US" sz="6400" dirty="0">
                <a:solidFill>
                  <a:srgbClr val="0000FF"/>
                </a:solidFill>
              </a:rPr>
              <a:t>Focus on</a:t>
            </a:r>
          </a:p>
          <a:p>
            <a:pPr marL="0" indent="0" algn="ctr">
              <a:buNone/>
            </a:pPr>
            <a:r>
              <a:rPr lang="en-US" sz="6400" dirty="0">
                <a:solidFill>
                  <a:srgbClr val="FF0000"/>
                </a:solidFill>
              </a:rPr>
              <a:t>learning and scholarship</a:t>
            </a:r>
          </a:p>
        </p:txBody>
      </p:sp>
    </p:spTree>
    <p:extLst>
      <p:ext uri="{BB962C8B-B14F-4D97-AF65-F5344CB8AC3E}">
        <p14:creationId xmlns:p14="http://schemas.microsoft.com/office/powerpoint/2010/main" val="399633470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DC41-E99E-614E-B240-6AE2EE689A04}"/>
              </a:ext>
            </a:extLst>
          </p:cNvPr>
          <p:cNvSpPr>
            <a:spLocks noGrp="1"/>
          </p:cNvSpPr>
          <p:nvPr>
            <p:ph type="title"/>
          </p:nvPr>
        </p:nvSpPr>
        <p:spPr/>
        <p:txBody>
          <a:bodyPr/>
          <a:lstStyle/>
          <a:p>
            <a:r>
              <a:rPr lang="en-US" dirty="0"/>
              <a:t>Principle: Learning and Scholarship</a:t>
            </a:r>
          </a:p>
        </p:txBody>
      </p:sp>
      <p:sp>
        <p:nvSpPr>
          <p:cNvPr id="3" name="Content Placeholder 2">
            <a:extLst>
              <a:ext uri="{FF2B5EF4-FFF2-40B4-BE49-F238E27FC236}">
                <a16:creationId xmlns:a16="http://schemas.microsoft.com/office/drawing/2014/main" id="{13B59334-8EFC-3F4D-A8ED-1074F35B271A}"/>
              </a:ext>
            </a:extLst>
          </p:cNvPr>
          <p:cNvSpPr>
            <a:spLocks noGrp="1"/>
          </p:cNvSpPr>
          <p:nvPr>
            <p:ph idx="1"/>
          </p:nvPr>
        </p:nvSpPr>
        <p:spPr/>
        <p:txBody>
          <a:bodyPr/>
          <a:lstStyle/>
          <a:p>
            <a:endParaRPr lang="en-US"/>
          </a:p>
        </p:txBody>
      </p:sp>
      <p:sp>
        <p:nvSpPr>
          <p:cNvPr id="5" name="Content Placeholder 2">
            <a:extLst>
              <a:ext uri="{FF2B5EF4-FFF2-40B4-BE49-F238E27FC236}">
                <a16:creationId xmlns:a16="http://schemas.microsoft.com/office/drawing/2014/main" id="{92EC0F82-89AB-4E40-B757-7D0F59CC1BB3}"/>
              </a:ext>
            </a:extLst>
          </p:cNvPr>
          <p:cNvSpPr txBox="1">
            <a:spLocks/>
          </p:cNvSpPr>
          <p:nvPr/>
        </p:nvSpPr>
        <p:spPr bwMode="auto">
          <a:xfrm>
            <a:off x="0" y="2564904"/>
            <a:ext cx="91440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6400" b="0" i="0" u="none" strike="noStrike" kern="0" cap="none" spc="0" normalizeH="0" baseline="0" noProof="0" dirty="0">
                <a:ln>
                  <a:noFill/>
                </a:ln>
                <a:solidFill>
                  <a:srgbClr val="0000FF"/>
                </a:solidFill>
                <a:effectLst/>
                <a:uLnTx/>
                <a:uFillTx/>
                <a:latin typeface="Tahoma"/>
                <a:ea typeface="+mn-ea"/>
                <a:cs typeface="+mn-cs"/>
              </a:rPr>
              <a:t>The quality of your work defines your impact</a:t>
            </a:r>
            <a:endParaRPr kumimoji="0" lang="en-US" sz="6400" b="0"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2070378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t>1. Minimally changing memory chips</a:t>
            </a:r>
          </a:p>
          <a:p>
            <a:pPr algn="l"/>
            <a:r>
              <a:rPr lang="en-US" sz="3600" dirty="0">
                <a:solidFill>
                  <a:srgbClr val="0000FF"/>
                </a:solidFill>
              </a:rPr>
              <a:t>2. Exploiting 3D-stacked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267080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435696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Landscape (circa 2015)</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44016" y="1052736"/>
            <a:ext cx="8460432" cy="4703828"/>
          </a:xfrm>
          <a:prstGeom prst="rect">
            <a:avLst/>
          </a:prstGeom>
        </p:spPr>
      </p:pic>
      <p:sp>
        <p:nvSpPr>
          <p:cNvPr id="6" name="Rectangle 5"/>
          <p:cNvSpPr/>
          <p:nvPr/>
        </p:nvSpPr>
        <p:spPr>
          <a:xfrm>
            <a:off x="-72008" y="6011996"/>
            <a:ext cx="9468544" cy="369332"/>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Kim+, “</a:t>
            </a:r>
            <a:r>
              <a:rPr kumimoji="0" lang="en-US" sz="1800" b="0" i="0" u="none" strike="noStrike" kern="1200" cap="none" spc="0" normalizeH="0" baseline="0" noProof="0" dirty="0">
                <a:ln>
                  <a:noFill/>
                </a:ln>
                <a:solidFill>
                  <a:srgbClr val="0000FF"/>
                </a:solidFill>
                <a:effectLst/>
                <a:uLnTx/>
                <a:uFillTx/>
                <a:latin typeface="Tahoma"/>
                <a:ea typeface="+mn-ea"/>
                <a:cs typeface="+mn-cs"/>
              </a:rPr>
              <a:t>Ramulator: A Flexible and Extensible DRAM Simulator</a:t>
            </a:r>
            <a:r>
              <a:rPr kumimoji="0" lang="en-US" sz="1800" b="0" i="0" u="none" strike="noStrike" kern="1200" cap="none" spc="0" normalizeH="0" baseline="0" noProof="0" dirty="0">
                <a:ln>
                  <a:noFill/>
                </a:ln>
                <a:solidFill>
                  <a:srgbClr val="000000"/>
                </a:solidFill>
                <a:effectLst/>
                <a:uLnTx/>
                <a:uFillTx/>
                <a:latin typeface="Tahoma"/>
                <a:ea typeface="+mn-ea"/>
                <a:cs typeface="+mn-cs"/>
              </a:rPr>
              <a:t>”, IEEE CAL 2015.</a:t>
            </a:r>
          </a:p>
        </p:txBody>
      </p:sp>
      <p:sp>
        <p:nvSpPr>
          <p:cNvPr id="7" name="Rectangle 6"/>
          <p:cNvSpPr/>
          <p:nvPr/>
        </p:nvSpPr>
        <p:spPr>
          <a:xfrm>
            <a:off x="323528" y="3284984"/>
            <a:ext cx="7992888" cy="6480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7929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4">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5"/>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extLst/>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spid="_x0000_s4381" name="Visio" r:id="rId6" imgW="2695276" imgH="2509932" progId="Visio.Drawing.11">
                  <p:embed/>
                </p:oleObj>
              </mc:Choice>
              <mc:Fallback>
                <p:oleObj name="Visio" r:id="rId6" imgW="2695276" imgH="2509932" progId="Visio.Drawing.11">
                  <p:embed/>
                  <p:pic>
                    <p:nvPicPr>
                      <p:cNvPr id="2" name="Object 1"/>
                      <p:cNvPicPr/>
                      <p:nvPr/>
                    </p:nvPicPr>
                    <p:blipFill>
                      <a:blip r:embed="rId7"/>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extLst/>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spid="_x0000_s4382" name="Visio" r:id="rId8" imgW="3859122" imgH="1695796" progId="Visio.Drawing.11">
                  <p:embed/>
                </p:oleObj>
              </mc:Choice>
              <mc:Fallback>
                <p:oleObj name="Visio" r:id="rId8" imgW="3859122" imgH="1695796" progId="Visio.Drawing.11">
                  <p:embed/>
                  <p:pic>
                    <p:nvPicPr>
                      <p:cNvPr id="23" name="Object 22"/>
                      <p:cNvPicPr/>
                      <p:nvPr/>
                    </p:nvPicPr>
                    <p:blipFill>
                      <a:blip r:embed="rId9"/>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
        <p:nvSpPr>
          <p:cNvPr id="22" name="Rectangle 21">
            <a:extLst>
              <a:ext uri="{FF2B5EF4-FFF2-40B4-BE49-F238E27FC236}">
                <a16:creationId xmlns:a16="http://schemas.microsoft.com/office/drawing/2014/main" id="{14CFF81F-F748-1245-84EF-EB79E2E2F17A}"/>
              </a:ext>
            </a:extLst>
          </p:cNvPr>
          <p:cNvSpPr/>
          <p:nvPr/>
        </p:nvSpPr>
        <p:spPr>
          <a:xfrm>
            <a:off x="0" y="4077072"/>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Data </a:t>
            </a:r>
            <a:r>
              <a:rPr kumimoji="0" lang="en-US" sz="3200" b="0" i="0" u="none" strike="noStrike" kern="1200" cap="none" spc="0" normalizeH="0" baseline="0" noProof="0" dirty="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dirty="0">
                <a:ln>
                  <a:noFill/>
                </a:ln>
                <a:solidFill>
                  <a:prstClr val="white"/>
                </a:solidFill>
                <a:effectLst/>
                <a:uLnTx/>
                <a:uFillTx/>
                <a:latin typeface="Gill Sans MT"/>
                <a:ea typeface="+mn-ea"/>
                <a:cs typeface="+mn-cs"/>
              </a:rPr>
              <a:t>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performance &amp; energy bottleneck</a:t>
            </a:r>
          </a:p>
        </p:txBody>
      </p:sp>
    </p:spTree>
    <p:extLst>
      <p:ext uri="{BB962C8B-B14F-4D97-AF65-F5344CB8AC3E}">
        <p14:creationId xmlns:p14="http://schemas.microsoft.com/office/powerpoint/2010/main" val="301587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Key Questions in 3D-Stacked PIM</a:t>
            </a:r>
          </a:p>
        </p:txBody>
      </p:sp>
      <p:sp>
        <p:nvSpPr>
          <p:cNvPr id="3" name="Content Placeholder 2"/>
          <p:cNvSpPr>
            <a:spLocks noGrp="1"/>
          </p:cNvSpPr>
          <p:nvPr>
            <p:ph idx="1"/>
          </p:nvPr>
        </p:nvSpPr>
        <p:spPr>
          <a:xfrm>
            <a:off x="228600" y="1196752"/>
            <a:ext cx="8610600" cy="5051648"/>
          </a:xfrm>
        </p:spPr>
        <p:txBody>
          <a:bodyPr/>
          <a:lstStyle/>
          <a:p>
            <a:r>
              <a:rPr lang="en-US" dirty="0"/>
              <a:t>What are the performance and energy benefits of using         </a:t>
            </a:r>
            <a:r>
              <a:rPr lang="en-US" dirty="0">
                <a:solidFill>
                  <a:srgbClr val="0000FF"/>
                </a:solidFill>
              </a:rPr>
              <a:t>3D-stacked memory as a coarse-grained accelerator</a:t>
            </a:r>
            <a:r>
              <a:rPr lang="en-US" dirty="0"/>
              <a:t>?</a:t>
            </a:r>
          </a:p>
          <a:p>
            <a:pPr lvl="1"/>
            <a:r>
              <a:rPr lang="en-US" dirty="0"/>
              <a:t>By </a:t>
            </a:r>
            <a:r>
              <a:rPr lang="en-US" dirty="0">
                <a:solidFill>
                  <a:srgbClr val="FF0000"/>
                </a:solidFill>
              </a:rPr>
              <a:t>changing the entire system</a:t>
            </a:r>
            <a:endParaRPr lang="en-US" dirty="0"/>
          </a:p>
          <a:p>
            <a:pPr lvl="1"/>
            <a:r>
              <a:rPr lang="en-US" dirty="0"/>
              <a:t>By performing </a:t>
            </a:r>
            <a:r>
              <a:rPr lang="en-US" dirty="0">
                <a:solidFill>
                  <a:srgbClr val="FF0000"/>
                </a:solidFill>
              </a:rPr>
              <a:t>simple function offloading</a:t>
            </a:r>
          </a:p>
          <a:p>
            <a:pPr lvl="1"/>
            <a:endParaRPr lang="en-US" dirty="0"/>
          </a:p>
          <a:p>
            <a:pPr lvl="1"/>
            <a:endParaRPr lang="en-US" dirty="0"/>
          </a:p>
          <a:p>
            <a:r>
              <a:rPr lang="en-US" dirty="0"/>
              <a:t>What is the </a:t>
            </a:r>
            <a:r>
              <a:rPr lang="en-US" dirty="0">
                <a:solidFill>
                  <a:srgbClr val="0000FF"/>
                </a:solidFill>
              </a:rPr>
              <a:t>minimal processing-in-memory support </a:t>
            </a:r>
            <a:r>
              <a:rPr lang="en-US" dirty="0"/>
              <a:t>we can provide?</a:t>
            </a:r>
          </a:p>
          <a:p>
            <a:pPr lvl="1"/>
            <a:r>
              <a:rPr lang="en-US" dirty="0"/>
              <a:t>With </a:t>
            </a:r>
            <a:r>
              <a:rPr lang="en-US" dirty="0">
                <a:solidFill>
                  <a:srgbClr val="FF0000"/>
                </a:solidFill>
              </a:rPr>
              <a:t>minimal changes to system and programming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539552" y="1196752"/>
            <a:ext cx="8280920" cy="79208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 name="Rectangle 5">
            <a:extLst>
              <a:ext uri="{FF2B5EF4-FFF2-40B4-BE49-F238E27FC236}">
                <a16:creationId xmlns:a16="http://schemas.microsoft.com/office/drawing/2014/main" id="{974BE913-4921-E84F-8D09-AF184056BA68}"/>
              </a:ext>
            </a:extLst>
          </p:cNvPr>
          <p:cNvSpPr/>
          <p:nvPr/>
        </p:nvSpPr>
        <p:spPr>
          <a:xfrm>
            <a:off x="899592" y="2069232"/>
            <a:ext cx="4032448" cy="35165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505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4200" dirty="0"/>
              <a:t>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extLst/>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779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339322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
                                        <p:tgtEl>
                                          <p:spTgt spid="48"/>
                                        </p:tgtEl>
                                      </p:cBhvr>
                                    </p:animEffect>
                                  </p:childTnLst>
                                </p:cTn>
                              </p:par>
                            </p:childTnLst>
                          </p:cTn>
                        </p:par>
                        <p:par>
                          <p:cTn id="13" fill="hold">
                            <p:stCondLst>
                              <p:cond delay="200"/>
                            </p:stCondLst>
                            <p:childTnLst>
                              <p:par>
                                <p:cTn id="14" presetID="22" presetClass="entr" presetSubtype="2" fill="hold"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right)">
                                      <p:cBhvr>
                                        <p:cTn id="16" dur="5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up)">
                                      <p:cBhvr>
                                        <p:cTn id="26" dur="500"/>
                                        <p:tgtEl>
                                          <p:spTgt spid="55"/>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up)">
                                      <p:cBhvr>
                                        <p:cTn id="34" dur="500"/>
                                        <p:tgtEl>
                                          <p:spTgt spid="45"/>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2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2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03452266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44641303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20" y="1340768"/>
            <a:ext cx="3383774" cy="242955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18701425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64843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51207296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내용 개체 틀 5"/>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9" name="직사각형 2"/>
          <p:cNvSpPr/>
          <p:nvPr/>
        </p:nvSpPr>
        <p:spPr>
          <a:xfrm>
            <a:off x="0" y="0"/>
            <a:ext cx="9144000" cy="68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10" name="직사각형 3"/>
          <p:cNvSpPr/>
          <p:nvPr/>
        </p:nvSpPr>
        <p:spPr>
          <a:xfrm>
            <a:off x="655565" y="1052736"/>
            <a:ext cx="7832870" cy="4752528"/>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graphicFrame>
        <p:nvGraphicFramePr>
          <p:cNvPr id="11" name="내용 개체 틀 5"/>
          <p:cNvGraphicFramePr>
            <a:graphicFrameLocks/>
          </p:cNvGraphicFramePr>
          <p:nvPr>
            <p:extLst/>
          </p:nvPr>
        </p:nvGraphicFramePr>
        <p:xfrm>
          <a:off x="873703" y="1196752"/>
          <a:ext cx="7396594" cy="44644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892100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extLst/>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521426594"/>
      </p:ext>
    </p:extLst>
  </p:cSld>
  <p:clrMapOvr>
    <a:masterClrMapping/>
  </p:clrMapOvr>
  <p:transition/>
</p:sld>
</file>

<file path=ppt/theme/_rels/theme3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9900"/>
      </a:accent5>
      <a:accent6>
        <a:srgbClr val="777777"/>
      </a:accent6>
      <a:hlink>
        <a:srgbClr val="0000FF"/>
      </a:hlink>
      <a:folHlink>
        <a:srgbClr val="800080"/>
      </a:folHlink>
    </a:clrScheme>
    <a:fontScheme name="Sesha">
      <a:majorFont>
        <a:latin typeface="Myriad Pro Cond"/>
        <a:ea typeface=""/>
        <a:cs typeface=""/>
      </a:majorFont>
      <a:minorFont>
        <a:latin typeface="Myriad Pro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2"/>
          </a:solidFill>
          <a:headEnd type="none" w="med" len="med"/>
          <a:tailEnd type="arrow"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5.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7.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9.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209294</TotalTime>
  <Words>10333</Words>
  <Application>Microsoft Macintosh PowerPoint</Application>
  <PresentationFormat>On-screen Show (4:3)</PresentationFormat>
  <Paragraphs>2090</Paragraphs>
  <Slides>240</Slides>
  <Notes>27</Notes>
  <HiddenSlides>0</HiddenSlides>
  <MMClips>0</MMClips>
  <ScaleCrop>false</ScaleCrop>
  <HeadingPairs>
    <vt:vector size="8" baseType="variant">
      <vt:variant>
        <vt:lpstr>Fonts Used</vt:lpstr>
      </vt:variant>
      <vt:variant>
        <vt:i4>29</vt:i4>
      </vt:variant>
      <vt:variant>
        <vt:lpstr>Theme</vt:lpstr>
      </vt:variant>
      <vt:variant>
        <vt:i4>67</vt:i4>
      </vt:variant>
      <vt:variant>
        <vt:lpstr>Embedded OLE Servers</vt:lpstr>
      </vt:variant>
      <vt:variant>
        <vt:i4>1</vt:i4>
      </vt:variant>
      <vt:variant>
        <vt:lpstr>Slide Titles</vt:lpstr>
      </vt:variant>
      <vt:variant>
        <vt:i4>240</vt:i4>
      </vt:variant>
    </vt:vector>
  </HeadingPairs>
  <TitlesOfParts>
    <vt:vector size="337" baseType="lpstr">
      <vt:lpstr>ＭＳ Ｐゴシック</vt:lpstr>
      <vt:lpstr>ヒラギノ角ゴ ProN W3</vt:lpstr>
      <vt:lpstr>ヒラギノ角ゴ ProN W6</vt:lpstr>
      <vt:lpstr>Adobe Garamond Pro</vt:lpstr>
      <vt:lpstr>Apple Chancery</vt:lpstr>
      <vt:lpstr>Arial</vt:lpstr>
      <vt:lpstr>Calibri</vt:lpstr>
      <vt:lpstr>Calibri Light</vt:lpstr>
      <vt:lpstr>Cambria</vt:lpstr>
      <vt:lpstr>Cambria Math</vt:lpstr>
      <vt:lpstr>Chalkduster</vt:lpstr>
      <vt:lpstr>Corbel</vt:lpstr>
      <vt:lpstr>Courier New</vt:lpstr>
      <vt:lpstr>europa</vt:lpstr>
      <vt:lpstr>Futura Medium</vt:lpstr>
      <vt:lpstr>Garamond</vt:lpstr>
      <vt:lpstr>Gill Sans</vt:lpstr>
      <vt:lpstr>Gill Sans MT</vt:lpstr>
      <vt:lpstr>Lucida Grande</vt:lpstr>
      <vt:lpstr>Mangal</vt:lpstr>
      <vt:lpstr>Myriad Pro Bold Cond</vt:lpstr>
      <vt:lpstr>Myriad Pro Cond</vt:lpstr>
      <vt:lpstr>나눔고딕</vt:lpstr>
      <vt:lpstr>Symbol</vt:lpstr>
      <vt:lpstr>Tahoma</vt:lpstr>
      <vt:lpstr>Times New Roman</vt:lpstr>
      <vt:lpstr>Verdana</vt:lpstr>
      <vt:lpstr>Wingdings</vt:lpstr>
      <vt:lpstr>Zapf Dingbats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4_Office Theme</vt:lpstr>
      <vt:lpstr>Title &amp; Bullets</vt:lpstr>
      <vt:lpstr>27_Office Theme</vt:lpstr>
      <vt:lpstr>156_Edge</vt:lpstr>
      <vt:lpstr>159_Edge</vt:lpstr>
      <vt:lpstr>safari</vt:lpstr>
      <vt:lpstr>7_sesha-theme</vt:lpstr>
      <vt:lpstr>153_Edge</vt:lpstr>
      <vt:lpstr>5_Edge</vt:lpstr>
      <vt:lpstr>7_Edge</vt:lpstr>
      <vt:lpstr>3_sesha-theme</vt:lpstr>
      <vt:lpstr>18_Edge</vt:lpstr>
      <vt:lpstr>4_sesha-theme</vt:lpstr>
      <vt:lpstr>19_Edge</vt:lpstr>
      <vt:lpstr>10_Edge</vt:lpstr>
      <vt:lpstr>60_Edge</vt:lpstr>
      <vt:lpstr>11_Edge</vt:lpstr>
      <vt:lpstr>12_Edge</vt:lpstr>
      <vt:lpstr>14_Edge</vt:lpstr>
      <vt:lpstr>171_Edge</vt:lpstr>
      <vt:lpstr>2_Edge</vt:lpstr>
      <vt:lpstr>40_Edge</vt:lpstr>
      <vt:lpstr>16_Edge</vt:lpstr>
      <vt:lpstr>102_Edge</vt:lpstr>
      <vt:lpstr>5_Office Theme</vt:lpstr>
      <vt:lpstr>21_Office Theme</vt:lpstr>
      <vt:lpstr>22_Edge</vt:lpstr>
      <vt:lpstr>62_Edge</vt:lpstr>
      <vt:lpstr>Simple Light</vt:lpstr>
      <vt:lpstr>67_Edge</vt:lpstr>
      <vt:lpstr>15_Edge</vt:lpstr>
      <vt:lpstr>20_Edge</vt:lpstr>
      <vt:lpstr>21_Edge</vt:lpstr>
      <vt:lpstr>19_Office Theme</vt:lpstr>
      <vt:lpstr>Visio</vt:lpstr>
      <vt:lpstr>Intelligent Architectures for  Intelligent Machines</vt:lpstr>
      <vt:lpstr>The Problem</vt:lpstr>
      <vt:lpstr>Data is Key for AI, ML, Genomics, …</vt:lpstr>
      <vt:lpstr>Data is Key for Future Workloads</vt:lpstr>
      <vt:lpstr>Data Overwhelms Modern Machines </vt:lpstr>
      <vt:lpstr>PowerPoint Presentation</vt:lpstr>
      <vt:lpstr>PowerPoint Presentation</vt:lpstr>
      <vt:lpstr>Data is Key for Future Workloads</vt:lpstr>
      <vt:lpstr>PowerPoint Presentation</vt:lpstr>
      <vt:lpstr>New Genome Sequencing Technologies</vt:lpstr>
      <vt:lpstr>Data Overwhelms Modern Machines …</vt:lpstr>
      <vt:lpstr>A Computing System</vt:lpstr>
      <vt:lpstr>Perils of Processor-Centric Design</vt:lpstr>
      <vt:lpstr>PowerPoint Presentation</vt:lpstr>
      <vt:lpstr>PowerPoint Presentation</vt:lpstr>
      <vt:lpstr>Axiom</vt:lpstr>
      <vt:lpstr>How to Handle Data Well</vt:lpstr>
      <vt:lpstr>Corollaries: Architectures Today …</vt:lpstr>
      <vt:lpstr>Data-Centric (Memory-Centric) Architectures</vt:lpstr>
      <vt:lpstr>Data-Centric Architectures: Properties</vt:lpstr>
      <vt:lpstr>Processing Data           Where It Makes Sense</vt:lpstr>
      <vt:lpstr>Why In-Memory Computation Today?</vt:lpstr>
      <vt:lpstr>Why In-Memory Computation Today?</vt:lpstr>
      <vt:lpstr>Memory Scaling Issues Were Real</vt:lpstr>
      <vt:lpstr>Memory Scaling Issues Are Real</vt:lpstr>
      <vt:lpstr>The Story of RowHammer </vt:lpstr>
      <vt:lpstr>Recent DRAM Is More Vulnerable</vt:lpstr>
      <vt:lpstr>One Can Take Over an Otherwise-Secure System</vt:lpstr>
      <vt:lpstr>The Push from Circuits and Devices</vt:lpstr>
      <vt:lpstr>Why In-Memory Computation Today?</vt:lpstr>
      <vt:lpstr>Do We Want This?</vt:lpstr>
      <vt:lpstr>Or This?</vt:lpstr>
      <vt:lpstr>Challenge and Opportunity for Future</vt:lpstr>
      <vt:lpstr>The Problem</vt:lpstr>
      <vt:lpstr>The Problem</vt:lpstr>
      <vt:lpstr>A Computing System</vt:lpstr>
      <vt:lpstr>A Computing System</vt:lpstr>
      <vt:lpstr>Today’s Computing Systems</vt:lpstr>
      <vt:lpstr>Yet …</vt:lpstr>
      <vt:lpstr>The Performance Perspective</vt:lpstr>
      <vt:lpstr>The Performance Perspective (Today)</vt:lpstr>
      <vt:lpstr>The Performance Perspective (Today)</vt:lpstr>
      <vt:lpstr>Perils of Processor-Centric Design</vt:lpstr>
      <vt:lpstr>Perils of Processor-Centric Design</vt:lpstr>
      <vt:lpstr>The Energy Perspective</vt:lpstr>
      <vt:lpstr>Data Movement vs. Computation Energy</vt:lpstr>
      <vt:lpstr>Data Movement vs. Computation Energy</vt:lpstr>
      <vt:lpstr>Energy Waste in Mobile Devices</vt:lpstr>
      <vt:lpstr>We Do Not Want to Move Data!</vt:lpstr>
      <vt:lpstr>We Need A Paradigm Shift To …</vt:lpstr>
      <vt:lpstr>Goal: Processing Inside Memory</vt:lpstr>
      <vt:lpstr>Processing in Memory:   Two Approaches</vt:lpstr>
      <vt:lpstr>Approach 1: Minimally Changing Memory</vt:lpstr>
      <vt:lpstr>Starting Simple: Data Copy and Initialization</vt:lpstr>
      <vt:lpstr>Today’s Systems: Bulk Data Copy</vt:lpstr>
      <vt:lpstr>Future Systems: In-Memory Copy</vt:lpstr>
      <vt:lpstr>RowClone: In-DRAM Row Copy</vt:lpstr>
      <vt:lpstr>RowClone: Latency and Energy Savings</vt:lpstr>
      <vt:lpstr>More on RowClone</vt:lpstr>
      <vt:lpstr>Memory as an Accelerator</vt:lpstr>
      <vt:lpstr>In-Memory Bulk Bitwise Operations</vt:lpstr>
      <vt:lpstr>In-DRAM AND/OR: Triple Row Activation</vt:lpstr>
      <vt:lpstr>In-DRAM NOT: Dual Contact Cell</vt:lpstr>
      <vt:lpstr>Ambit vs. DDR3: Performance and Energy</vt:lpstr>
      <vt:lpstr>Bulk Bitwise Operations in Workloads</vt:lpstr>
      <vt:lpstr>Performance: Bitmap Index on Ambit</vt:lpstr>
      <vt:lpstr>Performance: BitWeaving on Ambit</vt:lpstr>
      <vt:lpstr>More on Ambit</vt:lpstr>
      <vt:lpstr>In-DRAM Bulk Bitwise Execution</vt:lpstr>
      <vt:lpstr>Sounds Good, No?</vt:lpstr>
      <vt:lpstr>Another Review </vt:lpstr>
      <vt:lpstr>Yet Another Review</vt:lpstr>
      <vt:lpstr>The Reviewer Accountability Problem</vt:lpstr>
      <vt:lpstr>We Have a Mindset Issue…</vt:lpstr>
      <vt:lpstr>Suggestion to Community</vt:lpstr>
      <vt:lpstr>Takeaway</vt:lpstr>
      <vt:lpstr>Takeaway</vt:lpstr>
      <vt:lpstr>RowClone &amp; Bitwise Ops in Real DRAM Chips</vt:lpstr>
      <vt:lpstr>Pinatubo: RowClone and Bitwise Ops in PCM</vt:lpstr>
      <vt:lpstr>Aside: A Recommended Book</vt:lpstr>
      <vt:lpstr>PowerPoint Presentation</vt:lpstr>
      <vt:lpstr>PowerPoint Presentation</vt:lpstr>
      <vt:lpstr>Suggestion to Researchers: Principle: Passion</vt:lpstr>
      <vt:lpstr>Suggestion to Researchers: Principle: Resilience</vt:lpstr>
      <vt:lpstr>Principle: Learning and Scholarship</vt:lpstr>
      <vt:lpstr>Principle: Learning and Scholarship</vt:lpstr>
      <vt:lpstr>Processing in Memory:   Two Approaches</vt:lpstr>
      <vt:lpstr>Opportunity: 3D-Stacked Logic+Memory</vt:lpstr>
      <vt:lpstr>DRAM Landscape (circa 2015)</vt:lpstr>
      <vt:lpstr>Two Key Questions in 3D-Stacked PIM</vt:lpstr>
      <vt:lpstr>Graph Processing</vt:lpstr>
      <vt:lpstr>Key Bottlenecks in Graph Processing</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Performance</vt:lpstr>
      <vt:lpstr>Tesseract Graph Processing System Energy</vt:lpstr>
      <vt:lpstr>More on Tesseract</vt:lpstr>
      <vt:lpstr>Two Key Questions in 3D-Stacked PIM</vt:lpstr>
      <vt:lpstr>Another Example: PIM on Mobile Devices</vt:lpstr>
      <vt:lpstr>Four Important Workloads</vt:lpstr>
      <vt:lpstr>Energy Cost of Data Movement</vt:lpstr>
      <vt:lpstr>Simple PIM on Mobile Workloads</vt:lpstr>
      <vt:lpstr>Normalized Energy </vt:lpstr>
      <vt:lpstr>Normalized Runtime</vt:lpstr>
      <vt:lpstr>Truly Distributed GPU Processing with PIM?</vt:lpstr>
      <vt:lpstr>Accelerating GPU Execution with PIM (I)</vt:lpstr>
      <vt:lpstr>Accelerating GPU Execution with PIM (II)</vt:lpstr>
      <vt:lpstr>Eliminating the Adoption Barriers</vt:lpstr>
      <vt:lpstr>Barriers to Adoption of PIM</vt:lpstr>
      <vt:lpstr>We Need to Revisit the Entire Stack</vt:lpstr>
      <vt:lpstr>PEI: PIM-Enabled Instructions (Ideas)</vt:lpstr>
      <vt:lpstr>PEI: PIM-Enabled Instructions (Example)</vt:lpstr>
      <vt:lpstr>PEI Performance Delta: Large Data Sets</vt:lpstr>
      <vt:lpstr>PEI Energy Consumption</vt:lpstr>
      <vt:lpstr>Simpler PIM: PIM-Enabled Instructions</vt:lpstr>
      <vt:lpstr>We Need to Revisit the Entire Stack</vt:lpstr>
      <vt:lpstr>PIM Review and Open Problems</vt:lpstr>
      <vt:lpstr>PIM Review and Open Problems (II)</vt:lpstr>
      <vt:lpstr>Challenge and Opportunity for Future</vt:lpstr>
      <vt:lpstr>Corollaries: Architectures Today …</vt:lpstr>
      <vt:lpstr>Exploiting Data to Design             Intelligent Architectures</vt:lpstr>
      <vt:lpstr>System Architecture Design Today</vt:lpstr>
      <vt:lpstr>An Intelligent Architecture</vt:lpstr>
      <vt:lpstr>Self-Optimizing  Memory Controllers</vt:lpstr>
      <vt:lpstr>Memory Controller</vt:lpstr>
      <vt:lpstr>Why are Memory Controllers Difficult to Design?</vt:lpstr>
      <vt:lpstr>Many Memory Timing Constraints</vt:lpstr>
      <vt:lpstr>Many Memory Timing Constraints</vt:lpstr>
      <vt:lpstr>Memory Controller Design Is Becoming More Difficult</vt:lpstr>
      <vt:lpstr>Reality and Dream</vt:lpstr>
      <vt:lpstr>Self-Optimizing DRAM Controllers</vt:lpstr>
      <vt:lpstr>Self-Optimizing DRAM Controllers</vt:lpstr>
      <vt:lpstr>Self-Optimizing DRAM Controllers</vt:lpstr>
      <vt:lpstr>Self-Optimizing DRAM Controllers</vt:lpstr>
      <vt:lpstr>States, Actions, Rewards</vt:lpstr>
      <vt:lpstr>Performance Results</vt:lpstr>
      <vt:lpstr>Self Optimizing DRAM Controllers</vt:lpstr>
      <vt:lpstr>More on Self-Optimizing DRAM Controllers</vt:lpstr>
      <vt:lpstr>An Intelligent Architecture</vt:lpstr>
      <vt:lpstr>Challenge and Opportunity for Future</vt:lpstr>
      <vt:lpstr>Corollaries: Architectures Today …</vt:lpstr>
      <vt:lpstr>Data-Aware Architectures</vt:lpstr>
      <vt:lpstr>One Problem: Limited Interfaces</vt:lpstr>
      <vt:lpstr>A Solution: More Expressive Interfaces</vt:lpstr>
      <vt:lpstr>Expressive (Memory) Interfaces</vt:lpstr>
      <vt:lpstr>X-MeM Aids Many Optimizations</vt:lpstr>
      <vt:lpstr>Expressive (Memory) Interfaces for GPUs</vt:lpstr>
      <vt:lpstr>An Example: Hybrid Memory Management</vt:lpstr>
      <vt:lpstr>An Example: Heterogeneous-Reliability Memory</vt:lpstr>
      <vt:lpstr>Exploiting Memory Error Tolerance  with Hybrid Memory Systems</vt:lpstr>
      <vt:lpstr>Another Example: EDEN for DNNs</vt:lpstr>
      <vt:lpstr>PowerPoint Presentation</vt:lpstr>
      <vt:lpstr>EDEN: Data-Aware Efficient DNN Inference</vt:lpstr>
      <vt:lpstr>Challenge and Opportunity for Future</vt:lpstr>
      <vt:lpstr>Concluding Remarks</vt:lpstr>
      <vt:lpstr>Recap: Corollaries: Architectures Today …</vt:lpstr>
      <vt:lpstr>Architectures for Intelligent Machines</vt:lpstr>
      <vt:lpstr>A Quote from A Famous Architect</vt:lpstr>
      <vt:lpstr>Precedent-Based Design?</vt:lpstr>
      <vt:lpstr>Principled Design</vt:lpstr>
      <vt:lpstr>PowerPoint Presentation</vt:lpstr>
      <vt:lpstr>The Overarching Principle</vt:lpstr>
      <vt:lpstr>Another Example: Precedent-Based Design</vt:lpstr>
      <vt:lpstr>Principled Design</vt:lpstr>
      <vt:lpstr>Another Principled Design</vt:lpstr>
      <vt:lpstr>Another Principled Design</vt:lpstr>
      <vt:lpstr>Principle Applied to Another Structure</vt:lpstr>
      <vt:lpstr>The Overarching Principle</vt:lpstr>
      <vt:lpstr>Overarching Principles for Computing?</vt:lpstr>
      <vt:lpstr>Concluding Remarks</vt:lpstr>
      <vt:lpstr>Architectures for Intelligent Machines</vt:lpstr>
      <vt:lpstr>PowerPoint Presentation</vt:lpstr>
      <vt:lpstr>We Need to Think Across the Entire Stack</vt:lpstr>
      <vt:lpstr>We Need to Exploit Good Principles</vt:lpstr>
      <vt:lpstr>PIM Review and Open Problems</vt:lpstr>
      <vt:lpstr>PIM Review and Open Problems (II)</vt:lpstr>
      <vt:lpstr>Acknowledgments</vt:lpstr>
      <vt:lpstr>Funding Acknowledgments</vt:lpstr>
      <vt:lpstr>Acknowledgments</vt:lpstr>
      <vt:lpstr>Intelligent Architectures for  Intelligent Machines</vt:lpstr>
      <vt:lpstr>Backup Slides</vt:lpstr>
      <vt:lpstr>Readings, Videos, Reference Materials</vt:lpstr>
      <vt:lpstr>Accelerated Memory Course (~6.5 hours)</vt:lpstr>
      <vt:lpstr>Longer Memory Course (~18 hours)</vt:lpstr>
      <vt:lpstr>Some Overview Talks</vt:lpstr>
      <vt:lpstr>Reference Overview Paper I</vt:lpstr>
      <vt:lpstr>Reference Overview Paper II</vt:lpstr>
      <vt:lpstr>Reference Overview Paper III</vt:lpstr>
      <vt:lpstr>Reference Overview Paper IV</vt:lpstr>
      <vt:lpstr>Reference Overview Paper V</vt:lpstr>
      <vt:lpstr>Reference Overview Paper VI</vt:lpstr>
      <vt:lpstr>Reference Overview Paper VII</vt:lpstr>
      <vt:lpstr>Related Videos and Course Materials (I)</vt:lpstr>
      <vt:lpstr>Related Videos and Course Materials (II)</vt:lpstr>
      <vt:lpstr>Some Open Source Tools (I)</vt:lpstr>
      <vt:lpstr>Some Open Source Tools (II)</vt:lpstr>
      <vt:lpstr>More Open Source Tools (III)</vt:lpstr>
      <vt:lpstr>Referenced Papers</vt:lpstr>
      <vt:lpstr>Some Solution Principles (So Far)</vt:lpstr>
      <vt:lpstr>Low Latency Data Access</vt:lpstr>
      <vt:lpstr>Data-Centric Architectures: Properties</vt:lpstr>
      <vt:lpstr>Low-Latency &amp; Low-Energy Data Access</vt:lpstr>
      <vt:lpstr>Main Memory Latency Lags Behind</vt:lpstr>
      <vt:lpstr>A Closer Look …</vt:lpstr>
      <vt:lpstr>DRAM Latency Is Critical for Performance</vt:lpstr>
      <vt:lpstr>DRAM Latency Is Critical for Performance</vt:lpstr>
      <vt:lpstr>New DRAM Types Increase Latency!</vt:lpstr>
      <vt:lpstr>The Memory Latency Problem</vt:lpstr>
      <vt:lpstr>Retrospective: Conventional Latency Tolerance Techniques</vt:lpstr>
      <vt:lpstr>Two Major Sources of Latency Inefficiency</vt:lpstr>
      <vt:lpstr>Why is Memory Latency High?</vt:lpstr>
      <vt:lpstr>Adaptive-Latency DRAM</vt:lpstr>
      <vt:lpstr>Infrastructures to Understand Such Issues</vt:lpstr>
      <vt:lpstr>SoftMC: Open Source DRAM Infrastructure</vt:lpstr>
      <vt:lpstr>SoftMC</vt:lpstr>
      <vt:lpstr>PowerPoint Presentation</vt:lpstr>
      <vt:lpstr>PowerPoint Presentation</vt:lpstr>
      <vt:lpstr>Reducing Latency Also Reduces Energy</vt:lpstr>
      <vt:lpstr>More on Adaptive-Latency DRAM</vt:lpstr>
      <vt:lpstr>Tackling the Fixed Latency Mindset</vt:lpstr>
      <vt:lpstr>Analysis of Latency Variation in DRAM Chips</vt:lpstr>
      <vt:lpstr>Design-Induced Latency Variation in DRAM</vt:lpstr>
      <vt:lpstr>Solar-DRAM: Exploiting Spatial Variation</vt:lpstr>
      <vt:lpstr>DRAM Latency PUFs</vt:lpstr>
      <vt:lpstr>DRAM Latency True Random Number Generator</vt:lpstr>
      <vt:lpstr>ChargeCache: Exploiting Access Patterns</vt:lpstr>
      <vt:lpstr>Exploiting Subarray Level Parallelism</vt:lpstr>
      <vt:lpstr>Tiered-Latency DRAM</vt:lpstr>
      <vt:lpstr>LISA: Low-cost Inter-linked Subarrays</vt:lpstr>
      <vt:lpstr>The CROW Substrate for DRAM</vt:lpstr>
      <vt:lpstr>Reducing Refresh Latency</vt:lpstr>
      <vt:lpstr>Parallelizing Refreshes and Accesses</vt:lpstr>
      <vt:lpstr>Eliminating Refreshes</vt:lpstr>
      <vt:lpstr>Analysis of Latency-Voltage in DRAM Chips</vt:lpstr>
      <vt:lpstr>VAMPIRE DRAM Power Model</vt:lpstr>
      <vt:lpstr>Takeaway I</vt:lpstr>
      <vt:lpstr>Takeaway II</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2868</cp:revision>
  <cp:lastPrinted>2017-12-05T03:30:35Z</cp:lastPrinted>
  <dcterms:created xsi:type="dcterms:W3CDTF">2010-10-08T20:41:54Z</dcterms:created>
  <dcterms:modified xsi:type="dcterms:W3CDTF">2019-12-20T00:46:26Z</dcterms:modified>
</cp:coreProperties>
</file>