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7.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68.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9.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0.xml" ContentType="application/vnd.openxmlformats-officedocument.drawingml.chart+xml"/>
  <Override PartName="/ppt/notesSlides/notesSlide50.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notesSlides/notesSlide51.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charts/chart16.xml" ContentType="application/vnd.openxmlformats-officedocument.drawingml.chart+xml"/>
  <Override PartName="/ppt/theme/themeOverride10.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7.xml" ContentType="application/vnd.openxmlformats-officedocument.drawingml.chart+xml"/>
  <Override PartName="/ppt/theme/themeOverride11.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8.xml" ContentType="application/vnd.openxmlformats-officedocument.drawingml.chart+xml"/>
  <Override PartName="/ppt/theme/themeOverride12.xml" ContentType="application/vnd.openxmlformats-officedocument.themeOverride+xml"/>
  <Override PartName="/ppt/notesSlides/notesSlide94.xml" ContentType="application/vnd.openxmlformats-officedocument.presentationml.notesSlide+xml"/>
  <Override PartName="/ppt/charts/chart19.xml" ContentType="application/vnd.openxmlformats-officedocument.drawingml.chart+xml"/>
  <Override PartName="/ppt/theme/themeOverride13.xml" ContentType="application/vnd.openxmlformats-officedocument.themeOverride+xml"/>
  <Override PartName="/ppt/drawings/drawing1.xml" ContentType="application/vnd.openxmlformats-officedocument.drawingml.chartshapes+xml"/>
  <Override PartName="/ppt/charts/chart20.xml" ContentType="application/vnd.openxmlformats-officedocument.drawingml.chart+xml"/>
  <Override PartName="/ppt/theme/themeOverride14.xml" ContentType="application/vnd.openxmlformats-officedocument.themeOverride+xml"/>
  <Override PartName="/ppt/notesSlides/notesSlide95.xml" ContentType="application/vnd.openxmlformats-officedocument.presentationml.notesSlide+xml"/>
  <Override PartName="/ppt/charts/chart21.xml" ContentType="application/vnd.openxmlformats-officedocument.drawingml.chart+xml"/>
  <Override PartName="/ppt/theme/themeOverride15.xml" ContentType="application/vnd.openxmlformats-officedocument.themeOverride+xml"/>
  <Override PartName="/ppt/drawings/drawing2.xml" ContentType="application/vnd.openxmlformats-officedocument.drawingml.chartshapes+xml"/>
  <Override PartName="/ppt/charts/chart22.xml" ContentType="application/vnd.openxmlformats-officedocument.drawingml.chart+xml"/>
  <Override PartName="/ppt/theme/themeOverride1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23.xml" ContentType="application/vnd.openxmlformats-officedocument.drawingml.chart+xml"/>
  <Override PartName="/ppt/notesSlides/notesSlide115.xml" ContentType="application/vnd.openxmlformats-officedocument.presentationml.notesSlide+xml"/>
  <Override PartName="/ppt/charts/chart24.xml" ContentType="application/vnd.openxmlformats-officedocument.drawingml.chart+xml"/>
  <Override PartName="/ppt/theme/themeOverride17.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25.xml" ContentType="application/vnd.openxmlformats-officedocument.drawingml.chart+xml"/>
  <Override PartName="/ppt/theme/themeOverride18.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07" r:id="rId50"/>
    <p:sldMasterId id="2147487731" r:id="rId51"/>
    <p:sldMasterId id="2147487743" r:id="rId52"/>
    <p:sldMasterId id="2147487948" r:id="rId53"/>
    <p:sldMasterId id="2147488008" r:id="rId54"/>
    <p:sldMasterId id="2147488021" r:id="rId55"/>
    <p:sldMasterId id="2147488072" r:id="rId56"/>
    <p:sldMasterId id="2147488085" r:id="rId57"/>
    <p:sldMasterId id="2147488097" r:id="rId58"/>
    <p:sldMasterId id="2147488109" r:id="rId59"/>
    <p:sldMasterId id="2147488121" r:id="rId60"/>
    <p:sldMasterId id="2147488134" r:id="rId61"/>
    <p:sldMasterId id="2147488158" r:id="rId62"/>
    <p:sldMasterId id="2147488236" r:id="rId63"/>
    <p:sldMasterId id="2147488249" r:id="rId64"/>
    <p:sldMasterId id="2147488265" r:id="rId65"/>
    <p:sldMasterId id="2147488277" r:id="rId66"/>
    <p:sldMasterId id="2147488289" r:id="rId67"/>
    <p:sldMasterId id="2147488302" r:id="rId68"/>
    <p:sldMasterId id="2147488314" r:id="rId69"/>
    <p:sldMasterId id="2147488317" r:id="rId70"/>
    <p:sldMasterId id="2147488329" r:id="rId71"/>
    <p:sldMasterId id="2147488341" r:id="rId72"/>
    <p:sldMasterId id="2147488354" r:id="rId73"/>
  </p:sldMasterIdLst>
  <p:notesMasterIdLst>
    <p:notesMasterId r:id="rId503"/>
  </p:notesMasterIdLst>
  <p:handoutMasterIdLst>
    <p:handoutMasterId r:id="rId504"/>
  </p:handoutMasterIdLst>
  <p:sldIdLst>
    <p:sldId id="5119" r:id="rId74"/>
    <p:sldId id="4834" r:id="rId75"/>
    <p:sldId id="5211" r:id="rId76"/>
    <p:sldId id="4678" r:id="rId77"/>
    <p:sldId id="4687" r:id="rId78"/>
    <p:sldId id="4918" r:id="rId79"/>
    <p:sldId id="4915" r:id="rId80"/>
    <p:sldId id="4441" r:id="rId81"/>
    <p:sldId id="4438" r:id="rId82"/>
    <p:sldId id="4443" r:id="rId83"/>
    <p:sldId id="4839" r:id="rId84"/>
    <p:sldId id="4840" r:id="rId85"/>
    <p:sldId id="4436" r:id="rId86"/>
    <p:sldId id="2616" r:id="rId87"/>
    <p:sldId id="4919" r:id="rId88"/>
    <p:sldId id="4916" r:id="rId89"/>
    <p:sldId id="4478" r:id="rId90"/>
    <p:sldId id="4779" r:id="rId91"/>
    <p:sldId id="4479" r:id="rId92"/>
    <p:sldId id="4843" r:id="rId93"/>
    <p:sldId id="4844" r:id="rId94"/>
    <p:sldId id="4692" r:id="rId95"/>
    <p:sldId id="5230" r:id="rId96"/>
    <p:sldId id="5108" r:id="rId97"/>
    <p:sldId id="4847" r:id="rId98"/>
    <p:sldId id="4848" r:id="rId99"/>
    <p:sldId id="5120" r:id="rId100"/>
    <p:sldId id="4816" r:id="rId101"/>
    <p:sldId id="4607" r:id="rId102"/>
    <p:sldId id="4619" r:id="rId103"/>
    <p:sldId id="2687" r:id="rId104"/>
    <p:sldId id="4696" r:id="rId105"/>
    <p:sldId id="4850" r:id="rId106"/>
    <p:sldId id="4920" r:id="rId107"/>
    <p:sldId id="5241" r:id="rId108"/>
    <p:sldId id="4697" r:id="rId109"/>
    <p:sldId id="4142" r:id="rId110"/>
    <p:sldId id="3295" r:id="rId111"/>
    <p:sldId id="3296" r:id="rId112"/>
    <p:sldId id="3297" r:id="rId113"/>
    <p:sldId id="2886" r:id="rId114"/>
    <p:sldId id="2887" r:id="rId115"/>
    <p:sldId id="2889" r:id="rId116"/>
    <p:sldId id="2890" r:id="rId117"/>
    <p:sldId id="2891" r:id="rId118"/>
    <p:sldId id="5124" r:id="rId119"/>
    <p:sldId id="3846" r:id="rId120"/>
    <p:sldId id="5123" r:id="rId121"/>
    <p:sldId id="5125" r:id="rId122"/>
    <p:sldId id="5126" r:id="rId123"/>
    <p:sldId id="3264" r:id="rId124"/>
    <p:sldId id="5138" r:id="rId125"/>
    <p:sldId id="2893" r:id="rId126"/>
    <p:sldId id="3660" r:id="rId127"/>
    <p:sldId id="3707" r:id="rId128"/>
    <p:sldId id="3853" r:id="rId129"/>
    <p:sldId id="3856" r:id="rId130"/>
    <p:sldId id="4143" r:id="rId131"/>
    <p:sldId id="4144" r:id="rId132"/>
    <p:sldId id="3917" r:id="rId133"/>
    <p:sldId id="4932" r:id="rId134"/>
    <p:sldId id="4698" r:id="rId135"/>
    <p:sldId id="3929" r:id="rId136"/>
    <p:sldId id="3930" r:id="rId137"/>
    <p:sldId id="3581" r:id="rId138"/>
    <p:sldId id="3582" r:id="rId139"/>
    <p:sldId id="3609" r:id="rId140"/>
    <p:sldId id="4145" r:id="rId141"/>
    <p:sldId id="3583" r:id="rId142"/>
    <p:sldId id="3614" r:id="rId143"/>
    <p:sldId id="3615" r:id="rId144"/>
    <p:sldId id="4146" r:id="rId145"/>
    <p:sldId id="5136" r:id="rId146"/>
    <p:sldId id="3584" r:id="rId147"/>
    <p:sldId id="3585" r:id="rId148"/>
    <p:sldId id="3586" r:id="rId149"/>
    <p:sldId id="3848" r:id="rId150"/>
    <p:sldId id="3710" r:id="rId151"/>
    <p:sldId id="3711" r:id="rId152"/>
    <p:sldId id="3712" r:id="rId153"/>
    <p:sldId id="3943" r:id="rId154"/>
    <p:sldId id="3944" r:id="rId155"/>
    <p:sldId id="3945" r:id="rId156"/>
    <p:sldId id="3946" r:id="rId157"/>
    <p:sldId id="3947" r:id="rId158"/>
    <p:sldId id="3948" r:id="rId159"/>
    <p:sldId id="3719" r:id="rId160"/>
    <p:sldId id="3950" r:id="rId161"/>
    <p:sldId id="3720" r:id="rId162"/>
    <p:sldId id="4838" r:id="rId163"/>
    <p:sldId id="3721" r:id="rId164"/>
    <p:sldId id="3722" r:id="rId165"/>
    <p:sldId id="1513" r:id="rId166"/>
    <p:sldId id="1512" r:id="rId167"/>
    <p:sldId id="4699" r:id="rId168"/>
    <p:sldId id="3723" r:id="rId169"/>
    <p:sldId id="3958" r:id="rId170"/>
    <p:sldId id="3978" r:id="rId171"/>
    <p:sldId id="2054" r:id="rId172"/>
    <p:sldId id="4943" r:id="rId173"/>
    <p:sldId id="5029" r:id="rId174"/>
    <p:sldId id="5028" r:id="rId175"/>
    <p:sldId id="3602" r:id="rId176"/>
    <p:sldId id="3857" r:id="rId177"/>
    <p:sldId id="5212" r:id="rId178"/>
    <p:sldId id="3983" r:id="rId179"/>
    <p:sldId id="3604" r:id="rId180"/>
    <p:sldId id="3726" r:id="rId181"/>
    <p:sldId id="3728" r:id="rId182"/>
    <p:sldId id="3855" r:id="rId183"/>
    <p:sldId id="3918" r:id="rId184"/>
    <p:sldId id="3923" r:id="rId185"/>
    <p:sldId id="3922" r:id="rId186"/>
    <p:sldId id="5225" r:id="rId187"/>
    <p:sldId id="2637" r:id="rId188"/>
    <p:sldId id="4690" r:id="rId189"/>
    <p:sldId id="5030" r:id="rId190"/>
    <p:sldId id="3730" r:id="rId191"/>
    <p:sldId id="3731" r:id="rId192"/>
    <p:sldId id="3732" r:id="rId193"/>
    <p:sldId id="4156" r:id="rId194"/>
    <p:sldId id="4157" r:id="rId195"/>
    <p:sldId id="3735" r:id="rId196"/>
    <p:sldId id="3736" r:id="rId197"/>
    <p:sldId id="4419" r:id="rId198"/>
    <p:sldId id="4417" r:id="rId199"/>
    <p:sldId id="4418" r:id="rId200"/>
    <p:sldId id="3737" r:id="rId201"/>
    <p:sldId id="3738" r:id="rId202"/>
    <p:sldId id="3859" r:id="rId203"/>
    <p:sldId id="3860" r:id="rId204"/>
    <p:sldId id="4081" r:id="rId205"/>
    <p:sldId id="4689" r:id="rId206"/>
    <p:sldId id="3741" r:id="rId207"/>
    <p:sldId id="3742" r:id="rId208"/>
    <p:sldId id="3743" r:id="rId209"/>
    <p:sldId id="3869" r:id="rId210"/>
    <p:sldId id="3919" r:id="rId211"/>
    <p:sldId id="4160" r:id="rId212"/>
    <p:sldId id="3872" r:id="rId213"/>
    <p:sldId id="3744" r:id="rId214"/>
    <p:sldId id="3745" r:id="rId215"/>
    <p:sldId id="3746" r:id="rId216"/>
    <p:sldId id="3747" r:id="rId217"/>
    <p:sldId id="3748" r:id="rId218"/>
    <p:sldId id="3749" r:id="rId219"/>
    <p:sldId id="5227" r:id="rId220"/>
    <p:sldId id="3873" r:id="rId221"/>
    <p:sldId id="3874" r:id="rId222"/>
    <p:sldId id="3751" r:id="rId223"/>
    <p:sldId id="3754" r:id="rId224"/>
    <p:sldId id="3756" r:id="rId225"/>
    <p:sldId id="3757" r:id="rId226"/>
    <p:sldId id="4165" r:id="rId227"/>
    <p:sldId id="4133" r:id="rId228"/>
    <p:sldId id="3875" r:id="rId229"/>
    <p:sldId id="3758" r:id="rId230"/>
    <p:sldId id="3759" r:id="rId231"/>
    <p:sldId id="4167" r:id="rId232"/>
    <p:sldId id="3790" r:id="rId233"/>
    <p:sldId id="3792" r:id="rId234"/>
    <p:sldId id="3761" r:id="rId235"/>
    <p:sldId id="3920" r:id="rId236"/>
    <p:sldId id="3999" r:id="rId237"/>
    <p:sldId id="3762" r:id="rId238"/>
    <p:sldId id="3763" r:id="rId239"/>
    <p:sldId id="5203" r:id="rId240"/>
    <p:sldId id="3764" r:id="rId241"/>
    <p:sldId id="3765" r:id="rId242"/>
    <p:sldId id="3766" r:id="rId243"/>
    <p:sldId id="3767" r:id="rId244"/>
    <p:sldId id="5205" r:id="rId245"/>
    <p:sldId id="5206" r:id="rId246"/>
    <p:sldId id="4841" r:id="rId247"/>
    <p:sldId id="4842" r:id="rId248"/>
    <p:sldId id="3768" r:id="rId249"/>
    <p:sldId id="3769" r:id="rId250"/>
    <p:sldId id="3770" r:id="rId251"/>
    <p:sldId id="3771" r:id="rId252"/>
    <p:sldId id="3772" r:id="rId253"/>
    <p:sldId id="3773" r:id="rId254"/>
    <p:sldId id="5207" r:id="rId255"/>
    <p:sldId id="4688" r:id="rId256"/>
    <p:sldId id="815" r:id="rId257"/>
    <p:sldId id="794" r:id="rId258"/>
    <p:sldId id="816" r:id="rId259"/>
    <p:sldId id="796" r:id="rId260"/>
    <p:sldId id="814" r:id="rId261"/>
    <p:sldId id="5071" r:id="rId262"/>
    <p:sldId id="5064" r:id="rId263"/>
    <p:sldId id="5065" r:id="rId264"/>
    <p:sldId id="5066" r:id="rId265"/>
    <p:sldId id="5067" r:id="rId266"/>
    <p:sldId id="5068" r:id="rId267"/>
    <p:sldId id="5069" r:id="rId268"/>
    <p:sldId id="5070" r:id="rId269"/>
    <p:sldId id="810" r:id="rId270"/>
    <p:sldId id="4829" r:id="rId271"/>
    <p:sldId id="3887" r:id="rId272"/>
    <p:sldId id="3886" r:id="rId273"/>
    <p:sldId id="3888" r:id="rId274"/>
    <p:sldId id="4279" r:id="rId275"/>
    <p:sldId id="3372" r:id="rId276"/>
    <p:sldId id="5208" r:id="rId277"/>
    <p:sldId id="3378" r:id="rId278"/>
    <p:sldId id="1416" r:id="rId279"/>
    <p:sldId id="1417" r:id="rId280"/>
    <p:sldId id="1418" r:id="rId281"/>
    <p:sldId id="3379" r:id="rId282"/>
    <p:sldId id="3380" r:id="rId283"/>
    <p:sldId id="3381" r:id="rId284"/>
    <p:sldId id="1421" r:id="rId285"/>
    <p:sldId id="1422" r:id="rId286"/>
    <p:sldId id="1423" r:id="rId287"/>
    <p:sldId id="1427" r:id="rId288"/>
    <p:sldId id="4683" r:id="rId289"/>
    <p:sldId id="4291" r:id="rId290"/>
    <p:sldId id="1368" r:id="rId291"/>
    <p:sldId id="4902" r:id="rId292"/>
    <p:sldId id="3374" r:id="rId293"/>
    <p:sldId id="4173" r:id="rId294"/>
    <p:sldId id="4174" r:id="rId295"/>
    <p:sldId id="3324" r:id="rId296"/>
    <p:sldId id="3905" r:id="rId297"/>
    <p:sldId id="4187" r:id="rId298"/>
    <p:sldId id="4188" r:id="rId299"/>
    <p:sldId id="4215" r:id="rId300"/>
    <p:sldId id="5059" r:id="rId301"/>
    <p:sldId id="5213" r:id="rId302"/>
    <p:sldId id="3781" r:id="rId303"/>
    <p:sldId id="3782" r:id="rId304"/>
    <p:sldId id="3908" r:id="rId305"/>
    <p:sldId id="3909" r:id="rId306"/>
    <p:sldId id="3926" r:id="rId307"/>
    <p:sldId id="3786" r:id="rId308"/>
    <p:sldId id="3910" r:id="rId309"/>
    <p:sldId id="3796" r:id="rId310"/>
    <p:sldId id="3795" r:id="rId311"/>
    <p:sldId id="3906" r:id="rId312"/>
    <p:sldId id="5031" r:id="rId313"/>
    <p:sldId id="4845" r:id="rId314"/>
    <p:sldId id="2775" r:id="rId315"/>
    <p:sldId id="2776" r:id="rId316"/>
    <p:sldId id="4835" r:id="rId317"/>
    <p:sldId id="5058" r:id="rId318"/>
    <p:sldId id="5231" r:id="rId319"/>
    <p:sldId id="5168" r:id="rId320"/>
    <p:sldId id="5170" r:id="rId321"/>
    <p:sldId id="5182" r:id="rId322"/>
    <p:sldId id="5163" r:id="rId323"/>
    <p:sldId id="5171" r:id="rId324"/>
    <p:sldId id="5175" r:id="rId325"/>
    <p:sldId id="4827" r:id="rId326"/>
    <p:sldId id="5174" r:id="rId327"/>
    <p:sldId id="5183" r:id="rId328"/>
    <p:sldId id="5232" r:id="rId329"/>
    <p:sldId id="353" r:id="rId330"/>
    <p:sldId id="359" r:id="rId331"/>
    <p:sldId id="459" r:id="rId332"/>
    <p:sldId id="466" r:id="rId333"/>
    <p:sldId id="5187" r:id="rId334"/>
    <p:sldId id="5184" r:id="rId335"/>
    <p:sldId id="5158" r:id="rId336"/>
    <p:sldId id="5142" r:id="rId337"/>
    <p:sldId id="354" r:id="rId338"/>
    <p:sldId id="419" r:id="rId339"/>
    <p:sldId id="420" r:id="rId340"/>
    <p:sldId id="421" r:id="rId341"/>
    <p:sldId id="422" r:id="rId342"/>
    <p:sldId id="428" r:id="rId343"/>
    <p:sldId id="410" r:id="rId344"/>
    <p:sldId id="5148" r:id="rId345"/>
    <p:sldId id="435" r:id="rId346"/>
    <p:sldId id="5188" r:id="rId347"/>
    <p:sldId id="5185" r:id="rId348"/>
    <p:sldId id="5233" r:id="rId349"/>
    <p:sldId id="5226" r:id="rId350"/>
    <p:sldId id="380" r:id="rId351"/>
    <p:sldId id="5239" r:id="rId352"/>
    <p:sldId id="5240" r:id="rId353"/>
    <p:sldId id="5189" r:id="rId354"/>
    <p:sldId id="3911" r:id="rId355"/>
    <p:sldId id="4016" r:id="rId356"/>
    <p:sldId id="3915" r:id="rId357"/>
    <p:sldId id="3916" r:id="rId358"/>
    <p:sldId id="4830" r:id="rId359"/>
    <p:sldId id="5035" r:id="rId360"/>
    <p:sldId id="4086" r:id="rId361"/>
    <p:sldId id="3802" r:id="rId362"/>
    <p:sldId id="3803" r:id="rId363"/>
    <p:sldId id="3804" r:id="rId364"/>
    <p:sldId id="4206" r:id="rId365"/>
    <p:sldId id="4210" r:id="rId366"/>
    <p:sldId id="3805" r:id="rId367"/>
    <p:sldId id="3806" r:id="rId368"/>
    <p:sldId id="4212" r:id="rId369"/>
    <p:sldId id="5060" r:id="rId370"/>
    <p:sldId id="5121" r:id="rId371"/>
    <p:sldId id="3807" r:id="rId372"/>
    <p:sldId id="4213" r:id="rId373"/>
    <p:sldId id="4214" r:id="rId374"/>
    <p:sldId id="3800" r:id="rId375"/>
    <p:sldId id="3695" r:id="rId376"/>
    <p:sldId id="5228" r:id="rId377"/>
    <p:sldId id="3696" r:id="rId378"/>
    <p:sldId id="5056" r:id="rId379"/>
    <p:sldId id="5210" r:id="rId380"/>
    <p:sldId id="5057" r:id="rId381"/>
    <p:sldId id="5209" r:id="rId382"/>
    <p:sldId id="5229" r:id="rId383"/>
    <p:sldId id="4429" r:id="rId384"/>
    <p:sldId id="1863" r:id="rId385"/>
    <p:sldId id="1534" r:id="rId386"/>
    <p:sldId id="5214" r:id="rId387"/>
    <p:sldId id="5215" r:id="rId388"/>
    <p:sldId id="5216" r:id="rId389"/>
    <p:sldId id="5217" r:id="rId390"/>
    <p:sldId id="5218" r:id="rId391"/>
    <p:sldId id="5050" r:id="rId392"/>
    <p:sldId id="5051" r:id="rId393"/>
    <p:sldId id="5052" r:id="rId394"/>
    <p:sldId id="5053" r:id="rId395"/>
    <p:sldId id="4929" r:id="rId396"/>
    <p:sldId id="4930" r:id="rId397"/>
    <p:sldId id="4931" r:id="rId398"/>
    <p:sldId id="3143" r:id="rId399"/>
    <p:sldId id="3144" r:id="rId400"/>
    <p:sldId id="3145" r:id="rId401"/>
    <p:sldId id="3146" r:id="rId402"/>
    <p:sldId id="3147" r:id="rId403"/>
    <p:sldId id="5219" r:id="rId404"/>
    <p:sldId id="5220" r:id="rId405"/>
    <p:sldId id="5221" r:id="rId406"/>
    <p:sldId id="5222" r:id="rId407"/>
    <p:sldId id="5223" r:id="rId408"/>
    <p:sldId id="4682" r:id="rId409"/>
    <p:sldId id="3878" r:id="rId410"/>
    <p:sldId id="3879" r:id="rId411"/>
    <p:sldId id="3880" r:id="rId412"/>
    <p:sldId id="3881" r:id="rId413"/>
    <p:sldId id="3882" r:id="rId414"/>
    <p:sldId id="3460" r:id="rId415"/>
    <p:sldId id="833" r:id="rId416"/>
    <p:sldId id="849" r:id="rId417"/>
    <p:sldId id="850" r:id="rId418"/>
    <p:sldId id="851" r:id="rId419"/>
    <p:sldId id="852" r:id="rId420"/>
    <p:sldId id="706" r:id="rId421"/>
    <p:sldId id="739" r:id="rId422"/>
    <p:sldId id="731" r:id="rId423"/>
    <p:sldId id="740" r:id="rId424"/>
    <p:sldId id="611" r:id="rId425"/>
    <p:sldId id="823" r:id="rId426"/>
    <p:sldId id="831" r:id="rId427"/>
    <p:sldId id="830" r:id="rId428"/>
    <p:sldId id="779" r:id="rId429"/>
    <p:sldId id="832" r:id="rId430"/>
    <p:sldId id="734" r:id="rId431"/>
    <p:sldId id="839" r:id="rId432"/>
    <p:sldId id="811" r:id="rId433"/>
    <p:sldId id="622" r:id="rId434"/>
    <p:sldId id="826" r:id="rId435"/>
    <p:sldId id="771" r:id="rId436"/>
    <p:sldId id="753" r:id="rId437"/>
    <p:sldId id="776" r:id="rId438"/>
    <p:sldId id="649" r:id="rId439"/>
    <p:sldId id="853" r:id="rId440"/>
    <p:sldId id="841" r:id="rId441"/>
    <p:sldId id="652" r:id="rId442"/>
    <p:sldId id="847" r:id="rId443"/>
    <p:sldId id="819" r:id="rId444"/>
    <p:sldId id="769" r:id="rId445"/>
    <p:sldId id="854" r:id="rId446"/>
    <p:sldId id="845" r:id="rId447"/>
    <p:sldId id="843" r:id="rId448"/>
    <p:sldId id="862" r:id="rId449"/>
    <p:sldId id="863" r:id="rId450"/>
    <p:sldId id="864" r:id="rId451"/>
    <p:sldId id="870" r:id="rId452"/>
    <p:sldId id="695" r:id="rId453"/>
    <p:sldId id="763" r:id="rId454"/>
    <p:sldId id="678" r:id="rId455"/>
    <p:sldId id="817" r:id="rId456"/>
    <p:sldId id="698" r:id="rId457"/>
    <p:sldId id="824" r:id="rId458"/>
    <p:sldId id="871" r:id="rId459"/>
    <p:sldId id="5224" r:id="rId460"/>
    <p:sldId id="5401" r:id="rId461"/>
    <p:sldId id="5402" r:id="rId462"/>
    <p:sldId id="5375" r:id="rId463"/>
    <p:sldId id="5336" r:id="rId464"/>
    <p:sldId id="5337" r:id="rId465"/>
    <p:sldId id="5338" r:id="rId466"/>
    <p:sldId id="5341" r:id="rId467"/>
    <p:sldId id="5342" r:id="rId468"/>
    <p:sldId id="981" r:id="rId469"/>
    <p:sldId id="4921" r:id="rId470"/>
    <p:sldId id="4922" r:id="rId471"/>
    <p:sldId id="4923" r:id="rId472"/>
    <p:sldId id="4924" r:id="rId473"/>
    <p:sldId id="4925" r:id="rId474"/>
    <p:sldId id="4926" r:id="rId475"/>
    <p:sldId id="4927" r:id="rId476"/>
    <p:sldId id="4928" r:id="rId477"/>
    <p:sldId id="5343" r:id="rId478"/>
    <p:sldId id="5339" r:id="rId479"/>
    <p:sldId id="5340" r:id="rId480"/>
    <p:sldId id="5362" r:id="rId481"/>
    <p:sldId id="4933" r:id="rId482"/>
    <p:sldId id="5370" r:id="rId483"/>
    <p:sldId id="5347" r:id="rId484"/>
    <p:sldId id="5345" r:id="rId485"/>
    <p:sldId id="5371" r:id="rId486"/>
    <p:sldId id="5348" r:id="rId487"/>
    <p:sldId id="5372" r:id="rId488"/>
    <p:sldId id="5373" r:id="rId489"/>
    <p:sldId id="5396" r:id="rId490"/>
    <p:sldId id="5397" r:id="rId491"/>
    <p:sldId id="4876" r:id="rId492"/>
    <p:sldId id="4875" r:id="rId493"/>
    <p:sldId id="5360" r:id="rId494"/>
    <p:sldId id="5398" r:id="rId495"/>
    <p:sldId id="5364" r:id="rId496"/>
    <p:sldId id="5365" r:id="rId497"/>
    <p:sldId id="5366" r:id="rId498"/>
    <p:sldId id="5399" r:id="rId499"/>
    <p:sldId id="5367" r:id="rId500"/>
    <p:sldId id="5400" r:id="rId501"/>
    <p:sldId id="5368" r:id="rId50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7"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4.xml"/><Relationship Id="rId299" Type="http://schemas.openxmlformats.org/officeDocument/2006/relationships/slide" Target="slides/slide22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6.xml"/><Relationship Id="rId324" Type="http://schemas.openxmlformats.org/officeDocument/2006/relationships/slide" Target="slides/slide251.xml"/><Relationship Id="rId366" Type="http://schemas.openxmlformats.org/officeDocument/2006/relationships/slide" Target="slides/slide293.xml"/><Relationship Id="rId170" Type="http://schemas.openxmlformats.org/officeDocument/2006/relationships/slide" Target="slides/slide97.xml"/><Relationship Id="rId226" Type="http://schemas.openxmlformats.org/officeDocument/2006/relationships/slide" Target="slides/slide153.xml"/><Relationship Id="rId433" Type="http://schemas.openxmlformats.org/officeDocument/2006/relationships/slide" Target="slides/slide360.xml"/><Relationship Id="rId268" Type="http://schemas.openxmlformats.org/officeDocument/2006/relationships/slide" Target="slides/slide195.xml"/><Relationship Id="rId475" Type="http://schemas.openxmlformats.org/officeDocument/2006/relationships/slide" Target="slides/slide402.xml"/><Relationship Id="rId32" Type="http://schemas.openxmlformats.org/officeDocument/2006/relationships/slideMaster" Target="slideMasters/slideMaster32.xml"/><Relationship Id="rId74" Type="http://schemas.openxmlformats.org/officeDocument/2006/relationships/slide" Target="slides/slide1.xml"/><Relationship Id="rId128" Type="http://schemas.openxmlformats.org/officeDocument/2006/relationships/slide" Target="slides/slide55.xml"/><Relationship Id="rId335" Type="http://schemas.openxmlformats.org/officeDocument/2006/relationships/slide" Target="slides/slide262.xml"/><Relationship Id="rId377" Type="http://schemas.openxmlformats.org/officeDocument/2006/relationships/slide" Target="slides/slide304.xml"/><Relationship Id="rId500" Type="http://schemas.openxmlformats.org/officeDocument/2006/relationships/slide" Target="slides/slide427.xml"/><Relationship Id="rId5" Type="http://schemas.openxmlformats.org/officeDocument/2006/relationships/slideMaster" Target="slideMasters/slideMaster5.xml"/><Relationship Id="rId181" Type="http://schemas.openxmlformats.org/officeDocument/2006/relationships/slide" Target="slides/slide108.xml"/><Relationship Id="rId237" Type="http://schemas.openxmlformats.org/officeDocument/2006/relationships/slide" Target="slides/slide164.xml"/><Relationship Id="rId402" Type="http://schemas.openxmlformats.org/officeDocument/2006/relationships/slide" Target="slides/slide329.xml"/><Relationship Id="rId279" Type="http://schemas.openxmlformats.org/officeDocument/2006/relationships/slide" Target="slides/slide206.xml"/><Relationship Id="rId444" Type="http://schemas.openxmlformats.org/officeDocument/2006/relationships/slide" Target="slides/slide371.xml"/><Relationship Id="rId486" Type="http://schemas.openxmlformats.org/officeDocument/2006/relationships/slide" Target="slides/slide413.xml"/><Relationship Id="rId43" Type="http://schemas.openxmlformats.org/officeDocument/2006/relationships/slideMaster" Target="slideMasters/slideMaster43.xml"/><Relationship Id="rId139" Type="http://schemas.openxmlformats.org/officeDocument/2006/relationships/slide" Target="slides/slide66.xml"/><Relationship Id="rId290" Type="http://schemas.openxmlformats.org/officeDocument/2006/relationships/slide" Target="slides/slide217.xml"/><Relationship Id="rId304" Type="http://schemas.openxmlformats.org/officeDocument/2006/relationships/slide" Target="slides/slide231.xml"/><Relationship Id="rId346" Type="http://schemas.openxmlformats.org/officeDocument/2006/relationships/slide" Target="slides/slide273.xml"/><Relationship Id="rId388" Type="http://schemas.openxmlformats.org/officeDocument/2006/relationships/slide" Target="slides/slide315.xml"/><Relationship Id="rId85" Type="http://schemas.openxmlformats.org/officeDocument/2006/relationships/slide" Target="slides/slide12.xml"/><Relationship Id="rId150" Type="http://schemas.openxmlformats.org/officeDocument/2006/relationships/slide" Target="slides/slide77.xml"/><Relationship Id="rId192" Type="http://schemas.openxmlformats.org/officeDocument/2006/relationships/slide" Target="slides/slide119.xml"/><Relationship Id="rId206" Type="http://schemas.openxmlformats.org/officeDocument/2006/relationships/slide" Target="slides/slide133.xml"/><Relationship Id="rId413" Type="http://schemas.openxmlformats.org/officeDocument/2006/relationships/slide" Target="slides/slide340.xml"/><Relationship Id="rId248" Type="http://schemas.openxmlformats.org/officeDocument/2006/relationships/slide" Target="slides/slide175.xml"/><Relationship Id="rId455" Type="http://schemas.openxmlformats.org/officeDocument/2006/relationships/slide" Target="slides/slide382.xml"/><Relationship Id="rId497" Type="http://schemas.openxmlformats.org/officeDocument/2006/relationships/slide" Target="slides/slide424.xml"/><Relationship Id="rId12" Type="http://schemas.openxmlformats.org/officeDocument/2006/relationships/slideMaster" Target="slideMasters/slideMaster12.xml"/><Relationship Id="rId108" Type="http://schemas.openxmlformats.org/officeDocument/2006/relationships/slide" Target="slides/slide35.xml"/><Relationship Id="rId315" Type="http://schemas.openxmlformats.org/officeDocument/2006/relationships/slide" Target="slides/slide242.xml"/><Relationship Id="rId357" Type="http://schemas.openxmlformats.org/officeDocument/2006/relationships/slide" Target="slides/slide284.xml"/><Relationship Id="rId54" Type="http://schemas.openxmlformats.org/officeDocument/2006/relationships/slideMaster" Target="slideMasters/slideMaster54.xml"/><Relationship Id="rId96" Type="http://schemas.openxmlformats.org/officeDocument/2006/relationships/slide" Target="slides/slide23.xml"/><Relationship Id="rId161" Type="http://schemas.openxmlformats.org/officeDocument/2006/relationships/slide" Target="slides/slide88.xml"/><Relationship Id="rId217" Type="http://schemas.openxmlformats.org/officeDocument/2006/relationships/slide" Target="slides/slide144.xml"/><Relationship Id="rId399" Type="http://schemas.openxmlformats.org/officeDocument/2006/relationships/slide" Target="slides/slide326.xml"/><Relationship Id="rId259" Type="http://schemas.openxmlformats.org/officeDocument/2006/relationships/slide" Target="slides/slide186.xml"/><Relationship Id="rId424" Type="http://schemas.openxmlformats.org/officeDocument/2006/relationships/slide" Target="slides/slide351.xml"/><Relationship Id="rId466" Type="http://schemas.openxmlformats.org/officeDocument/2006/relationships/slide" Target="slides/slide393.xml"/><Relationship Id="rId23" Type="http://schemas.openxmlformats.org/officeDocument/2006/relationships/slideMaster" Target="slideMasters/slideMaster23.xml"/><Relationship Id="rId119" Type="http://schemas.openxmlformats.org/officeDocument/2006/relationships/slide" Target="slides/slide46.xml"/><Relationship Id="rId270" Type="http://schemas.openxmlformats.org/officeDocument/2006/relationships/slide" Target="slides/slide197.xml"/><Relationship Id="rId326" Type="http://schemas.openxmlformats.org/officeDocument/2006/relationships/slide" Target="slides/slide253.xml"/><Relationship Id="rId65" Type="http://schemas.openxmlformats.org/officeDocument/2006/relationships/slideMaster" Target="slideMasters/slideMaster65.xml"/><Relationship Id="rId130" Type="http://schemas.openxmlformats.org/officeDocument/2006/relationships/slide" Target="slides/slide57.xml"/><Relationship Id="rId368" Type="http://schemas.openxmlformats.org/officeDocument/2006/relationships/slide" Target="slides/slide295.xml"/><Relationship Id="rId172" Type="http://schemas.openxmlformats.org/officeDocument/2006/relationships/slide" Target="slides/slide99.xml"/><Relationship Id="rId228" Type="http://schemas.openxmlformats.org/officeDocument/2006/relationships/slide" Target="slides/slide155.xml"/><Relationship Id="rId435" Type="http://schemas.openxmlformats.org/officeDocument/2006/relationships/slide" Target="slides/slide362.xml"/><Relationship Id="rId477" Type="http://schemas.openxmlformats.org/officeDocument/2006/relationships/slide" Target="slides/slide404.xml"/><Relationship Id="rId281" Type="http://schemas.openxmlformats.org/officeDocument/2006/relationships/slide" Target="slides/slide208.xml"/><Relationship Id="rId337" Type="http://schemas.openxmlformats.org/officeDocument/2006/relationships/slide" Target="slides/slide264.xml"/><Relationship Id="rId502" Type="http://schemas.openxmlformats.org/officeDocument/2006/relationships/slide" Target="slides/slide429.xml"/><Relationship Id="rId34" Type="http://schemas.openxmlformats.org/officeDocument/2006/relationships/slideMaster" Target="slideMasters/slideMaster34.xml"/><Relationship Id="rId76" Type="http://schemas.openxmlformats.org/officeDocument/2006/relationships/slide" Target="slides/slide3.xml"/><Relationship Id="rId141" Type="http://schemas.openxmlformats.org/officeDocument/2006/relationships/slide" Target="slides/slide68.xml"/><Relationship Id="rId379" Type="http://schemas.openxmlformats.org/officeDocument/2006/relationships/slide" Target="slides/slide306.xml"/><Relationship Id="rId7" Type="http://schemas.openxmlformats.org/officeDocument/2006/relationships/slideMaster" Target="slideMasters/slideMaster7.xml"/><Relationship Id="rId183" Type="http://schemas.openxmlformats.org/officeDocument/2006/relationships/slide" Target="slides/slide110.xml"/><Relationship Id="rId239" Type="http://schemas.openxmlformats.org/officeDocument/2006/relationships/slide" Target="slides/slide166.xml"/><Relationship Id="rId390" Type="http://schemas.openxmlformats.org/officeDocument/2006/relationships/slide" Target="slides/slide317.xml"/><Relationship Id="rId404" Type="http://schemas.openxmlformats.org/officeDocument/2006/relationships/slide" Target="slides/slide331.xml"/><Relationship Id="rId446" Type="http://schemas.openxmlformats.org/officeDocument/2006/relationships/slide" Target="slides/slide373.xml"/><Relationship Id="rId250" Type="http://schemas.openxmlformats.org/officeDocument/2006/relationships/slide" Target="slides/slide177.xml"/><Relationship Id="rId292" Type="http://schemas.openxmlformats.org/officeDocument/2006/relationships/slide" Target="slides/slide219.xml"/><Relationship Id="rId306" Type="http://schemas.openxmlformats.org/officeDocument/2006/relationships/slide" Target="slides/slide233.xml"/><Relationship Id="rId488" Type="http://schemas.openxmlformats.org/officeDocument/2006/relationships/slide" Target="slides/slide415.xml"/><Relationship Id="rId45" Type="http://schemas.openxmlformats.org/officeDocument/2006/relationships/slideMaster" Target="slideMasters/slideMaster45.xml"/><Relationship Id="rId87" Type="http://schemas.openxmlformats.org/officeDocument/2006/relationships/slide" Target="slides/slide14.xml"/><Relationship Id="rId110" Type="http://schemas.openxmlformats.org/officeDocument/2006/relationships/slide" Target="slides/slide37.xml"/><Relationship Id="rId348" Type="http://schemas.openxmlformats.org/officeDocument/2006/relationships/slide" Target="slides/slide275.xml"/><Relationship Id="rId152" Type="http://schemas.openxmlformats.org/officeDocument/2006/relationships/slide" Target="slides/slide79.xml"/><Relationship Id="rId194" Type="http://schemas.openxmlformats.org/officeDocument/2006/relationships/slide" Target="slides/slide121.xml"/><Relationship Id="rId208" Type="http://schemas.openxmlformats.org/officeDocument/2006/relationships/slide" Target="slides/slide135.xml"/><Relationship Id="rId415" Type="http://schemas.openxmlformats.org/officeDocument/2006/relationships/slide" Target="slides/slide342.xml"/><Relationship Id="rId457" Type="http://schemas.openxmlformats.org/officeDocument/2006/relationships/slide" Target="slides/slide384.xml"/><Relationship Id="rId261" Type="http://schemas.openxmlformats.org/officeDocument/2006/relationships/slide" Target="slides/slide188.xml"/><Relationship Id="rId499" Type="http://schemas.openxmlformats.org/officeDocument/2006/relationships/slide" Target="slides/slide42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4.xml"/><Relationship Id="rId359" Type="http://schemas.openxmlformats.org/officeDocument/2006/relationships/slide" Target="slides/slide286.xml"/><Relationship Id="rId98" Type="http://schemas.openxmlformats.org/officeDocument/2006/relationships/slide" Target="slides/slide25.xml"/><Relationship Id="rId121" Type="http://schemas.openxmlformats.org/officeDocument/2006/relationships/slide" Target="slides/slide48.xml"/><Relationship Id="rId163" Type="http://schemas.openxmlformats.org/officeDocument/2006/relationships/slide" Target="slides/slide90.xml"/><Relationship Id="rId219" Type="http://schemas.openxmlformats.org/officeDocument/2006/relationships/slide" Target="slides/slide146.xml"/><Relationship Id="rId370" Type="http://schemas.openxmlformats.org/officeDocument/2006/relationships/slide" Target="slides/slide297.xml"/><Relationship Id="rId426" Type="http://schemas.openxmlformats.org/officeDocument/2006/relationships/slide" Target="slides/slide353.xml"/><Relationship Id="rId230" Type="http://schemas.openxmlformats.org/officeDocument/2006/relationships/slide" Target="slides/slide157.xml"/><Relationship Id="rId468" Type="http://schemas.openxmlformats.org/officeDocument/2006/relationships/slide" Target="slides/slide395.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9.xml"/><Relationship Id="rId328" Type="http://schemas.openxmlformats.org/officeDocument/2006/relationships/slide" Target="slides/slide255.xml"/><Relationship Id="rId132" Type="http://schemas.openxmlformats.org/officeDocument/2006/relationships/slide" Target="slides/slide59.xml"/><Relationship Id="rId174" Type="http://schemas.openxmlformats.org/officeDocument/2006/relationships/slide" Target="slides/slide101.xml"/><Relationship Id="rId381" Type="http://schemas.openxmlformats.org/officeDocument/2006/relationships/slide" Target="slides/slide308.xml"/><Relationship Id="rId241" Type="http://schemas.openxmlformats.org/officeDocument/2006/relationships/slide" Target="slides/slide168.xml"/><Relationship Id="rId437" Type="http://schemas.openxmlformats.org/officeDocument/2006/relationships/slide" Target="slides/slide364.xml"/><Relationship Id="rId479" Type="http://schemas.openxmlformats.org/officeDocument/2006/relationships/slide" Target="slides/slide406.xml"/><Relationship Id="rId36" Type="http://schemas.openxmlformats.org/officeDocument/2006/relationships/slideMaster" Target="slideMasters/slideMaster36.xml"/><Relationship Id="rId283" Type="http://schemas.openxmlformats.org/officeDocument/2006/relationships/slide" Target="slides/slide210.xml"/><Relationship Id="rId339" Type="http://schemas.openxmlformats.org/officeDocument/2006/relationships/slide" Target="slides/slide266.xml"/><Relationship Id="rId490" Type="http://schemas.openxmlformats.org/officeDocument/2006/relationships/slide" Target="slides/slide417.xml"/><Relationship Id="rId504" Type="http://schemas.openxmlformats.org/officeDocument/2006/relationships/handoutMaster" Target="handoutMasters/handoutMaster1.xml"/><Relationship Id="rId78" Type="http://schemas.openxmlformats.org/officeDocument/2006/relationships/slide" Target="slides/slide5.xml"/><Relationship Id="rId101" Type="http://schemas.openxmlformats.org/officeDocument/2006/relationships/slide" Target="slides/slide28.xml"/><Relationship Id="rId143" Type="http://schemas.openxmlformats.org/officeDocument/2006/relationships/slide" Target="slides/slide70.xml"/><Relationship Id="rId185" Type="http://schemas.openxmlformats.org/officeDocument/2006/relationships/slide" Target="slides/slide112.xml"/><Relationship Id="rId350" Type="http://schemas.openxmlformats.org/officeDocument/2006/relationships/slide" Target="slides/slide277.xml"/><Relationship Id="rId406" Type="http://schemas.openxmlformats.org/officeDocument/2006/relationships/slide" Target="slides/slide333.xml"/><Relationship Id="rId9" Type="http://schemas.openxmlformats.org/officeDocument/2006/relationships/slideMaster" Target="slideMasters/slideMaster9.xml"/><Relationship Id="rId210" Type="http://schemas.openxmlformats.org/officeDocument/2006/relationships/slide" Target="slides/slide137.xml"/><Relationship Id="rId392" Type="http://schemas.openxmlformats.org/officeDocument/2006/relationships/slide" Target="slides/slide319.xml"/><Relationship Id="rId448" Type="http://schemas.openxmlformats.org/officeDocument/2006/relationships/slide" Target="slides/slide375.xml"/><Relationship Id="rId252" Type="http://schemas.openxmlformats.org/officeDocument/2006/relationships/slide" Target="slides/slide179.xml"/><Relationship Id="rId294" Type="http://schemas.openxmlformats.org/officeDocument/2006/relationships/slide" Target="slides/slide221.xml"/><Relationship Id="rId308" Type="http://schemas.openxmlformats.org/officeDocument/2006/relationships/slide" Target="slides/slide235.xml"/><Relationship Id="rId47" Type="http://schemas.openxmlformats.org/officeDocument/2006/relationships/slideMaster" Target="slideMasters/slideMaster47.xml"/><Relationship Id="rId89" Type="http://schemas.openxmlformats.org/officeDocument/2006/relationships/slide" Target="slides/slide16.xml"/><Relationship Id="rId112" Type="http://schemas.openxmlformats.org/officeDocument/2006/relationships/slide" Target="slides/slide39.xml"/><Relationship Id="rId154" Type="http://schemas.openxmlformats.org/officeDocument/2006/relationships/slide" Target="slides/slide81.xml"/><Relationship Id="rId361" Type="http://schemas.openxmlformats.org/officeDocument/2006/relationships/slide" Target="slides/slide288.xml"/><Relationship Id="rId196" Type="http://schemas.openxmlformats.org/officeDocument/2006/relationships/slide" Target="slides/slide123.xml"/><Relationship Id="rId417" Type="http://schemas.openxmlformats.org/officeDocument/2006/relationships/slide" Target="slides/slide344.xml"/><Relationship Id="rId459" Type="http://schemas.openxmlformats.org/officeDocument/2006/relationships/slide" Target="slides/slide386.xml"/><Relationship Id="rId16" Type="http://schemas.openxmlformats.org/officeDocument/2006/relationships/slideMaster" Target="slideMasters/slideMaster16.xml"/><Relationship Id="rId221" Type="http://schemas.openxmlformats.org/officeDocument/2006/relationships/slide" Target="slides/slide148.xml"/><Relationship Id="rId263" Type="http://schemas.openxmlformats.org/officeDocument/2006/relationships/slide" Target="slides/slide190.xml"/><Relationship Id="rId319" Type="http://schemas.openxmlformats.org/officeDocument/2006/relationships/slide" Target="slides/slide246.xml"/><Relationship Id="rId470" Type="http://schemas.openxmlformats.org/officeDocument/2006/relationships/slide" Target="slides/slide397.xml"/><Relationship Id="rId58" Type="http://schemas.openxmlformats.org/officeDocument/2006/relationships/slideMaster" Target="slideMasters/slideMaster58.xml"/><Relationship Id="rId123" Type="http://schemas.openxmlformats.org/officeDocument/2006/relationships/slide" Target="slides/slide50.xml"/><Relationship Id="rId330" Type="http://schemas.openxmlformats.org/officeDocument/2006/relationships/slide" Target="slides/slide257.xml"/><Relationship Id="rId165" Type="http://schemas.openxmlformats.org/officeDocument/2006/relationships/slide" Target="slides/slide92.xml"/><Relationship Id="rId372" Type="http://schemas.openxmlformats.org/officeDocument/2006/relationships/slide" Target="slides/slide299.xml"/><Relationship Id="rId428" Type="http://schemas.openxmlformats.org/officeDocument/2006/relationships/slide" Target="slides/slide355.xml"/><Relationship Id="rId232" Type="http://schemas.openxmlformats.org/officeDocument/2006/relationships/slide" Target="slides/slide159.xml"/><Relationship Id="rId274" Type="http://schemas.openxmlformats.org/officeDocument/2006/relationships/slide" Target="slides/slide201.xml"/><Relationship Id="rId481" Type="http://schemas.openxmlformats.org/officeDocument/2006/relationships/slide" Target="slides/slide408.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1.xml"/><Relationship Id="rId80" Type="http://schemas.openxmlformats.org/officeDocument/2006/relationships/slide" Target="slides/slide7.xml"/><Relationship Id="rId176" Type="http://schemas.openxmlformats.org/officeDocument/2006/relationships/slide" Target="slides/slide103.xml"/><Relationship Id="rId341" Type="http://schemas.openxmlformats.org/officeDocument/2006/relationships/slide" Target="slides/slide268.xml"/><Relationship Id="rId383" Type="http://schemas.openxmlformats.org/officeDocument/2006/relationships/slide" Target="slides/slide310.xml"/><Relationship Id="rId439" Type="http://schemas.openxmlformats.org/officeDocument/2006/relationships/slide" Target="slides/slide366.xml"/><Relationship Id="rId201" Type="http://schemas.openxmlformats.org/officeDocument/2006/relationships/slide" Target="slides/slide128.xml"/><Relationship Id="rId243" Type="http://schemas.openxmlformats.org/officeDocument/2006/relationships/slide" Target="slides/slide170.xml"/><Relationship Id="rId285" Type="http://schemas.openxmlformats.org/officeDocument/2006/relationships/slide" Target="slides/slide212.xml"/><Relationship Id="rId450" Type="http://schemas.openxmlformats.org/officeDocument/2006/relationships/slide" Target="slides/slide377.xml"/><Relationship Id="rId506" Type="http://schemas.openxmlformats.org/officeDocument/2006/relationships/viewProps" Target="viewProps.xml"/><Relationship Id="rId38" Type="http://schemas.openxmlformats.org/officeDocument/2006/relationships/slideMaster" Target="slideMasters/slideMaster38.xml"/><Relationship Id="rId103" Type="http://schemas.openxmlformats.org/officeDocument/2006/relationships/slide" Target="slides/slide30.xml"/><Relationship Id="rId310" Type="http://schemas.openxmlformats.org/officeDocument/2006/relationships/slide" Target="slides/slide237.xml"/><Relationship Id="rId492" Type="http://schemas.openxmlformats.org/officeDocument/2006/relationships/slide" Target="slides/slide419.xml"/><Relationship Id="rId91" Type="http://schemas.openxmlformats.org/officeDocument/2006/relationships/slide" Target="slides/slide18.xml"/><Relationship Id="rId145" Type="http://schemas.openxmlformats.org/officeDocument/2006/relationships/slide" Target="slides/slide72.xml"/><Relationship Id="rId187" Type="http://schemas.openxmlformats.org/officeDocument/2006/relationships/slide" Target="slides/slide114.xml"/><Relationship Id="rId352" Type="http://schemas.openxmlformats.org/officeDocument/2006/relationships/slide" Target="slides/slide279.xml"/><Relationship Id="rId394" Type="http://schemas.openxmlformats.org/officeDocument/2006/relationships/slide" Target="slides/slide321.xml"/><Relationship Id="rId408" Type="http://schemas.openxmlformats.org/officeDocument/2006/relationships/slide" Target="slides/slide335.xml"/><Relationship Id="rId212" Type="http://schemas.openxmlformats.org/officeDocument/2006/relationships/slide" Target="slides/slide139.xml"/><Relationship Id="rId254" Type="http://schemas.openxmlformats.org/officeDocument/2006/relationships/slide" Target="slides/slide181.xml"/><Relationship Id="rId49" Type="http://schemas.openxmlformats.org/officeDocument/2006/relationships/slideMaster" Target="slideMasters/slideMaster49.xml"/><Relationship Id="rId114" Type="http://schemas.openxmlformats.org/officeDocument/2006/relationships/slide" Target="slides/slide41.xml"/><Relationship Id="rId296" Type="http://schemas.openxmlformats.org/officeDocument/2006/relationships/slide" Target="slides/slide223.xml"/><Relationship Id="rId461" Type="http://schemas.openxmlformats.org/officeDocument/2006/relationships/slide" Target="slides/slide388.xml"/><Relationship Id="rId60" Type="http://schemas.openxmlformats.org/officeDocument/2006/relationships/slideMaster" Target="slideMasters/slideMaster60.xml"/><Relationship Id="rId156" Type="http://schemas.openxmlformats.org/officeDocument/2006/relationships/slide" Target="slides/slide83.xml"/><Relationship Id="rId198" Type="http://schemas.openxmlformats.org/officeDocument/2006/relationships/slide" Target="slides/slide125.xml"/><Relationship Id="rId321" Type="http://schemas.openxmlformats.org/officeDocument/2006/relationships/slide" Target="slides/slide248.xml"/><Relationship Id="rId363" Type="http://schemas.openxmlformats.org/officeDocument/2006/relationships/slide" Target="slides/slide290.xml"/><Relationship Id="rId419" Type="http://schemas.openxmlformats.org/officeDocument/2006/relationships/slide" Target="slides/slide346.xml"/><Relationship Id="rId223" Type="http://schemas.openxmlformats.org/officeDocument/2006/relationships/slide" Target="slides/slide150.xml"/><Relationship Id="rId430" Type="http://schemas.openxmlformats.org/officeDocument/2006/relationships/slide" Target="slides/slide357.xml"/><Relationship Id="rId18" Type="http://schemas.openxmlformats.org/officeDocument/2006/relationships/slideMaster" Target="slideMasters/slideMaster18.xml"/><Relationship Id="rId265" Type="http://schemas.openxmlformats.org/officeDocument/2006/relationships/slide" Target="slides/slide192.xml"/><Relationship Id="rId472" Type="http://schemas.openxmlformats.org/officeDocument/2006/relationships/slide" Target="slides/slide399.xml"/><Relationship Id="rId125" Type="http://schemas.openxmlformats.org/officeDocument/2006/relationships/slide" Target="slides/slide52.xml"/><Relationship Id="rId167" Type="http://schemas.openxmlformats.org/officeDocument/2006/relationships/slide" Target="slides/slide94.xml"/><Relationship Id="rId332" Type="http://schemas.openxmlformats.org/officeDocument/2006/relationships/slide" Target="slides/slide259.xml"/><Relationship Id="rId374" Type="http://schemas.openxmlformats.org/officeDocument/2006/relationships/slide" Target="slides/slide301.xml"/><Relationship Id="rId71" Type="http://schemas.openxmlformats.org/officeDocument/2006/relationships/slideMaster" Target="slideMasters/slideMaster71.xml"/><Relationship Id="rId234"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03.xml"/><Relationship Id="rId441" Type="http://schemas.openxmlformats.org/officeDocument/2006/relationships/slide" Target="slides/slide368.xml"/><Relationship Id="rId483" Type="http://schemas.openxmlformats.org/officeDocument/2006/relationships/slide" Target="slides/slide410.xml"/><Relationship Id="rId40" Type="http://schemas.openxmlformats.org/officeDocument/2006/relationships/slideMaster" Target="slideMasters/slideMaster40.xml"/><Relationship Id="rId136" Type="http://schemas.openxmlformats.org/officeDocument/2006/relationships/slide" Target="slides/slide63.xml"/><Relationship Id="rId178" Type="http://schemas.openxmlformats.org/officeDocument/2006/relationships/slide" Target="slides/slide105.xml"/><Relationship Id="rId301" Type="http://schemas.openxmlformats.org/officeDocument/2006/relationships/slide" Target="slides/slide228.xml"/><Relationship Id="rId343" Type="http://schemas.openxmlformats.org/officeDocument/2006/relationships/slide" Target="slides/slide270.xml"/><Relationship Id="rId82" Type="http://schemas.openxmlformats.org/officeDocument/2006/relationships/slide" Target="slides/slide9.xml"/><Relationship Id="rId203" Type="http://schemas.openxmlformats.org/officeDocument/2006/relationships/slide" Target="slides/slide130.xml"/><Relationship Id="rId385" Type="http://schemas.openxmlformats.org/officeDocument/2006/relationships/slide" Target="slides/slide312.xml"/><Relationship Id="rId245" Type="http://schemas.openxmlformats.org/officeDocument/2006/relationships/slide" Target="slides/slide172.xml"/><Relationship Id="rId287" Type="http://schemas.openxmlformats.org/officeDocument/2006/relationships/slide" Target="slides/slide214.xml"/><Relationship Id="rId410" Type="http://schemas.openxmlformats.org/officeDocument/2006/relationships/slide" Target="slides/slide337.xml"/><Relationship Id="rId452" Type="http://schemas.openxmlformats.org/officeDocument/2006/relationships/slide" Target="slides/slide379.xml"/><Relationship Id="rId494" Type="http://schemas.openxmlformats.org/officeDocument/2006/relationships/slide" Target="slides/slide421.xml"/><Relationship Id="rId508" Type="http://schemas.openxmlformats.org/officeDocument/2006/relationships/tableStyles" Target="tableStyles.xml"/><Relationship Id="rId105" Type="http://schemas.openxmlformats.org/officeDocument/2006/relationships/slide" Target="slides/slide32.xml"/><Relationship Id="rId147" Type="http://schemas.openxmlformats.org/officeDocument/2006/relationships/slide" Target="slides/slide74.xml"/><Relationship Id="rId312" Type="http://schemas.openxmlformats.org/officeDocument/2006/relationships/slide" Target="slides/slide239.xml"/><Relationship Id="rId354" Type="http://schemas.openxmlformats.org/officeDocument/2006/relationships/slide" Target="slides/slide281.xml"/><Relationship Id="rId51" Type="http://schemas.openxmlformats.org/officeDocument/2006/relationships/slideMaster" Target="slideMasters/slideMaster51.xml"/><Relationship Id="rId93" Type="http://schemas.openxmlformats.org/officeDocument/2006/relationships/slide" Target="slides/slide20.xml"/><Relationship Id="rId189" Type="http://schemas.openxmlformats.org/officeDocument/2006/relationships/slide" Target="slides/slide116.xml"/><Relationship Id="rId396" Type="http://schemas.openxmlformats.org/officeDocument/2006/relationships/slide" Target="slides/slide323.xml"/><Relationship Id="rId214" Type="http://schemas.openxmlformats.org/officeDocument/2006/relationships/slide" Target="slides/slide141.xml"/><Relationship Id="rId256" Type="http://schemas.openxmlformats.org/officeDocument/2006/relationships/slide" Target="slides/slide183.xml"/><Relationship Id="rId298" Type="http://schemas.openxmlformats.org/officeDocument/2006/relationships/slide" Target="slides/slide225.xml"/><Relationship Id="rId421" Type="http://schemas.openxmlformats.org/officeDocument/2006/relationships/slide" Target="slides/slide348.xml"/><Relationship Id="rId463" Type="http://schemas.openxmlformats.org/officeDocument/2006/relationships/slide" Target="slides/slide390.xml"/><Relationship Id="rId116" Type="http://schemas.openxmlformats.org/officeDocument/2006/relationships/slide" Target="slides/slide43.xml"/><Relationship Id="rId158" Type="http://schemas.openxmlformats.org/officeDocument/2006/relationships/slide" Target="slides/slide85.xml"/><Relationship Id="rId323" Type="http://schemas.openxmlformats.org/officeDocument/2006/relationships/slide" Target="slides/slide250.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92.xml"/><Relationship Id="rId225" Type="http://schemas.openxmlformats.org/officeDocument/2006/relationships/slide" Target="slides/slide152.xml"/><Relationship Id="rId267" Type="http://schemas.openxmlformats.org/officeDocument/2006/relationships/slide" Target="slides/slide194.xml"/><Relationship Id="rId432" Type="http://schemas.openxmlformats.org/officeDocument/2006/relationships/slide" Target="slides/slide359.xml"/><Relationship Id="rId474" Type="http://schemas.openxmlformats.org/officeDocument/2006/relationships/slide" Target="slides/slide401.xml"/><Relationship Id="rId127" Type="http://schemas.openxmlformats.org/officeDocument/2006/relationships/slide" Target="slides/slide54.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96.xml"/><Relationship Id="rId334" Type="http://schemas.openxmlformats.org/officeDocument/2006/relationships/slide" Target="slides/slide261.xml"/><Relationship Id="rId376" Type="http://schemas.openxmlformats.org/officeDocument/2006/relationships/slide" Target="slides/slide303.xml"/><Relationship Id="rId4" Type="http://schemas.openxmlformats.org/officeDocument/2006/relationships/slideMaster" Target="slideMasters/slideMaster4.xml"/><Relationship Id="rId180" Type="http://schemas.openxmlformats.org/officeDocument/2006/relationships/slide" Target="slides/slide107.xml"/><Relationship Id="rId215" Type="http://schemas.openxmlformats.org/officeDocument/2006/relationships/slide" Target="slides/slide142.xml"/><Relationship Id="rId236" Type="http://schemas.openxmlformats.org/officeDocument/2006/relationships/slide" Target="slides/slide163.xml"/><Relationship Id="rId257" Type="http://schemas.openxmlformats.org/officeDocument/2006/relationships/slide" Target="slides/slide184.xml"/><Relationship Id="rId278" Type="http://schemas.openxmlformats.org/officeDocument/2006/relationships/slide" Target="slides/slide205.xml"/><Relationship Id="rId401" Type="http://schemas.openxmlformats.org/officeDocument/2006/relationships/slide" Target="slides/slide328.xml"/><Relationship Id="rId422" Type="http://schemas.openxmlformats.org/officeDocument/2006/relationships/slide" Target="slides/slide349.xml"/><Relationship Id="rId443" Type="http://schemas.openxmlformats.org/officeDocument/2006/relationships/slide" Target="slides/slide370.xml"/><Relationship Id="rId464" Type="http://schemas.openxmlformats.org/officeDocument/2006/relationships/slide" Target="slides/slide391.xml"/><Relationship Id="rId303" Type="http://schemas.openxmlformats.org/officeDocument/2006/relationships/slide" Target="slides/slide230.xml"/><Relationship Id="rId485" Type="http://schemas.openxmlformats.org/officeDocument/2006/relationships/slide" Target="slides/slide412.xml"/><Relationship Id="rId42" Type="http://schemas.openxmlformats.org/officeDocument/2006/relationships/slideMaster" Target="slideMasters/slideMaster42.xml"/><Relationship Id="rId84" Type="http://schemas.openxmlformats.org/officeDocument/2006/relationships/slide" Target="slides/slide11.xml"/><Relationship Id="rId138" Type="http://schemas.openxmlformats.org/officeDocument/2006/relationships/slide" Target="slides/slide65.xml"/><Relationship Id="rId345" Type="http://schemas.openxmlformats.org/officeDocument/2006/relationships/slide" Target="slides/slide272.xml"/><Relationship Id="rId387" Type="http://schemas.openxmlformats.org/officeDocument/2006/relationships/slide" Target="slides/slide314.xml"/><Relationship Id="rId191" Type="http://schemas.openxmlformats.org/officeDocument/2006/relationships/slide" Target="slides/slide118.xml"/><Relationship Id="rId205" Type="http://schemas.openxmlformats.org/officeDocument/2006/relationships/slide" Target="slides/slide132.xml"/><Relationship Id="rId247" Type="http://schemas.openxmlformats.org/officeDocument/2006/relationships/slide" Target="slides/slide174.xml"/><Relationship Id="rId412" Type="http://schemas.openxmlformats.org/officeDocument/2006/relationships/slide" Target="slides/slide339.xml"/><Relationship Id="rId107" Type="http://schemas.openxmlformats.org/officeDocument/2006/relationships/slide" Target="slides/slide34.xml"/><Relationship Id="rId289" Type="http://schemas.openxmlformats.org/officeDocument/2006/relationships/slide" Target="slides/slide216.xml"/><Relationship Id="rId454" Type="http://schemas.openxmlformats.org/officeDocument/2006/relationships/slide" Target="slides/slide381.xml"/><Relationship Id="rId496" Type="http://schemas.openxmlformats.org/officeDocument/2006/relationships/slide" Target="slides/slide4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6.xml"/><Relationship Id="rId314" Type="http://schemas.openxmlformats.org/officeDocument/2006/relationships/slide" Target="slides/slide241.xml"/><Relationship Id="rId356" Type="http://schemas.openxmlformats.org/officeDocument/2006/relationships/slide" Target="slides/slide283.xml"/><Relationship Id="rId398" Type="http://schemas.openxmlformats.org/officeDocument/2006/relationships/slide" Target="slides/slide325.xml"/><Relationship Id="rId95" Type="http://schemas.openxmlformats.org/officeDocument/2006/relationships/slide" Target="slides/slide22.xml"/><Relationship Id="rId160" Type="http://schemas.openxmlformats.org/officeDocument/2006/relationships/slide" Target="slides/slide87.xml"/><Relationship Id="rId216" Type="http://schemas.openxmlformats.org/officeDocument/2006/relationships/slide" Target="slides/slide143.xml"/><Relationship Id="rId423" Type="http://schemas.openxmlformats.org/officeDocument/2006/relationships/slide" Target="slides/slide350.xml"/><Relationship Id="rId258" Type="http://schemas.openxmlformats.org/officeDocument/2006/relationships/slide" Target="slides/slide185.xml"/><Relationship Id="rId465" Type="http://schemas.openxmlformats.org/officeDocument/2006/relationships/slide" Target="slides/slide3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5.xml"/><Relationship Id="rId325" Type="http://schemas.openxmlformats.org/officeDocument/2006/relationships/slide" Target="slides/slide252.xml"/><Relationship Id="rId367" Type="http://schemas.openxmlformats.org/officeDocument/2006/relationships/slide" Target="slides/slide294.xml"/><Relationship Id="rId171" Type="http://schemas.openxmlformats.org/officeDocument/2006/relationships/slide" Target="slides/slide98.xml"/><Relationship Id="rId227" Type="http://schemas.openxmlformats.org/officeDocument/2006/relationships/slide" Target="slides/slide154.xml"/><Relationship Id="rId269" Type="http://schemas.openxmlformats.org/officeDocument/2006/relationships/slide" Target="slides/slide196.xml"/><Relationship Id="rId434" Type="http://schemas.openxmlformats.org/officeDocument/2006/relationships/slide" Target="slides/slide361.xml"/><Relationship Id="rId476" Type="http://schemas.openxmlformats.org/officeDocument/2006/relationships/slide" Target="slides/slide403.xml"/><Relationship Id="rId33" Type="http://schemas.openxmlformats.org/officeDocument/2006/relationships/slideMaster" Target="slideMasters/slideMaster33.xml"/><Relationship Id="rId129" Type="http://schemas.openxmlformats.org/officeDocument/2006/relationships/slide" Target="slides/slide56.xml"/><Relationship Id="rId280" Type="http://schemas.openxmlformats.org/officeDocument/2006/relationships/slide" Target="slides/slide207.xml"/><Relationship Id="rId336" Type="http://schemas.openxmlformats.org/officeDocument/2006/relationships/slide" Target="slides/slide263.xml"/><Relationship Id="rId501" Type="http://schemas.openxmlformats.org/officeDocument/2006/relationships/slide" Target="slides/slide428.xml"/><Relationship Id="rId75" Type="http://schemas.openxmlformats.org/officeDocument/2006/relationships/slide" Target="slides/slide2.xml"/><Relationship Id="rId140" Type="http://schemas.openxmlformats.org/officeDocument/2006/relationships/slide" Target="slides/slide67.xml"/><Relationship Id="rId182" Type="http://schemas.openxmlformats.org/officeDocument/2006/relationships/slide" Target="slides/slide109.xml"/><Relationship Id="rId378" Type="http://schemas.openxmlformats.org/officeDocument/2006/relationships/slide" Target="slides/slide305.xml"/><Relationship Id="rId403" Type="http://schemas.openxmlformats.org/officeDocument/2006/relationships/slide" Target="slides/slide330.xml"/><Relationship Id="rId6" Type="http://schemas.openxmlformats.org/officeDocument/2006/relationships/slideMaster" Target="slideMasters/slideMaster6.xml"/><Relationship Id="rId238" Type="http://schemas.openxmlformats.org/officeDocument/2006/relationships/slide" Target="slides/slide165.xml"/><Relationship Id="rId445" Type="http://schemas.openxmlformats.org/officeDocument/2006/relationships/slide" Target="slides/slide372.xml"/><Relationship Id="rId487" Type="http://schemas.openxmlformats.org/officeDocument/2006/relationships/slide" Target="slides/slide414.xml"/><Relationship Id="rId291" Type="http://schemas.openxmlformats.org/officeDocument/2006/relationships/slide" Target="slides/slide218.xml"/><Relationship Id="rId305" Type="http://schemas.openxmlformats.org/officeDocument/2006/relationships/slide" Target="slides/slide232.xml"/><Relationship Id="rId347" Type="http://schemas.openxmlformats.org/officeDocument/2006/relationships/slide" Target="slides/slide274.xml"/><Relationship Id="rId44" Type="http://schemas.openxmlformats.org/officeDocument/2006/relationships/slideMaster" Target="slideMasters/slideMaster44.xml"/><Relationship Id="rId86" Type="http://schemas.openxmlformats.org/officeDocument/2006/relationships/slide" Target="slides/slide13.xml"/><Relationship Id="rId151" Type="http://schemas.openxmlformats.org/officeDocument/2006/relationships/slide" Target="slides/slide78.xml"/><Relationship Id="rId389" Type="http://schemas.openxmlformats.org/officeDocument/2006/relationships/slide" Target="slides/slide316.xml"/><Relationship Id="rId193" Type="http://schemas.openxmlformats.org/officeDocument/2006/relationships/slide" Target="slides/slide120.xml"/><Relationship Id="rId207" Type="http://schemas.openxmlformats.org/officeDocument/2006/relationships/slide" Target="slides/slide134.xml"/><Relationship Id="rId249" Type="http://schemas.openxmlformats.org/officeDocument/2006/relationships/slide" Target="slides/slide176.xml"/><Relationship Id="rId414" Type="http://schemas.openxmlformats.org/officeDocument/2006/relationships/slide" Target="slides/slide341.xml"/><Relationship Id="rId456" Type="http://schemas.openxmlformats.org/officeDocument/2006/relationships/slide" Target="slides/slide383.xml"/><Relationship Id="rId498" Type="http://schemas.openxmlformats.org/officeDocument/2006/relationships/slide" Target="slides/slide425.xml"/><Relationship Id="rId13" Type="http://schemas.openxmlformats.org/officeDocument/2006/relationships/slideMaster" Target="slideMasters/slideMaster13.xml"/><Relationship Id="rId109" Type="http://schemas.openxmlformats.org/officeDocument/2006/relationships/slide" Target="slides/slide36.xml"/><Relationship Id="rId260" Type="http://schemas.openxmlformats.org/officeDocument/2006/relationships/slide" Target="slides/slide187.xml"/><Relationship Id="rId316" Type="http://schemas.openxmlformats.org/officeDocument/2006/relationships/slide" Target="slides/slide243.xml"/><Relationship Id="rId55" Type="http://schemas.openxmlformats.org/officeDocument/2006/relationships/slideMaster" Target="slideMasters/slideMaster55.xml"/><Relationship Id="rId97" Type="http://schemas.openxmlformats.org/officeDocument/2006/relationships/slide" Target="slides/slide24.xml"/><Relationship Id="rId120" Type="http://schemas.openxmlformats.org/officeDocument/2006/relationships/slide" Target="slides/slide47.xml"/><Relationship Id="rId358" Type="http://schemas.openxmlformats.org/officeDocument/2006/relationships/slide" Target="slides/slide285.xml"/><Relationship Id="rId162" Type="http://schemas.openxmlformats.org/officeDocument/2006/relationships/slide" Target="slides/slide89.xml"/><Relationship Id="rId218" Type="http://schemas.openxmlformats.org/officeDocument/2006/relationships/slide" Target="slides/slide145.xml"/><Relationship Id="rId425" Type="http://schemas.openxmlformats.org/officeDocument/2006/relationships/slide" Target="slides/slide352.xml"/><Relationship Id="rId467" Type="http://schemas.openxmlformats.org/officeDocument/2006/relationships/slide" Target="slides/slide394.xml"/><Relationship Id="rId271" Type="http://schemas.openxmlformats.org/officeDocument/2006/relationships/slide" Target="slides/slide19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8.xml"/><Relationship Id="rId327" Type="http://schemas.openxmlformats.org/officeDocument/2006/relationships/slide" Target="slides/slide254.xml"/><Relationship Id="rId369" Type="http://schemas.openxmlformats.org/officeDocument/2006/relationships/slide" Target="slides/slide296.xml"/><Relationship Id="rId173" Type="http://schemas.openxmlformats.org/officeDocument/2006/relationships/slide" Target="slides/slide100.xml"/><Relationship Id="rId229" Type="http://schemas.openxmlformats.org/officeDocument/2006/relationships/slide" Target="slides/slide156.xml"/><Relationship Id="rId380" Type="http://schemas.openxmlformats.org/officeDocument/2006/relationships/slide" Target="slides/slide307.xml"/><Relationship Id="rId436" Type="http://schemas.openxmlformats.org/officeDocument/2006/relationships/slide" Target="slides/slide363.xml"/><Relationship Id="rId240" Type="http://schemas.openxmlformats.org/officeDocument/2006/relationships/slide" Target="slides/slide167.xml"/><Relationship Id="rId478" Type="http://schemas.openxmlformats.org/officeDocument/2006/relationships/slide" Target="slides/slide405.xml"/><Relationship Id="rId35" Type="http://schemas.openxmlformats.org/officeDocument/2006/relationships/slideMaster" Target="slideMasters/slideMaster35.xml"/><Relationship Id="rId77" Type="http://schemas.openxmlformats.org/officeDocument/2006/relationships/slide" Target="slides/slide4.xml"/><Relationship Id="rId100" Type="http://schemas.openxmlformats.org/officeDocument/2006/relationships/slide" Target="slides/slide27.xml"/><Relationship Id="rId282" Type="http://schemas.openxmlformats.org/officeDocument/2006/relationships/slide" Target="slides/slide209.xml"/><Relationship Id="rId338" Type="http://schemas.openxmlformats.org/officeDocument/2006/relationships/slide" Target="slides/slide265.xml"/><Relationship Id="rId503" Type="http://schemas.openxmlformats.org/officeDocument/2006/relationships/notesMaster" Target="notesMasters/notesMaster1.xml"/><Relationship Id="rId8" Type="http://schemas.openxmlformats.org/officeDocument/2006/relationships/slideMaster" Target="slideMasters/slideMaster8.xml"/><Relationship Id="rId142" Type="http://schemas.openxmlformats.org/officeDocument/2006/relationships/slide" Target="slides/slide69.xml"/><Relationship Id="rId184" Type="http://schemas.openxmlformats.org/officeDocument/2006/relationships/slide" Target="slides/slide111.xml"/><Relationship Id="rId391" Type="http://schemas.openxmlformats.org/officeDocument/2006/relationships/slide" Target="slides/slide318.xml"/><Relationship Id="rId405" Type="http://schemas.openxmlformats.org/officeDocument/2006/relationships/slide" Target="slides/slide332.xml"/><Relationship Id="rId447" Type="http://schemas.openxmlformats.org/officeDocument/2006/relationships/slide" Target="slides/slide374.xml"/><Relationship Id="rId251" Type="http://schemas.openxmlformats.org/officeDocument/2006/relationships/slide" Target="slides/slide178.xml"/><Relationship Id="rId489" Type="http://schemas.openxmlformats.org/officeDocument/2006/relationships/slide" Target="slides/slide416.xml"/><Relationship Id="rId46" Type="http://schemas.openxmlformats.org/officeDocument/2006/relationships/slideMaster" Target="slideMasters/slideMaster46.xml"/><Relationship Id="rId293" Type="http://schemas.openxmlformats.org/officeDocument/2006/relationships/slide" Target="slides/slide220.xml"/><Relationship Id="rId307" Type="http://schemas.openxmlformats.org/officeDocument/2006/relationships/slide" Target="slides/slide234.xml"/><Relationship Id="rId349" Type="http://schemas.openxmlformats.org/officeDocument/2006/relationships/slide" Target="slides/slide276.xml"/><Relationship Id="rId88" Type="http://schemas.openxmlformats.org/officeDocument/2006/relationships/slide" Target="slides/slide15.xml"/><Relationship Id="rId111" Type="http://schemas.openxmlformats.org/officeDocument/2006/relationships/slide" Target="slides/slide38.xml"/><Relationship Id="rId153" Type="http://schemas.openxmlformats.org/officeDocument/2006/relationships/slide" Target="slides/slide80.xml"/><Relationship Id="rId195" Type="http://schemas.openxmlformats.org/officeDocument/2006/relationships/slide" Target="slides/slide122.xml"/><Relationship Id="rId209" Type="http://schemas.openxmlformats.org/officeDocument/2006/relationships/slide" Target="slides/slide136.xml"/><Relationship Id="rId360" Type="http://schemas.openxmlformats.org/officeDocument/2006/relationships/slide" Target="slides/slide287.xml"/><Relationship Id="rId416" Type="http://schemas.openxmlformats.org/officeDocument/2006/relationships/slide" Target="slides/slide343.xml"/><Relationship Id="rId220" Type="http://schemas.openxmlformats.org/officeDocument/2006/relationships/slide" Target="slides/slide147.xml"/><Relationship Id="rId458" Type="http://schemas.openxmlformats.org/officeDocument/2006/relationships/slide" Target="slides/slide38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9.xml"/><Relationship Id="rId318" Type="http://schemas.openxmlformats.org/officeDocument/2006/relationships/slide" Target="slides/slide245.xml"/><Relationship Id="rId99" Type="http://schemas.openxmlformats.org/officeDocument/2006/relationships/slide" Target="slides/slide26.xml"/><Relationship Id="rId122" Type="http://schemas.openxmlformats.org/officeDocument/2006/relationships/slide" Target="slides/slide49.xml"/><Relationship Id="rId164" Type="http://schemas.openxmlformats.org/officeDocument/2006/relationships/slide" Target="slides/slide91.xml"/><Relationship Id="rId371" Type="http://schemas.openxmlformats.org/officeDocument/2006/relationships/slide" Target="slides/slide298.xml"/><Relationship Id="rId427" Type="http://schemas.openxmlformats.org/officeDocument/2006/relationships/slide" Target="slides/slide354.xml"/><Relationship Id="rId469" Type="http://schemas.openxmlformats.org/officeDocument/2006/relationships/slide" Target="slides/slide396.xml"/><Relationship Id="rId26" Type="http://schemas.openxmlformats.org/officeDocument/2006/relationships/slideMaster" Target="slideMasters/slideMaster26.xml"/><Relationship Id="rId231" Type="http://schemas.openxmlformats.org/officeDocument/2006/relationships/slide" Target="slides/slide158.xml"/><Relationship Id="rId273" Type="http://schemas.openxmlformats.org/officeDocument/2006/relationships/slide" Target="slides/slide200.xml"/><Relationship Id="rId329" Type="http://schemas.openxmlformats.org/officeDocument/2006/relationships/slide" Target="slides/slide256.xml"/><Relationship Id="rId480" Type="http://schemas.openxmlformats.org/officeDocument/2006/relationships/slide" Target="slides/slide407.xml"/><Relationship Id="rId68" Type="http://schemas.openxmlformats.org/officeDocument/2006/relationships/slideMaster" Target="slideMasters/slideMaster68.xml"/><Relationship Id="rId133" Type="http://schemas.openxmlformats.org/officeDocument/2006/relationships/slide" Target="slides/slide60.xml"/><Relationship Id="rId175" Type="http://schemas.openxmlformats.org/officeDocument/2006/relationships/slide" Target="slides/slide102.xml"/><Relationship Id="rId340" Type="http://schemas.openxmlformats.org/officeDocument/2006/relationships/slide" Target="slides/slide267.xml"/><Relationship Id="rId200" Type="http://schemas.openxmlformats.org/officeDocument/2006/relationships/slide" Target="slides/slide127.xml"/><Relationship Id="rId382" Type="http://schemas.openxmlformats.org/officeDocument/2006/relationships/slide" Target="slides/slide309.xml"/><Relationship Id="rId438" Type="http://schemas.openxmlformats.org/officeDocument/2006/relationships/slide" Target="slides/slide365.xml"/><Relationship Id="rId242" Type="http://schemas.openxmlformats.org/officeDocument/2006/relationships/slide" Target="slides/slide169.xml"/><Relationship Id="rId284" Type="http://schemas.openxmlformats.org/officeDocument/2006/relationships/slide" Target="slides/slide211.xml"/><Relationship Id="rId491" Type="http://schemas.openxmlformats.org/officeDocument/2006/relationships/slide" Target="slides/slide418.xml"/><Relationship Id="rId505" Type="http://schemas.openxmlformats.org/officeDocument/2006/relationships/presProps" Target="presProps.xml"/><Relationship Id="rId37" Type="http://schemas.openxmlformats.org/officeDocument/2006/relationships/slideMaster" Target="slideMasters/slideMaster37.xml"/><Relationship Id="rId79" Type="http://schemas.openxmlformats.org/officeDocument/2006/relationships/slide" Target="slides/slide6.xml"/><Relationship Id="rId102" Type="http://schemas.openxmlformats.org/officeDocument/2006/relationships/slide" Target="slides/slide29.xml"/><Relationship Id="rId144" Type="http://schemas.openxmlformats.org/officeDocument/2006/relationships/slide" Target="slides/slide71.xml"/><Relationship Id="rId90" Type="http://schemas.openxmlformats.org/officeDocument/2006/relationships/slide" Target="slides/slide17.xml"/><Relationship Id="rId186" Type="http://schemas.openxmlformats.org/officeDocument/2006/relationships/slide" Target="slides/slide113.xml"/><Relationship Id="rId351" Type="http://schemas.openxmlformats.org/officeDocument/2006/relationships/slide" Target="slides/slide278.xml"/><Relationship Id="rId393" Type="http://schemas.openxmlformats.org/officeDocument/2006/relationships/slide" Target="slides/slide320.xml"/><Relationship Id="rId407" Type="http://schemas.openxmlformats.org/officeDocument/2006/relationships/slide" Target="slides/slide334.xml"/><Relationship Id="rId449" Type="http://schemas.openxmlformats.org/officeDocument/2006/relationships/slide" Target="slides/slide376.xml"/><Relationship Id="rId211" Type="http://schemas.openxmlformats.org/officeDocument/2006/relationships/slide" Target="slides/slide138.xml"/><Relationship Id="rId253" Type="http://schemas.openxmlformats.org/officeDocument/2006/relationships/slide" Target="slides/slide180.xml"/><Relationship Id="rId295" Type="http://schemas.openxmlformats.org/officeDocument/2006/relationships/slide" Target="slides/slide222.xml"/><Relationship Id="rId309" Type="http://schemas.openxmlformats.org/officeDocument/2006/relationships/slide" Target="slides/slide236.xml"/><Relationship Id="rId460" Type="http://schemas.openxmlformats.org/officeDocument/2006/relationships/slide" Target="slides/slide387.xml"/><Relationship Id="rId48" Type="http://schemas.openxmlformats.org/officeDocument/2006/relationships/slideMaster" Target="slideMasters/slideMaster48.xml"/><Relationship Id="rId113" Type="http://schemas.openxmlformats.org/officeDocument/2006/relationships/slide" Target="slides/slide40.xml"/><Relationship Id="rId320" Type="http://schemas.openxmlformats.org/officeDocument/2006/relationships/slide" Target="slides/slide247.xml"/><Relationship Id="rId155" Type="http://schemas.openxmlformats.org/officeDocument/2006/relationships/slide" Target="slides/slide82.xml"/><Relationship Id="rId197" Type="http://schemas.openxmlformats.org/officeDocument/2006/relationships/slide" Target="slides/slide124.xml"/><Relationship Id="rId362" Type="http://schemas.openxmlformats.org/officeDocument/2006/relationships/slide" Target="slides/slide289.xml"/><Relationship Id="rId418" Type="http://schemas.openxmlformats.org/officeDocument/2006/relationships/slide" Target="slides/slide345.xml"/><Relationship Id="rId222" Type="http://schemas.openxmlformats.org/officeDocument/2006/relationships/slide" Target="slides/slide149.xml"/><Relationship Id="rId264" Type="http://schemas.openxmlformats.org/officeDocument/2006/relationships/slide" Target="slides/slide191.xml"/><Relationship Id="rId471" Type="http://schemas.openxmlformats.org/officeDocument/2006/relationships/slide" Target="slides/slide398.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1.xml"/><Relationship Id="rId70" Type="http://schemas.openxmlformats.org/officeDocument/2006/relationships/slideMaster" Target="slideMasters/slideMaster70.xml"/><Relationship Id="rId166" Type="http://schemas.openxmlformats.org/officeDocument/2006/relationships/slide" Target="slides/slide93.xml"/><Relationship Id="rId331" Type="http://schemas.openxmlformats.org/officeDocument/2006/relationships/slide" Target="slides/slide258.xml"/><Relationship Id="rId373" Type="http://schemas.openxmlformats.org/officeDocument/2006/relationships/slide" Target="slides/slide300.xml"/><Relationship Id="rId429" Type="http://schemas.openxmlformats.org/officeDocument/2006/relationships/slide" Target="slides/slide356.xml"/><Relationship Id="rId1" Type="http://schemas.openxmlformats.org/officeDocument/2006/relationships/slideMaster" Target="slideMasters/slideMaster1.xml"/><Relationship Id="rId233" Type="http://schemas.openxmlformats.org/officeDocument/2006/relationships/slide" Target="slides/slide160.xml"/><Relationship Id="rId440" Type="http://schemas.openxmlformats.org/officeDocument/2006/relationships/slide" Target="slides/slide367.xml"/><Relationship Id="rId28" Type="http://schemas.openxmlformats.org/officeDocument/2006/relationships/slideMaster" Target="slideMasters/slideMaster28.xml"/><Relationship Id="rId275" Type="http://schemas.openxmlformats.org/officeDocument/2006/relationships/slide" Target="slides/slide202.xml"/><Relationship Id="rId300" Type="http://schemas.openxmlformats.org/officeDocument/2006/relationships/slide" Target="slides/slide227.xml"/><Relationship Id="rId482" Type="http://schemas.openxmlformats.org/officeDocument/2006/relationships/slide" Target="slides/slide409.xml"/><Relationship Id="rId81" Type="http://schemas.openxmlformats.org/officeDocument/2006/relationships/slide" Target="slides/slide8.xml"/><Relationship Id="rId135" Type="http://schemas.openxmlformats.org/officeDocument/2006/relationships/slide" Target="slides/slide62.xml"/><Relationship Id="rId177" Type="http://schemas.openxmlformats.org/officeDocument/2006/relationships/slide" Target="slides/slide104.xml"/><Relationship Id="rId342" Type="http://schemas.openxmlformats.org/officeDocument/2006/relationships/slide" Target="slides/slide269.xml"/><Relationship Id="rId384" Type="http://schemas.openxmlformats.org/officeDocument/2006/relationships/slide" Target="slides/slide311.xml"/><Relationship Id="rId202" Type="http://schemas.openxmlformats.org/officeDocument/2006/relationships/slide" Target="slides/slide129.xml"/><Relationship Id="rId244" Type="http://schemas.openxmlformats.org/officeDocument/2006/relationships/slide" Target="slides/slide171.xml"/><Relationship Id="rId39" Type="http://schemas.openxmlformats.org/officeDocument/2006/relationships/slideMaster" Target="slideMasters/slideMaster39.xml"/><Relationship Id="rId286" Type="http://schemas.openxmlformats.org/officeDocument/2006/relationships/slide" Target="slides/slide213.xml"/><Relationship Id="rId451" Type="http://schemas.openxmlformats.org/officeDocument/2006/relationships/slide" Target="slides/slide378.xml"/><Relationship Id="rId493" Type="http://schemas.openxmlformats.org/officeDocument/2006/relationships/slide" Target="slides/slide420.xml"/><Relationship Id="rId507"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31.xml"/><Relationship Id="rId146" Type="http://schemas.openxmlformats.org/officeDocument/2006/relationships/slide" Target="slides/slide73.xml"/><Relationship Id="rId188" Type="http://schemas.openxmlformats.org/officeDocument/2006/relationships/slide" Target="slides/slide115.xml"/><Relationship Id="rId311" Type="http://schemas.openxmlformats.org/officeDocument/2006/relationships/slide" Target="slides/slide238.xml"/><Relationship Id="rId353" Type="http://schemas.openxmlformats.org/officeDocument/2006/relationships/slide" Target="slides/slide280.xml"/><Relationship Id="rId395" Type="http://schemas.openxmlformats.org/officeDocument/2006/relationships/slide" Target="slides/slide322.xml"/><Relationship Id="rId409" Type="http://schemas.openxmlformats.org/officeDocument/2006/relationships/slide" Target="slides/slide336.xml"/><Relationship Id="rId92" Type="http://schemas.openxmlformats.org/officeDocument/2006/relationships/slide" Target="slides/slide19.xml"/><Relationship Id="rId213" Type="http://schemas.openxmlformats.org/officeDocument/2006/relationships/slide" Target="slides/slide140.xml"/><Relationship Id="rId420" Type="http://schemas.openxmlformats.org/officeDocument/2006/relationships/slide" Target="slides/slide347.xml"/><Relationship Id="rId255" Type="http://schemas.openxmlformats.org/officeDocument/2006/relationships/slide" Target="slides/slide182.xml"/><Relationship Id="rId297" Type="http://schemas.openxmlformats.org/officeDocument/2006/relationships/slide" Target="slides/slide224.xml"/><Relationship Id="rId462" Type="http://schemas.openxmlformats.org/officeDocument/2006/relationships/slide" Target="slides/slide389.xml"/><Relationship Id="rId115" Type="http://schemas.openxmlformats.org/officeDocument/2006/relationships/slide" Target="slides/slide42.xml"/><Relationship Id="rId157" Type="http://schemas.openxmlformats.org/officeDocument/2006/relationships/slide" Target="slides/slide84.xml"/><Relationship Id="rId322" Type="http://schemas.openxmlformats.org/officeDocument/2006/relationships/slide" Target="slides/slide249.xml"/><Relationship Id="rId364" Type="http://schemas.openxmlformats.org/officeDocument/2006/relationships/slide" Target="slides/slide291.xml"/><Relationship Id="rId61" Type="http://schemas.openxmlformats.org/officeDocument/2006/relationships/slideMaster" Target="slideMasters/slideMaster61.xml"/><Relationship Id="rId199" Type="http://schemas.openxmlformats.org/officeDocument/2006/relationships/slide" Target="slides/slide126.xml"/><Relationship Id="rId19" Type="http://schemas.openxmlformats.org/officeDocument/2006/relationships/slideMaster" Target="slideMasters/slideMaster19.xml"/><Relationship Id="rId224" Type="http://schemas.openxmlformats.org/officeDocument/2006/relationships/slide" Target="slides/slide151.xml"/><Relationship Id="rId266" Type="http://schemas.openxmlformats.org/officeDocument/2006/relationships/slide" Target="slides/slide193.xml"/><Relationship Id="rId431" Type="http://schemas.openxmlformats.org/officeDocument/2006/relationships/slide" Target="slides/slide358.xml"/><Relationship Id="rId473" Type="http://schemas.openxmlformats.org/officeDocument/2006/relationships/slide" Target="slides/slide400.xml"/><Relationship Id="rId30" Type="http://schemas.openxmlformats.org/officeDocument/2006/relationships/slideMaster" Target="slideMasters/slideMaster30.xml"/><Relationship Id="rId126" Type="http://schemas.openxmlformats.org/officeDocument/2006/relationships/slide" Target="slides/slide53.xml"/><Relationship Id="rId168" Type="http://schemas.openxmlformats.org/officeDocument/2006/relationships/slide" Target="slides/slide95.xml"/><Relationship Id="rId333" Type="http://schemas.openxmlformats.org/officeDocument/2006/relationships/slide" Target="slides/slide260.xml"/><Relationship Id="rId72" Type="http://schemas.openxmlformats.org/officeDocument/2006/relationships/slideMaster" Target="slideMasters/slideMaster72.xml"/><Relationship Id="rId375" Type="http://schemas.openxmlformats.org/officeDocument/2006/relationships/slide" Target="slides/slide302.xml"/><Relationship Id="rId3" Type="http://schemas.openxmlformats.org/officeDocument/2006/relationships/slideMaster" Target="slideMasters/slideMaster3.xml"/><Relationship Id="rId235" Type="http://schemas.openxmlformats.org/officeDocument/2006/relationships/slide" Target="slides/slide162.xml"/><Relationship Id="rId277" Type="http://schemas.openxmlformats.org/officeDocument/2006/relationships/slide" Target="slides/slide204.xml"/><Relationship Id="rId400" Type="http://schemas.openxmlformats.org/officeDocument/2006/relationships/slide" Target="slides/slide327.xml"/><Relationship Id="rId442" Type="http://schemas.openxmlformats.org/officeDocument/2006/relationships/slide" Target="slides/slide369.xml"/><Relationship Id="rId484" Type="http://schemas.openxmlformats.org/officeDocument/2006/relationships/slide" Target="slides/slide411.xml"/><Relationship Id="rId137" Type="http://schemas.openxmlformats.org/officeDocument/2006/relationships/slide" Target="slides/slide64.xml"/><Relationship Id="rId302" Type="http://schemas.openxmlformats.org/officeDocument/2006/relationships/slide" Target="slides/slide229.xml"/><Relationship Id="rId344" Type="http://schemas.openxmlformats.org/officeDocument/2006/relationships/slide" Target="slides/slide271.xml"/><Relationship Id="rId41" Type="http://schemas.openxmlformats.org/officeDocument/2006/relationships/slideMaster" Target="slideMasters/slideMaster41.xml"/><Relationship Id="rId83" Type="http://schemas.openxmlformats.org/officeDocument/2006/relationships/slide" Target="slides/slide10.xml"/><Relationship Id="rId179" Type="http://schemas.openxmlformats.org/officeDocument/2006/relationships/slide" Target="slides/slide106.xml"/><Relationship Id="rId386" Type="http://schemas.openxmlformats.org/officeDocument/2006/relationships/slide" Target="slides/slide313.xml"/><Relationship Id="rId190" Type="http://schemas.openxmlformats.org/officeDocument/2006/relationships/slide" Target="slides/slide117.xml"/><Relationship Id="rId204" Type="http://schemas.openxmlformats.org/officeDocument/2006/relationships/slide" Target="slides/slide131.xml"/><Relationship Id="rId246" Type="http://schemas.openxmlformats.org/officeDocument/2006/relationships/slide" Target="slides/slide173.xml"/><Relationship Id="rId288" Type="http://schemas.openxmlformats.org/officeDocument/2006/relationships/slide" Target="slides/slide215.xml"/><Relationship Id="rId411" Type="http://schemas.openxmlformats.org/officeDocument/2006/relationships/slide" Target="slides/slide338.xml"/><Relationship Id="rId453" Type="http://schemas.openxmlformats.org/officeDocument/2006/relationships/slide" Target="slides/slide380.xml"/><Relationship Id="rId106" Type="http://schemas.openxmlformats.org/officeDocument/2006/relationships/slide" Target="slides/slide33.xml"/><Relationship Id="rId313" Type="http://schemas.openxmlformats.org/officeDocument/2006/relationships/slide" Target="slides/slide240.xml"/><Relationship Id="rId495" Type="http://schemas.openxmlformats.org/officeDocument/2006/relationships/slide" Target="slides/slide422.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21.xml"/><Relationship Id="rId148" Type="http://schemas.openxmlformats.org/officeDocument/2006/relationships/slide" Target="slides/slide75.xml"/><Relationship Id="rId355" Type="http://schemas.openxmlformats.org/officeDocument/2006/relationships/slide" Target="slides/slide282.xml"/><Relationship Id="rId397" Type="http://schemas.openxmlformats.org/officeDocument/2006/relationships/slide" Target="slides/slide32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8.xml.rels><?xml version="1.0" encoding="UTF-8" standalone="yes"?>
<Relationships xmlns="http://schemas.openxmlformats.org/package/2006/relationships"><Relationship Id="rId2" Type="http://schemas.openxmlformats.org/officeDocument/2006/relationships/oleObject" Target="Macintosh%20HD:Users:amiraliboroumand:cmu:Google-internship:Amirali-Internship-data:PIM-Browser-estimated-energy-repair2%20copy.xlsx" TargetMode="External"/><Relationship Id="rId1" Type="http://schemas.openxmlformats.org/officeDocument/2006/relationships/themeOverride" Target="../theme/themeOverride12.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4.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5.xml"/></Relationships>
</file>

<file path=ppt/charts/_rels/chart22.xml.rels><?xml version="1.0" encoding="UTF-8" standalone="yes"?>
<Relationships xmlns="http://schemas.openxmlformats.org/package/2006/relationships"><Relationship Id="rId2" Type="http://schemas.openxmlformats.org/officeDocument/2006/relationships/oleObject" Target="file:////C:\Users\Saugata\AppData\Local\Temp\all-figures.xlsx" TargetMode="External"/><Relationship Id="rId1" Type="http://schemas.openxmlformats.org/officeDocument/2006/relationships/themeOverride" Target="../theme/themeOverride16.xml"/></Relationships>
</file>

<file path=ppt/charts/_rels/chart23.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7.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8.xml"/></Relationships>
</file>

<file path=ppt/charts/_rels/chart3.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4A95-C942-A9F7-61B3B2FA5C41}"/>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4A95-C942-A9F7-61B3B2FA5C41}"/>
            </c:ext>
          </c:extLst>
        </c:ser>
        <c:dLbls>
          <c:showLegendKey val="0"/>
          <c:showVal val="0"/>
          <c:showCatName val="0"/>
          <c:showSerName val="0"/>
          <c:showPercent val="0"/>
          <c:showBubbleSize val="0"/>
        </c:dLbls>
        <c:gapWidth val="80"/>
        <c:axId val="-2075013696"/>
        <c:axId val="-2077493360"/>
      </c:barChart>
      <c:catAx>
        <c:axId val="-20750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493360"/>
        <c:crosses val="autoZero"/>
        <c:auto val="1"/>
        <c:lblAlgn val="ctr"/>
        <c:lblOffset val="100"/>
        <c:noMultiLvlLbl val="0"/>
      </c:catAx>
      <c:valAx>
        <c:axId val="-2077493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0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sz="2400" b="1" dirty="0"/>
              <a:t>Normalized Amount of Off-chip Transfer</a:t>
            </a:r>
            <a:endParaRPr lang="ko-KR" altLang="en-US" sz="24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Host-Only</c:v>
                </c:pt>
              </c:strCache>
            </c:strRef>
          </c:tx>
          <c:spPr>
            <a:solidFill>
              <a:schemeClr val="accent1">
                <a:shade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C58B-C94C-83F1-368159BB38EC}"/>
            </c:ext>
          </c:extLst>
        </c:ser>
        <c:ser>
          <c:idx val="1"/>
          <c:order val="1"/>
          <c:tx>
            <c:strRef>
              <c:f>Sheet1!$C$1</c:f>
              <c:strCache>
                <c:ptCount val="1"/>
                <c:pt idx="0">
                  <c:v>PIM-Only</c:v>
                </c:pt>
              </c:strCache>
            </c:strRef>
          </c:tx>
          <c:spPr>
            <a:solidFill>
              <a:schemeClr val="accent1"/>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Sheet1!$C$2:$C$11</c:f>
              <c:numCache>
                <c:formatCode>General</c:formatCode>
                <c:ptCount val="10"/>
                <c:pt idx="0">
                  <c:v>0.57081608419355201</c:v>
                </c:pt>
                <c:pt idx="1">
                  <c:v>0.75659259342551899</c:v>
                </c:pt>
                <c:pt idx="2">
                  <c:v>0.68201334251495105</c:v>
                </c:pt>
                <c:pt idx="3">
                  <c:v>0.74527808050825095</c:v>
                </c:pt>
                <c:pt idx="4">
                  <c:v>0.69303432758254102</c:v>
                </c:pt>
                <c:pt idx="5">
                  <c:v>0.73430042972475495</c:v>
                </c:pt>
                <c:pt idx="6">
                  <c:v>0.66668675399999999</c:v>
                </c:pt>
                <c:pt idx="7">
                  <c:v>0.82186808525534305</c:v>
                </c:pt>
                <c:pt idx="8">
                  <c:v>1.0660049917560459</c:v>
                </c:pt>
                <c:pt idx="9">
                  <c:v>1.0401754405703429</c:v>
                </c:pt>
              </c:numCache>
            </c:numRef>
          </c:val>
          <c:extLst>
            <c:ext xmlns:c16="http://schemas.microsoft.com/office/drawing/2014/chart" uri="{C3380CC4-5D6E-409C-BE32-E72D297353CC}">
              <c16:uniqueId val="{00000001-C58B-C94C-83F1-368159BB38EC}"/>
            </c:ext>
          </c:extLst>
        </c:ser>
        <c:ser>
          <c:idx val="2"/>
          <c:order val="2"/>
          <c:tx>
            <c:strRef>
              <c:f>Sheet1!$D$1</c:f>
              <c:strCache>
                <c:ptCount val="1"/>
                <c:pt idx="0">
                  <c:v>Locality-Aware</c:v>
                </c:pt>
              </c:strCache>
            </c:strRef>
          </c:tx>
          <c:spPr>
            <a:solidFill>
              <a:schemeClr val="accent1">
                <a:tint val="65000"/>
              </a:schemeClr>
            </a:solidFill>
            <a:ln>
              <a:solidFill>
                <a:schemeClr val="accent1">
                  <a:lumMod val="50000"/>
                </a:schemeClr>
              </a:solidFill>
            </a:ln>
            <a:effectLst/>
          </c:spPr>
          <c:invertIfNegative val="0"/>
          <c:cat>
            <c:strRef>
              <c:f>Sheet1!$A$2:$A$11</c:f>
              <c:strCache>
                <c:ptCount val="10"/>
                <c:pt idx="0">
                  <c:v>ATF</c:v>
                </c:pt>
                <c:pt idx="1">
                  <c:v>BFS</c:v>
                </c:pt>
                <c:pt idx="2">
                  <c:v>PR</c:v>
                </c:pt>
                <c:pt idx="3">
                  <c:v>SP</c:v>
                </c:pt>
                <c:pt idx="4">
                  <c:v>WCC</c:v>
                </c:pt>
                <c:pt idx="5">
                  <c:v>HJ</c:v>
                </c:pt>
                <c:pt idx="6">
                  <c:v>HG</c:v>
                </c:pt>
                <c:pt idx="7">
                  <c:v>RP</c:v>
                </c:pt>
                <c:pt idx="8">
                  <c:v>SC</c:v>
                </c:pt>
                <c:pt idx="9">
                  <c:v>SVM</c:v>
                </c:pt>
              </c:strCache>
            </c:strRef>
          </c:cat>
          <c:val>
            <c:numRef>
              <c:f>Sheet1!$D$2:$D$11</c:f>
              <c:numCache>
                <c:formatCode>General</c:formatCode>
                <c:ptCount val="10"/>
                <c:pt idx="0">
                  <c:v>0.53032838243366498</c:v>
                </c:pt>
                <c:pt idx="1">
                  <c:v>0.70258567622577695</c:v>
                </c:pt>
                <c:pt idx="2">
                  <c:v>0.58305466121540295</c:v>
                </c:pt>
                <c:pt idx="3">
                  <c:v>0.622930371698732</c:v>
                </c:pt>
                <c:pt idx="4">
                  <c:v>0.61429233737337896</c:v>
                </c:pt>
                <c:pt idx="5">
                  <c:v>0.73496462181043598</c:v>
                </c:pt>
                <c:pt idx="6">
                  <c:v>0.66668675399999999</c:v>
                </c:pt>
                <c:pt idx="7">
                  <c:v>0.82172838454468</c:v>
                </c:pt>
                <c:pt idx="8">
                  <c:v>1.057479308542755</c:v>
                </c:pt>
                <c:pt idx="9">
                  <c:v>0.97619591150895402</c:v>
                </c:pt>
              </c:numCache>
            </c:numRef>
          </c:val>
          <c:extLst>
            <c:ext xmlns:c16="http://schemas.microsoft.com/office/drawing/2014/chart" uri="{C3380CC4-5D6E-409C-BE32-E72D297353CC}">
              <c16:uniqueId val="{00000002-C58B-C94C-83F1-368159BB38EC}"/>
            </c:ext>
          </c:extLst>
        </c:ser>
        <c:dLbls>
          <c:showLegendKey val="0"/>
          <c:showVal val="0"/>
          <c:showCatName val="0"/>
          <c:showSerName val="0"/>
          <c:showPercent val="0"/>
          <c:showBubbleSize val="0"/>
        </c:dLbls>
        <c:gapWidth val="80"/>
        <c:axId val="-2077373408"/>
        <c:axId val="-2077368640"/>
      </c:barChart>
      <c:catAx>
        <c:axId val="-2077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68640"/>
        <c:crosses val="autoZero"/>
        <c:auto val="1"/>
        <c:lblAlgn val="ctr"/>
        <c:lblOffset val="100"/>
        <c:noMultiLvlLbl val="0"/>
      </c:catAx>
      <c:valAx>
        <c:axId val="-20773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737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03A-F046-B9D3-826D639B9BE9}"/>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103A-F046-B9D3-826D639B9BE9}"/>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03A-F046-B9D3-826D639B9BE9}"/>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03A-F046-B9D3-826D639B9BE9}"/>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3A-F046-B9D3-826D639B9BE9}"/>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3A-F046-B9D3-826D639B9BE9}"/>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3A-F046-B9D3-826D639B9BE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103A-F046-B9D3-826D639B9BE9}"/>
            </c:ext>
          </c:extLst>
        </c:ser>
        <c:dLbls>
          <c:showLegendKey val="0"/>
          <c:showVal val="0"/>
          <c:showCatName val="0"/>
          <c:showSerName val="0"/>
          <c:showPercent val="0"/>
          <c:showBubbleSize val="0"/>
        </c:dLbls>
        <c:gapWidth val="80"/>
        <c:overlap val="-27"/>
        <c:axId val="1215621296"/>
        <c:axId val="1215625408"/>
      </c:barChart>
      <c:catAx>
        <c:axId val="121562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5408"/>
        <c:crosses val="autoZero"/>
        <c:auto val="1"/>
        <c:lblAlgn val="ctr"/>
        <c:lblOffset val="100"/>
        <c:noMultiLvlLbl val="0"/>
      </c:catAx>
      <c:valAx>
        <c:axId val="121562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1562129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69256342957099"/>
          <c:y val="0.18444444444444399"/>
          <c:w val="0.80127349081364796"/>
          <c:h val="0.49476963456491002"/>
        </c:manualLayout>
      </c:layout>
      <c:barChart>
        <c:barDir val="col"/>
        <c:grouping val="percentStacked"/>
        <c:varyColors val="0"/>
        <c:ser>
          <c:idx val="0"/>
          <c:order val="0"/>
          <c:tx>
            <c:strRef>
              <c:f>Motivation!$S$34</c:f>
              <c:strCache>
                <c:ptCount val="1"/>
                <c:pt idx="0">
                  <c:v>Texture Tiling </c:v>
                </c:pt>
              </c:strCache>
            </c:strRef>
          </c:tx>
          <c:spPr>
            <a:solidFill>
              <a:srgbClr val="1F497D"/>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Motivation!$T$34:$Z$34</c:f>
              <c:numCache>
                <c:formatCode>General</c:formatCode>
                <c:ptCount val="7"/>
                <c:pt idx="0">
                  <c:v>13120194730996.4</c:v>
                </c:pt>
                <c:pt idx="1">
                  <c:v>3057976393971.8101</c:v>
                </c:pt>
                <c:pt idx="2">
                  <c:v>319593492076.36401</c:v>
                </c:pt>
                <c:pt idx="3">
                  <c:v>5478893535086.2695</c:v>
                </c:pt>
                <c:pt idx="4">
                  <c:v>738397531219.68005</c:v>
                </c:pt>
                <c:pt idx="5">
                  <c:v>12302893814262</c:v>
                </c:pt>
                <c:pt idx="6">
                  <c:v>5836324916268.75</c:v>
                </c:pt>
              </c:numCache>
            </c:numRef>
          </c:val>
          <c:extLst>
            <c:ext xmlns:c16="http://schemas.microsoft.com/office/drawing/2014/chart" uri="{C3380CC4-5D6E-409C-BE32-E72D297353CC}">
              <c16:uniqueId val="{00000000-85B4-4825-90BA-FC1E849E7953}"/>
            </c:ext>
          </c:extLst>
        </c:ser>
        <c:ser>
          <c:idx val="1"/>
          <c:order val="1"/>
          <c:tx>
            <c:strRef>
              <c:f>Motivation!$S$35</c:f>
              <c:strCache>
                <c:ptCount val="1"/>
                <c:pt idx="0">
                  <c:v>Color Blitting </c:v>
                </c:pt>
              </c:strCache>
            </c:strRef>
          </c:tx>
          <c:spPr>
            <a:solidFill>
              <a:srgbClr val="4A8861"/>
            </a:solid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Motivation!$T$35:$Z$35</c:f>
              <c:numCache>
                <c:formatCode>General</c:formatCode>
                <c:ptCount val="7"/>
                <c:pt idx="0">
                  <c:v>7963907871626.8398</c:v>
                </c:pt>
                <c:pt idx="1">
                  <c:v>2555534226481.3999</c:v>
                </c:pt>
                <c:pt idx="2">
                  <c:v>214665611070.79999</c:v>
                </c:pt>
                <c:pt idx="3">
                  <c:v>1995416480116.98</c:v>
                </c:pt>
                <c:pt idx="4">
                  <c:v>539179828060.67999</c:v>
                </c:pt>
                <c:pt idx="5">
                  <c:v>10082397746853</c:v>
                </c:pt>
                <c:pt idx="6">
                  <c:v>3891850294034.9399</c:v>
                </c:pt>
              </c:numCache>
            </c:numRef>
          </c:val>
          <c:extLst>
            <c:ext xmlns:c16="http://schemas.microsoft.com/office/drawing/2014/chart" uri="{C3380CC4-5D6E-409C-BE32-E72D297353CC}">
              <c16:uniqueId val="{00000001-85B4-4825-90BA-FC1E849E7953}"/>
            </c:ext>
          </c:extLst>
        </c:ser>
        <c:ser>
          <c:idx val="2"/>
          <c:order val="2"/>
          <c:tx>
            <c:strRef>
              <c:f>Motivation!$S$36</c:f>
              <c:strCache>
                <c:ptCount val="1"/>
                <c:pt idx="0">
                  <c:v>Other</c:v>
                </c:pt>
              </c:strCache>
            </c:strRef>
          </c:tx>
          <c:spPr>
            <a:pattFill prst="wdDnDiag">
              <a:fgClr>
                <a:sysClr val="window" lastClr="FFFFFF">
                  <a:lumMod val="50000"/>
                </a:sysClr>
              </a:fgClr>
              <a:bgClr>
                <a:sysClr val="window" lastClr="FFFFFF">
                  <a:lumMod val="85000"/>
                </a:sysClr>
              </a:bgClr>
            </a:pattFill>
            <a:ln>
              <a:solidFill>
                <a:srgbClr val="000000"/>
              </a:solidFill>
            </a:ln>
            <a:effectLst/>
          </c:spPr>
          <c:invertIfNegative val="0"/>
          <c:cat>
            <c:strRef>
              <c:f>Motivation!$T$33:$Z$33</c:f>
              <c:strCache>
                <c:ptCount val="7"/>
                <c:pt idx="0">
                  <c:v>Google Docs</c:v>
                </c:pt>
                <c:pt idx="1">
                  <c:v>Gmail</c:v>
                </c:pt>
                <c:pt idx="2">
                  <c:v>Google Calendar</c:v>
                </c:pt>
                <c:pt idx="3">
                  <c:v>WordPress</c:v>
                </c:pt>
                <c:pt idx="4">
                  <c:v>Twitter</c:v>
                </c:pt>
                <c:pt idx="5">
                  <c:v>Animation</c:v>
                </c:pt>
                <c:pt idx="6">
                  <c:v>AVG</c:v>
                </c:pt>
              </c:strCache>
            </c:strRef>
          </c:cat>
          <c:val>
            <c:numRef>
              <c:f>Motivation!$T$36:$Z$36</c:f>
              <c:numCache>
                <c:formatCode>General</c:formatCode>
                <c:ptCount val="7"/>
                <c:pt idx="0">
                  <c:v>20595549111673.602</c:v>
                </c:pt>
                <c:pt idx="1">
                  <c:v>13367734983826.801</c:v>
                </c:pt>
                <c:pt idx="2">
                  <c:v>881303971032.83606</c:v>
                </c:pt>
                <c:pt idx="3">
                  <c:v>13227565313568.801</c:v>
                </c:pt>
                <c:pt idx="4">
                  <c:v>2335639754347.6401</c:v>
                </c:pt>
                <c:pt idx="5">
                  <c:v>27432841968845</c:v>
                </c:pt>
                <c:pt idx="6">
                  <c:v>12973439183882.4</c:v>
                </c:pt>
              </c:numCache>
            </c:numRef>
          </c:val>
          <c:extLst>
            <c:ext xmlns:c16="http://schemas.microsoft.com/office/drawing/2014/chart" uri="{C3380CC4-5D6E-409C-BE32-E72D297353CC}">
              <c16:uniqueId val="{00000002-85B4-4825-90BA-FC1E849E7953}"/>
            </c:ext>
          </c:extLst>
        </c:ser>
        <c:dLbls>
          <c:showLegendKey val="0"/>
          <c:showVal val="0"/>
          <c:showCatName val="0"/>
          <c:showSerName val="0"/>
          <c:showPercent val="0"/>
          <c:showBubbleSize val="0"/>
        </c:dLbls>
        <c:gapWidth val="150"/>
        <c:overlap val="100"/>
        <c:axId val="2145896600"/>
        <c:axId val="-2089532808"/>
      </c:barChart>
      <c:catAx>
        <c:axId val="2145896600"/>
        <c:scaling>
          <c:orientation val="minMax"/>
        </c:scaling>
        <c:delete val="0"/>
        <c:axPos val="b"/>
        <c:numFmt formatCode="General" sourceLinked="0"/>
        <c:majorTickMark val="out"/>
        <c:minorTickMark val="none"/>
        <c:tickLblPos val="none"/>
        <c:spPr>
          <a:ln w="12700">
            <a:solidFill>
              <a:sysClr val="windowText" lastClr="000000"/>
            </a:solidFill>
          </a:ln>
        </c:spPr>
        <c:txPr>
          <a:bodyPr/>
          <a:lstStyle/>
          <a:p>
            <a:pPr>
              <a:lnSpc>
                <a:spcPts val="1800"/>
              </a:lnSpc>
              <a:defRPr sz="1600" b="0" spc="-180" baseline="0"/>
            </a:pPr>
            <a:endParaRPr lang="en-US"/>
          </a:p>
        </c:txPr>
        <c:crossAx val="-2089532808"/>
        <c:crosses val="autoZero"/>
        <c:auto val="1"/>
        <c:lblAlgn val="ctr"/>
        <c:lblOffset val="0"/>
        <c:noMultiLvlLbl val="0"/>
      </c:catAx>
      <c:valAx>
        <c:axId val="-2089532808"/>
        <c:scaling>
          <c:orientation val="minMax"/>
        </c:scaling>
        <c:delete val="0"/>
        <c:axPos val="l"/>
        <c:majorGridlines>
          <c:spPr>
            <a:ln>
              <a:solidFill>
                <a:sysClr val="windowText" lastClr="000000"/>
              </a:solidFill>
              <a:prstDash val="dash"/>
            </a:ln>
          </c:spPr>
        </c:majorGridlines>
        <c:title>
          <c:tx>
            <c:rich>
              <a:bodyPr rot="-5400000" vert="horz"/>
              <a:lstStyle/>
              <a:p>
                <a:pPr>
                  <a:lnSpc>
                    <a:spcPts val="2200"/>
                  </a:lnSpc>
                  <a:defRPr sz="2400"/>
                </a:pPr>
                <a:r>
                  <a:rPr lang="en-US" sz="2400" dirty="0"/>
                  <a:t>Fraction of</a:t>
                </a:r>
                <a:br>
                  <a:rPr lang="en-US" sz="2400" dirty="0"/>
                </a:br>
                <a:r>
                  <a:rPr lang="en-US" sz="2400" dirty="0"/>
                  <a:t>Total Energy</a:t>
                </a:r>
              </a:p>
            </c:rich>
          </c:tx>
          <c:layout>
            <c:manualLayout>
              <c:xMode val="edge"/>
              <c:yMode val="edge"/>
              <c:x val="0"/>
              <c:y val="0.16245764733953699"/>
            </c:manualLayout>
          </c:layout>
          <c:overlay val="0"/>
        </c:title>
        <c:numFmt formatCode="0%" sourceLinked="1"/>
        <c:majorTickMark val="out"/>
        <c:minorTickMark val="none"/>
        <c:tickLblPos val="nextTo"/>
        <c:spPr>
          <a:ln w="12700">
            <a:solidFill>
              <a:sysClr val="windowText" lastClr="000000"/>
            </a:solidFill>
          </a:ln>
        </c:spPr>
        <c:txPr>
          <a:bodyPr/>
          <a:lstStyle/>
          <a:p>
            <a:pPr>
              <a:defRPr sz="2200" b="0"/>
            </a:pPr>
            <a:endParaRPr lang="en-US"/>
          </a:p>
        </c:txPr>
        <c:crossAx val="2145896600"/>
        <c:crosses val="autoZero"/>
        <c:crossBetween val="between"/>
        <c:majorUnit val="0.2"/>
      </c:valAx>
      <c:spPr>
        <a:ln w="12700">
          <a:solidFill>
            <a:sysClr val="windowText" lastClr="000000"/>
          </a:solidFill>
        </a:ln>
      </c:spPr>
    </c:plotArea>
    <c:legend>
      <c:legendPos val="t"/>
      <c:layout>
        <c:manualLayout>
          <c:xMode val="edge"/>
          <c:yMode val="edge"/>
          <c:x val="0.241697754447361"/>
          <c:y val="5.6410256410256397E-2"/>
          <c:w val="0.65824718576844499"/>
          <c:h val="0.12636301231576799"/>
        </c:manualLayout>
      </c:layout>
      <c:overlay val="0"/>
      <c:txPr>
        <a:bodyPr/>
        <a:lstStyle/>
        <a:p>
          <a:pPr>
            <a:defRPr sz="2200" b="0"/>
          </a:pPr>
          <a:endParaRPr lang="en-US"/>
        </a:p>
      </c:txPr>
    </c:legend>
    <c:plotVisOnly val="1"/>
    <c:dispBlanksAs val="gap"/>
    <c:showDLblsOverMax val="0"/>
  </c:chart>
  <c:spPr>
    <a:ln>
      <a:noFill/>
    </a:ln>
    <a:effectLst/>
  </c:spPr>
  <c:txPr>
    <a:bodyPr/>
    <a:lstStyle/>
    <a:p>
      <a:pPr>
        <a:defRPr sz="1800" b="1"/>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AED9-4332-93B7-C466A6380D4E}"/>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AED9-4332-93B7-C466A6380D4E}"/>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AED9-4332-93B7-C466A6380D4E}"/>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AED9-4332-93B7-C466A6380D4E}"/>
            </c:ext>
          </c:extLst>
        </c:ser>
        <c:dLbls>
          <c:showLegendKey val="0"/>
          <c:showVal val="0"/>
          <c:showCatName val="0"/>
          <c:showSerName val="0"/>
          <c:showPercent val="0"/>
          <c:showBubbleSize val="0"/>
        </c:dLbls>
        <c:gapWidth val="120"/>
        <c:overlap val="100"/>
        <c:axId val="-2072676344"/>
        <c:axId val="-2070713416"/>
      </c:barChart>
      <c:catAx>
        <c:axId val="-207267634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70713416"/>
        <c:crosses val="autoZero"/>
        <c:auto val="1"/>
        <c:lblAlgn val="ctr"/>
        <c:lblOffset val="0"/>
        <c:noMultiLvlLbl val="0"/>
      </c:catAx>
      <c:valAx>
        <c:axId val="-207071341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7267634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8C88-46BD-9426-02842831EE10}"/>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8C88-46BD-9426-02842831EE10}"/>
            </c:ext>
          </c:extLst>
        </c:ser>
        <c:dLbls>
          <c:showLegendKey val="0"/>
          <c:showVal val="0"/>
          <c:showCatName val="0"/>
          <c:showSerName val="0"/>
          <c:showPercent val="0"/>
          <c:showBubbleSize val="0"/>
        </c:dLbls>
        <c:gapWidth val="130"/>
        <c:overlap val="100"/>
        <c:axId val="-2104279768"/>
        <c:axId val="-2076317400"/>
      </c:barChart>
      <c:catAx>
        <c:axId val="-2104279768"/>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76317400"/>
        <c:crosses val="autoZero"/>
        <c:auto val="1"/>
        <c:lblAlgn val="ctr"/>
        <c:lblOffset val="0"/>
        <c:noMultiLvlLbl val="0"/>
      </c:catAx>
      <c:valAx>
        <c:axId val="-2076317400"/>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104279768"/>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24424249600401"/>
          <c:y val="0.30185344234135603"/>
          <c:w val="0.69895047658516396"/>
          <c:h val="0.45529981829194399"/>
        </c:manualLayout>
      </c:layout>
      <c:barChart>
        <c:barDir val="col"/>
        <c:grouping val="stacked"/>
        <c:varyColors val="0"/>
        <c:ser>
          <c:idx val="0"/>
          <c:order val="0"/>
          <c:tx>
            <c:strRef>
              <c:f>browser!$C$8</c:f>
              <c:strCache>
                <c:ptCount val="1"/>
                <c:pt idx="0">
                  <c:v>Texture Tiling </c:v>
                </c:pt>
              </c:strCache>
            </c:strRef>
          </c:tx>
          <c:spPr>
            <a:solidFill>
              <a:srgbClr val="1F497D"/>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browser!$D$8:$I$8</c:f>
              <c:numCache>
                <c:formatCode>General</c:formatCode>
                <c:ptCount val="6"/>
                <c:pt idx="0">
                  <c:v>2551611423734.52</c:v>
                </c:pt>
                <c:pt idx="1">
                  <c:v>903728069139.29004</c:v>
                </c:pt>
                <c:pt idx="2">
                  <c:v>687788466859.19995</c:v>
                </c:pt>
                <c:pt idx="3">
                  <c:v>2521647969456</c:v>
                </c:pt>
                <c:pt idx="4">
                  <c:v>403463675112.96002</c:v>
                </c:pt>
                <c:pt idx="5">
                  <c:v>6051955126694.4004</c:v>
                </c:pt>
              </c:numCache>
            </c:numRef>
          </c:val>
          <c:extLst>
            <c:ext xmlns:c16="http://schemas.microsoft.com/office/drawing/2014/chart" uri="{C3380CC4-5D6E-409C-BE32-E72D297353CC}">
              <c16:uniqueId val="{00000000-0FB1-4037-BD8B-3B910760094D}"/>
            </c:ext>
          </c:extLst>
        </c:ser>
        <c:ser>
          <c:idx val="1"/>
          <c:order val="1"/>
          <c:tx>
            <c:strRef>
              <c:f>browser!$C$9</c:f>
              <c:strCache>
                <c:ptCount val="1"/>
                <c:pt idx="0">
                  <c:v>Color Blitting </c:v>
                </c:pt>
              </c:strCache>
            </c:strRef>
          </c:tx>
          <c:spPr>
            <a:solidFill>
              <a:srgbClr val="4A8861"/>
            </a:solidFill>
            <a:ln>
              <a:solidFill>
                <a:srgbClr val="000000"/>
              </a:solidFill>
            </a:ln>
          </c:spPr>
          <c:invertIfNegative val="0"/>
          <c:cat>
            <c:strRef>
              <c:f>browser!$D$6:$I$6</c:f>
              <c:strCache>
                <c:ptCount val="6"/>
                <c:pt idx="0">
                  <c:v>CPU</c:v>
                </c:pt>
                <c:pt idx="1">
                  <c:v>L1</c:v>
                </c:pt>
                <c:pt idx="2">
                  <c:v>LLC</c:v>
                </c:pt>
                <c:pt idx="3">
                  <c:v>Inter-
connect</c:v>
                </c:pt>
                <c:pt idx="4">
                  <c:v>Mem
Ctrl</c:v>
                </c:pt>
                <c:pt idx="5">
                  <c:v>DRAM</c:v>
                </c:pt>
              </c:strCache>
            </c:strRef>
          </c:cat>
          <c:val>
            <c:numRef>
              <c:f>browser!$D$9:$I$9</c:f>
              <c:numCache>
                <c:formatCode>General</c:formatCode>
                <c:ptCount val="6"/>
                <c:pt idx="0">
                  <c:v>3025874069313.4399</c:v>
                </c:pt>
                <c:pt idx="1">
                  <c:v>531329645419</c:v>
                </c:pt>
                <c:pt idx="2">
                  <c:v>909145674584</c:v>
                </c:pt>
                <c:pt idx="3">
                  <c:v>982460247840</c:v>
                </c:pt>
                <c:pt idx="4">
                  <c:v>157193639654.39999</c:v>
                </c:pt>
                <c:pt idx="5">
                  <c:v>2357904594816</c:v>
                </c:pt>
              </c:numCache>
            </c:numRef>
          </c:val>
          <c:extLst>
            <c:ext xmlns:c16="http://schemas.microsoft.com/office/drawing/2014/chart" uri="{C3380CC4-5D6E-409C-BE32-E72D297353CC}">
              <c16:uniqueId val="{00000001-0FB1-4037-BD8B-3B910760094D}"/>
            </c:ext>
          </c:extLst>
        </c:ser>
        <c:ser>
          <c:idx val="2"/>
          <c:order val="2"/>
          <c:tx>
            <c:strRef>
              <c:f>browser!$C$10</c:f>
              <c:strCache>
                <c:ptCount val="1"/>
                <c:pt idx="0">
                  <c:v>Other</c:v>
                </c:pt>
              </c:strCache>
            </c:strRef>
          </c:tx>
          <c:spPr>
            <a:pattFill prst="wdDnDiag">
              <a:fgClr>
                <a:sysClr val="windowText" lastClr="000000">
                  <a:lumMod val="50000"/>
                  <a:lumOff val="50000"/>
                </a:sysClr>
              </a:fgClr>
              <a:bgClr>
                <a:srgbClr val="A5A5A5">
                  <a:lumMod val="40000"/>
                  <a:lumOff val="60000"/>
                </a:srgbClr>
              </a:bgClr>
            </a:pattFill>
            <a:ln>
              <a:solidFill>
                <a:srgbClr val="000000"/>
              </a:solidFill>
            </a:ln>
          </c:spPr>
          <c:invertIfNegative val="0"/>
          <c:dPt>
            <c:idx val="5"/>
            <c:invertIfNegative val="0"/>
            <c:bubble3D val="0"/>
            <c:spPr>
              <a:pattFill prst="wdDnDiag">
                <a:fgClr>
                  <a:sysClr val="window" lastClr="FFFFFF">
                    <a:lumMod val="50000"/>
                  </a:sysClr>
                </a:fgClr>
                <a:bgClr>
                  <a:sysClr val="window" lastClr="FFFFFF">
                    <a:lumMod val="85000"/>
                  </a:sysClr>
                </a:bgClr>
              </a:pattFill>
              <a:ln>
                <a:solidFill>
                  <a:srgbClr val="000000"/>
                </a:solidFill>
              </a:ln>
            </c:spPr>
            <c:extLst>
              <c:ext xmlns:c16="http://schemas.microsoft.com/office/drawing/2014/chart" uri="{C3380CC4-5D6E-409C-BE32-E72D297353CC}">
                <c16:uniqueId val="{00000003-0FB1-4037-BD8B-3B910760094D}"/>
              </c:ext>
            </c:extLst>
          </c:dPt>
          <c:cat>
            <c:strRef>
              <c:f>browser!$D$6:$I$6</c:f>
              <c:strCache>
                <c:ptCount val="6"/>
                <c:pt idx="0">
                  <c:v>CPU</c:v>
                </c:pt>
                <c:pt idx="1">
                  <c:v>L1</c:v>
                </c:pt>
                <c:pt idx="2">
                  <c:v>LLC</c:v>
                </c:pt>
                <c:pt idx="3">
                  <c:v>Inter-
connect</c:v>
                </c:pt>
                <c:pt idx="4">
                  <c:v>Mem
Ctrl</c:v>
                </c:pt>
                <c:pt idx="5">
                  <c:v>DRAM</c:v>
                </c:pt>
              </c:strCache>
            </c:strRef>
          </c:cat>
          <c:val>
            <c:numRef>
              <c:f>browser!$D$10:$I$10</c:f>
              <c:numCache>
                <c:formatCode>General</c:formatCode>
                <c:ptCount val="6"/>
                <c:pt idx="0">
                  <c:v>4221329498252.04</c:v>
                </c:pt>
                <c:pt idx="1">
                  <c:v>2566789825241.71</c:v>
                </c:pt>
                <c:pt idx="2">
                  <c:v>2355873139356.7998</c:v>
                </c:pt>
                <c:pt idx="3">
                  <c:v>3045626768304</c:v>
                </c:pt>
                <c:pt idx="4">
                  <c:v>487300282928.64001</c:v>
                </c:pt>
                <c:pt idx="5">
                  <c:v>7309504243929.5996</c:v>
                </c:pt>
              </c:numCache>
            </c:numRef>
          </c:val>
          <c:extLst>
            <c:ext xmlns:c16="http://schemas.microsoft.com/office/drawing/2014/chart" uri="{C3380CC4-5D6E-409C-BE32-E72D297353CC}">
              <c16:uniqueId val="{00000004-0FB1-4037-BD8B-3B910760094D}"/>
            </c:ext>
          </c:extLst>
        </c:ser>
        <c:dLbls>
          <c:showLegendKey val="0"/>
          <c:showVal val="0"/>
          <c:showCatName val="0"/>
          <c:showSerName val="0"/>
          <c:showPercent val="0"/>
          <c:showBubbleSize val="0"/>
        </c:dLbls>
        <c:gapWidth val="120"/>
        <c:overlap val="100"/>
        <c:axId val="-2094903784"/>
        <c:axId val="-2094900568"/>
      </c:barChart>
      <c:catAx>
        <c:axId val="-20949037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spc="-50" baseline="0"/>
            </a:pPr>
            <a:endParaRPr lang="en-US"/>
          </a:p>
        </c:txPr>
        <c:crossAx val="-2094900568"/>
        <c:crosses val="autoZero"/>
        <c:auto val="1"/>
        <c:lblAlgn val="ctr"/>
        <c:lblOffset val="0"/>
        <c:noMultiLvlLbl val="0"/>
      </c:catAx>
      <c:valAx>
        <c:axId val="-2094900568"/>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defRPr sz="2600" b="1"/>
                </a:pPr>
                <a:r>
                  <a:rPr lang="en-US" sz="2600" b="1" dirty="0"/>
                  <a:t>Total Energy </a:t>
                </a:r>
                <a:r>
                  <a:rPr lang="en-US" sz="2600" b="0" dirty="0"/>
                  <a:t>(</a:t>
                </a:r>
                <a:r>
                  <a:rPr lang="en-US" sz="2600" b="0" dirty="0" err="1"/>
                  <a:t>pJ</a:t>
                </a:r>
                <a:r>
                  <a:rPr lang="en-US" sz="2600" b="0" dirty="0"/>
                  <a:t>)</a:t>
                </a:r>
              </a:p>
            </c:rich>
          </c:tx>
          <c:layout>
            <c:manualLayout>
              <c:xMode val="edge"/>
              <c:yMode val="edge"/>
              <c:x val="3.00751879699248E-2"/>
              <c:y val="0.226954178604444"/>
            </c:manualLayout>
          </c:layout>
          <c:overlay val="0"/>
        </c:title>
        <c:numFmt formatCode="General" sourceLinked="1"/>
        <c:majorTickMark val="out"/>
        <c:minorTickMark val="none"/>
        <c:tickLblPos val="none"/>
        <c:spPr>
          <a:ln w="12700">
            <a:solidFill>
              <a:sysClr val="windowText" lastClr="000000"/>
            </a:solidFill>
          </a:ln>
        </c:spPr>
        <c:txPr>
          <a:bodyPr/>
          <a:lstStyle/>
          <a:p>
            <a:pPr>
              <a:defRPr sz="1600" b="0"/>
            </a:pPr>
            <a:endParaRPr lang="en-US"/>
          </a:p>
        </c:txPr>
        <c:crossAx val="-2094903784"/>
        <c:crosses val="autoZero"/>
        <c:crossBetween val="between"/>
        <c:majorUnit val="3000000000000"/>
      </c:valAx>
      <c:spPr>
        <a:ln w="12700">
          <a:solidFill>
            <a:sysClr val="windowText" lastClr="000000"/>
          </a:solidFill>
        </a:ln>
      </c:spPr>
    </c:plotArea>
    <c:legend>
      <c:legendPos val="t"/>
      <c:layout>
        <c:manualLayout>
          <c:xMode val="edge"/>
          <c:yMode val="edge"/>
          <c:x val="0.26696717186667501"/>
          <c:y val="0.180347348338327"/>
          <c:w val="0.70759990527499805"/>
          <c:h val="0.112467925775012"/>
        </c:manualLayout>
      </c:layout>
      <c:overlay val="0"/>
      <c:txPr>
        <a:bodyPr/>
        <a:lstStyle/>
        <a:p>
          <a:pPr>
            <a:defRPr sz="2200" b="0" spc="-10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292280041081801"/>
          <c:y val="0.29932244234595201"/>
          <c:w val="0.58509642816387097"/>
          <c:h val="0.458034858631995"/>
        </c:manualLayout>
      </c:layout>
      <c:barChart>
        <c:barDir val="col"/>
        <c:grouping val="stacked"/>
        <c:varyColors val="0"/>
        <c:ser>
          <c:idx val="0"/>
          <c:order val="0"/>
          <c:tx>
            <c:strRef>
              <c:f>'C:\Users\Saugata\AppData\Local\Temp\[PIM-Browser-estimated-energy-repair2.xlsx]Motivation'!$AH$59</c:f>
              <c:strCache>
                <c:ptCount val="1"/>
                <c:pt idx="0">
                  <c:v>Data Movement</c:v>
                </c:pt>
              </c:strCache>
            </c:strRef>
          </c:tx>
          <c:spPr>
            <a:pattFill prst="wdUpDiag">
              <a:fgClr>
                <a:srgbClr val="70AD47">
                  <a:lumMod val="20000"/>
                  <a:lumOff val="80000"/>
                </a:srgbClr>
              </a:fgClr>
              <a:bgClr>
                <a:srgbClr val="70AD47"/>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'C:\Users\Saugata\AppData\Local\Temp\[PIM-Browser-estimated-energy-repair2.xlsx]Motivation'!$AH$61:$AH$62</c:f>
              <c:numCache>
                <c:formatCode>General</c:formatCode>
                <c:ptCount val="2"/>
                <c:pt idx="0">
                  <c:v>0.25732768103481901</c:v>
                </c:pt>
                <c:pt idx="1">
                  <c:v>0.120233029373742</c:v>
                </c:pt>
              </c:numCache>
            </c:numRef>
          </c:val>
          <c:extLst>
            <c:ext xmlns:c16="http://schemas.microsoft.com/office/drawing/2014/chart" uri="{C3380CC4-5D6E-409C-BE32-E72D297353CC}">
              <c16:uniqueId val="{00000000-4843-4572-AC38-E9BB6DBA0D7C}"/>
            </c:ext>
          </c:extLst>
        </c:ser>
        <c:ser>
          <c:idx val="1"/>
          <c:order val="1"/>
          <c:tx>
            <c:strRef>
              <c:f>'C:\Users\Saugata\AppData\Local\Temp\[PIM-Browser-estimated-energy-repair2.xlsx]Motivation'!$AI$59</c:f>
              <c:strCache>
                <c:ptCount val="1"/>
                <c:pt idx="0">
                  <c:v>Compute</c:v>
                </c:pt>
              </c:strCache>
            </c:strRef>
          </c:tx>
          <c:spPr>
            <a:pattFill prst="wdDnDiag">
              <a:fgClr>
                <a:srgbClr val="ED7D31">
                  <a:lumMod val="75000"/>
                </a:srgbClr>
              </a:fgClr>
              <a:bgClr>
                <a:srgbClr val="ED7D31">
                  <a:lumMod val="40000"/>
                  <a:lumOff val="60000"/>
                </a:srgbClr>
              </a:bgClr>
            </a:pattFill>
            <a:ln>
              <a:solidFill>
                <a:srgbClr val="000000"/>
              </a:solidFill>
            </a:ln>
          </c:spPr>
          <c:invertIfNegative val="0"/>
          <c:cat>
            <c:strRef>
              <c:f>'C:\Users\Saugata\AppData\Local\Temp\[PIM-Browser-estimated-energy-repair2.xlsx]Motivation'!$AG$61:$AG$62</c:f>
              <c:strCache>
                <c:ptCount val="2"/>
                <c:pt idx="0">
                  <c:v>Texture Tiling </c:v>
                </c:pt>
                <c:pt idx="1">
                  <c:v>Color Blitting </c:v>
                </c:pt>
              </c:strCache>
            </c:strRef>
          </c:cat>
          <c:val>
            <c:numRef>
              <c:f>'C:\Users\Saugata\AppData\Local\Temp\[PIM-Browser-estimated-energy-repair2.xlsx]Motivation'!$AI$61:$AI$62</c:f>
              <c:numCache>
                <c:formatCode>General</c:formatCode>
                <c:ptCount val="2"/>
                <c:pt idx="0">
                  <c:v>6.2127555934615698E-2</c:v>
                </c:pt>
                <c:pt idx="1">
                  <c:v>7.3675074011556499E-2</c:v>
                </c:pt>
              </c:numCache>
            </c:numRef>
          </c:val>
          <c:extLst>
            <c:ext xmlns:c16="http://schemas.microsoft.com/office/drawing/2014/chart" uri="{C3380CC4-5D6E-409C-BE32-E72D297353CC}">
              <c16:uniqueId val="{00000001-4843-4572-AC38-E9BB6DBA0D7C}"/>
            </c:ext>
          </c:extLst>
        </c:ser>
        <c:dLbls>
          <c:showLegendKey val="0"/>
          <c:showVal val="0"/>
          <c:showCatName val="0"/>
          <c:showSerName val="0"/>
          <c:showPercent val="0"/>
          <c:showBubbleSize val="0"/>
        </c:dLbls>
        <c:gapWidth val="130"/>
        <c:overlap val="100"/>
        <c:axId val="-2088964184"/>
        <c:axId val="-2088961256"/>
      </c:barChart>
      <c:catAx>
        <c:axId val="-2088964184"/>
        <c:scaling>
          <c:orientation val="minMax"/>
        </c:scaling>
        <c:delete val="0"/>
        <c:axPos val="b"/>
        <c:numFmt formatCode="General" sourceLinked="0"/>
        <c:majorTickMark val="out"/>
        <c:minorTickMark val="none"/>
        <c:tickLblPos val="nextTo"/>
        <c:spPr>
          <a:ln w="12700">
            <a:solidFill>
              <a:sysClr val="windowText" lastClr="000000"/>
            </a:solidFill>
          </a:ln>
        </c:spPr>
        <c:txPr>
          <a:bodyPr/>
          <a:lstStyle/>
          <a:p>
            <a:pPr>
              <a:lnSpc>
                <a:spcPts val="1800"/>
              </a:lnSpc>
              <a:defRPr sz="2000" b="0"/>
            </a:pPr>
            <a:endParaRPr lang="en-US"/>
          </a:p>
        </c:txPr>
        <c:crossAx val="-2088961256"/>
        <c:crosses val="autoZero"/>
        <c:auto val="1"/>
        <c:lblAlgn val="ctr"/>
        <c:lblOffset val="0"/>
        <c:noMultiLvlLbl val="0"/>
      </c:catAx>
      <c:valAx>
        <c:axId val="-2088961256"/>
        <c:scaling>
          <c:orientation val="minMax"/>
        </c:scaling>
        <c:delete val="0"/>
        <c:axPos val="l"/>
        <c:majorGridlines>
          <c:spPr>
            <a:ln>
              <a:solidFill>
                <a:sysClr val="windowText" lastClr="000000"/>
              </a:solidFill>
              <a:prstDash val="dash"/>
            </a:ln>
          </c:spPr>
        </c:majorGridlines>
        <c:title>
          <c:tx>
            <c:rich>
              <a:bodyPr rot="-5400000" vert="horz" anchor="ctr" anchorCtr="1"/>
              <a:lstStyle/>
              <a:p>
                <a:pPr>
                  <a:lnSpc>
                    <a:spcPts val="2200"/>
                  </a:lnSpc>
                  <a:defRPr sz="2600"/>
                </a:pPr>
                <a:r>
                  <a:rPr lang="en-US" sz="2600"/>
                  <a:t>Fraction of </a:t>
                </a:r>
                <a:br>
                  <a:rPr lang="en-US" sz="2600"/>
                </a:br>
                <a:r>
                  <a:rPr lang="en-US" sz="2600"/>
                  <a:t>Total</a:t>
                </a:r>
                <a:r>
                  <a:rPr lang="en-US" sz="2600" baseline="0"/>
                  <a:t> </a:t>
                </a:r>
                <a:r>
                  <a:rPr lang="en-US" sz="2600"/>
                  <a:t>Energy </a:t>
                </a:r>
              </a:p>
            </c:rich>
          </c:tx>
          <c:layout>
            <c:manualLayout>
              <c:xMode val="edge"/>
              <c:yMode val="edge"/>
              <c:x val="1.8289741754308701E-2"/>
              <c:y val="0.29641096736866401"/>
            </c:manualLayout>
          </c:layout>
          <c:overlay val="0"/>
        </c:title>
        <c:numFmt formatCode="0%" sourceLinked="0"/>
        <c:majorTickMark val="out"/>
        <c:minorTickMark val="none"/>
        <c:tickLblPos val="nextTo"/>
        <c:spPr>
          <a:ln w="12700">
            <a:solidFill>
              <a:sysClr val="windowText" lastClr="000000"/>
            </a:solidFill>
          </a:ln>
        </c:spPr>
        <c:txPr>
          <a:bodyPr/>
          <a:lstStyle/>
          <a:p>
            <a:pPr>
              <a:defRPr sz="2000" b="0"/>
            </a:pPr>
            <a:endParaRPr lang="en-US"/>
          </a:p>
        </c:txPr>
        <c:crossAx val="-2088964184"/>
        <c:crosses val="autoZero"/>
        <c:crossBetween val="between"/>
        <c:majorUnit val="0.1"/>
      </c:valAx>
      <c:spPr>
        <a:ln w="12700">
          <a:solidFill>
            <a:sysClr val="windowText" lastClr="000000"/>
          </a:solidFill>
        </a:ln>
      </c:spPr>
    </c:plotArea>
    <c:legend>
      <c:legendPos val="t"/>
      <c:layout>
        <c:manualLayout>
          <c:xMode val="edge"/>
          <c:yMode val="edge"/>
          <c:x val="9.00280821540664E-4"/>
          <c:y val="7.7084838117958299E-2"/>
          <c:w val="0.99560321568195598"/>
          <c:h val="0.199080579872525"/>
        </c:manualLayout>
      </c:layout>
      <c:overlay val="0"/>
      <c:txPr>
        <a:bodyPr/>
        <a:lstStyle/>
        <a:p>
          <a:pPr>
            <a:defRPr sz="2200" b="0" spc="-150" baseline="0"/>
          </a:pPr>
          <a:endParaRPr lang="en-US"/>
        </a:p>
      </c:txPr>
    </c:legend>
    <c:plotVisOnly val="1"/>
    <c:dispBlanksAs val="gap"/>
    <c:showDLblsOverMax val="0"/>
  </c:chart>
  <c:spPr>
    <a:ln>
      <a:noFill/>
    </a:ln>
  </c:spPr>
  <c:txPr>
    <a:bodyPr/>
    <a:lstStyle/>
    <a:p>
      <a:pPr>
        <a:defRPr sz="1200" b="1"/>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drawing1.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drawings/drawing2.xml><?xml version="1.0" encoding="utf-8"?>
<c:userShapes xmlns:c="http://schemas.openxmlformats.org/drawingml/2006/chart">
  <cdr:relSizeAnchor xmlns:cdr="http://schemas.openxmlformats.org/drawingml/2006/chartDrawing">
    <cdr:from>
      <cdr:x>0.12406</cdr:x>
      <cdr:y>0.69942</cdr:y>
    </cdr:from>
    <cdr:to>
      <cdr:x>0.22489</cdr:x>
      <cdr:y>0.7882</cdr:y>
    </cdr:to>
    <cdr:sp macro="" textlink="">
      <cdr:nvSpPr>
        <cdr:cNvPr id="2" name="TextBox 1"/>
        <cdr:cNvSpPr txBox="1"/>
      </cdr:nvSpPr>
      <cdr:spPr>
        <a:xfrm xmlns:a="http://schemas.openxmlformats.org/drawingml/2006/main">
          <a:off x="838224" y="2667012"/>
          <a:ext cx="681248" cy="33853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0</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0.61948</cdr:y>
    </cdr:from>
    <cdr:to>
      <cdr:x>0.22489</cdr:x>
      <cdr:y>0.70827</cdr:y>
    </cdr:to>
    <cdr:sp macro="" textlink="">
      <cdr:nvSpPr>
        <cdr:cNvPr id="3" name="TextBox 2"/>
        <cdr:cNvSpPr txBox="1"/>
      </cdr:nvSpPr>
      <cdr:spPr>
        <a:xfrm xmlns:a="http://schemas.openxmlformats.org/drawingml/2006/main">
          <a:off x="838224" y="2362187"/>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3</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0.53955</cdr:y>
    </cdr:from>
    <cdr:to>
      <cdr:x>0.22489</cdr:x>
      <cdr:y>0.62834</cdr:y>
    </cdr:to>
    <cdr:sp macro="" textlink="">
      <cdr:nvSpPr>
        <cdr:cNvPr id="4" name="TextBox 3"/>
        <cdr:cNvSpPr txBox="1"/>
      </cdr:nvSpPr>
      <cdr:spPr>
        <a:xfrm xmlns:a="http://schemas.openxmlformats.org/drawingml/2006/main">
          <a:off x="838224" y="2057400"/>
          <a:ext cx="681248" cy="338571"/>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6</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0.12406</cdr:x>
      <cdr:y>0.4796</cdr:y>
    </cdr:from>
    <cdr:to>
      <cdr:x>0.22489</cdr:x>
      <cdr:y>0.56839</cdr:y>
    </cdr:to>
    <cdr:sp macro="" textlink="">
      <cdr:nvSpPr>
        <cdr:cNvPr id="5" name="TextBox 4"/>
        <cdr:cNvSpPr txBox="1"/>
      </cdr:nvSpPr>
      <cdr:spPr>
        <a:xfrm xmlns:a="http://schemas.openxmlformats.org/drawingml/2006/main">
          <a:off x="838224" y="1828800"/>
          <a:ext cx="681248"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9</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0.39967</cdr:y>
    </cdr:from>
    <cdr:to>
      <cdr:x>0.22298</cdr:x>
      <cdr:y>0.48845</cdr:y>
    </cdr:to>
    <cdr:sp macro="" textlink="">
      <cdr:nvSpPr>
        <cdr:cNvPr id="6" name="TextBox 5"/>
        <cdr:cNvSpPr txBox="1"/>
      </cdr:nvSpPr>
      <cdr:spPr>
        <a:xfrm xmlns:a="http://schemas.openxmlformats.org/drawingml/2006/main">
          <a:off x="685800" y="1524013"/>
          <a:ext cx="820767" cy="338533"/>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12</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0.31973</cdr:y>
    </cdr:from>
    <cdr:to>
      <cdr:x>0.22298</cdr:x>
      <cdr:y>0.40852</cdr:y>
    </cdr:to>
    <cdr:sp macro="" textlink="">
      <cdr:nvSpPr>
        <cdr:cNvPr id="7" name="TextBox 6"/>
        <cdr:cNvSpPr txBox="1"/>
      </cdr:nvSpPr>
      <cdr:spPr>
        <a:xfrm xmlns:a="http://schemas.openxmlformats.org/drawingml/2006/main">
          <a:off x="685800" y="1219187"/>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15</a:t>
          </a:r>
          <a:r>
            <a:rPr lang="en-US" sz="2200" baseline="15000" dirty="0"/>
            <a:t>×</a:t>
          </a:r>
          <a:r>
            <a:rPr lang="en-US" sz="2200" spc="-50" dirty="0"/>
            <a:t>10</a:t>
          </a:r>
          <a:r>
            <a:rPr lang="en-US" sz="2200" spc="-50" baseline="30000" dirty="0"/>
            <a:t>12</a:t>
          </a:r>
          <a:endParaRPr lang="en-US" sz="2200" spc="-50" dirty="0"/>
        </a:p>
      </cdr:txBody>
    </cdr:sp>
  </cdr:relSizeAnchor>
  <cdr:relSizeAnchor xmlns:cdr="http://schemas.openxmlformats.org/drawingml/2006/chartDrawing">
    <cdr:from>
      <cdr:x>0.1015</cdr:x>
      <cdr:y>0.2398</cdr:y>
    </cdr:from>
    <cdr:to>
      <cdr:x>0.22298</cdr:x>
      <cdr:y>0.32859</cdr:y>
    </cdr:to>
    <cdr:sp macro="" textlink="">
      <cdr:nvSpPr>
        <cdr:cNvPr id="8" name="TextBox 7"/>
        <cdr:cNvSpPr txBox="1"/>
      </cdr:nvSpPr>
      <cdr:spPr>
        <a:xfrm xmlns:a="http://schemas.openxmlformats.org/drawingml/2006/main">
          <a:off x="685800" y="914400"/>
          <a:ext cx="820767" cy="338572"/>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2200" spc="-50" dirty="0"/>
            <a:t>18</a:t>
          </a:r>
          <a:r>
            <a:rPr lang="en-US" sz="2200" baseline="15000" dirty="0"/>
            <a:t>×</a:t>
          </a:r>
          <a:r>
            <a:rPr lang="en-US" sz="2200" spc="-50" dirty="0"/>
            <a:t>10</a:t>
          </a:r>
          <a:r>
            <a:rPr lang="en-US" sz="2200" spc="-50" baseline="30000" dirty="0"/>
            <a:t>12</a:t>
          </a:r>
          <a:endParaRPr lang="en-US" sz="2200" spc="-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7015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474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Chrome uses a multi-process architecture, where each tab has its own application process for rendering the page displayed in the tab to improve reliability</a:t>
            </a:r>
            <a:r>
              <a:rPr lang="en-US" sz="1200" kern="1200" baseline="0" dirty="0">
                <a:solidFill>
                  <a:schemeClr val="tx1"/>
                </a:solidFill>
                <a:latin typeface="+mn-lt"/>
                <a:ea typeface="+mn-ea"/>
                <a:cs typeface="+mn-cs"/>
              </a:rPr>
              <a:t> and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When a user switches between browser tabs, this triggers two operations: (1) a context switch to the process for the selected tab, and (2) a load operation for the new page.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6302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7648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Moves between CPU and ZRAM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two primary concerns during tab switching: (1) how fast a new tab loads and becomes interactive, as this directly affects user satisfaction; and (2) memory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Memory consumption is a major concern for three reasons. First, the average memory footprint of a web page has increased significantly in recent years because of increased use of images, JavaScript, and video in modern web pages.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Second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users tend to open multiple tabs at a time with each tab consuming additional memory.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Third, consumer devices typically have a much lower memory capacity than server or desktop systems, and without careful memory management, Chrome could run out of memory on these systems over time.</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3318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we want to see if we</a:t>
            </a:r>
            <a:r>
              <a:rPr lang="en-US" sz="1200" kern="1200" baseline="0" dirty="0">
                <a:solidFill>
                  <a:schemeClr val="tx1"/>
                </a:solidFill>
                <a:latin typeface="+mn-lt"/>
                <a:ea typeface="+mn-ea"/>
                <a:cs typeface="+mn-cs"/>
              </a:rPr>
              <a:t> can mitigate data movement cost with PIM. To answer that, lets again take a look at interaction between CPU and memory when CPU wants to swap out N pages. we need to figure out where the data movement happens. Here shows what happens when CPU wants to swap out N inactive pages. </a:t>
            </a:r>
            <a:r>
              <a:rPr lang="en-US" sz="1200" kern="1200" dirty="0">
                <a:solidFill>
                  <a:schemeClr val="tx1"/>
                </a:solidFill>
                <a:latin typeface="+mn-lt"/>
                <a:ea typeface="+mn-ea"/>
                <a:cs typeface="+mn-cs"/>
              </a:rPr>
              <a:t>it first read the inactive page data, compress the data ( 2 ), and write the compressed data to ZRAM. This incur a lot</a:t>
            </a:r>
            <a:r>
              <a:rPr lang="en-US" sz="1200" kern="1200" baseline="0" dirty="0">
                <a:solidFill>
                  <a:schemeClr val="tx1"/>
                </a:solidFill>
                <a:latin typeface="+mn-lt"/>
                <a:ea typeface="+mn-ea"/>
                <a:cs typeface="+mn-cs"/>
              </a:rPr>
              <a:t> of overhead. This operation </a:t>
            </a:r>
            <a:r>
              <a:rPr lang="en-US" sz="1200" kern="1200" dirty="0">
                <a:solidFill>
                  <a:schemeClr val="tx1"/>
                </a:solidFill>
                <a:latin typeface="+mn-lt"/>
                <a:ea typeface="+mn-ea"/>
                <a:cs typeface="+mn-cs"/>
              </a:rPr>
              <a:t>is a good fit for PIM as (1) it cause a large amount of data movement; and (2) compression can be handled in the background, since none of the active tab processes need the data that is being compressed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Our analysis shows that the compression algorithm</a:t>
            </a:r>
            <a:r>
              <a:rPr lang="en-US" sz="1200" kern="1200" baseline="0" dirty="0">
                <a:solidFill>
                  <a:schemeClr val="tx1"/>
                </a:solidFill>
                <a:latin typeface="+mn-lt"/>
                <a:ea typeface="+mn-ea"/>
                <a:cs typeface="+mn-cs"/>
              </a:rPr>
              <a:t> used by chrome is simple enough that both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core  and </a:t>
            </a:r>
            <a:r>
              <a:rPr lang="mr-IN" sz="1200" kern="1200" baseline="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Now on</a:t>
            </a:r>
            <a:r>
              <a:rPr lang="en-US" sz="1200" kern="1200" baseline="0" dirty="0">
                <a:solidFill>
                  <a:schemeClr val="tx1"/>
                </a:solidFill>
                <a:latin typeface="+mn-lt"/>
                <a:ea typeface="+mn-ea"/>
                <a:cs typeface="+mn-cs"/>
              </a:rPr>
              <a:t> the right </a:t>
            </a:r>
            <a:r>
              <a:rPr lang="en-US" sz="1200" kern="1200" dirty="0">
                <a:solidFill>
                  <a:schemeClr val="tx1"/>
                </a:solidFill>
                <a:latin typeface="+mn-lt"/>
                <a:ea typeface="+mn-ea"/>
                <a:cs typeface="+mn-cs"/>
              </a:rPr>
              <a:t>what happens when we offload compression to PIM. In this case, the CPU only informs the PIM logic about the pages that need to be swapped out, and the PIM logic operates on the uncompressed page data that is already in memory. This (1) eliminates the off-chip page data movement that took place during CPU-based compression, and (2) frees up the CPU to perform other tasks while PIM performs compression in the background. We observe a similar behavior during decompression.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7614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wrap up, we</a:t>
            </a:r>
            <a:r>
              <a:rPr lang="en-US" sz="1200" kern="1200" baseline="0" dirty="0">
                <a:solidFill>
                  <a:schemeClr val="tx1"/>
                </a:solidFill>
                <a:latin typeface="+mn-lt"/>
                <a:ea typeface="+mn-ea"/>
                <a:cs typeface="+mn-cs"/>
              </a:rPr>
              <a:t> found that a lot of data movement happens during tab switching as chrome tries to compress and decompress tabs. We find that both compression and decompression can significantly benefit from PIM execution and are feasible to be implemented at PIM logic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446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3530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693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1285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53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99132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5733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095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also analyze video play back and video capture. We take a look at energy consumption when vp9 decider is </a:t>
            </a:r>
            <a:r>
              <a:rPr lang="en-US" sz="1200" kern="1200" dirty="0" err="1">
                <a:solidFill>
                  <a:schemeClr val="tx1"/>
                </a:solidFill>
                <a:latin typeface="+mn-lt"/>
                <a:ea typeface="+mn-ea"/>
                <a:cs typeface="+mn-cs"/>
              </a:rPr>
              <a:t>yaed</a:t>
            </a:r>
            <a:r>
              <a:rPr lang="en-US" sz="1200" kern="1200" dirty="0">
                <a:solidFill>
                  <a:schemeClr val="tx1"/>
                </a:solidFill>
                <a:latin typeface="+mn-lt"/>
                <a:ea typeface="+mn-ea"/>
                <a:cs typeface="+mn-cs"/>
              </a:rPr>
              <a:t> to playback a </a:t>
            </a:r>
            <a:r>
              <a:rPr lang="en-US" sz="1200" kern="1200" dirty="0" err="1">
                <a:solidFill>
                  <a:schemeClr val="tx1"/>
                </a:solidFill>
                <a:latin typeface="+mn-lt"/>
                <a:ea typeface="+mn-ea"/>
                <a:cs typeface="+mn-cs"/>
              </a:rPr>
              <a:t>netflix</a:t>
            </a:r>
            <a:r>
              <a:rPr lang="en-US" sz="1200" kern="1200" dirty="0">
                <a:solidFill>
                  <a:schemeClr val="tx1"/>
                </a:solidFill>
                <a:latin typeface="+mn-lt"/>
                <a:ea typeface="+mn-ea"/>
                <a:cs typeface="+mn-cs"/>
              </a:rPr>
              <a:t> film, and when vp9 </a:t>
            </a:r>
            <a:r>
              <a:rPr lang="en-US" sz="1200" kern="1200" dirty="0" err="1">
                <a:solidFill>
                  <a:schemeClr val="tx1"/>
                </a:solidFill>
                <a:latin typeface="+mn-lt"/>
                <a:ea typeface="+mn-ea"/>
                <a:cs typeface="+mn-cs"/>
              </a:rPr>
              <a:t>wncoder</a:t>
            </a:r>
            <a:r>
              <a:rPr lang="en-US" sz="1200" kern="1200" dirty="0">
                <a:solidFill>
                  <a:schemeClr val="tx1"/>
                </a:solidFill>
                <a:latin typeface="+mn-lt"/>
                <a:ea typeface="+mn-ea"/>
                <a:cs typeface="+mn-cs"/>
              </a:rPr>
              <a:t> is used to do real-time encoding of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for both of these workloads data </a:t>
            </a:r>
            <a:r>
              <a:rPr lang="en-US" sz="1200" kern="1200" dirty="0" err="1">
                <a:solidFill>
                  <a:schemeClr val="tx1"/>
                </a:solidFill>
                <a:latin typeface="+mn-lt"/>
                <a:ea typeface="+mn-ea"/>
                <a:cs typeface="+mn-cs"/>
              </a:rPr>
              <a:t>movemwnt</a:t>
            </a:r>
            <a:r>
              <a:rPr lang="en-US" sz="1200" kern="1200" dirty="0">
                <a:solidFill>
                  <a:schemeClr val="tx1"/>
                </a:solidFill>
                <a:latin typeface="+mn-lt"/>
                <a:ea typeface="+mn-ea"/>
                <a:cs typeface="+mn-cs"/>
              </a:rPr>
              <a:t> is a major contributor to the total system </a:t>
            </a:r>
            <a:r>
              <a:rPr lang="en-US" sz="1200" kern="1200" dirty="0" err="1">
                <a:solidFill>
                  <a:schemeClr val="tx1"/>
                </a:solidFill>
                <a:latin typeface="+mn-lt"/>
                <a:ea typeface="+mn-ea"/>
                <a:cs typeface="+mn-cs"/>
              </a:rPr>
              <a:t>enery</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we dog deeper we find that they are simple functions in decoding and encoding pipeline that generate the majority of </a:t>
            </a:r>
            <a:r>
              <a:rPr lang="en-US" sz="1200" kern="1200" dirty="0" err="1">
                <a:solidFill>
                  <a:schemeClr val="tx1"/>
                </a:solidFill>
                <a:latin typeface="+mn-lt"/>
                <a:ea typeface="+mn-ea"/>
                <a:cs typeface="+mn-cs"/>
              </a:rPr>
              <a:t>dara</a:t>
            </a:r>
            <a:r>
              <a:rPr lang="en-US" sz="1200" kern="1200" dirty="0">
                <a:solidFill>
                  <a:schemeClr val="tx1"/>
                </a:solidFill>
                <a:latin typeface="+mn-lt"/>
                <a:ea typeface="+mn-ea"/>
                <a:cs typeface="+mn-cs"/>
              </a:rPr>
              <a:t> movement.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Please refer to the paper for more detail.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1627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5432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2994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5842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6646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395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362070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9307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7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4281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456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21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406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94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5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4012370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04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76</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3310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150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97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128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812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138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552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55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584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731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934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924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943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67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605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465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117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483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225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 values using software-only system calls in order to exploit the resulting error patterns as true random numbers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random values by observing DRAM cells’ latency failure probabilities.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503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Idea is to extract random values by sampling those DRAM cells that fail truly randomly and using the resulting data as random data.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all prior work, D-</a:t>
            </a:r>
            <a:r>
              <a:rPr lang="en-US" dirty="0" err="1"/>
              <a:t>RaNGe</a:t>
            </a:r>
            <a:r>
              <a:rPr lang="en-US" dirty="0"/>
              <a:t> performs better in terms of all the identified characteristics of an effective TRNG. </a:t>
            </a:r>
          </a:p>
          <a:p>
            <a:r>
              <a:rPr lang="en-US" b="1" dirty="0"/>
              <a:t>[CLICK]</a:t>
            </a:r>
            <a:r>
              <a:rPr lang="en-US" b="0" dirty="0"/>
              <a:t> Compared to Command Scheduling, D-</a:t>
            </a:r>
            <a:r>
              <a:rPr lang="en-US" b="0" dirty="0" err="1"/>
              <a:t>RaNGe</a:t>
            </a:r>
            <a:r>
              <a:rPr lang="en-US" b="0" dirty="0"/>
              <a:t> actually samples a truly random entropy source, and provides random values at significantly higher throughput and lower latency. </a:t>
            </a:r>
          </a:p>
          <a:p>
            <a:endParaRPr lang="en-US" b="0" dirty="0"/>
          </a:p>
          <a:p>
            <a:r>
              <a:rPr lang="en-US" b="1" dirty="0"/>
              <a:t>[CLICK]</a:t>
            </a:r>
            <a:r>
              <a:rPr lang="en-US" b="0" dirty="0"/>
              <a:t> compared to retention time, D-</a:t>
            </a:r>
            <a:r>
              <a:rPr lang="en-US" b="0" dirty="0" err="1"/>
              <a:t>RaNGe</a:t>
            </a:r>
            <a:r>
              <a:rPr lang="en-US" b="0" dirty="0"/>
              <a:t> provides random values at orders of magnitude higher throughput, less energy, and lower latency. </a:t>
            </a:r>
          </a:p>
          <a:p>
            <a:r>
              <a:rPr lang="en-US" b="1" dirty="0"/>
              <a:t>[CLICK]</a:t>
            </a:r>
            <a:r>
              <a:rPr lang="en-US" b="0" dirty="0"/>
              <a:t> Compared to startup values, D-</a:t>
            </a:r>
            <a:r>
              <a:rPr lang="en-US" b="0" dirty="0" err="1"/>
              <a:t>RaNGe</a:t>
            </a:r>
            <a:r>
              <a:rPr lang="en-US" b="0" dirty="0"/>
              <a:t> can continuously produce random values, and likely generate random values with much lower latency and higher throughput.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474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370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64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431464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 will</a:t>
            </a:r>
            <a:r>
              <a:rPr lang="en-US" b="0" baseline="0" dirty="0"/>
              <a:t> explain these characteristics in the context of a model where a trusted device wants to authenticate a DRAM device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a:t>
            </a:r>
            <a:r>
              <a:rPr lang="en-US" b="0" baseline="0" dirty="0"/>
              <a:t> first characteristic is </a:t>
            </a:r>
            <a:r>
              <a:rPr lang="en-US" b="0" baseline="0" dirty="0" err="1"/>
              <a:t>repeatablility</a:t>
            </a:r>
            <a:r>
              <a:rPr lang="en-US" b="0" baseline="0" dirty="0"/>
              <a:t>, which means that for each particular challenge X, the PUF response must be highly similar every time.</a:t>
            </a:r>
            <a:endParaRPr lang="en-US" b="1" dirty="0"/>
          </a:p>
          <a:p>
            <a:r>
              <a:rPr lang="en-US" b="1" dirty="0"/>
              <a:t>[CLICK] </a:t>
            </a:r>
            <a:r>
              <a:rPr lang="en-US" b="0" dirty="0"/>
              <a:t>In</a:t>
            </a:r>
            <a:r>
              <a:rPr lang="en-US" b="0" baseline="0" dirty="0"/>
              <a:t> this example, the trusted device issues challenge0 twice, </a:t>
            </a:r>
            <a:r>
              <a:rPr lang="en-US" b="1" baseline="0" dirty="0"/>
              <a:t>[CLICK]</a:t>
            </a:r>
            <a:r>
              <a:rPr lang="en-US" b="0" baseline="0" dirty="0"/>
              <a:t> and this results in the same </a:t>
            </a:r>
            <a:r>
              <a:rPr lang="en-US" b="1" baseline="0" dirty="0"/>
              <a:t>[CLICK]</a:t>
            </a:r>
            <a:r>
              <a:rPr lang="en-US" b="0" baseline="0" dirty="0"/>
              <a:t> PUF response each time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034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PUFs</a:t>
            </a:r>
            <a:r>
              <a:rPr lang="en-US" b="0" baseline="0" dirty="0"/>
              <a:t> must also exhibit diffuseness, which means that each device must have a large challenge-response space </a:t>
            </a:r>
            <a:r>
              <a:rPr lang="en-US" b="1" baseline="0" dirty="0"/>
              <a:t>[CLICK] </a:t>
            </a:r>
            <a:r>
              <a:rPr lang="en-US" b="0" baseline="0" dirty="0"/>
              <a:t>For the large input space, the DRAM device should generate unique signatures.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83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7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6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749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29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We</a:t>
            </a:r>
            <a:r>
              <a:rPr lang="en-US" b="0" baseline="0" dirty="0"/>
              <a:t> identify two key characteristics that a PUF must have in order to be runtime-accessible.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 PUF must be evaluated</a:t>
            </a:r>
            <a:r>
              <a:rPr lang="en-US" b="0" baseline="0" dirty="0"/>
              <a:t> with low latency, providing a quick PUF response for every challenge input, and </a:t>
            </a:r>
            <a:r>
              <a:rPr lang="en-US" b="1" dirty="0"/>
              <a:t>[CLICK] </a:t>
            </a:r>
            <a:r>
              <a:rPr lang="en-US" b="0" dirty="0"/>
              <a:t>the</a:t>
            </a:r>
            <a:r>
              <a:rPr lang="en-US" b="0" baseline="0" dirty="0"/>
              <a:t> evaluation of the PUF must have low system interference and minimally affect the performance of concurrently running applications.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a:t>
            </a:r>
            <a:r>
              <a:rPr lang="en-US" b="0" baseline="0" dirty="0"/>
              <a:t> runtime-accessible PUF enables frequent authentication of a device, allowing for re-authentication of the system component throughout an application lifetime rather than just at </a:t>
            </a:r>
            <a:r>
              <a:rPr lang="en-US" b="0" baseline="0" dirty="0" err="1"/>
              <a:t>bootup</a:t>
            </a:r>
            <a:r>
              <a:rPr lang="en-US" b="0" baseline="0" dirty="0"/>
              <a:t>. A fast runtime-accessible PUF enables the protection of a system from attacks that exploit the fact that the time of authentication is different from the time of use.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642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954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256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95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576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0426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8234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661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948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302</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8536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3123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89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726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961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08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4263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our</a:t>
            </a:r>
            <a:r>
              <a:rPr lang="en-US" baseline="0" dirty="0"/>
              <a:t> analysis, lets talk about </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847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5840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Feedback: no </a:t>
            </a:r>
            <a:r>
              <a:rPr lang="en-US" dirty="0" err="1"/>
              <a:t>wifi</a:t>
            </a:r>
            <a:r>
              <a:rPr lang="en-US" dirty="0"/>
              <a:t> mention </a:t>
            </a:r>
          </a:p>
          <a:p>
            <a:endParaRPr lang="en-US" dirty="0"/>
          </a:p>
          <a:p>
            <a:r>
              <a:rPr lang="en-US" dirty="0"/>
              <a:t>We did our workload characterization</a:t>
            </a:r>
            <a:r>
              <a:rPr lang="en-US" baseline="0" dirty="0"/>
              <a:t> on a </a:t>
            </a:r>
            <a:r>
              <a:rPr lang="en-US" baseline="0" dirty="0" err="1"/>
              <a:t>Chromebook</a:t>
            </a:r>
            <a:r>
              <a:rPr lang="en-US" baseline="0" dirty="0"/>
              <a:t> with an Intel </a:t>
            </a:r>
            <a:r>
              <a:rPr lang="en-US" baseline="0" dirty="0" err="1"/>
              <a:t>SoC.</a:t>
            </a:r>
            <a:r>
              <a:rPr lang="en-US" baseline="0" dirty="0"/>
              <a:t> We use performance counter within </a:t>
            </a:r>
            <a:r>
              <a:rPr lang="en-US" baseline="0" dirty="0" err="1"/>
              <a:t>Soc</a:t>
            </a:r>
            <a:r>
              <a:rPr lang="en-US" baseline="0" dirty="0"/>
              <a:t> to do our analysis.</a:t>
            </a:r>
          </a:p>
          <a:p>
            <a:endParaRPr lang="en-US" baseline="0" dirty="0"/>
          </a:p>
          <a:p>
            <a:r>
              <a:rPr lang="en-US" baseline="0" dirty="0"/>
              <a:t>We model energy as sum of the energy consumption that take place in CPU, caches, </a:t>
            </a:r>
            <a:r>
              <a:rPr lang="en-US" baseline="0" dirty="0" err="1"/>
              <a:t>interconnet</a:t>
            </a:r>
            <a:r>
              <a:rPr lang="en-US" baseline="0" dirty="0"/>
              <a:t> and DRAM. We turn off the </a:t>
            </a:r>
            <a:r>
              <a:rPr lang="en-US" baseline="0" dirty="0" err="1"/>
              <a:t>wifi</a:t>
            </a:r>
            <a:r>
              <a:rPr lang="en-US" baseline="0" dirty="0"/>
              <a:t> and </a:t>
            </a:r>
            <a:r>
              <a:rPr lang="en-US" sz="1200" kern="1200" dirty="0">
                <a:solidFill>
                  <a:schemeClr val="tx1"/>
                </a:solidFill>
                <a:latin typeface="+mn-lt"/>
                <a:ea typeface="+mn-ea"/>
                <a:cs typeface="+mn-cs"/>
              </a:rPr>
              <a:t>use the lowest brightness for the display to ensure that the majority of the total energy is spent on the </a:t>
            </a:r>
            <a:r>
              <a:rPr lang="en-US" sz="1200" kern="1200" dirty="0" err="1">
                <a:solidFill>
                  <a:schemeClr val="tx1"/>
                </a:solidFill>
                <a:latin typeface="+mn-lt"/>
                <a:ea typeface="+mn-ea"/>
                <a:cs typeface="+mn-cs"/>
              </a:rPr>
              <a:t>SoC</a:t>
            </a:r>
            <a:r>
              <a:rPr lang="en-US" sz="1200" kern="1200" dirty="0">
                <a:solidFill>
                  <a:schemeClr val="tx1"/>
                </a:solidFill>
                <a:latin typeface="+mn-lt"/>
                <a:ea typeface="+mn-ea"/>
                <a:cs typeface="+mn-cs"/>
              </a:rPr>
              <a:t> and the memory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2743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During our analysis, for</a:t>
            </a:r>
            <a:r>
              <a:rPr lang="en-US" sz="1200" kern="1200" baseline="0" dirty="0">
                <a:solidFill>
                  <a:schemeClr val="tx1"/>
                </a:solidFill>
                <a:latin typeface="+mn-lt"/>
                <a:ea typeface="+mn-ea"/>
                <a:cs typeface="+mn-cs"/>
              </a:rPr>
              <a:t> each workload, once we identify </a:t>
            </a:r>
            <a:r>
              <a:rPr lang="en-US" sz="1200" kern="1200" dirty="0">
                <a:solidFill>
                  <a:schemeClr val="tx1"/>
                </a:solidFill>
                <a:latin typeface="+mn-lt"/>
                <a:ea typeface="+mn-ea"/>
                <a:cs typeface="+mn-cs"/>
              </a:rPr>
              <a:t>a PIM target, we consider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two types of PIM logic implementation: (1) a general-purpose PIM core; and (2) a fixed-function PIM accelerator, </a:t>
            </a:r>
            <a:br>
              <a:rPr lang="en-US" sz="1200" kern="1200" baseline="0" dirty="0">
                <a:solidFill>
                  <a:schemeClr val="tx1"/>
                </a:solidFill>
                <a:latin typeface="+mn-lt"/>
                <a:ea typeface="+mn-ea"/>
                <a:cs typeface="+mn-cs"/>
              </a:rPr>
            </a:br>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For the PIM core, we design a small general</a:t>
            </a:r>
            <a:r>
              <a:rPr lang="en-US" sz="1200" kern="1200" baseline="0" dirty="0">
                <a:solidFill>
                  <a:schemeClr val="tx1"/>
                </a:solidFill>
                <a:latin typeface="+mn-lt"/>
                <a:ea typeface="+mn-ea"/>
                <a:cs typeface="+mn-cs"/>
              </a:rPr>
              <a:t> purpose core based on the </a:t>
            </a:r>
            <a:r>
              <a:rPr lang="en-US" sz="1200" kern="1200" baseline="0" dirty="0" err="1">
                <a:solidFill>
                  <a:schemeClr val="tx1"/>
                </a:solidFill>
                <a:latin typeface="+mn-lt"/>
                <a:ea typeface="+mn-ea"/>
                <a:cs typeface="+mn-cs"/>
              </a:rPr>
              <a:t>charateristic</a:t>
            </a:r>
            <a:r>
              <a:rPr lang="en-US" sz="1200" kern="1200" baseline="0" dirty="0">
                <a:solidFill>
                  <a:schemeClr val="tx1"/>
                </a:solidFill>
                <a:latin typeface="+mn-lt"/>
                <a:ea typeface="+mn-ea"/>
                <a:cs typeface="+mn-cs"/>
              </a:rPr>
              <a:t> of PIM candidate we find across the workloads. It’s simple embedded core that doesn’t have any </a:t>
            </a:r>
            <a:r>
              <a:rPr lang="en-US" sz="1200" kern="1200" baseline="0" dirty="0" err="1">
                <a:solidFill>
                  <a:schemeClr val="tx1"/>
                </a:solidFill>
                <a:latin typeface="+mn-lt"/>
                <a:ea typeface="+mn-ea"/>
                <a:cs typeface="+mn-cs"/>
              </a:rPr>
              <a:t>aggressi</a:t>
            </a:r>
            <a:r>
              <a:rPr lang="en-US" sz="1200" kern="1200" baseline="0" dirty="0">
                <a:solidFill>
                  <a:schemeClr val="tx1"/>
                </a:solidFill>
                <a:latin typeface="+mn-lt"/>
                <a:ea typeface="+mn-ea"/>
                <a:cs typeface="+mn-cs"/>
              </a:rPr>
              <a:t> ILP techniques, and it includes a SIMD unit to benefit from parallelism. For the PIM accelerator, we design a fixed function logic that has an in memory logic unit for each candidates we find. To benefit from </a:t>
            </a:r>
            <a:r>
              <a:rPr lang="en-US" sz="1200" kern="1200" baseline="0" dirty="0" err="1">
                <a:solidFill>
                  <a:schemeClr val="tx1"/>
                </a:solidFill>
                <a:latin typeface="+mn-lt"/>
                <a:ea typeface="+mn-ea"/>
                <a:cs typeface="+mn-cs"/>
              </a:rPr>
              <a:t>paralalliesm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eacch</a:t>
            </a:r>
            <a:r>
              <a:rPr lang="en-US" sz="1200" kern="1200" baseline="0" dirty="0">
                <a:solidFill>
                  <a:schemeClr val="tx1"/>
                </a:solidFill>
                <a:latin typeface="+mn-lt"/>
                <a:ea typeface="+mn-ea"/>
                <a:cs typeface="+mn-cs"/>
              </a:rPr>
              <a:t> PIM accelerator has multiple.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that can run any of the PIM candidates</a:t>
            </a:r>
            <a:r>
              <a:rPr lang="en-US" sz="1200" kern="1200" baseline="0" dirty="0">
                <a:solidFill>
                  <a:schemeClr val="tx1"/>
                </a:solidFill>
                <a:latin typeface="+mn-lt"/>
                <a:ea typeface="+mn-ea"/>
                <a:cs typeface="+mn-cs"/>
              </a:rPr>
              <a:t> we find. </a:t>
            </a:r>
            <a:r>
              <a:rPr lang="en-US" sz="1200" kern="1200" baseline="0" dirty="0" err="1">
                <a:solidFill>
                  <a:schemeClr val="tx1"/>
                </a:solidFill>
                <a:latin typeface="+mn-lt"/>
                <a:ea typeface="+mn-ea"/>
                <a:cs typeface="+mn-cs"/>
              </a:rPr>
              <a:t>Majortiy</a:t>
            </a:r>
            <a:r>
              <a:rPr lang="en-US" sz="1200" kern="1200" baseline="0" dirty="0">
                <a:solidFill>
                  <a:schemeClr val="tx1"/>
                </a:solidFill>
                <a:latin typeface="+mn-lt"/>
                <a:ea typeface="+mn-ea"/>
                <a:cs typeface="+mn-cs"/>
              </a:rPr>
              <a:t> of the candidates we find are data </a:t>
            </a:r>
            <a:r>
              <a:rPr lang="en-US" sz="1200" kern="1200" baseline="0" dirty="0" err="1">
                <a:solidFill>
                  <a:schemeClr val="tx1"/>
                </a:solidFill>
                <a:latin typeface="+mn-lt"/>
                <a:ea typeface="+mn-ea"/>
                <a:cs typeface="+mn-cs"/>
              </a:rPr>
              <a:t>instensive</a:t>
            </a:r>
            <a:r>
              <a:rPr lang="en-US" sz="1200" kern="1200" baseline="0" dirty="0">
                <a:solidFill>
                  <a:schemeClr val="tx1"/>
                </a:solidFill>
                <a:latin typeface="+mn-lt"/>
                <a:ea typeface="+mn-ea"/>
                <a:cs typeface="+mn-cs"/>
              </a:rPr>
              <a:t> and performs simple operations, as a result, our PIM core</a:t>
            </a:r>
            <a:r>
              <a:rPr lang="en-US" sz="1200" kern="1200" dirty="0">
                <a:solidFill>
                  <a:schemeClr val="tx1"/>
                </a:solidFill>
                <a:latin typeface="+mn-lt"/>
                <a:ea typeface="+mn-ea"/>
                <a:cs typeface="+mn-cs"/>
              </a:rPr>
              <a:t> doesn’t have any aggressive</a:t>
            </a:r>
            <a:r>
              <a:rPr lang="en-US" sz="1200" kern="1200" baseline="0" dirty="0">
                <a:solidFill>
                  <a:schemeClr val="tx1"/>
                </a:solidFill>
                <a:latin typeface="+mn-lt"/>
                <a:ea typeface="+mn-ea"/>
                <a:cs typeface="+mn-cs"/>
              </a:rPr>
              <a:t> high performance/ILP techniques. It also has a SIMD unit as all of candidates we find benefit from parallelism.</a:t>
            </a:r>
          </a:p>
          <a:p>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For the PIM accelerator, </a:t>
            </a:r>
            <a:r>
              <a:rPr lang="en-US" sz="1200" kern="1200" dirty="0">
                <a:solidFill>
                  <a:schemeClr val="tx1"/>
                </a:solidFill>
                <a:latin typeface="+mn-lt"/>
                <a:ea typeface="+mn-ea"/>
                <a:cs typeface="+mn-cs"/>
              </a:rPr>
              <a:t>for each of our PIM targets, we first design a customized in-memory logic unit, To benefit</a:t>
            </a:r>
            <a:r>
              <a:rPr lang="en-US" sz="1200" kern="1200" baseline="0" dirty="0">
                <a:solidFill>
                  <a:schemeClr val="tx1"/>
                </a:solidFill>
                <a:latin typeface="+mn-lt"/>
                <a:ea typeface="+mn-ea"/>
                <a:cs typeface="+mn-cs"/>
              </a:rPr>
              <a:t> from parallelism</a:t>
            </a:r>
            <a:r>
              <a:rPr lang="en-US" sz="1200" kern="1200" dirty="0">
                <a:solidFill>
                  <a:schemeClr val="tx1"/>
                </a:solidFill>
                <a:latin typeface="+mn-lt"/>
                <a:ea typeface="+mn-ea"/>
                <a:cs typeface="+mn-cs"/>
              </a:rPr>
              <a:t>, each</a:t>
            </a:r>
            <a:r>
              <a:rPr lang="en-US" sz="1200" kern="1200" baseline="0" dirty="0">
                <a:solidFill>
                  <a:schemeClr val="tx1"/>
                </a:solidFill>
                <a:latin typeface="+mn-lt"/>
                <a:ea typeface="+mn-ea"/>
                <a:cs typeface="+mn-cs"/>
              </a:rPr>
              <a:t> PIM </a:t>
            </a:r>
            <a:r>
              <a:rPr lang="en-US" sz="1200" kern="1200" baseline="0" dirty="0" err="1">
                <a:solidFill>
                  <a:schemeClr val="tx1"/>
                </a:solidFill>
                <a:latin typeface="+mn-lt"/>
                <a:ea typeface="+mn-ea"/>
                <a:cs typeface="+mn-cs"/>
              </a:rPr>
              <a:t>acceleartor</a:t>
            </a:r>
            <a:r>
              <a:rPr lang="en-US" sz="1200" kern="1200" baseline="0" dirty="0">
                <a:solidFill>
                  <a:schemeClr val="tx1"/>
                </a:solidFill>
                <a:latin typeface="+mn-lt"/>
                <a:ea typeface="+mn-ea"/>
                <a:cs typeface="+mn-cs"/>
              </a:rPr>
              <a:t> has </a:t>
            </a:r>
            <a:r>
              <a:rPr lang="en-US" sz="1200" kern="1200" dirty="0">
                <a:solidFill>
                  <a:schemeClr val="tx1"/>
                </a:solidFill>
                <a:latin typeface="+mn-lt"/>
                <a:ea typeface="+mn-ea"/>
                <a:cs typeface="+mn-cs"/>
              </a:rPr>
              <a:t>multiple copies of the in-memory logic unit,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4655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a:t>
            </a:r>
            <a:r>
              <a:rPr lang="en-US" dirty="0" err="1"/>
              <a:t>gonna</a:t>
            </a:r>
            <a:r>
              <a:rPr lang="en-US" baseline="0" dirty="0"/>
              <a:t> talk about our workload analysis. I will focus on chrome browser for the most of this talk.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901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7552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8232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a:t>
            </a:r>
            <a:r>
              <a:rPr lang="en-US" sz="1200" kern="1200" baseline="0" dirty="0">
                <a:solidFill>
                  <a:schemeClr val="tx1"/>
                </a:solidFill>
                <a:latin typeface="+mn-lt"/>
                <a:ea typeface="+mn-ea"/>
                <a:cs typeface="+mn-cs"/>
              </a:rPr>
              <a:t> the first major part just download the source files and parse them.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 just</a:t>
            </a:r>
            <a:r>
              <a:rPr lang="en-US" sz="1200" kern="1200" baseline="0" dirty="0">
                <a:solidFill>
                  <a:schemeClr val="tx1"/>
                </a:solidFill>
                <a:latin typeface="+mn-lt"/>
                <a:ea typeface="+mn-ea"/>
                <a:cs typeface="+mn-cs"/>
              </a:rPr>
              <a:t> want to give you a brief high-level overview of how chrome renders a webpage. First the browser downloads the HTML and CSS, it starts parsing them to extract the content of the webpage. Then, based on those, at the next two stages, the browser calculate the visual rep and position of each object at the page. So at the end of layout stage, for each object, it knows the visual elements and the location of each object that needs to be drawn.. Then it goes to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which is basically the process of </a:t>
            </a:r>
            <a:r>
              <a:rPr lang="en-US" sz="1200" kern="1200" baseline="0" dirty="0" err="1">
                <a:solidFill>
                  <a:schemeClr val="tx1"/>
                </a:solidFill>
                <a:latin typeface="+mn-lt"/>
                <a:ea typeface="+mn-ea"/>
                <a:cs typeface="+mn-cs"/>
              </a:rPr>
              <a:t>painiting</a:t>
            </a:r>
            <a:r>
              <a:rPr lang="en-US" sz="1200" kern="1200" baseline="0" dirty="0">
                <a:solidFill>
                  <a:schemeClr val="tx1"/>
                </a:solidFill>
                <a:latin typeface="+mn-lt"/>
                <a:ea typeface="+mn-ea"/>
                <a:cs typeface="+mn-cs"/>
              </a:rPr>
              <a:t> those object and generating the bitmaps. And at the final stages, compositing gets those bitmaps and composite them to </a:t>
            </a:r>
            <a:r>
              <a:rPr lang="en-US" sz="1200" kern="1200" baseline="0" dirty="0" err="1">
                <a:solidFill>
                  <a:schemeClr val="tx1"/>
                </a:solidFill>
                <a:latin typeface="+mn-lt"/>
                <a:ea typeface="+mn-ea"/>
                <a:cs typeface="+mn-cs"/>
              </a:rPr>
              <a:t>gether</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gerenate</a:t>
            </a:r>
            <a:r>
              <a:rPr lang="en-US" sz="1200" kern="1200" baseline="0" dirty="0">
                <a:solidFill>
                  <a:schemeClr val="tx1"/>
                </a:solidFill>
                <a:latin typeface="+mn-lt"/>
                <a:ea typeface="+mn-ea"/>
                <a:cs typeface="+mn-cs"/>
              </a:rPr>
              <a:t> the final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 and calculate the visual </a:t>
            </a:r>
            <a:r>
              <a:rPr lang="en-US" sz="1200" kern="1200" baseline="0" dirty="0" err="1">
                <a:solidFill>
                  <a:schemeClr val="tx1"/>
                </a:solidFill>
                <a:latin typeface="+mn-lt"/>
                <a:ea typeface="+mn-ea"/>
                <a:cs typeface="+mn-cs"/>
              </a:rPr>
              <a:t>represenation</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postiion</a:t>
            </a:r>
            <a:r>
              <a:rPr lang="en-US" sz="1200" kern="1200" baseline="0" dirty="0">
                <a:solidFill>
                  <a:schemeClr val="tx1"/>
                </a:solidFill>
                <a:latin typeface="+mn-lt"/>
                <a:ea typeface="+mn-ea"/>
                <a:cs typeface="+mn-cs"/>
              </a:rPr>
              <a:t> of each object in the page. At the end of the layout section,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Everything starts with downloading the HTML and CSS.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chrome’s rendering engine, starts by parsing HTML files and store the </a:t>
            </a:r>
            <a:r>
              <a:rPr lang="en-US" sz="1200" kern="1200" dirty="0">
                <a:solidFill>
                  <a:schemeClr val="tx1"/>
                </a:solidFill>
                <a:latin typeface="+mn-lt"/>
                <a:ea typeface="+mn-ea"/>
                <a:cs typeface="+mn-cs"/>
              </a:rPr>
              <a:t>the contents of a web page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It also extracts style</a:t>
            </a:r>
            <a:r>
              <a:rPr lang="en-US" sz="1200" i="0" kern="1200" baseline="0" dirty="0">
                <a:solidFill>
                  <a:schemeClr val="tx1"/>
                </a:solidFill>
                <a:latin typeface="+mn-lt"/>
                <a:ea typeface="+mn-ea"/>
                <a:cs typeface="+mn-cs"/>
              </a:rPr>
              <a:t> rules by parsing the CSS files. DOM tree and style rules together allows them to creates the render tree. </a:t>
            </a:r>
            <a:r>
              <a:rPr lang="en-US" sz="1200" kern="1200" dirty="0">
                <a:solidFill>
                  <a:schemeClr val="tx1"/>
                </a:solidFill>
                <a:latin typeface="+mn-lt"/>
                <a:ea typeface="+mn-ea"/>
                <a:cs typeface="+mn-cs"/>
              </a:rPr>
              <a:t>The browser combines the DOM and style rules and generates "render tree,”. This tree is the visual representation of the document. The purpose of this tree is to enable painting the contents in their correct order. Up to this point we've calculated which nodes should be visible and their computed styles, but we have not calculated their exact position and size within the viewport of the device---that's the "layout" stage.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Layout computes the exact position and size of each object.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Finally, now that we know which nodes are visible, and their computed styles and geometry, we can pass this information to the final stage, which converts each node in the render tree to actual pixels on the screen. This step is often referred to as "painting" or "rasterizing.” Painting is the process of filling in pixels into bitmaps. It involves drawing out text, colors, images, borders, and shadows, essentially every visual part of the elements. Finally, The rasterized bitmap (also known as a texture) is then sent to the GPU through a process called texture upload, after which the GPU performs compositing.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DOM: the contents of a web page are internally stored as a tree of </a:t>
            </a:r>
            <a:r>
              <a:rPr lang="en-US" sz="1200" i="1" kern="1200" dirty="0">
                <a:solidFill>
                  <a:schemeClr val="tx1"/>
                </a:solidFill>
                <a:latin typeface="+mn-lt"/>
                <a:ea typeface="+mn-ea"/>
                <a:cs typeface="+mn-cs"/>
              </a:rPr>
              <a:t>Node</a:t>
            </a:r>
            <a:r>
              <a:rPr lang="en-US" sz="1200" i="0" kern="1200" dirty="0">
                <a:solidFill>
                  <a:schemeClr val="tx1"/>
                </a:solidFill>
                <a:latin typeface="+mn-lt"/>
                <a:ea typeface="+mn-ea"/>
                <a:cs typeface="+mn-cs"/>
              </a:rPr>
              <a:t> objects called the DOM tree.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DOM:</a:t>
            </a:r>
            <a:r>
              <a:rPr lang="en-US" sz="1200" i="0" kern="1200" baseline="0" dirty="0">
                <a:solidFill>
                  <a:schemeClr val="tx1"/>
                </a:solidFill>
                <a:latin typeface="+mn-lt"/>
                <a:ea typeface="+mn-ea"/>
                <a:cs typeface="+mn-cs"/>
              </a:rPr>
              <a:t> content of the webpage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latin typeface="+mn-lt"/>
                <a:ea typeface="+mn-ea"/>
                <a:cs typeface="+mn-cs"/>
              </a:rPr>
              <a:t>Style rules: describe the style that need to be applies to the document</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Render Tree: </a:t>
            </a:r>
            <a:r>
              <a:rPr lang="en-US" sz="1200" kern="1200" dirty="0">
                <a:solidFill>
                  <a:schemeClr val="tx1"/>
                </a:solidFill>
                <a:latin typeface="+mn-lt"/>
                <a:ea typeface="+mn-ea"/>
                <a:cs typeface="+mn-cs"/>
              </a:rPr>
              <a:t>This tree is of visual elements in the order in which they will be displayed. It is the visual representation of the document. The purpose of this tree is to enable painting the contents in their correct order.</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Layout: The calculation of geometric information (where and what size each element has) for every visible element. It’s normally done for the entire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Paint/rasterize:</a:t>
            </a:r>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Painting is the process of filling in pixels. It involves drawing out text, colors, images, borders, and shadows, essentially every visual part of the elements. The drawing is typically done onto multiple surfaces, often called layers.</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Compositing: Since the parts of the page were drawn into potentially multiple layers they need to be drawn to the screen in the correct order so that the page renders correctly. This is especially important for elements that overlap another, since a mistake could result in one element appearing over the top of another incorrectly.</a:t>
            </a: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https://</a:t>
            </a:r>
            <a:r>
              <a:rPr lang="en-US" sz="1200" i="0" kern="1200" dirty="0" err="1">
                <a:solidFill>
                  <a:schemeClr val="tx1"/>
                </a:solidFill>
                <a:latin typeface="+mn-lt"/>
                <a:ea typeface="+mn-ea"/>
                <a:cs typeface="+mn-cs"/>
              </a:rPr>
              <a:t>aerotwist.com</a:t>
            </a:r>
            <a:r>
              <a:rPr lang="en-US" sz="1200" i="0" kern="1200" dirty="0">
                <a:solidFill>
                  <a:schemeClr val="tx1"/>
                </a:solidFill>
                <a:latin typeface="+mn-lt"/>
                <a:ea typeface="+mn-ea"/>
                <a:cs typeface="+mn-cs"/>
              </a:rPr>
              <a:t>/blog/the-anatomy-of-a-frame/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The main subsystems are:</a:t>
            </a:r>
          </a:p>
          <a:p>
            <a:r>
              <a:rPr lang="en-US" sz="1200" kern="1200" dirty="0">
                <a:solidFill>
                  <a:schemeClr val="tx1"/>
                </a:solidFill>
                <a:latin typeface="+mn-lt"/>
                <a:ea typeface="+mn-ea"/>
                <a:cs typeface="+mn-cs"/>
              </a:rPr>
              <a:t>Input handling [technically not related to graphics per se, but nevertheless critical for many interactions]</a:t>
            </a:r>
          </a:p>
          <a:p>
            <a:r>
              <a:rPr lang="en-US" sz="1200" kern="1200" dirty="0">
                <a:solidFill>
                  <a:schemeClr val="tx1"/>
                </a:solidFill>
                <a:latin typeface="+mn-lt"/>
                <a:ea typeface="+mn-ea"/>
                <a:cs typeface="+mn-cs"/>
              </a:rPr>
              <a:t>Parsing, which turns a chunk of HTML into DOM nodes</a:t>
            </a:r>
          </a:p>
          <a:p>
            <a:r>
              <a:rPr lang="en-US" sz="1200" kern="1200" dirty="0">
                <a:solidFill>
                  <a:schemeClr val="tx1"/>
                </a:solidFill>
                <a:latin typeface="+mn-lt"/>
                <a:ea typeface="+mn-ea"/>
                <a:cs typeface="+mn-cs"/>
              </a:rPr>
              <a:t>Style, which resolves CSS onto the DOM</a:t>
            </a:r>
          </a:p>
          <a:p>
            <a:r>
              <a:rPr lang="en-US" sz="1200" kern="1200" dirty="0">
                <a:solidFill>
                  <a:schemeClr val="tx1"/>
                </a:solidFill>
                <a:latin typeface="+mn-lt"/>
                <a:ea typeface="+mn-ea"/>
                <a:cs typeface="+mn-cs"/>
              </a:rPr>
              <a:t>Layout, which figures out where DOM elements end up relative to one another</a:t>
            </a:r>
          </a:p>
          <a:p>
            <a:r>
              <a:rPr lang="en-US" sz="1200" kern="1200" dirty="0">
                <a:solidFill>
                  <a:schemeClr val="tx1"/>
                </a:solidFill>
                <a:latin typeface="+mn-lt"/>
                <a:ea typeface="+mn-ea"/>
                <a:cs typeface="+mn-cs"/>
              </a:rPr>
              <a:t>Paint setup, sometimes referred to as recording, which converts styled DOM elements into a display list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to paint later, on a per-layer basis</a:t>
            </a:r>
          </a:p>
          <a:p>
            <a:r>
              <a:rPr lang="en-US" sz="1200" kern="1200" dirty="0">
                <a:solidFill>
                  <a:schemeClr val="tx1"/>
                </a:solidFill>
                <a:latin typeface="+mn-lt"/>
                <a:ea typeface="+mn-ea"/>
                <a:cs typeface="+mn-cs"/>
              </a:rPr>
              <a:t>Painting, which converts the </a:t>
            </a:r>
            <a:r>
              <a:rPr lang="en-US" sz="1200" kern="1200" dirty="0" err="1">
                <a:solidFill>
                  <a:schemeClr val="tx1"/>
                </a:solidFill>
                <a:latin typeface="+mn-lt"/>
                <a:ea typeface="+mn-ea"/>
                <a:cs typeface="+mn-cs"/>
              </a:rPr>
              <a:t>SkPicture</a:t>
            </a:r>
            <a:r>
              <a:rPr lang="en-US" sz="1200" kern="1200" dirty="0">
                <a:solidFill>
                  <a:schemeClr val="tx1"/>
                </a:solidFill>
                <a:latin typeface="+mn-lt"/>
                <a:ea typeface="+mn-ea"/>
                <a:cs typeface="+mn-cs"/>
              </a:rPr>
              <a:t> of drawing commands into pixels in a bitmap somewhere (either in system memory or on the GPU if using Ganesh)</a:t>
            </a:r>
          </a:p>
          <a:p>
            <a:r>
              <a:rPr lang="en-US" sz="1200" kern="1200" dirty="0">
                <a:solidFill>
                  <a:schemeClr val="tx1"/>
                </a:solidFill>
                <a:latin typeface="+mn-lt"/>
                <a:ea typeface="+mn-ea"/>
                <a:cs typeface="+mn-cs"/>
              </a:rPr>
              <a:t>Compositing, which assembles all layers into a final screen image</a:t>
            </a:r>
          </a:p>
          <a:p>
            <a:r>
              <a:rPr lang="en-US" sz="1200" kern="1200" dirty="0">
                <a:solidFill>
                  <a:schemeClr val="tx1"/>
                </a:solidFill>
                <a:latin typeface="+mn-lt"/>
                <a:ea typeface="+mn-ea"/>
                <a:cs typeface="+mn-cs"/>
              </a:rPr>
              <a:t>and, less obviously, the presentation infrastructure responsible for actually pushing a new frame to the OS (i.e. the browser UI and its compositor, the GPU process which actually communicates with the GL driver, </a:t>
            </a:r>
            <a:r>
              <a:rPr lang="en-US" sz="1200" kern="1200" dirty="0" err="1">
                <a:solidFill>
                  <a:schemeClr val="tx1"/>
                </a:solidFill>
                <a:latin typeface="+mn-lt"/>
                <a:ea typeface="+mn-ea"/>
                <a:cs typeface="+mn-cs"/>
              </a:rPr>
              <a:t>etc</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87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8254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what are the important actions that users</a:t>
            </a:r>
            <a:r>
              <a:rPr lang="en-US" sz="1200" kern="1200" baseline="0" dirty="0">
                <a:solidFill>
                  <a:schemeClr val="tx1"/>
                </a:solidFill>
                <a:latin typeface="+mn-lt"/>
                <a:ea typeface="+mn-ea"/>
                <a:cs typeface="+mn-cs"/>
              </a:rPr>
              <a:t> do with the </a:t>
            </a:r>
            <a:r>
              <a:rPr lang="en-US" sz="1200" kern="1200" baseline="0" dirty="0" err="1">
                <a:solidFill>
                  <a:schemeClr val="tx1"/>
                </a:solidFill>
                <a:latin typeface="+mn-lt"/>
                <a:ea typeface="+mn-ea"/>
                <a:cs typeface="+mn-cs"/>
              </a:rPr>
              <a:t>browswe</a:t>
            </a:r>
            <a:r>
              <a:rPr lang="en-US" sz="1200" kern="1200" baseline="0" dirty="0">
                <a:solidFill>
                  <a:schemeClr val="tx1"/>
                </a:solidFill>
                <a:latin typeface="+mn-lt"/>
                <a:ea typeface="+mn-ea"/>
                <a:cs typeface="+mn-cs"/>
              </a:rPr>
              <a:t> in the consumer devices?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user perception of the browser speed is based on three factors: (1) page load time, (2) smooth web page scrolling, and (3) quick switching between browser tabs. In our study, we focus on two user interactions that impact these three factors, and govern a user’s browsing experience: (1) page scrolling and (2) tab switching. Note that each interaction includes page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emulate all these actions</a:t>
            </a:r>
            <a:r>
              <a:rPr lang="en-US" sz="1200" kern="1200" baseline="0" dirty="0">
                <a:solidFill>
                  <a:schemeClr val="tx1"/>
                </a:solidFill>
                <a:effectLst/>
                <a:latin typeface="+mn-lt"/>
                <a:ea typeface="+mn-ea"/>
                <a:cs typeface="+mn-cs"/>
              </a:rPr>
              <a:t> using Google’s </a:t>
            </a:r>
            <a:r>
              <a:rPr lang="en-US" sz="1200" kern="1200" baseline="0" dirty="0" err="1">
                <a:solidFill>
                  <a:schemeClr val="tx1"/>
                </a:solidFill>
                <a:effectLst/>
                <a:latin typeface="+mn-lt"/>
                <a:ea typeface="+mn-ea"/>
                <a:cs typeface="+mn-cs"/>
              </a:rPr>
              <a:t>temeletry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freamework</a:t>
            </a:r>
            <a:r>
              <a:rPr lang="en-US" sz="1200" kern="1200" baseline="0" dirty="0">
                <a:solidFill>
                  <a:schemeClr val="tx1"/>
                </a:solidFill>
                <a:effectLst/>
                <a:latin typeface="+mn-lt"/>
                <a:ea typeface="+mn-ea"/>
                <a:cs typeface="+mn-cs"/>
              </a:rPr>
              <a:t> and focus on two actions: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 it back to </a:t>
            </a:r>
            <a:r>
              <a:rPr lang="en-US" sz="1200" kern="1200" dirty="0" err="1">
                <a:solidFill>
                  <a:schemeClr val="tx1"/>
                </a:solidFill>
                <a:effectLst/>
                <a:latin typeface="+mn-lt"/>
                <a:ea typeface="+mn-ea"/>
                <a:cs typeface="+mn-cs"/>
              </a:rPr>
              <a:t>telemtery</a:t>
            </a:r>
            <a:r>
              <a:rPr lang="en-US" sz="1200" kern="1200" dirty="0">
                <a:solidFill>
                  <a:schemeClr val="tx1"/>
                </a:solidFill>
                <a:effectLst/>
                <a:latin typeface="+mn-lt"/>
                <a:ea typeface="+mn-ea"/>
                <a:cs typeface="+mn-cs"/>
              </a:rPr>
              <a:t> and probably</a:t>
            </a:r>
            <a:r>
              <a:rPr lang="en-US" sz="1200" kern="1200" baseline="0" dirty="0">
                <a:solidFill>
                  <a:schemeClr val="tx1"/>
                </a:solidFill>
                <a:effectLst/>
                <a:latin typeface="+mn-lt"/>
                <a:ea typeface="+mn-ea"/>
                <a:cs typeface="+mn-cs"/>
              </a:rPr>
              <a:t> remove the first bullet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765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let me give you a little bit background on how prior works deal with the PIM coherence.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0807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When user scrolls a webpage, it triggers three operations in the browser. It forces the browser to </a:t>
            </a:r>
            <a:r>
              <a:rPr lang="en-US" sz="1200" kern="1200" baseline="0" dirty="0" err="1">
                <a:solidFill>
                  <a:schemeClr val="tx1"/>
                </a:solidFill>
                <a:latin typeface="+mn-lt"/>
                <a:ea typeface="+mn-ea"/>
                <a:cs typeface="+mn-cs"/>
              </a:rPr>
              <a:t>recompute</a:t>
            </a:r>
            <a:r>
              <a:rPr lang="en-US" sz="1200" kern="1200" baseline="0" dirty="0">
                <a:solidFill>
                  <a:schemeClr val="tx1"/>
                </a:solidFill>
                <a:latin typeface="+mn-lt"/>
                <a:ea typeface="+mn-ea"/>
                <a:cs typeface="+mn-cs"/>
              </a:rPr>
              <a:t> the layout because the position of each object has changed, it forces the browser to do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because there are some new contents that needs to be rasterized, and the browser need to do compositing because there are new objects that need to be displayed.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that, I want to briefly talk about two other important functions that play a key role in our analysis. The first one is Texture Tiling, that happens between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compositing. To </a:t>
            </a:r>
            <a:r>
              <a:rPr lang="en-US" sz="1200" kern="1200" baseline="0" dirty="0" err="1">
                <a:solidFill>
                  <a:schemeClr val="tx1"/>
                </a:solidFill>
                <a:latin typeface="+mn-lt"/>
                <a:ea typeface="+mn-ea"/>
                <a:cs typeface="+mn-cs"/>
              </a:rPr>
              <a:t>minimze</a:t>
            </a:r>
            <a:r>
              <a:rPr lang="en-US" sz="1200" kern="1200" baseline="0" dirty="0">
                <a:solidFill>
                  <a:schemeClr val="tx1"/>
                </a:solidFill>
                <a:latin typeface="+mn-lt"/>
                <a:ea typeface="+mn-ea"/>
                <a:cs typeface="+mn-cs"/>
              </a:rPr>
              <a:t> cache misses, the graphic drivers invokes texture tiling to reo-</a:t>
            </a:r>
            <a:r>
              <a:rPr lang="en-US" sz="1200" kern="1200" baseline="0" dirty="0" err="1">
                <a:solidFill>
                  <a:schemeClr val="tx1"/>
                </a:solidFill>
                <a:latin typeface="+mn-lt"/>
                <a:ea typeface="+mn-ea"/>
                <a:cs typeface="+mn-cs"/>
              </a:rPr>
              <a:t>rganize</a:t>
            </a:r>
            <a:r>
              <a:rPr lang="en-US" sz="1200" kern="1200" baseline="0" dirty="0">
                <a:solidFill>
                  <a:schemeClr val="tx1"/>
                </a:solidFill>
                <a:latin typeface="+mn-lt"/>
                <a:ea typeface="+mn-ea"/>
                <a:cs typeface="+mn-cs"/>
              </a:rPr>
              <a:t> the bitmaps before sending them to GPU. Another important function is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Color </a:t>
            </a:r>
            <a:r>
              <a:rPr lang="en-US" sz="1200" kern="1200" baseline="0" dirty="0" err="1">
                <a:solidFill>
                  <a:schemeClr val="tx1"/>
                </a:solidFill>
                <a:latin typeface="+mn-lt"/>
                <a:ea typeface="+mn-ea"/>
                <a:cs typeface="+mn-cs"/>
              </a:rPr>
              <a:t>blitting</a:t>
            </a:r>
            <a:r>
              <a:rPr lang="en-US" sz="1200" kern="1200" baseline="0" dirty="0">
                <a:solidFill>
                  <a:schemeClr val="tx1"/>
                </a:solidFill>
                <a:latin typeface="+mn-lt"/>
                <a:ea typeface="+mn-ea"/>
                <a:cs typeface="+mn-cs"/>
              </a:rPr>
              <a:t> is </a:t>
            </a:r>
            <a:r>
              <a:rPr lang="en-US" sz="1200" kern="1200" baseline="0" dirty="0" err="1">
                <a:solidFill>
                  <a:schemeClr val="tx1"/>
                </a:solidFill>
                <a:latin typeface="+mn-lt"/>
                <a:ea typeface="+mn-ea"/>
                <a:cs typeface="+mn-cs"/>
              </a:rPr>
              <a:t>inoked</a:t>
            </a:r>
            <a:r>
              <a:rPr lang="en-US" sz="1200" kern="1200" baseline="0" dirty="0">
                <a:solidFill>
                  <a:schemeClr val="tx1"/>
                </a:solidFill>
                <a:latin typeface="+mn-lt"/>
                <a:ea typeface="+mn-ea"/>
                <a:cs typeface="+mn-cs"/>
              </a:rPr>
              <a:t> during the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it is used to convert the basic primitives like text and line, into bitmaps.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4448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a:t>
            </a:r>
            <a:r>
              <a:rPr lang="en-US" sz="1200" kern="1200" baseline="0" dirty="0">
                <a:solidFill>
                  <a:schemeClr val="tx1"/>
                </a:solidFill>
                <a:latin typeface="+mn-lt"/>
                <a:ea typeface="+mn-ea"/>
                <a:cs typeface="+mn-cs"/>
              </a:rPr>
              <a:t> I’m </a:t>
            </a:r>
            <a:r>
              <a:rPr lang="en-US" sz="1200" kern="1200" dirty="0">
                <a:solidFill>
                  <a:schemeClr val="tx1"/>
                </a:solidFill>
                <a:latin typeface="+mn-lt"/>
                <a:ea typeface="+mn-ea"/>
                <a:cs typeface="+mn-cs"/>
              </a:rPr>
              <a:t>showing the energy breakdown for scrolling on different web pages. This figures shows </a:t>
            </a:r>
            <a:r>
              <a:rPr lang="en-US" sz="1200" kern="1200" baseline="0" dirty="0">
                <a:solidFill>
                  <a:schemeClr val="tx1"/>
                </a:solidFill>
                <a:latin typeface="+mn-lt"/>
                <a:ea typeface="+mn-ea"/>
                <a:cs typeface="+mn-cs"/>
              </a:rPr>
              <a:t>what functions in browser consume the most of the energy </a:t>
            </a:r>
            <a:r>
              <a:rPr lang="en-US" sz="1200" kern="1200" dirty="0">
                <a:solidFill>
                  <a:schemeClr val="tx1"/>
                </a:solidFill>
                <a:latin typeface="+mn-lt"/>
                <a:ea typeface="+mn-ea"/>
                <a:cs typeface="+mn-cs"/>
              </a:rPr>
              <a:t>when</a:t>
            </a:r>
            <a:r>
              <a:rPr lang="en-US" sz="1200" kern="1200" baseline="0" dirty="0">
                <a:solidFill>
                  <a:schemeClr val="tx1"/>
                </a:solidFill>
                <a:latin typeface="+mn-lt"/>
                <a:ea typeface="+mn-ea"/>
                <a:cs typeface="+mn-cs"/>
              </a:rPr>
              <a:t> user do the scrolling. </a:t>
            </a:r>
            <a:r>
              <a:rPr lang="en-US" sz="1200" kern="1200" dirty="0">
                <a:solidFill>
                  <a:schemeClr val="tx1"/>
                </a:solidFill>
                <a:latin typeface="+mn-lt"/>
                <a:ea typeface="+mn-ea"/>
                <a:cs typeface="+mn-cs"/>
              </a:rPr>
              <a:t>Across all of the pages that we test, 41.9% of page scrolling energy is spent on two data-intensive components: (1) texture tiling, where the graphics driver reorganizes the linear bitmap data into a tiled format for the GPU; and (2)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which is invoked by the </a:t>
            </a:r>
            <a:r>
              <a:rPr lang="en-US" sz="1200" kern="1200" dirty="0" err="1">
                <a:solidFill>
                  <a:schemeClr val="tx1"/>
                </a:solidFill>
                <a:latin typeface="+mn-lt"/>
                <a:ea typeface="+mn-ea"/>
                <a:cs typeface="+mn-cs"/>
              </a:rPr>
              <a:t>Skia</a:t>
            </a:r>
            <a:r>
              <a:rPr lang="en-US" sz="1200" kern="1200" dirty="0">
                <a:solidFill>
                  <a:schemeClr val="tx1"/>
                </a:solidFill>
                <a:latin typeface="+mn-lt"/>
                <a:ea typeface="+mn-ea"/>
                <a:cs typeface="+mn-cs"/>
              </a:rPr>
              <a:t> library [51] during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rest of the energy is spent on a variety of other libraries and functions, each of which contributes to less than 1% of the total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now the question is, where</a:t>
            </a:r>
            <a:r>
              <a:rPr lang="en-US" sz="1200" kern="1200" baseline="0" dirty="0">
                <a:solidFill>
                  <a:schemeClr val="tx1"/>
                </a:solidFill>
                <a:latin typeface="+mn-lt"/>
                <a:ea typeface="+mn-ea"/>
                <a:cs typeface="+mn-cs"/>
              </a:rPr>
              <a:t> exactly the energy is spent in the system?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054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3963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that question, here I’m showing the energy break down, across different hardware components in the consumer devices. The x axis shows how much energy is spent on each components like DRAM, caches or CPU, and the y axis shows the total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major observation from this figure is that majority of energy is spent on accessing data from DRAM, or on-chip caches, or moving data over interconnects. Our </a:t>
            </a:r>
            <a:r>
              <a:rPr lang="en-US" sz="1200" kern="1200" baseline="0" dirty="0" err="1">
                <a:solidFill>
                  <a:schemeClr val="tx1"/>
                </a:solidFill>
                <a:effectLst/>
                <a:latin typeface="+mn-lt"/>
                <a:ea typeface="+mn-ea"/>
                <a:cs typeface="+mn-cs"/>
              </a:rPr>
              <a:t>anlaysis</a:t>
            </a:r>
            <a:r>
              <a:rPr lang="en-US" sz="1200" kern="1200" baseline="0" dirty="0">
                <a:solidFill>
                  <a:schemeClr val="tx1"/>
                </a:solidFill>
                <a:effectLst/>
                <a:latin typeface="+mn-lt"/>
                <a:ea typeface="+mn-ea"/>
                <a:cs typeface="+mn-cs"/>
              </a:rPr>
              <a:t> shows that 77% of total energy goes to data movement. Our analysis show that almost half of that data movement comes from texture tiling and color </a:t>
            </a:r>
            <a:r>
              <a:rPr lang="en-US" sz="1200" kern="1200" baseline="0" dirty="0" err="1">
                <a:solidFill>
                  <a:schemeClr val="tx1"/>
                </a:solidFill>
                <a:effectLst/>
                <a:latin typeface="+mn-lt"/>
                <a:ea typeface="+mn-ea"/>
                <a:cs typeface="+mn-cs"/>
              </a:rPr>
              <a:t>blitting</a:t>
            </a:r>
            <a:r>
              <a:rPr lang="en-US" sz="1200" kern="1200" baseline="0" dirty="0">
                <a:solidFill>
                  <a:schemeClr val="tx1"/>
                </a:solidFill>
                <a:effectLst/>
                <a:latin typeface="+mn-lt"/>
                <a:ea typeface="+mn-ea"/>
                <a:cs typeface="+mn-cs"/>
              </a:rPr>
              <a:t>. Here I’m </a:t>
            </a:r>
            <a:r>
              <a:rPr lang="en-US" sz="1200" kern="1200" baseline="0" dirty="0" err="1">
                <a:solidFill>
                  <a:schemeClr val="tx1"/>
                </a:solidFill>
                <a:effectLst/>
                <a:latin typeface="+mn-lt"/>
                <a:ea typeface="+mn-ea"/>
                <a:cs typeface="+mn-cs"/>
              </a:rPr>
              <a:t>showsing</a:t>
            </a:r>
            <a:r>
              <a:rPr lang="en-US" sz="1200" kern="1200" baseline="0" dirty="0">
                <a:solidFill>
                  <a:schemeClr val="tx1"/>
                </a:solidFill>
                <a:effectLst/>
                <a:latin typeface="+mn-lt"/>
                <a:ea typeface="+mn-ea"/>
                <a:cs typeface="+mn-cs"/>
              </a:rPr>
              <a:t> that for each of those functions how much of the energy goes to data movement and computation. We find that these two functions are </a:t>
            </a:r>
            <a:r>
              <a:rPr lang="en-US" sz="1200" kern="1200" baseline="0" dirty="0" err="1">
                <a:solidFill>
                  <a:schemeClr val="tx1"/>
                </a:solidFill>
                <a:effectLst/>
                <a:latin typeface="+mn-lt"/>
                <a:ea typeface="+mn-ea"/>
                <a:cs typeface="+mn-cs"/>
              </a:rPr>
              <a:t>extermely</a:t>
            </a:r>
            <a:r>
              <a:rPr lang="en-US" sz="1200" kern="1200" baseline="0" dirty="0">
                <a:solidFill>
                  <a:schemeClr val="tx1"/>
                </a:solidFill>
                <a:effectLst/>
                <a:latin typeface="+mn-lt"/>
                <a:ea typeface="+mn-ea"/>
                <a:cs typeface="+mn-cs"/>
              </a:rPr>
              <a:t> data intensive and the data movement generate by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dig deeper into our energy analysis. This figure shows </a:t>
            </a:r>
            <a:r>
              <a:rPr lang="en-US" sz="1200" kern="1200" dirty="0">
                <a:solidFill>
                  <a:schemeClr val="tx1"/>
                </a:solidFill>
                <a:latin typeface="+mn-lt"/>
                <a:ea typeface="+mn-ea"/>
                <a:cs typeface="+mn-cs"/>
              </a:rPr>
              <a:t>gives more insight into where energy is spent in the system when we scroll through a Google Docs.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We find that 77% of the total energy consumption is due to data movement. The data movement energy includes the energy consumed by DRAM, the off-chip interconnect, and the on-chip caches.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then zoom into each of those function and we find out that these functions are both very data intensive and majority of their energy goes to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amovment</a:t>
            </a:r>
            <a:r>
              <a:rPr lang="en-US" sz="1200" kern="1200" baseline="0" dirty="0">
                <a:solidFill>
                  <a:schemeClr val="tx1"/>
                </a:solidFill>
                <a:effectLst/>
                <a:latin typeface="+mn-lt"/>
                <a:ea typeface="+mn-ea"/>
                <a:cs typeface="+mn-cs"/>
              </a:rPr>
              <a:t>. In fact we find that t</a:t>
            </a:r>
            <a:r>
              <a:rPr lang="en-US" sz="1200" kern="1200" dirty="0">
                <a:solidFill>
                  <a:schemeClr val="tx1"/>
                </a:solidFill>
                <a:latin typeface="+mn-lt"/>
                <a:ea typeface="+mn-ea"/>
                <a:cs typeface="+mn-cs"/>
              </a:rPr>
              <a:t>he data movement generated by texture tiling and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 alone accounts for 37.7% of the total system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fact, the data movement generated by these two functions account for 37.7 of total system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you present the question, you would say: we first need to see </a:t>
            </a:r>
            <a:r>
              <a:rPr lang="en-US" sz="1200" kern="1200" baseline="0" dirty="0" err="1">
                <a:solidFill>
                  <a:schemeClr val="tx1"/>
                </a:solidFill>
                <a:effectLst/>
                <a:latin typeface="+mn-lt"/>
                <a:ea typeface="+mn-ea"/>
                <a:cs typeface="+mn-cs"/>
              </a:rPr>
              <a:t>whats</a:t>
            </a:r>
            <a:r>
              <a:rPr lang="en-US" sz="1200" kern="1200" baseline="0" dirty="0">
                <a:solidFill>
                  <a:schemeClr val="tx1"/>
                </a:solidFill>
                <a:effectLst/>
                <a:latin typeface="+mn-lt"/>
                <a:ea typeface="+mn-ea"/>
                <a:cs typeface="+mn-cs"/>
              </a:rPr>
              <a:t> going on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answer this question, we need to first figure what each function does. We start by texture tiling.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47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Feedback: move stuff from CPU-only to CPU+PIM, not fade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can we use PIM for texture tiling? To answer that, here I’m showing you</a:t>
            </a:r>
            <a:r>
              <a:rPr lang="en-US" sz="1200" kern="1200" baseline="0" dirty="0">
                <a:solidFill>
                  <a:schemeClr val="tx1"/>
                </a:solidFill>
                <a:latin typeface="+mn-lt"/>
                <a:ea typeface="+mn-ea"/>
                <a:cs typeface="+mn-cs"/>
              </a:rPr>
              <a:t> a bit more detailed of interactions between CPU and memory during texture tiling. As I said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performs </a:t>
            </a:r>
            <a:r>
              <a:rPr lang="en-US" sz="1200" kern="1200" baseline="0" dirty="0" err="1">
                <a:solidFill>
                  <a:schemeClr val="tx1"/>
                </a:solidFill>
                <a:latin typeface="+mn-lt"/>
                <a:ea typeface="+mn-ea"/>
                <a:cs typeface="+mn-cs"/>
              </a:rPr>
              <a:t>rasterization</a:t>
            </a:r>
            <a:r>
              <a:rPr lang="en-US" sz="1200" kern="1200" baseline="0" dirty="0">
                <a:solidFill>
                  <a:schemeClr val="tx1"/>
                </a:solidFill>
                <a:latin typeface="+mn-lt"/>
                <a:ea typeface="+mn-ea"/>
                <a:cs typeface="+mn-cs"/>
              </a:rPr>
              <a:t> and store the bitmap in memory. It then needs to invoke Compositing process. Texture Tiling happens in between. The graphic driver read the bitmap, convert it to a more cache friendly format for GPU, and write it back to a location that GPU reads from.. It then invoke compositing. That</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s where a lot of data movement happens because there is poor data locality during this </a:t>
            </a:r>
            <a:r>
              <a:rPr lang="en-US" sz="1200" kern="1200" baseline="0" dirty="0" err="1">
                <a:solidFill>
                  <a:schemeClr val="tx1"/>
                </a:solidFill>
                <a:latin typeface="+mn-lt"/>
                <a:ea typeface="+mn-ea"/>
                <a:cs typeface="+mn-cs"/>
              </a:rPr>
              <a:t>processn</a:t>
            </a:r>
            <a:r>
              <a:rPr lang="en-US" sz="1200" kern="1200" baseline="0" dirty="0">
                <a:solidFill>
                  <a:schemeClr val="tx1"/>
                </a:solidFill>
                <a:latin typeface="+mn-lt"/>
                <a:ea typeface="+mn-ea"/>
                <a:cs typeface="+mn-cs"/>
              </a:rPr>
              <a:t> and the bitmap sizes are so large that in some cases they don’t even fit into last level cache. This process is a good candidate for PIM. Here I’m showing what would happen if we move it to PIM. PIM logic access the bitmaps in memory, do the conversion, and write it to the location </a:t>
            </a:r>
            <a:r>
              <a:rPr lang="en-US" sz="1200" kern="1200" baseline="0" dirty="0" err="1">
                <a:solidFill>
                  <a:schemeClr val="tx1"/>
                </a:solidFill>
                <a:latin typeface="+mn-lt"/>
                <a:ea typeface="+mn-ea"/>
                <a:cs typeface="+mn-cs"/>
              </a:rPr>
              <a:t>gpu</a:t>
            </a:r>
            <a:r>
              <a:rPr lang="en-US" sz="1200" kern="1200" baseline="0" dirty="0">
                <a:solidFill>
                  <a:schemeClr val="tx1"/>
                </a:solidFill>
                <a:latin typeface="+mn-lt"/>
                <a:ea typeface="+mn-ea"/>
                <a:cs typeface="+mn-cs"/>
              </a:rPr>
              <a:t> access that. This way, it eliminates a significant </a:t>
            </a:r>
            <a:r>
              <a:rPr lang="en-US" sz="1200" kern="1200" baseline="0" dirty="0" err="1">
                <a:solidFill>
                  <a:schemeClr val="tx1"/>
                </a:solidFill>
                <a:latin typeface="+mn-lt"/>
                <a:ea typeface="+mn-ea"/>
                <a:cs typeface="+mn-cs"/>
              </a:rPr>
              <a:t>porition</a:t>
            </a:r>
            <a:r>
              <a:rPr lang="en-US" sz="1200" kern="1200" baseline="0" dirty="0">
                <a:solidFill>
                  <a:schemeClr val="tx1"/>
                </a:solidFill>
                <a:latin typeface="+mn-lt"/>
                <a:ea typeface="+mn-ea"/>
                <a:cs typeface="+mn-cs"/>
              </a:rPr>
              <a:t> of data movement and it also frees up the </a:t>
            </a:r>
            <a:r>
              <a:rPr lang="en-US" sz="1200" kern="1200" baseline="0" dirty="0" err="1">
                <a:solidFill>
                  <a:schemeClr val="tx1"/>
                </a:solidFill>
                <a:latin typeface="+mn-lt"/>
                <a:ea typeface="+mn-ea"/>
                <a:cs typeface="+mn-cs"/>
              </a:rPr>
              <a:t>cpu</a:t>
            </a:r>
            <a:r>
              <a:rPr lang="en-US" sz="1200" kern="1200" baseline="0" dirty="0">
                <a:solidFill>
                  <a:schemeClr val="tx1"/>
                </a:solidFill>
                <a:latin typeface="+mn-lt"/>
                <a:ea typeface="+mn-ea"/>
                <a:cs typeface="+mn-cs"/>
              </a:rPr>
              <a:t> to do other important task</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a:t>
            </a:r>
            <a:r>
              <a:rPr lang="en-US" sz="1200" kern="1200" dirty="0" err="1">
                <a:solidFill>
                  <a:schemeClr val="tx1"/>
                </a:solidFill>
                <a:latin typeface="+mn-lt"/>
                <a:ea typeface="+mn-ea"/>
                <a:cs typeface="+mn-cs"/>
              </a:rPr>
              <a:t>whats</a:t>
            </a:r>
            <a:r>
              <a:rPr lang="en-US" sz="1200" kern="1200" dirty="0">
                <a:solidFill>
                  <a:schemeClr val="tx1"/>
                </a:solidFill>
                <a:latin typeface="+mn-lt"/>
                <a:ea typeface="+mn-ea"/>
                <a:cs typeface="+mn-cs"/>
              </a:rPr>
              <a:t> texture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Tiglin</a:t>
            </a:r>
            <a:r>
              <a:rPr lang="en-US" sz="1200" kern="1200" baseline="0" dirty="0">
                <a:solidFill>
                  <a:schemeClr val="tx1"/>
                </a:solidFill>
                <a:latin typeface="+mn-lt"/>
                <a:ea typeface="+mn-ea"/>
                <a:cs typeface="+mn-cs"/>
              </a:rPr>
              <a:t>. Here I want to walk you through the major steps during Texture tiling.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Texture tiling happens 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and before compositing.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generates a rasterized bitmap.</a:t>
            </a:r>
            <a:r>
              <a:rPr lang="en-US" sz="1200" kern="1200" baseline="0" dirty="0">
                <a:solidFill>
                  <a:schemeClr val="tx1"/>
                </a:solidFill>
                <a:latin typeface="+mn-lt"/>
                <a:ea typeface="+mn-ea"/>
                <a:cs typeface="+mn-cs"/>
              </a:rPr>
              <a:t> Then, that bitmap is sent to GPU for compositing. </a:t>
            </a:r>
            <a:r>
              <a:rPr lang="en-US" sz="1200" kern="1200" dirty="0">
                <a:solidFill>
                  <a:schemeClr val="tx1"/>
                </a:solidFill>
                <a:latin typeface="+mn-lt"/>
                <a:ea typeface="+mn-ea"/>
                <a:cs typeface="+mn-cs"/>
              </a:rPr>
              <a:t>After </a:t>
            </a:r>
            <a:r>
              <a:rPr lang="en-US" sz="1200" kern="1200" dirty="0" err="1">
                <a:solidFill>
                  <a:schemeClr val="tx1"/>
                </a:solidFill>
                <a:latin typeface="+mn-lt"/>
                <a:ea typeface="+mn-ea"/>
                <a:cs typeface="+mn-cs"/>
              </a:rPr>
              <a:t>rasterization</a:t>
            </a:r>
            <a:r>
              <a:rPr lang="en-US" sz="1200" kern="1200" dirty="0">
                <a:solidFill>
                  <a:schemeClr val="tx1"/>
                </a:solidFill>
                <a:latin typeface="+mn-lt"/>
                <a:ea typeface="+mn-ea"/>
                <a:cs typeface="+mn-cs"/>
              </a:rPr>
              <a:t>, compositing accesses each texture in both the horizontal and vertical directions. To minimize cache misses during compositing, the graphics driver reads the rasterized bitmap ( 2 ) and converts the bitmap into a tiled texture layout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Because of this</a:t>
            </a:r>
            <a:r>
              <a:rPr lang="en-US" sz="1200" kern="1200" baseline="0" dirty="0">
                <a:solidFill>
                  <a:schemeClr val="tx1"/>
                </a:solidFill>
                <a:latin typeface="+mn-lt"/>
                <a:ea typeface="+mn-ea"/>
                <a:cs typeface="+mn-cs"/>
              </a:rPr>
              <a:t> high amount of data movement, </a:t>
            </a:r>
            <a:r>
              <a:rPr lang="en-US" sz="1200" kern="1200" dirty="0">
                <a:solidFill>
                  <a:schemeClr val="tx1"/>
                </a:solidFill>
                <a:latin typeface="+mn-lt"/>
                <a:ea typeface="+mn-ea"/>
                <a:cs typeface="+mn-cs"/>
              </a:rPr>
              <a:t>texture tiling is a good candidate for PIM execution. By moving texture tiling to PIM, we</a:t>
            </a:r>
            <a:r>
              <a:rPr lang="en-US" sz="1200" kern="1200" baseline="0" dirty="0">
                <a:solidFill>
                  <a:schemeClr val="tx1"/>
                </a:solidFill>
                <a:latin typeface="+mn-lt"/>
                <a:ea typeface="+mn-ea"/>
                <a:cs typeface="+mn-cs"/>
              </a:rPr>
              <a:t> can let the PIM logic read the bitmap, performs the tiling operation in the memory, and the write it to a location that GPU will access. This </a:t>
            </a:r>
            <a:r>
              <a:rPr lang="en-US" sz="1200" kern="1200" baseline="0" dirty="0" err="1">
                <a:solidFill>
                  <a:schemeClr val="tx1"/>
                </a:solidFill>
                <a:latin typeface="+mn-lt"/>
                <a:ea typeface="+mn-ea"/>
                <a:cs typeface="+mn-cs"/>
              </a:rPr>
              <a:t>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we can </a:t>
            </a:r>
            <a:r>
              <a:rPr lang="en-US" sz="1200" kern="1200" dirty="0" err="1">
                <a:solidFill>
                  <a:schemeClr val="tx1"/>
                </a:solidFill>
                <a:latin typeface="+mn-lt"/>
                <a:ea typeface="+mn-ea"/>
                <a:cs typeface="+mn-cs"/>
              </a:rPr>
              <a:t>elimnate</a:t>
            </a:r>
            <a:r>
              <a:rPr lang="en-US" sz="1200" kern="1200" dirty="0">
                <a:solidFill>
                  <a:schemeClr val="tx1"/>
                </a:solidFill>
                <a:latin typeface="+mn-lt"/>
                <a:ea typeface="+mn-ea"/>
                <a:cs typeface="+mn-cs"/>
              </a:rPr>
              <a:t> a significant portion</a:t>
            </a:r>
            <a:r>
              <a:rPr lang="en-US" sz="1200" kern="1200" baseline="0" dirty="0">
                <a:solidFill>
                  <a:schemeClr val="tx1"/>
                </a:solidFill>
                <a:latin typeface="+mn-lt"/>
                <a:ea typeface="+mn-ea"/>
                <a:cs typeface="+mn-cs"/>
              </a:rPr>
              <a:t> of data movement as it happens close to data and avoid moving the texture back and forth between memory and CPU .</a:t>
            </a:r>
            <a:r>
              <a:rPr lang="en-US" sz="1200" kern="1200" dirty="0">
                <a:solidFill>
                  <a:schemeClr val="tx1"/>
                </a:solidFill>
                <a:latin typeface="+mn-lt"/>
                <a:ea typeface="+mn-ea"/>
                <a:cs typeface="+mn-cs"/>
              </a:rPr>
              <a:t> we can free up the CPU ( 5 ) to perform other important compute-intensive tasks in Chrome, such as handling user interaction, executing JavaScript code, or rasterizing other render objects.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4514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next question is whether </a:t>
            </a:r>
            <a:r>
              <a:rPr lang="en-US" sz="1200" kern="1200" dirty="0">
                <a:solidFill>
                  <a:schemeClr val="tx1"/>
                </a:solidFill>
                <a:latin typeface="+mn-lt"/>
                <a:ea typeface="+mn-ea"/>
                <a:cs typeface="+mn-cs"/>
              </a:rPr>
              <a:t>texture tiling is feasible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 be implemented using PIM in consumer devices. To answer</a:t>
            </a:r>
            <a:r>
              <a:rPr lang="en-US" sz="1200" kern="1200" baseline="0" dirty="0">
                <a:solidFill>
                  <a:schemeClr val="tx1"/>
                </a:solidFill>
                <a:latin typeface="+mn-lt"/>
                <a:ea typeface="+mn-ea"/>
                <a:cs typeface="+mn-cs"/>
              </a:rPr>
              <a:t> that, we analyze the </a:t>
            </a:r>
            <a:r>
              <a:rPr lang="en-US" sz="1200" kern="1200" baseline="0" dirty="0" err="1">
                <a:solidFill>
                  <a:schemeClr val="tx1"/>
                </a:solidFill>
                <a:latin typeface="+mn-lt"/>
                <a:ea typeface="+mn-ea"/>
                <a:cs typeface="+mn-cs"/>
              </a:rPr>
              <a:t>texutre</a:t>
            </a:r>
            <a:r>
              <a:rPr lang="en-US" sz="1200" kern="1200" baseline="0" dirty="0">
                <a:solidFill>
                  <a:schemeClr val="tx1"/>
                </a:solidFill>
                <a:latin typeface="+mn-lt"/>
                <a:ea typeface="+mn-ea"/>
                <a:cs typeface="+mn-cs"/>
              </a:rPr>
              <a:t> tiling in detail and find that</a:t>
            </a:r>
          </a:p>
          <a:p>
            <a:r>
              <a:rPr lang="en-US" sz="1200" kern="1200" dirty="0">
                <a:solidFill>
                  <a:schemeClr val="tx1"/>
                </a:solidFill>
                <a:latin typeface="+mn-lt"/>
                <a:ea typeface="+mn-ea"/>
                <a:cs typeface="+mn-cs"/>
              </a:rPr>
              <a:t>hat texture tiling requires only simple primitives: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bitwise operations, and simple arithmetic operations (e.g., addition).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operations can be performed at high performance on our PIM core, and they can easily be implemented as a fixed function PIM accelerator.</a:t>
            </a:r>
          </a:p>
          <a:p>
            <a:r>
              <a:rPr lang="en-US" sz="1200" kern="1200" dirty="0">
                <a:solidFill>
                  <a:schemeClr val="tx1"/>
                </a:solidFill>
                <a:latin typeface="+mn-lt"/>
                <a:ea typeface="+mn-ea"/>
                <a:cs typeface="+mn-cs"/>
              </a:rPr>
              <a:t>Our analysis </a:t>
            </a:r>
            <a:r>
              <a:rPr lang="en-US" sz="1200" kern="1200" dirty="0" err="1">
                <a:solidFill>
                  <a:schemeClr val="tx1"/>
                </a:solidFill>
                <a:latin typeface="+mn-lt"/>
                <a:ea typeface="+mn-ea"/>
                <a:cs typeface="+mn-cs"/>
              </a:rPr>
              <a:t>hsows</a:t>
            </a:r>
            <a:r>
              <a:rPr lang="en-US" sz="1200" kern="1200" dirty="0">
                <a:solidFill>
                  <a:schemeClr val="tx1"/>
                </a:solidFill>
                <a:latin typeface="+mn-lt"/>
                <a:ea typeface="+mn-ea"/>
                <a:cs typeface="+mn-cs"/>
              </a:rPr>
              <a:t> that each</a:t>
            </a:r>
            <a:r>
              <a:rPr lang="en-US" sz="1200" kern="1200" baseline="0" dirty="0">
                <a:solidFill>
                  <a:schemeClr val="tx1"/>
                </a:solidFill>
                <a:latin typeface="+mn-lt"/>
                <a:ea typeface="+mn-ea"/>
                <a:cs typeface="+mn-cs"/>
              </a:rPr>
              <a:t> of them takes less than 10% of the area available per vault, and as a result, both are </a:t>
            </a:r>
            <a:r>
              <a:rPr lang="en-US" sz="1200" kern="1200" dirty="0">
                <a:solidFill>
                  <a:schemeClr val="tx1"/>
                </a:solidFill>
                <a:latin typeface="+mn-lt"/>
                <a:ea typeface="+mn-ea"/>
                <a:cs typeface="+mn-cs"/>
              </a:rPr>
              <a:t>feasible to implement in a consumer device with 3D-stacked memory</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we explained before our PIM core is </a:t>
            </a:r>
            <a:r>
              <a:rPr lang="mr-IN" sz="1200" kern="1200" dirty="0">
                <a:solidFill>
                  <a:schemeClr val="tx1"/>
                </a:solidFill>
                <a:latin typeface="+mn-lt"/>
                <a:ea typeface="+mn-ea"/>
                <a:cs typeface="+mn-cs"/>
              </a:rPr>
              <a:t>…</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Our PIM accelerator for texture tiling consists of multiple in-memory tiling units. </a:t>
            </a:r>
          </a:p>
          <a:p>
            <a:r>
              <a:rPr lang="en-US" sz="1200" kern="1200" dirty="0">
                <a:solidFill>
                  <a:schemeClr val="tx1"/>
                </a:solidFill>
                <a:latin typeface="+mn-lt"/>
                <a:ea typeface="+mn-ea"/>
                <a:cs typeface="+mn-cs"/>
              </a:rPr>
              <a:t>Each in-memory tiling unit consists of only a simple ALU, and operates on a single 4 </a:t>
            </a:r>
            <a:r>
              <a:rPr lang="en-US" sz="1200" kern="1200" dirty="0" err="1">
                <a:solidFill>
                  <a:schemeClr val="tx1"/>
                </a:solidFill>
                <a:latin typeface="+mn-lt"/>
                <a:ea typeface="+mn-ea"/>
                <a:cs typeface="+mn-cs"/>
              </a:rPr>
              <a:t>kB</a:t>
            </a:r>
            <a:r>
              <a:rPr lang="en-US" sz="1200" kern="1200" dirty="0">
                <a:solidFill>
                  <a:schemeClr val="tx1"/>
                </a:solidFill>
                <a:latin typeface="+mn-lt"/>
                <a:ea typeface="+mn-ea"/>
                <a:cs typeface="+mn-cs"/>
              </a:rPr>
              <a:t> tile. </a:t>
            </a:r>
          </a:p>
          <a:p>
            <a:r>
              <a:rPr lang="en-US" sz="1200" kern="1200" dirty="0">
                <a:solidFill>
                  <a:schemeClr val="tx1"/>
                </a:solidFill>
                <a:latin typeface="+mn-lt"/>
                <a:ea typeface="+mn-ea"/>
                <a:cs typeface="+mn-cs"/>
              </a:rPr>
              <a:t>We empirically decide to use four in-memory tiling units in each PIM accelerator</a:t>
            </a:r>
          </a:p>
          <a:p>
            <a:endParaRPr lang="en-US" dirty="0"/>
          </a:p>
          <a:p>
            <a:r>
              <a:rPr lang="en-US" sz="1200" kern="1200" dirty="0">
                <a:solidFill>
                  <a:schemeClr val="tx1"/>
                </a:solidFill>
                <a:latin typeface="+mn-lt"/>
                <a:ea typeface="+mn-ea"/>
                <a:cs typeface="+mn-cs"/>
              </a:rPr>
              <a:t>We conclude that the area required for texture tiling PIM logic is small, making the PIM logic feasible to implement in a consumer device with 3D-stacked memory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61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did the same analysis for Color </a:t>
            </a:r>
            <a:r>
              <a:rPr lang="en-US" sz="1200" kern="1200" dirty="0" err="1">
                <a:solidFill>
                  <a:schemeClr val="tx1"/>
                </a:solidFill>
                <a:latin typeface="+mn-lt"/>
                <a:ea typeface="+mn-ea"/>
                <a:cs typeface="+mn-cs"/>
              </a:rPr>
              <a:t>Blitting</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Because of lack of time, I will talk about the key points 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Majority</a:t>
            </a:r>
            <a:r>
              <a:rPr lang="en-US" sz="1200" kern="1200" baseline="0" dirty="0">
                <a:solidFill>
                  <a:schemeClr val="tx1"/>
                </a:solidFill>
                <a:latin typeface="+mn-lt"/>
                <a:ea typeface="+mn-ea"/>
                <a:cs typeface="+mn-cs"/>
              </a:rPr>
              <a:t> come from </a:t>
            </a:r>
            <a:r>
              <a:rPr lang="en-US" sz="1200" kern="1200" dirty="0">
                <a:solidFill>
                  <a:schemeClr val="tx1"/>
                </a:solidFill>
                <a:latin typeface="+mn-lt"/>
                <a:ea typeface="+mn-ea"/>
                <a:cs typeface="+mn-cs"/>
              </a:rPr>
              <a:t>its streaming access pattern and the large sizes of the bitmaps (e.g., 1024x1024 pixels).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function</a:t>
            </a:r>
            <a:r>
              <a:rPr lang="en-US" sz="1200" kern="1200" baseline="0" dirty="0">
                <a:solidFill>
                  <a:schemeClr val="tx1"/>
                </a:solidFill>
                <a:effectLst/>
                <a:latin typeface="+mn-lt"/>
                <a:ea typeface="+mn-ea"/>
                <a:cs typeface="+mn-cs"/>
              </a:rPr>
              <a:t> itself require simple computations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9666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here I just want to wrap up our analysis for page scrolling.</a:t>
            </a:r>
            <a:r>
              <a:rPr lang="en-US" sz="1200" kern="1200" baseline="0" dirty="0">
                <a:solidFill>
                  <a:schemeClr val="tx1"/>
                </a:solidFill>
                <a:latin typeface="+mn-lt"/>
                <a:ea typeface="+mn-ea"/>
                <a:cs typeface="+mn-cs"/>
              </a:rPr>
              <a:t> We found two data intensive functions that account for a significant portion of energy during scrolling. We find that both function can significantly </a:t>
            </a:r>
            <a:r>
              <a:rPr lang="en-US" sz="1200" kern="1200" baseline="0" dirty="0" err="1">
                <a:solidFill>
                  <a:schemeClr val="tx1"/>
                </a:solidFill>
                <a:latin typeface="+mn-lt"/>
                <a:ea typeface="+mn-ea"/>
                <a:cs typeface="+mn-cs"/>
              </a:rPr>
              <a:t>benfti</a:t>
            </a:r>
            <a:r>
              <a:rPr lang="en-US" sz="1200" kern="1200" baseline="0" dirty="0">
                <a:solidFill>
                  <a:schemeClr val="tx1"/>
                </a:solidFill>
                <a:latin typeface="+mn-lt"/>
                <a:ea typeface="+mn-ea"/>
                <a:cs typeface="+mn-cs"/>
              </a:rPr>
              <a:t> from PIM execution. We also find that both functions are simple enough that can be </a:t>
            </a:r>
            <a:r>
              <a:rPr lang="en-US" sz="1200" kern="1200" baseline="0" dirty="0" err="1">
                <a:solidFill>
                  <a:schemeClr val="tx1"/>
                </a:solidFill>
                <a:latin typeface="+mn-lt"/>
                <a:ea typeface="+mn-ea"/>
                <a:cs typeface="+mn-cs"/>
              </a:rPr>
              <a:t>impelemented</a:t>
            </a:r>
            <a:r>
              <a:rPr lang="en-US" sz="1200" kern="1200" baseline="0" dirty="0">
                <a:solidFill>
                  <a:schemeClr val="tx1"/>
                </a:solidFill>
                <a:latin typeface="+mn-lt"/>
                <a:ea typeface="+mn-ea"/>
                <a:cs typeface="+mn-cs"/>
              </a:rPr>
              <a:t> at </a:t>
            </a:r>
            <a:r>
              <a:rPr lang="en-US" sz="1200" kern="1200" baseline="0" dirty="0" err="1">
                <a:solidFill>
                  <a:schemeClr val="tx1"/>
                </a:solidFill>
                <a:latin typeface="+mn-lt"/>
                <a:ea typeface="+mn-ea"/>
                <a:cs typeface="+mn-cs"/>
              </a:rPr>
              <a:t>pim</a:t>
            </a:r>
            <a:r>
              <a:rPr lang="en-US" sz="1200" kern="1200" baseline="0" dirty="0">
                <a:solidFill>
                  <a:schemeClr val="tx1"/>
                </a:solidFill>
                <a:latin typeface="+mn-lt"/>
                <a:ea typeface="+mn-ea"/>
                <a:cs typeface="+mn-cs"/>
              </a:rPr>
              <a:t> logic</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64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6/2/19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6/2/19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6/2/19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6/2/19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6/2/19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6/2/19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6/2/19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6/2/19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6/2/19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6/2/19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6/2/19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6/2/19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6/2/19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6/2/19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6/2/19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27140704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2425242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592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7854606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0486750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24486079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993239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0711914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185417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179368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773812644"/>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466927301"/>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8123639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500295798"/>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4086877526"/>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26142591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784227593"/>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028814445"/>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912173657"/>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697474163"/>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902836092"/>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82768300"/>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51690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869539970"/>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145652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35628655"/>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958660175"/>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12317388"/>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446606780"/>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7295294"/>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787514320"/>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3176476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182357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4602706"/>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8376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291794627"/>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40101692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311620327"/>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933167082"/>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2298148198"/>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96325445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93955410"/>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61373973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985719852"/>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154931789"/>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793232633"/>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564282075"/>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209047"/>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53497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916374"/>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80852"/>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86413"/>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004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934888"/>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29747"/>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584269"/>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855473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167129"/>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994517033"/>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04911378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970954628"/>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70582348"/>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41498235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686027824"/>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816720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1365355724"/>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06516636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52618634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085294543"/>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420521870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2749731647"/>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184002379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03110923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872419776"/>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19009655"/>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3040545814"/>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610872073"/>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3473153134"/>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160322949"/>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136382453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8999683"/>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5129411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5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theme" Target="../theme/theme56.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5.xml"/><Relationship Id="rId13" Type="http://schemas.openxmlformats.org/officeDocument/2006/relationships/theme" Target="../theme/theme60.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slideLayout" Target="../slideLayouts/slideLayout659.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theme" Target="../theme/theme6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theme" Target="../theme/theme62.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slideLayout" Target="../slideLayouts/slideLayout68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image" Target="../media/image1.pn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image" Target="../media/image1.png"/><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theme" Target="../theme/theme66.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5.xml"/><Relationship Id="rId13" Type="http://schemas.openxmlformats.org/officeDocument/2006/relationships/theme" Target="../theme/theme67.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slideLayout" Target="../slideLayouts/slideLayout739.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1.pn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68.xml"/><Relationship Id="rId2" Type="http://schemas.openxmlformats.org/officeDocument/2006/relationships/slideLayout" Target="../slideLayouts/slideLayout741.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52.xml"/><Relationship Id="rId1" Type="http://schemas.openxmlformats.org/officeDocument/2006/relationships/slideLayout" Target="../slideLayouts/slideLayout7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0.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0.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theme" Target="../theme/theme72.xml"/><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slideLayout" Target="../slideLayouts/slideLayout786.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theme" Target="../theme/theme73.xml"/><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slideLayout" Target="../slideLayouts/slideLayout798.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2019. 6. 2.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6/2/19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87011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61937265"/>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 id="214748830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09322442"/>
      </p:ext>
    </p:extLst>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450921"/>
      </p:ext>
    </p:extLst>
  </p:cSld>
  <p:clrMap bg1="lt1" tx1="dk1" bg2="lt2" tx2="dk2" accent1="accent1" accent2="accent2" accent3="accent3" accent4="accent4" accent5="accent5" accent6="accent6" hlink="hlink" folHlink="folHlink"/>
  <p:sldLayoutIdLst>
    <p:sldLayoutId id="2147488315" r:id="rId1"/>
    <p:sldLayoutId id="214748831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6718261"/>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922665994"/>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333070442"/>
      </p:ext>
    </p:extLst>
  </p:cSld>
  <p:clrMap bg1="lt1" tx1="dk1" bg2="lt2" tx2="dk2" accent1="accent1" accent2="accent2" accent3="accent3" accent4="accent4" accent5="accent5" accent6="accent6" hlink="hlink" folHlink="folHlink"/>
  <p:sldLayoutIdLst>
    <p:sldLayoutId id="2147488342" r:id="rId1"/>
    <p:sldLayoutId id="2147488343" r:id="rId2"/>
    <p:sldLayoutId id="2147488344" r:id="rId3"/>
    <p:sldLayoutId id="2147488345" r:id="rId4"/>
    <p:sldLayoutId id="2147488346" r:id="rId5"/>
    <p:sldLayoutId id="2147488347" r:id="rId6"/>
    <p:sldLayoutId id="2147488348" r:id="rId7"/>
    <p:sldLayoutId id="2147488349" r:id="rId8"/>
    <p:sldLayoutId id="2147488350" r:id="rId9"/>
    <p:sldLayoutId id="2147488351" r:id="rId10"/>
    <p:sldLayoutId id="2147488352" r:id="rId11"/>
    <p:sldLayoutId id="214748835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53831446"/>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 id="214748836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102.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109.jpg"/><Relationship Id="rId1" Type="http://schemas.openxmlformats.org/officeDocument/2006/relationships/slideLayout" Target="../slideLayouts/slideLayout284.xml"/></Relationships>
</file>

<file path=ppt/slides/_rels/slide103.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110.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11.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60.xml"/></Relationships>
</file>

<file path=ppt/slides/_rels/slide109.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114.jpeg"/><Relationship Id="rId1" Type="http://schemas.openxmlformats.org/officeDocument/2006/relationships/slideLayout" Target="../slideLayouts/slideLayout260.xml"/><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7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tiff"/><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png"/><Relationship Id="rId1" Type="http://schemas.openxmlformats.org/officeDocument/2006/relationships/slideLayout" Target="../slideLayouts/slideLayout260.xml"/></Relationships>
</file>

<file path=ppt/slides/_rels/slide1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8.png"/><Relationship Id="rId1" Type="http://schemas.openxmlformats.org/officeDocument/2006/relationships/slideLayout" Target="../slideLayouts/slideLayout260.xml"/><Relationship Id="rId6" Type="http://schemas.openxmlformats.org/officeDocument/2006/relationships/image" Target="../media/image119.tiff"/><Relationship Id="rId5" Type="http://schemas.openxmlformats.org/officeDocument/2006/relationships/image" Target="../media/image12.jpeg"/><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60.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0.xml"/></Relationships>
</file>

<file path=ppt/slides/_rels/slide12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604.xml"/><Relationship Id="rId5" Type="http://schemas.openxmlformats.org/officeDocument/2006/relationships/image" Target="../media/image121.tiff"/><Relationship Id="rId4" Type="http://schemas.openxmlformats.org/officeDocument/2006/relationships/hyperlink" Target="https://people.inf.ethz.ch/omutlu/pub/mutlu_hpca03_talk.pdf"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60.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7.png"/><Relationship Id="rId1" Type="http://schemas.openxmlformats.org/officeDocument/2006/relationships/slideLayout" Target="../slideLayouts/slideLayout260.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4.emf"/><Relationship Id="rId2" Type="http://schemas.openxmlformats.org/officeDocument/2006/relationships/slideLayout" Target="../slideLayouts/slideLayout62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35.emf"/></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68.tiff"/></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91.xml"/><Relationship Id="rId4" Type="http://schemas.openxmlformats.org/officeDocument/2006/relationships/image" Target="../media/image12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8.png"/><Relationship Id="rId1" Type="http://schemas.openxmlformats.org/officeDocument/2006/relationships/slideLayout" Target="../slideLayouts/slideLayout260.xml"/></Relationships>
</file>

<file path=ppt/slides/_rels/slide140.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8.xml"/></Relationships>
</file>

<file path=ppt/slides/_rels/slide1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47.xml"/></Relationships>
</file>

<file path=ppt/slides/_rels/slide14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30.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www.ewh.ieee.org/soc/eds/imw/" TargetMode="External"/><Relationship Id="rId7" Type="http://schemas.openxmlformats.org/officeDocument/2006/relationships/image" Target="../media/image131.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 Id="rId9" Type="http://schemas.openxmlformats.org/officeDocument/2006/relationships/image" Target="../media/image13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4.emf"/><Relationship Id="rId2" Type="http://schemas.openxmlformats.org/officeDocument/2006/relationships/slideLayout" Target="../slideLayouts/slideLayout621.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7.jpeg"/><Relationship Id="rId10" Type="http://schemas.openxmlformats.org/officeDocument/2006/relationships/image" Target="../media/image39.jpeg"/><Relationship Id="rId4" Type="http://schemas.openxmlformats.org/officeDocument/2006/relationships/image" Target="../media/image36.png"/><Relationship Id="rId9" Type="http://schemas.openxmlformats.org/officeDocument/2006/relationships/image" Target="../media/image35.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358.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358.xml"/></Relationships>
</file>

<file path=ppt/slides/_rels/slide1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69.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30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tiff"/><Relationship Id="rId1" Type="http://schemas.openxmlformats.org/officeDocument/2006/relationships/slideLayout" Target="../slideLayouts/slideLayout35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tiff"/><Relationship Id="rId1" Type="http://schemas.openxmlformats.org/officeDocument/2006/relationships/slideLayout" Target="../slideLayouts/slideLayout358.xml"/></Relationships>
</file>

<file path=ppt/slides/_rels/slide15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60.xml"/><Relationship Id="rId6" Type="http://schemas.openxmlformats.org/officeDocument/2006/relationships/chart" Target="../charts/chart5.xml"/><Relationship Id="rId5" Type="http://schemas.openxmlformats.org/officeDocument/2006/relationships/image" Target="../media/image147.png"/><Relationship Id="rId4" Type="http://schemas.openxmlformats.org/officeDocument/2006/relationships/image" Target="../media/image146.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27.xml"/><Relationship Id="rId4" Type="http://schemas.openxmlformats.org/officeDocument/2006/relationships/image" Target="../media/image41.png"/></Relationships>
</file>

<file path=ppt/slides/_rels/slide1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4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47.xml"/></Relationships>
</file>

<file path=ppt/slides/_rels/slide172.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4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414.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414.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414.xml"/></Relationships>
</file>

<file path=ppt/slides/_rels/slide1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4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7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7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4.xml"/></Relationships>
</file>

<file path=ppt/slides/_rels/slide18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47.xml"/></Relationships>
</file>

<file path=ppt/slides/_rels/slide18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52.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68.tiff"/></Relationships>
</file>

<file path=ppt/slides/_rels/slide18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jpg"/><Relationship Id="rId2" Type="http://schemas.openxmlformats.org/officeDocument/2006/relationships/image" Target="../media/image153.png"/><Relationship Id="rId1" Type="http://schemas.openxmlformats.org/officeDocument/2006/relationships/slideLayout" Target="../slideLayouts/slideLayout660.xml"/><Relationship Id="rId6" Type="http://schemas.openxmlformats.org/officeDocument/2006/relationships/image" Target="../media/image156.png"/><Relationship Id="rId5" Type="http://schemas.openxmlformats.org/officeDocument/2006/relationships/image" Target="../media/image1.png"/><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66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8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61.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661.xml"/></Relationships>
</file>

<file path=ppt/slides/_rels/slide18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7.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661.xml"/><Relationship Id="rId5" Type="http://schemas.openxmlformats.org/officeDocument/2006/relationships/image" Target="../media/image162.png"/><Relationship Id="rId4" Type="http://schemas.openxmlformats.org/officeDocument/2006/relationships/image" Target="../media/image64.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61.xml"/></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61.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661.xml"/></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661.xml"/></Relationships>
</file>

<file path=ppt/slides/_rels/slide19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9.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19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0.xml"/><Relationship Id="rId1" Type="http://schemas.openxmlformats.org/officeDocument/2006/relationships/slideLayout" Target="../slideLayouts/slideLayout661.xml"/></Relationships>
</file>

<file path=ppt/slides/_rels/slide197.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6.png"/><Relationship Id="rId7"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660.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9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68.tiff"/></Relationships>
</file>

<file path=ppt/slides/_rels/slide1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9.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29.xml"/><Relationship Id="rId5" Type="http://schemas.openxmlformats.org/officeDocument/2006/relationships/image" Target="../media/image10.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2.xml"/><Relationship Id="rId1" Type="http://schemas.openxmlformats.org/officeDocument/2006/relationships/slideLayout" Target="../slideLayouts/slideLayout627.xml"/><Relationship Id="rId5" Type="http://schemas.openxmlformats.org/officeDocument/2006/relationships/hyperlink" Target="http://mrfast.sourceforge.net/" TargetMode="External"/><Relationship Id="rId4" Type="http://schemas.openxmlformats.org/officeDocument/2006/relationships/image" Target="../media/image43.tiff"/></Relationships>
</file>

<file path=ppt/slides/_rels/slide20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65.png"/></Relationships>
</file>

<file path=ppt/slides/_rels/slide20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20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8.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70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707.xml"/></Relationships>
</file>

<file path=ppt/slides/_rels/slide20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07.xml"/></Relationships>
</file>

<file path=ppt/slides/_rels/slide20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2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07.xml"/></Relationships>
</file>

<file path=ppt/slides/_rels/slide2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07.xml"/></Relationships>
</file>

<file path=ppt/slides/_rels/slide2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07.xml"/></Relationships>
</file>

<file path=ppt/slides/_rels/slide21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7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21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1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68.png"/></Relationships>
</file>

<file path=ppt/slides/_rels/slide21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2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22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7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hyperlink" Target="http://mrfast.sourceforge.net/" TargetMode="External"/><Relationship Id="rId1" Type="http://schemas.openxmlformats.org/officeDocument/2006/relationships/slideLayout" Target="../slideLayouts/slideLayout627.xml"/></Relationships>
</file>

<file path=ppt/slides/_rels/slide23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23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33.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65.png"/></Relationships>
</file>

<file path=ppt/slides/_rels/slide2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75.png"/></Relationships>
</file>

<file path=ppt/slides/_rels/slide23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66.png"/></Relationships>
</file>

<file path=ppt/slides/_rels/slide23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79.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github.com/CMU-SAFARI/ramulator" TargetMode="External"/><Relationship Id="rId1" Type="http://schemas.openxmlformats.org/officeDocument/2006/relationships/slideLayout" Target="../slideLayouts/slideLayout347.xml"/></Relationships>
</file>

<file path=ppt/slides/_rels/slide2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CMU-SAFARI/Shifted-Hamming-Distance" TargetMode="External"/><Relationship Id="rId2" Type="http://schemas.openxmlformats.org/officeDocument/2006/relationships/image" Target="../media/image45.tiff"/><Relationship Id="rId1" Type="http://schemas.openxmlformats.org/officeDocument/2006/relationships/slideLayout" Target="../slideLayouts/slideLayout627.xml"/></Relationships>
</file>

<file path=ppt/slides/_rels/slide240.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81.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arxiv.org/pdf/1711.01177.pdf"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4.png"/><Relationship Id="rId2" Type="http://schemas.openxmlformats.org/officeDocument/2006/relationships/notesSlide" Target="../notesSlides/notesSlide52.xml"/><Relationship Id="rId1" Type="http://schemas.openxmlformats.org/officeDocument/2006/relationships/slideLayout" Target="../slideLayouts/slideLayout557.xml"/><Relationship Id="rId6" Type="http://schemas.openxmlformats.org/officeDocument/2006/relationships/image" Target="../media/image183.tiff"/><Relationship Id="rId5" Type="http://schemas.openxmlformats.org/officeDocument/2006/relationships/image" Target="../media/image182.tiff"/><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24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jpg"/><Relationship Id="rId2" Type="http://schemas.openxmlformats.org/officeDocument/2006/relationships/image" Target="../media/image153.png"/><Relationship Id="rId1" Type="http://schemas.openxmlformats.org/officeDocument/2006/relationships/slideLayout" Target="../slideLayouts/slideLayout660.xml"/><Relationship Id="rId6" Type="http://schemas.openxmlformats.org/officeDocument/2006/relationships/image" Target="../media/image156.png"/><Relationship Id="rId5" Type="http://schemas.openxmlformats.org/officeDocument/2006/relationships/image" Target="../media/image1.png"/><Relationship Id="rId4" Type="http://schemas.openxmlformats.org/officeDocument/2006/relationships/image" Target="../media/image155.png"/></Relationships>
</file>

<file path=ppt/slides/_rels/slide24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1.xml"/><Relationship Id="rId1" Type="http://schemas.openxmlformats.org/officeDocument/2006/relationships/vmlDrawing" Target="../drawings/vmlDrawing3.vml"/><Relationship Id="rId6" Type="http://schemas.openxmlformats.org/officeDocument/2006/relationships/image" Target="../media/image47.jpeg"/><Relationship Id="rId5" Type="http://schemas.openxmlformats.org/officeDocument/2006/relationships/image" Target="../media/image46.emf"/><Relationship Id="rId4" Type="http://schemas.openxmlformats.org/officeDocument/2006/relationships/oleObject" Target="../embeddings/oleObject3.bin"/></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185.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84.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86.png"/></Relationships>
</file>

<file path=ppt/slides/_rels/slide2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3.xml"/><Relationship Id="rId1" Type="http://schemas.openxmlformats.org/officeDocument/2006/relationships/slideLayout" Target="../slideLayouts/slideLayout751.xml"/><Relationship Id="rId5" Type="http://schemas.openxmlformats.org/officeDocument/2006/relationships/image" Target="../media/image190.png"/><Relationship Id="rId4" Type="http://schemas.openxmlformats.org/officeDocument/2006/relationships/image" Target="../media/image189.jpe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5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5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52.xml"/></Relationships>
</file>

<file path=ppt/slides/_rels/slide26.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52.xml"/></Relationships>
</file>

<file path=ppt/slides/_rels/slide261.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185.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84.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8.xml"/><Relationship Id="rId1" Type="http://schemas.openxmlformats.org/officeDocument/2006/relationships/slideLayout" Target="../slideLayouts/slideLayout751.xml"/><Relationship Id="rId5" Type="http://schemas.openxmlformats.org/officeDocument/2006/relationships/image" Target="../media/image190.png"/><Relationship Id="rId4" Type="http://schemas.openxmlformats.org/officeDocument/2006/relationships/image" Target="../media/image189.jpe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5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5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5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5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5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5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9.emf"/><Relationship Id="rId4" Type="http://schemas.openxmlformats.org/officeDocument/2006/relationships/oleObject" Target="../embeddings/oleObject4.bin"/></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5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5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5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52.xml"/></Relationships>
</file>

<file path=ppt/slides/_rels/slide274.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86.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9.xml"/><Relationship Id="rId1" Type="http://schemas.openxmlformats.org/officeDocument/2006/relationships/slideLayout" Target="../slideLayouts/slideLayout751.xml"/><Relationship Id="rId4" Type="http://schemas.openxmlformats.org/officeDocument/2006/relationships/image" Target="../media/image190.pn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52.xml"/></Relationships>
</file>

<file path=ppt/slides/_rels/slide2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752.xml"/></Relationships>
</file>

<file path=ppt/slides/_rels/slide27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752.xml"/></Relationships>
</file>

<file path=ppt/slides/_rels/slide28.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28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3.xml"/><Relationship Id="rId1" Type="http://schemas.openxmlformats.org/officeDocument/2006/relationships/slideLayout" Target="../slideLayouts/slideLayout752.xml"/></Relationships>
</file>

<file path=ppt/slides/_rels/slide2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60.xml"/></Relationships>
</file>

<file path=ppt/slides/_rels/slide2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60.xml"/><Relationship Id="rId4" Type="http://schemas.openxmlformats.org/officeDocument/2006/relationships/image" Target="../media/image196.png"/></Relationships>
</file>

<file path=ppt/slides/_rels/slide29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80.xml"/></Relationships>
</file>

<file path=ppt/slides/_rels/slide29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80.xml"/></Relationships>
</file>

<file path=ppt/slides/_rels/slide29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60.xml"/></Relationships>
</file>

<file path=ppt/slides/_rels/slide29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60.xml"/></Relationships>
</file>

<file path=ppt/slides/_rels/slide29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592.xml"/></Relationships>
</file>

<file path=ppt/slides/_rels/slide297.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592.xml"/></Relationships>
</file>

<file path=ppt/slides/_rels/slide298.xml.rels><?xml version="1.0" encoding="UTF-8" standalone="yes"?>
<Relationships xmlns="http://schemas.openxmlformats.org/package/2006/relationships"><Relationship Id="rId3" Type="http://schemas.openxmlformats.org/officeDocument/2006/relationships/hyperlink" Target="https://www.archdaily.com/245628/how-not-to-host-the-olympics-part-iii/6051758999_5df1511bb5_z-4" TargetMode="External"/><Relationship Id="rId2" Type="http://schemas.openxmlformats.org/officeDocument/2006/relationships/image" Target="../media/image205.jpg"/><Relationship Id="rId1" Type="http://schemas.openxmlformats.org/officeDocument/2006/relationships/slideLayout" Target="../slideLayouts/slideLayout592.xml"/></Relationships>
</file>

<file path=ppt/slides/_rels/slide29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741.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arxiv.org/pdf/1711.01177.pdf" TargetMode="External"/></Relationships>
</file>

<file path=ppt/slides/_rels/slide30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92.xml"/></Relationships>
</file>

<file path=ppt/slides/_rels/slide30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59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0.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304.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hyperlink" Target="http://www.ewh.ieee.org/soc/eds/imw/" TargetMode="External"/><Relationship Id="rId7" Type="http://schemas.openxmlformats.org/officeDocument/2006/relationships/image" Target="../media/image131.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13.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30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30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7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309.xml.rels><?xml version="1.0" encoding="UTF-8" standalone="yes"?>
<Relationships xmlns="http://schemas.openxmlformats.org/package/2006/relationships"><Relationship Id="rId2" Type="http://schemas.openxmlformats.org/officeDocument/2006/relationships/image" Target="../media/image212.tiff"/><Relationship Id="rId1" Type="http://schemas.openxmlformats.org/officeDocument/2006/relationships/slideLayout" Target="../slideLayouts/slideLayout6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31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8.xml"/></Relationships>
</file>

<file path=ppt/slides/_rels/slide313.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7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31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213.png"/></Relationships>
</file>

<file path=ppt/slides/_rels/slide31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11.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31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3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0.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67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321.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7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32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32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324.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95.xml"/><Relationship Id="rId4" Type="http://schemas.openxmlformats.org/officeDocument/2006/relationships/image" Target="../media/image215.png"/></Relationships>
</file>

<file path=ppt/slides/_rels/slide32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2.xml"/><Relationship Id="rId4" Type="http://schemas.openxmlformats.org/officeDocument/2006/relationships/hyperlink" Target="https://people.inf.ethz.ch/omutlu/acaces2018.html" TargetMode="Externa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1.xml"/></Relationships>
</file>

<file path=ppt/slides/_rels/slide32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1.xml"/></Relationships>
</file>

<file path=ppt/slides/_rels/slide32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80.png"/><Relationship Id="rId4" Type="http://schemas.openxmlformats.org/officeDocument/2006/relationships/hyperlink" Target="https://github.com/CMU-SAFARI/ramulator" TargetMode="Externa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8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337.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414.xml"/></Relationships>
</file>

<file path=ppt/slides/_rels/slide338.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414.xml"/></Relationships>
</file>

<file path=ppt/slides/_rels/slide339.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4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414.xml"/></Relationships>
</file>

<file path=ppt/slides/_rels/slide34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1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343.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jpg"/><Relationship Id="rId2" Type="http://schemas.openxmlformats.org/officeDocument/2006/relationships/image" Target="../media/image153.png"/><Relationship Id="rId1" Type="http://schemas.openxmlformats.org/officeDocument/2006/relationships/slideLayout" Target="../slideLayouts/slideLayout660.xml"/><Relationship Id="rId6" Type="http://schemas.openxmlformats.org/officeDocument/2006/relationships/image" Target="../media/image156.png"/><Relationship Id="rId5" Type="http://schemas.openxmlformats.org/officeDocument/2006/relationships/image" Target="../media/image1.png"/><Relationship Id="rId4" Type="http://schemas.openxmlformats.org/officeDocument/2006/relationships/image" Target="../media/image155.png"/></Relationships>
</file>

<file path=ppt/slides/_rels/slide3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66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661.xml"/></Relationships>
</file>

<file path=ppt/slides/_rels/slide3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661.xml"/></Relationships>
</file>

<file path=ppt/slides/_rels/slide3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661.xml"/></Relationships>
</file>

<file path=ppt/slides/_rels/slide3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661.xml"/></Relationships>
</file>

<file path=ppt/slides/_rels/slide35.xml.rels><?xml version="1.0" encoding="UTF-8" standalone="yes"?>
<Relationships xmlns="http://schemas.openxmlformats.org/package/2006/relationships"><Relationship Id="rId3" Type="http://schemas.openxmlformats.org/officeDocument/2006/relationships/hyperlink" Target="https://aacbb-workshop.github.io/" TargetMode="External"/><Relationship Id="rId2" Type="http://schemas.openxmlformats.org/officeDocument/2006/relationships/hyperlink" Target="https://people.inf.ethz.ch/omutlu/pub/onur-AcceleratingGenomeAnalysis-AACBB-Keynote-Feb-16-2019-FINAL.pptx"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youtube.com/watch?v=hPnSmfwu2-A" TargetMode="External"/><Relationship Id="rId4" Type="http://schemas.openxmlformats.org/officeDocument/2006/relationships/hyperlink" Target="https://people.inf.ethz.ch/omutlu/pub/onur-AcceleratingGenomeAnalysis-AACBB-Keynote-Feb-16-2019-FINAL.pdf" TargetMode="External"/></Relationships>
</file>

<file path=ppt/slides/_rels/slide35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3.xml"/><Relationship Id="rId1" Type="http://schemas.openxmlformats.org/officeDocument/2006/relationships/slideLayout" Target="../slideLayouts/slideLayout661.xml"/><Relationship Id="rId5" Type="http://schemas.openxmlformats.org/officeDocument/2006/relationships/image" Target="../media/image221.png"/><Relationship Id="rId4" Type="http://schemas.openxmlformats.org/officeDocument/2006/relationships/image" Target="../media/image1.png"/></Relationships>
</file>

<file path=ppt/slides/_rels/slide3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3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661.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63.png"/></Relationships>
</file>

<file path=ppt/slides/_rels/slide3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661.xml"/></Relationships>
</file>

<file path=ppt/slides/_rels/slide3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6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661.xml"/><Relationship Id="rId4" Type="http://schemas.openxmlformats.org/officeDocument/2006/relationships/image" Target="../media/image222.png"/></Relationships>
</file>

<file path=ppt/slides/_rels/slide3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661.xml"/><Relationship Id="rId4" Type="http://schemas.openxmlformats.org/officeDocument/2006/relationships/image" Target="../media/image222.png"/></Relationships>
</file>

<file path=ppt/slides/_rels/slide3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661.xml"/></Relationships>
</file>

<file path=ppt/slides/_rels/slide3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6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661.xml"/><Relationship Id="rId4" Type="http://schemas.openxmlformats.org/officeDocument/2006/relationships/image" Target="../media/image222.png"/></Relationships>
</file>

<file path=ppt/slides/_rels/slide3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661.xml"/><Relationship Id="rId4" Type="http://schemas.openxmlformats.org/officeDocument/2006/relationships/chart" Target="../charts/chart18.xml"/></Relationships>
</file>

<file path=ppt/slides/_rels/slide3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661.xml"/><Relationship Id="rId5" Type="http://schemas.openxmlformats.org/officeDocument/2006/relationships/chart" Target="../charts/chart20.xml"/><Relationship Id="rId4" Type="http://schemas.openxmlformats.org/officeDocument/2006/relationships/chart" Target="../charts/chart19.xml"/></Relationships>
</file>

<file path=ppt/slides/_rels/slide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661.xml"/><Relationship Id="rId5" Type="http://schemas.openxmlformats.org/officeDocument/2006/relationships/chart" Target="../charts/chart22.xml"/><Relationship Id="rId4" Type="http://schemas.openxmlformats.org/officeDocument/2006/relationships/chart" Target="../charts/chart21.xml"/></Relationships>
</file>

<file path=ppt/slides/_rels/slide3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661.xml"/></Relationships>
</file>

<file path=ppt/slides/_rels/slide3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661.xml"/></Relationships>
</file>

<file path=ppt/slides/_rels/slide3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661.xml"/></Relationships>
</file>

<file path=ppt/slides/_rels/slide3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661.xml"/></Relationships>
</file>

<file path=ppt/slides/_rels/slide3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661.xml"/></Relationships>
</file>

<file path=ppt/slides/_rels/slide3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66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661.xml"/><Relationship Id="rId5" Type="http://schemas.openxmlformats.org/officeDocument/2006/relationships/image" Target="../media/image224.png"/><Relationship Id="rId4" Type="http://schemas.openxmlformats.org/officeDocument/2006/relationships/image" Target="../media/image223.png"/></Relationships>
</file>

<file path=ppt/slides/_rels/slide3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661.xml"/></Relationships>
</file>

<file path=ppt/slides/_rels/slide3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661.xml"/></Relationships>
</file>

<file path=ppt/slides/_rels/slide3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661.xml"/></Relationships>
</file>

<file path=ppt/slides/_rels/slide37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107.xml"/><Relationship Id="rId1" Type="http://schemas.openxmlformats.org/officeDocument/2006/relationships/slideLayout" Target="../slideLayouts/slideLayout6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661.xml"/><Relationship Id="rId5" Type="http://schemas.openxmlformats.org/officeDocument/2006/relationships/image" Target="../media/image162.png"/><Relationship Id="rId4" Type="http://schemas.openxmlformats.org/officeDocument/2006/relationships/image" Target="../media/image64.png"/></Relationships>
</file>

<file path=ppt/slides/_rels/slide3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661.xml"/></Relationships>
</file>

<file path=ppt/slides/_rels/slide3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661.xml"/></Relationships>
</file>

<file path=ppt/slides/_rels/slide3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661.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3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661.xml"/><Relationship Id="rId6" Type="http://schemas.openxmlformats.org/officeDocument/2006/relationships/image" Target="../media/image67.png"/><Relationship Id="rId5" Type="http://schemas.openxmlformats.org/officeDocument/2006/relationships/image" Target="../media/image222.png"/><Relationship Id="rId4" Type="http://schemas.openxmlformats.org/officeDocument/2006/relationships/image" Target="../media/image225.png"/></Relationships>
</file>

<file path=ppt/slides/_rels/slide3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61.xml"/></Relationships>
</file>

<file path=ppt/slides/_rels/slide3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661.xml"/></Relationships>
</file>

<file path=ppt/slides/_rels/slide38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14.xml"/><Relationship Id="rId1" Type="http://schemas.openxmlformats.org/officeDocument/2006/relationships/slideLayout" Target="../slideLayouts/slideLayout661.xml"/><Relationship Id="rId4" Type="http://schemas.openxmlformats.org/officeDocument/2006/relationships/image" Target="../media/image1.png"/></Relationships>
</file>

<file path=ppt/slides/_rels/slide38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15.xml"/><Relationship Id="rId1" Type="http://schemas.openxmlformats.org/officeDocument/2006/relationships/slideLayout" Target="../slideLayouts/slideLayout661.xml"/></Relationships>
</file>

<file path=ppt/slides/_rels/slide3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661.xml"/></Relationships>
</file>

<file path=ppt/slides/_rels/slide38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7.jpg"/><Relationship Id="rId2" Type="http://schemas.openxmlformats.org/officeDocument/2006/relationships/image" Target="../media/image153.png"/><Relationship Id="rId1" Type="http://schemas.openxmlformats.org/officeDocument/2006/relationships/slideLayout" Target="../slideLayouts/slideLayout660.xml"/><Relationship Id="rId6" Type="http://schemas.openxmlformats.org/officeDocument/2006/relationships/image" Target="../media/image156.png"/><Relationship Id="rId5" Type="http://schemas.openxmlformats.org/officeDocument/2006/relationships/image" Target="../media/image1.png"/><Relationship Id="rId4" Type="http://schemas.openxmlformats.org/officeDocument/2006/relationships/image" Target="../media/image155.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55.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53.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76.xml"/></Relationships>
</file>

<file path=ppt/slides/_rels/slide39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76.xml"/></Relationships>
</file>

<file path=ppt/slides/_rels/slide39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76.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56.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76.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76.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40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788.xml"/><Relationship Id="rId4" Type="http://schemas.openxmlformats.org/officeDocument/2006/relationships/image" Target="../media/image228.png"/></Relationships>
</file>

<file path=ppt/slides/_rels/slide40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88.xml"/></Relationships>
</file>

<file path=ppt/slides/_rels/slide40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788.xml"/><Relationship Id="rId4" Type="http://schemas.openxmlformats.org/officeDocument/2006/relationships/image" Target="../media/image230.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40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88.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40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788.xml"/><Relationship Id="rId4" Type="http://schemas.openxmlformats.org/officeDocument/2006/relationships/image" Target="../media/image233.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41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88.xml"/></Relationships>
</file>

<file path=ppt/slides/_rels/slide41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88.xml"/></Relationships>
</file>

<file path=ppt/slides/_rels/slide41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788.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236.png"/></Relationships>
</file>

<file path=ppt/slides/_rels/slide417.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788.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237.png"/></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1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18.xml"/><Relationship Id="rId1" Type="http://schemas.openxmlformats.org/officeDocument/2006/relationships/slideLayout" Target="../slideLayouts/slideLayout277.xml"/><Relationship Id="rId4" Type="http://schemas.openxmlformats.org/officeDocument/2006/relationships/image" Target="../media/image239.jpe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42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119.xml"/><Relationship Id="rId1" Type="http://schemas.openxmlformats.org/officeDocument/2006/relationships/slideLayout" Target="../slideLayouts/slideLayout741.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6.png"/></Relationships>
</file>

<file path=ppt/slides/_rels/slide423.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png"/><Relationship Id="rId1" Type="http://schemas.openxmlformats.org/officeDocument/2006/relationships/slideLayout" Target="../slideLayouts/slideLayout788.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60.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3.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7.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34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68.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9.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4.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14.xml"/></Relationships>
</file>

<file path=ppt/slides/_rels/slide67.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7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8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9.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4.xml"/></Relationships>
</file>

<file path=ppt/slides/_rels/slide76.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1.xml"/><Relationship Id="rId1" Type="http://schemas.openxmlformats.org/officeDocument/2006/relationships/slideLayout" Target="../slideLayouts/slideLayout425.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3.xml"/><Relationship Id="rId1" Type="http://schemas.openxmlformats.org/officeDocument/2006/relationships/slideLayout" Target="../slideLayouts/slideLayout436.xml"/><Relationship Id="rId4" Type="http://schemas.openxmlformats.org/officeDocument/2006/relationships/image" Target="../media/image89.jpg"/></Relationships>
</file>

<file path=ppt/slides/_rels/slide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436.xml"/><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436.xml"/><Relationship Id="rId4" Type="http://schemas.openxmlformats.org/officeDocument/2006/relationships/image" Target="../media/image89.jp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90.jpeg"/><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90.jpe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90.jpeg"/><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90.jpe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38.xml"/><Relationship Id="rId6" Type="http://schemas.openxmlformats.org/officeDocument/2006/relationships/hyperlink" Target="https://github.com/CMU-SAFARI/rowhammer" TargetMode="External"/><Relationship Id="rId5" Type="http://schemas.openxmlformats.org/officeDocument/2006/relationships/image" Target="../media/image90.jpe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6.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60.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60.xml"/><Relationship Id="rId5" Type="http://schemas.openxmlformats.org/officeDocument/2006/relationships/image" Target="../media/image96.png"/><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49.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49.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49.xml"/><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June 2019</a:t>
            </a:r>
          </a:p>
          <a:p>
            <a:r>
              <a:rPr lang="en-US" sz="2200" dirty="0"/>
              <a:t>Design Automation Summer School @ DAC 2019</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Enabling Computation with </a:t>
            </a:r>
            <a:br>
              <a:rPr lang="en-US" sz="4200" dirty="0"/>
            </a:br>
            <a:r>
              <a:rPr lang="en-US" sz="4200" dirty="0"/>
              <a:t>Minimal Data Movement:</a:t>
            </a:r>
            <a:br>
              <a:rPr lang="en-US" sz="4200" dirty="0"/>
            </a:br>
            <a:r>
              <a:rPr lang="en-US" sz="4200" dirty="0">
                <a:solidFill>
                  <a:srgbClr val="FF0000"/>
                </a:solidFill>
              </a:rPr>
              <a:t>Changing the Computing Paradigm</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5992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103</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104</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a:t>
            </a:r>
          </a:p>
          <a:p>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3"/>
          <a:stretch>
            <a:fillRect/>
          </a:stretch>
        </p:blipFill>
        <p:spPr>
          <a:xfrm>
            <a:off x="876300" y="3908648"/>
            <a:ext cx="7391400" cy="1752600"/>
          </a:xfrm>
          <a:prstGeom prst="rect">
            <a:avLst/>
          </a:prstGeom>
        </p:spPr>
      </p:pic>
    </p:spTree>
    <p:extLst>
      <p:ext uri="{BB962C8B-B14F-4D97-AF65-F5344CB8AC3E}">
        <p14:creationId xmlns:p14="http://schemas.microsoft.com/office/powerpoint/2010/main" val="14870907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859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 2017, HPCA 2018, SIGMETRICS 2018]</a:t>
            </a:r>
            <a:endParaRPr lang="en-US" sz="1400" dirty="0">
              <a:solidFill>
                <a:srgbClr val="000000"/>
              </a:solidFill>
            </a:endParaRPr>
          </a:p>
        </p:txBody>
      </p:sp>
    </p:spTree>
    <p:extLst>
      <p:ext uri="{BB962C8B-B14F-4D97-AF65-F5344CB8AC3E}">
        <p14:creationId xmlns:p14="http://schemas.microsoft.com/office/powerpoint/2010/main" val="45410256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109</a:t>
            </a:fld>
            <a:endParaRPr lang="en-US" altLang="en-US"/>
          </a:p>
        </p:txBody>
      </p:sp>
      <p:sp>
        <p:nvSpPr>
          <p:cNvPr id="8" name="Rectangle 7">
            <a:hlinkClick r:id="rId3"/>
          </p:cNvPr>
          <p:cNvSpPr/>
          <p:nvPr/>
        </p:nvSpPr>
        <p:spPr>
          <a:xfrm>
            <a:off x="1619672" y="6021288"/>
            <a:ext cx="6048672" cy="415498"/>
          </a:xfrm>
          <a:prstGeom prst="rect">
            <a:avLst/>
          </a:prstGeom>
        </p:spPr>
        <p:txBody>
          <a:bodyPr wrap="square">
            <a:spAutoFit/>
          </a:bodyPr>
          <a:lstStyle/>
          <a:p>
            <a:pPr algn="ctr">
              <a:spcBef>
                <a:spcPts val="450"/>
              </a:spcBef>
            </a:pPr>
            <a:r>
              <a:rPr lang="en-US" sz="2100" b="1" dirty="0">
                <a:solidFill>
                  <a:srgbClr val="0000FF"/>
                </a:solidFill>
                <a:latin typeface="Adobe Garamond Pro" panose="02020502060506020403" pitchFamily="18" charset="0"/>
                <a:hlinkClick r:id="rId3"/>
              </a:rPr>
              <a:t>https://arxiv.org/pdf/1706.08642</a:t>
            </a:r>
            <a:r>
              <a:rPr lang="en-US" sz="2100" b="1" dirty="0">
                <a:solidFill>
                  <a:srgbClr val="0000FF"/>
                </a:solidFill>
                <a:latin typeface="Adobe Garamond Pro" panose="02020502060506020403"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12790949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9199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110</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111</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112</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The Need for More Memory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806988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119</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16729033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120</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05762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128</a:t>
            </a:fld>
            <a:endParaRPr lang="en-US"/>
          </a:p>
        </p:txBody>
      </p:sp>
    </p:spTree>
    <p:extLst>
      <p:ext uri="{BB962C8B-B14F-4D97-AF65-F5344CB8AC3E}">
        <p14:creationId xmlns:p14="http://schemas.microsoft.com/office/powerpoint/2010/main" val="749749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129</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12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12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27075910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135</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138</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139</a:t>
            </a:fld>
            <a:endParaRPr lang="en-US"/>
          </a:p>
        </p:txBody>
      </p:sp>
    </p:spTree>
    <p:extLst>
      <p:ext uri="{BB962C8B-B14F-4D97-AF65-F5344CB8AC3E}">
        <p14:creationId xmlns:p14="http://schemas.microsoft.com/office/powerpoint/2010/main" val="1291303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248169900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141</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142</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143</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145</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146</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5A34-20B3-9240-93FA-38EDAC3BB456}"/>
              </a:ext>
            </a:extLst>
          </p:cNvPr>
          <p:cNvSpPr>
            <a:spLocks noGrp="1"/>
          </p:cNvSpPr>
          <p:nvPr>
            <p:ph type="title"/>
          </p:nvPr>
        </p:nvSpPr>
        <p:spPr/>
        <p:txBody>
          <a:bodyPr/>
          <a:lstStyle/>
          <a:p>
            <a:r>
              <a:rPr lang="en-US" dirty="0"/>
              <a:t>Déjà vu From IMW 2013</a:t>
            </a:r>
          </a:p>
        </p:txBody>
      </p:sp>
      <p:sp>
        <p:nvSpPr>
          <p:cNvPr id="3" name="Content Placeholder 2">
            <a:extLst>
              <a:ext uri="{FF2B5EF4-FFF2-40B4-BE49-F238E27FC236}">
                <a16:creationId xmlns:a16="http://schemas.microsoft.com/office/drawing/2014/main" id="{0C2C83E8-A011-EE4D-A5C8-72C257549333}"/>
              </a:ext>
            </a:extLst>
          </p:cNvPr>
          <p:cNvSpPr>
            <a:spLocks noGrp="1"/>
          </p:cNvSpPr>
          <p:nvPr>
            <p:ph idx="1"/>
          </p:nvPr>
        </p:nvSpPr>
        <p:spPr>
          <a:xfrm>
            <a:off x="228600" y="980728"/>
            <a:ext cx="8610600" cy="5195664"/>
          </a:xfrm>
        </p:spPr>
        <p:txBody>
          <a:bodyPr/>
          <a:lstStyle/>
          <a:p>
            <a:r>
              <a:rPr lang="en-US" sz="1700" dirty="0"/>
              <a:t>Onur Mutlu,</a:t>
            </a:r>
            <a:br>
              <a:rPr lang="en-US" sz="1700" dirty="0"/>
            </a:br>
            <a:r>
              <a:rPr lang="en-US" sz="1700" b="1" dirty="0">
                <a:hlinkClick r:id="rId2"/>
              </a:rPr>
              <a:t>"Memory Scaling: A Systems Architecture Perspective"</a:t>
            </a:r>
            <a:br>
              <a:rPr lang="en-US" sz="1700" dirty="0"/>
            </a:br>
            <a:r>
              <a:rPr lang="en-US" sz="1700" i="1" dirty="0"/>
              <a:t>Proceedings of the </a:t>
            </a:r>
            <a:r>
              <a:rPr lang="en-US" sz="1700" i="1" dirty="0">
                <a:hlinkClick r:id="rId3"/>
              </a:rPr>
              <a:t>5th International Memory Workshop</a:t>
            </a:r>
            <a:r>
              <a:rPr lang="en-US" sz="1700" i="1" dirty="0"/>
              <a:t> (</a:t>
            </a:r>
            <a:r>
              <a:rPr lang="en-US" sz="1700" b="1" i="1" dirty="0"/>
              <a:t>IMW</a:t>
            </a:r>
            <a:r>
              <a:rPr lang="en-US" sz="1700" i="1" dirty="0"/>
              <a:t>)</a:t>
            </a:r>
            <a:r>
              <a:rPr lang="en-US" sz="1700" dirty="0"/>
              <a:t>, Monterey, CA, May 2013. </a:t>
            </a:r>
            <a:r>
              <a:rPr lang="en-US" sz="1700" dirty="0">
                <a:hlinkClick r:id="rId4"/>
              </a:rPr>
              <a:t>Slides (pptx)</a:t>
            </a:r>
            <a:r>
              <a:rPr lang="en-US" sz="1700" dirty="0"/>
              <a:t> </a:t>
            </a:r>
            <a:r>
              <a:rPr lang="en-US" sz="1700" dirty="0">
                <a:hlinkClick r:id="rId5"/>
              </a:rPr>
              <a:t>(pdf)</a:t>
            </a:r>
            <a:r>
              <a:rPr lang="en-US" sz="1700" dirty="0"/>
              <a:t> </a:t>
            </a:r>
            <a:br>
              <a:rPr lang="en-US" sz="1700" dirty="0"/>
            </a:br>
            <a:r>
              <a:rPr lang="en-US" sz="1700" dirty="0">
                <a:hlinkClick r:id="rId6"/>
              </a:rPr>
              <a:t>EETimes Reprint</a:t>
            </a:r>
            <a:endParaRPr lang="en-US" sz="1700" dirty="0"/>
          </a:p>
          <a:p>
            <a:pPr marL="0" indent="0">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843B4EE0-2F54-6B42-B367-E67B762F0A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8BEAFA3-099E-5F4F-BCD8-46D2F8E4087A}"/>
              </a:ext>
            </a:extLst>
          </p:cNvPr>
          <p:cNvPicPr>
            <a:picLocks noChangeAspect="1"/>
          </p:cNvPicPr>
          <p:nvPr/>
        </p:nvPicPr>
        <p:blipFill>
          <a:blip r:embed="rId7"/>
          <a:stretch>
            <a:fillRect/>
          </a:stretch>
        </p:blipFill>
        <p:spPr>
          <a:xfrm>
            <a:off x="321599" y="2564904"/>
            <a:ext cx="8066751" cy="1503288"/>
          </a:xfrm>
          <a:prstGeom prst="rect">
            <a:avLst/>
          </a:prstGeom>
        </p:spPr>
      </p:pic>
      <p:pic>
        <p:nvPicPr>
          <p:cNvPr id="6" name="Picture 5">
            <a:extLst>
              <a:ext uri="{FF2B5EF4-FFF2-40B4-BE49-F238E27FC236}">
                <a16:creationId xmlns:a16="http://schemas.microsoft.com/office/drawing/2014/main" id="{33683FBB-C616-0B49-BAC6-F9766E84CFA0}"/>
              </a:ext>
            </a:extLst>
          </p:cNvPr>
          <p:cNvPicPr>
            <a:picLocks noChangeAspect="1"/>
          </p:cNvPicPr>
          <p:nvPr/>
        </p:nvPicPr>
        <p:blipFill>
          <a:blip r:embed="rId8"/>
          <a:stretch>
            <a:fillRect/>
          </a:stretch>
        </p:blipFill>
        <p:spPr>
          <a:xfrm>
            <a:off x="251017" y="4302100"/>
            <a:ext cx="5473700" cy="927100"/>
          </a:xfrm>
          <a:prstGeom prst="rect">
            <a:avLst/>
          </a:prstGeom>
        </p:spPr>
      </p:pic>
      <p:pic>
        <p:nvPicPr>
          <p:cNvPr id="8" name="Picture 7">
            <a:extLst>
              <a:ext uri="{FF2B5EF4-FFF2-40B4-BE49-F238E27FC236}">
                <a16:creationId xmlns:a16="http://schemas.microsoft.com/office/drawing/2014/main" id="{B09475BA-1C99-5A4F-AA05-F6AA665B5BB4}"/>
              </a:ext>
            </a:extLst>
          </p:cNvPr>
          <p:cNvPicPr>
            <a:picLocks noChangeAspect="1"/>
          </p:cNvPicPr>
          <p:nvPr/>
        </p:nvPicPr>
        <p:blipFill>
          <a:blip r:embed="rId9"/>
          <a:stretch>
            <a:fillRect/>
          </a:stretch>
        </p:blipFill>
        <p:spPr>
          <a:xfrm>
            <a:off x="3289300" y="5463108"/>
            <a:ext cx="5397500" cy="850900"/>
          </a:xfrm>
          <a:prstGeom prst="rect">
            <a:avLst/>
          </a:prstGeom>
        </p:spPr>
      </p:pic>
    </p:spTree>
    <p:extLst>
      <p:ext uri="{BB962C8B-B14F-4D97-AF65-F5344CB8AC3E}">
        <p14:creationId xmlns:p14="http://schemas.microsoft.com/office/powerpoint/2010/main" val="142647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149</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514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514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22704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150</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153</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154</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97428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7" dur="25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25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157</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5108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158</a:t>
            </a:fld>
            <a:endParaRPr lang="en-US" altLang="en-US">
              <a:solidFill>
                <a:srgbClr val="000000"/>
              </a:solidFill>
            </a:endParaRPr>
          </a:p>
        </p:txBody>
      </p:sp>
      <p:sp>
        <p:nvSpPr>
          <p:cNvPr id="7" name="TextBox 6"/>
          <p:cNvSpPr txBox="1"/>
          <p:nvPr/>
        </p:nvSpPr>
        <p:spPr>
          <a:xfrm>
            <a:off x="-10701" y="6021288"/>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981341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9327690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161</a:t>
            </a:fld>
            <a:endParaRPr lang="en-US"/>
          </a:p>
        </p:txBody>
      </p:sp>
    </p:spTree>
    <p:extLst>
      <p:ext uri="{BB962C8B-B14F-4D97-AF65-F5344CB8AC3E}">
        <p14:creationId xmlns:p14="http://schemas.microsoft.com/office/powerpoint/2010/main" val="7011727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162</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163</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165</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166</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12418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168</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169</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722439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68571392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85726352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27850291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326891223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176</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179</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2560320" y="3229341"/>
          <a:ext cx="4023360" cy="914400"/>
        </p:xfrm>
        <a:graphic>
          <a:graphicData uri="http://schemas.openxmlformats.org/drawingml/2006/table">
            <a:tbl>
              <a:tblPr/>
              <a:tblGrid>
                <a:gridCol w="335280">
                  <a:extLst>
                    <a:ext uri="{9D8B030D-6E8A-4147-A177-3AD203B41FA5}">
                      <a16:colId xmlns:a16="http://schemas.microsoft.com/office/drawing/2014/main" val="20000"/>
                    </a:ext>
                  </a:extLst>
                </a:gridCol>
                <a:gridCol w="335280">
                  <a:extLst>
                    <a:ext uri="{9D8B030D-6E8A-4147-A177-3AD203B41FA5}">
                      <a16:colId xmlns:a16="http://schemas.microsoft.com/office/drawing/2014/main" val="20001"/>
                    </a:ext>
                  </a:extLst>
                </a:gridCol>
                <a:gridCol w="335280">
                  <a:extLst>
                    <a:ext uri="{9D8B030D-6E8A-4147-A177-3AD203B41FA5}">
                      <a16:colId xmlns:a16="http://schemas.microsoft.com/office/drawing/2014/main" val="20002"/>
                    </a:ext>
                  </a:extLst>
                </a:gridCol>
                <a:gridCol w="335280">
                  <a:extLst>
                    <a:ext uri="{9D8B030D-6E8A-4147-A177-3AD203B41FA5}">
                      <a16:colId xmlns:a16="http://schemas.microsoft.com/office/drawing/2014/main" val="20003"/>
                    </a:ext>
                  </a:extLst>
                </a:gridCol>
                <a:gridCol w="335280">
                  <a:extLst>
                    <a:ext uri="{9D8B030D-6E8A-4147-A177-3AD203B41FA5}">
                      <a16:colId xmlns:a16="http://schemas.microsoft.com/office/drawing/2014/main" val="20004"/>
                    </a:ext>
                  </a:extLst>
                </a:gridCol>
                <a:gridCol w="335280">
                  <a:extLst>
                    <a:ext uri="{9D8B030D-6E8A-4147-A177-3AD203B41FA5}">
                      <a16:colId xmlns:a16="http://schemas.microsoft.com/office/drawing/2014/main" val="20005"/>
                    </a:ext>
                  </a:extLst>
                </a:gridCol>
                <a:gridCol w="335280">
                  <a:extLst>
                    <a:ext uri="{9D8B030D-6E8A-4147-A177-3AD203B41FA5}">
                      <a16:colId xmlns:a16="http://schemas.microsoft.com/office/drawing/2014/main" val="20006"/>
                    </a:ext>
                  </a:extLst>
                </a:gridCol>
                <a:gridCol w="335280">
                  <a:extLst>
                    <a:ext uri="{9D8B030D-6E8A-4147-A177-3AD203B41FA5}">
                      <a16:colId xmlns:a16="http://schemas.microsoft.com/office/drawing/2014/main" val="20007"/>
                    </a:ext>
                  </a:extLst>
                </a:gridCol>
                <a:gridCol w="335280">
                  <a:extLst>
                    <a:ext uri="{9D8B030D-6E8A-4147-A177-3AD203B41FA5}">
                      <a16:colId xmlns:a16="http://schemas.microsoft.com/office/drawing/2014/main" val="20008"/>
                    </a:ext>
                  </a:extLst>
                </a:gridCol>
                <a:gridCol w="335280">
                  <a:extLst>
                    <a:ext uri="{9D8B030D-6E8A-4147-A177-3AD203B41FA5}">
                      <a16:colId xmlns:a16="http://schemas.microsoft.com/office/drawing/2014/main" val="20009"/>
                    </a:ext>
                  </a:extLst>
                </a:gridCol>
                <a:gridCol w="335280">
                  <a:extLst>
                    <a:ext uri="{9D8B030D-6E8A-4147-A177-3AD203B41FA5}">
                      <a16:colId xmlns:a16="http://schemas.microsoft.com/office/drawing/2014/main" val="20010"/>
                    </a:ext>
                  </a:extLst>
                </a:gridCol>
                <a:gridCol w="335280">
                  <a:extLst>
                    <a:ext uri="{9D8B030D-6E8A-4147-A177-3AD203B41FA5}">
                      <a16:colId xmlns:a16="http://schemas.microsoft.com/office/drawing/2014/main" val="20011"/>
                    </a:ext>
                  </a:extLst>
                </a:gridCol>
              </a:tblGrid>
              <a:tr h="316416">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2400" dirty="0"/>
                        <a:t>-</a:t>
                      </a:r>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H</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16416">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W</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bl>
          </a:graphicData>
        </a:graphic>
      </p:graphicFrame>
      <p:sp>
        <p:nvSpPr>
          <p:cNvPr id="20" name="Rectangle 19"/>
          <p:cNvSpPr/>
          <p:nvPr/>
        </p:nvSpPr>
        <p:spPr>
          <a:xfrm>
            <a:off x="2606807" y="2706519"/>
            <a:ext cx="39303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graphicFrame>
        <p:nvGraphicFramePr>
          <p:cNvPr id="22" name="Table 21"/>
          <p:cNvGraphicFramePr>
            <a:graphicFrameLocks noGrp="1"/>
          </p:cNvGraphicFramePr>
          <p:nvPr>
            <p:extLst/>
          </p:nvPr>
        </p:nvGraphicFramePr>
        <p:xfrm>
          <a:off x="3578914" y="4941168"/>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7908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181</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60379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183</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0497344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73056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39778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7219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27377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64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a:xfrm>
            <a:off x="228600" y="1041648"/>
            <a:ext cx="8610600" cy="5339680"/>
          </a:xfrm>
        </p:spPr>
        <p:txBody>
          <a:bodyPr/>
          <a:lstStyle/>
          <a:p>
            <a:r>
              <a:rPr lang="en-US" sz="2000" dirty="0">
                <a:solidFill>
                  <a:srgbClr val="0000FF"/>
                </a:solidFill>
              </a:rPr>
              <a:t>Need to find many mappings of each read</a:t>
            </a:r>
          </a:p>
          <a:p>
            <a:pPr lvl="1"/>
            <a:r>
              <a:rPr lang="en-US" sz="2000" dirty="0">
                <a:solidFill>
                  <a:srgbClr val="FF0000"/>
                </a:solidFill>
              </a:rPr>
              <a:t>How can we find all mappings efficiently?</a:t>
            </a:r>
          </a:p>
          <a:p>
            <a:pPr lvl="1"/>
            <a:endParaRPr lang="en-US" sz="2000" dirty="0"/>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71972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1883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6768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38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5096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4662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41504603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67266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8292974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200</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201</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5085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976301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339715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Evaluated Data-Intensive Applications</a:t>
            </a:r>
            <a:endParaRPr lang="ko-KR" altLang="en-US" dirty="0"/>
          </a:p>
        </p:txBody>
      </p:sp>
      <p:sp>
        <p:nvSpPr>
          <p:cNvPr id="3" name="내용 개체 틀 2"/>
          <p:cNvSpPr>
            <a:spLocks noGrp="1"/>
          </p:cNvSpPr>
          <p:nvPr>
            <p:ph idx="1"/>
          </p:nvPr>
        </p:nvSpPr>
        <p:spPr/>
        <p:txBody>
          <a:bodyPr/>
          <a:lstStyle/>
          <a:p>
            <a:r>
              <a:rPr lang="en-US" altLang="ko-KR" dirty="0">
                <a:solidFill>
                  <a:srgbClr val="FF0000"/>
                </a:solidFill>
              </a:rPr>
              <a:t>Ten emerging data-intensive workloads</a:t>
            </a:r>
          </a:p>
          <a:p>
            <a:pPr lvl="1"/>
            <a:r>
              <a:rPr lang="en-US" altLang="ko-KR" dirty="0">
                <a:solidFill>
                  <a:srgbClr val="0000FF"/>
                </a:solidFill>
              </a:rPr>
              <a:t>Large-scale graph processing</a:t>
            </a:r>
          </a:p>
          <a:p>
            <a:pPr lvl="2"/>
            <a:r>
              <a:rPr lang="en-US" altLang="ko-KR" dirty="0"/>
              <a:t>Average teenage follower, BFS, PageRank, single-source shortest path, weakly connected components</a:t>
            </a:r>
          </a:p>
          <a:p>
            <a:pPr lvl="1"/>
            <a:r>
              <a:rPr lang="en-US" altLang="ko-KR" dirty="0">
                <a:solidFill>
                  <a:srgbClr val="0000FF"/>
                </a:solidFill>
              </a:rPr>
              <a:t>In-memory data analytics</a:t>
            </a:r>
          </a:p>
          <a:p>
            <a:pPr lvl="2"/>
            <a:r>
              <a:rPr lang="en-US" altLang="ko-KR" dirty="0"/>
              <a:t>Hash join, histogram, radix partitioning</a:t>
            </a:r>
          </a:p>
          <a:p>
            <a:pPr lvl="1"/>
            <a:r>
              <a:rPr lang="en-US" altLang="ko-KR" dirty="0">
                <a:solidFill>
                  <a:srgbClr val="0000FF"/>
                </a:solidFill>
              </a:rPr>
              <a:t>Machine learning and data mining</a:t>
            </a:r>
          </a:p>
          <a:p>
            <a:pPr lvl="2"/>
            <a:r>
              <a:rPr lang="en-US" altLang="ko-KR" dirty="0" err="1"/>
              <a:t>Streamcluster</a:t>
            </a:r>
            <a:r>
              <a:rPr lang="en-US" altLang="ko-KR" dirty="0"/>
              <a:t>, SVM-RFE</a:t>
            </a:r>
          </a:p>
          <a:p>
            <a:pPr lvl="1"/>
            <a:endParaRPr lang="en-US" altLang="ko-KR" dirty="0"/>
          </a:p>
          <a:p>
            <a:r>
              <a:rPr lang="en-US" altLang="ko-KR" dirty="0"/>
              <a:t>Three input sets (small, medium, large) for each workload</a:t>
            </a:r>
            <a:r>
              <a:rPr lang="ko-KR" altLang="en-US" dirty="0"/>
              <a:t> </a:t>
            </a:r>
            <a:r>
              <a:rPr lang="en-US" altLang="ko-KR" dirty="0"/>
              <a:t>to show the impact of data locality</a:t>
            </a:r>
            <a:endParaRPr lang="ko-KR" altLang="en-US" dirty="0"/>
          </a:p>
        </p:txBody>
      </p:sp>
    </p:spTree>
    <p:extLst>
      <p:ext uri="{BB962C8B-B14F-4D97-AF65-F5344CB8AC3E}">
        <p14:creationId xmlns:p14="http://schemas.microsoft.com/office/powerpoint/2010/main" val="319043204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Tree>
    <p:extLst>
      <p:ext uri="{BB962C8B-B14F-4D97-AF65-F5344CB8AC3E}">
        <p14:creationId xmlns:p14="http://schemas.microsoft.com/office/powerpoint/2010/main" val="340695189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직사각형 2"/>
          <p:cNvSpPr/>
          <p:nvPr/>
        </p:nvSpPr>
        <p:spPr>
          <a:xfrm>
            <a:off x="0" y="0"/>
            <a:ext cx="9144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직사각형 3"/>
          <p:cNvSpPr/>
          <p:nvPr/>
        </p:nvSpPr>
        <p:spPr>
          <a:xfrm>
            <a:off x="791580" y="872716"/>
            <a:ext cx="7560840" cy="5112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Tahoma"/>
              <a:ea typeface="+mn-ea"/>
              <a:cs typeface="+mn-cs"/>
            </a:endParaRPr>
          </a:p>
        </p:txBody>
      </p:sp>
      <p:graphicFrame>
        <p:nvGraphicFramePr>
          <p:cNvPr id="10" name="내용 개체 틀 5"/>
          <p:cNvGraphicFramePr>
            <a:graphicFrameLocks/>
          </p:cNvGraphicFramePr>
          <p:nvPr>
            <p:extLst/>
          </p:nvPr>
        </p:nvGraphicFramePr>
        <p:xfrm>
          <a:off x="1043608" y="1124744"/>
          <a:ext cx="7056784"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191266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Tree>
    <p:extLst>
      <p:ext uri="{BB962C8B-B14F-4D97-AF65-F5344CB8AC3E}">
        <p14:creationId xmlns:p14="http://schemas.microsoft.com/office/powerpoint/2010/main" val="155756752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84375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221</a:t>
            </a:fld>
            <a:endParaRPr lang="en-US">
              <a:solidFill>
                <a:srgbClr val="000000"/>
              </a:solidFill>
            </a:endParaRPr>
          </a:p>
        </p:txBody>
      </p:sp>
    </p:spTree>
    <p:extLst>
      <p:ext uri="{BB962C8B-B14F-4D97-AF65-F5344CB8AC3E}">
        <p14:creationId xmlns:p14="http://schemas.microsoft.com/office/powerpoint/2010/main" val="102460273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High-Performance</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222</a:t>
            </a:fld>
            <a:endParaRPr 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224</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225</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226</a:t>
            </a:fld>
            <a:endParaRPr lang="en-US" altLang="en-US">
              <a:solidFill>
                <a:srgbClr val="000000"/>
              </a:solidFill>
            </a:endParaRP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227</a:t>
            </a:fld>
            <a:endParaRPr lang="en-US" altLang="en-US"/>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1506647142"/>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177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55292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the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676555544"/>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232</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233</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236</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237</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238</a:t>
            </a:fld>
            <a:endParaRPr lang="en-US" altLang="en-US"/>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239</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188893"/>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TextBox 2">
            <a:extLst>
              <a:ext uri="{FF2B5EF4-FFF2-40B4-BE49-F238E27FC236}">
                <a16:creationId xmlns:a16="http://schemas.microsoft.com/office/drawing/2014/main" id="{36445F11-D01A-8446-B677-10B1176ECB9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1954604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Closing Detour:</a:t>
            </a:r>
            <a:br>
              <a:rPr lang="en-US" dirty="0"/>
            </a:br>
            <a:r>
              <a:rPr lang="en-US" dirty="0"/>
              <a:t>In-Memory Security Primitives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46330177"/>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The Shortcoming</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a:xfrm>
            <a:off x="228600" y="997527"/>
            <a:ext cx="8807896" cy="5193723"/>
          </a:xfrm>
        </p:spPr>
        <p:txBody>
          <a:bodyPr/>
          <a:lstStyle/>
          <a:p>
            <a:endParaRPr lang="en-US" dirty="0"/>
          </a:p>
          <a:p>
            <a:r>
              <a:rPr lang="en-US" dirty="0">
                <a:solidFill>
                  <a:srgbClr val="FF0000"/>
                </a:solidFill>
              </a:rPr>
              <a:t>Most of the system is dedicated to main memory</a:t>
            </a:r>
          </a:p>
          <a:p>
            <a:r>
              <a:rPr lang="en-US" dirty="0">
                <a:solidFill>
                  <a:srgbClr val="1A5712"/>
                </a:solidFill>
              </a:rPr>
              <a:t>Main memory is in all systems</a:t>
            </a:r>
          </a:p>
          <a:p>
            <a:endParaRPr lang="en-US" dirty="0"/>
          </a:p>
          <a:p>
            <a:endParaRPr lang="en-US" dirty="0"/>
          </a:p>
          <a:p>
            <a:r>
              <a:rPr lang="en-US" dirty="0"/>
              <a:t>Main memory devices are used to </a:t>
            </a:r>
            <a:r>
              <a:rPr lang="en-US" b="1" dirty="0"/>
              <a:t>only</a:t>
            </a:r>
            <a:r>
              <a:rPr lang="en-US" dirty="0"/>
              <a:t> store and move data</a:t>
            </a:r>
          </a:p>
          <a:p>
            <a:endParaRPr lang="en-US" dirty="0"/>
          </a:p>
          <a:p>
            <a:pPr marL="0" indent="0">
              <a:buNone/>
            </a:pPr>
            <a:endParaRPr lang="en-US" dirty="0"/>
          </a:p>
          <a:p>
            <a:r>
              <a:rPr lang="en-US" dirty="0"/>
              <a:t>Can we do better?</a:t>
            </a:r>
          </a:p>
          <a:p>
            <a:r>
              <a:rPr lang="en-US" dirty="0">
                <a:solidFill>
                  <a:srgbClr val="0000FF"/>
                </a:solidFill>
              </a:rPr>
              <a:t>Can we better take advantage of the main memory devices?</a:t>
            </a:r>
          </a:p>
          <a:p>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979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past talks and many works: </a:t>
            </a:r>
          </a:p>
          <a:p>
            <a:pPr lvl="2"/>
            <a:r>
              <a:rPr lang="en-US" dirty="0">
                <a:solidFill>
                  <a:srgbClr val="1A5712"/>
                </a:solidFill>
              </a:rPr>
              <a:t>RowClone [MICRO 2013], Ambit [MICRO 2017], Tesseract [ISCA 2015], PEI [ISCA 2015], TOM [ISCA 2016], EMC [ISCA 2016], Google Workloads [ASPLOS 2018], LazyPIM/</a:t>
            </a:r>
            <a:r>
              <a:rPr lang="en-US" dirty="0" err="1">
                <a:solidFill>
                  <a:srgbClr val="1A5712"/>
                </a:solidFill>
              </a:rPr>
              <a:t>CoNDA</a:t>
            </a:r>
            <a:r>
              <a:rPr lang="en-US" dirty="0">
                <a:solidFill>
                  <a:srgbClr val="1A5712"/>
                </a:solidFill>
              </a:rPr>
              <a:t> [ISCA 2019], …</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70834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past talks and many works: </a:t>
            </a:r>
          </a:p>
          <a:p>
            <a:pPr lvl="2"/>
            <a:r>
              <a:rPr lang="en-US" dirty="0"/>
              <a:t>RowClone [MICRO 2013], Ambit [MICRO 2017], Tesseract [ISCA 2015], PEI [ISCA 2015], TOM [ISCA 2016], EMC [ISCA 2016], Google Workloads [ASPLOS 2018], LazyPIM/</a:t>
            </a:r>
            <a:r>
              <a:rPr lang="en-US" dirty="0" err="1"/>
              <a:t>CoNDA</a:t>
            </a:r>
            <a:r>
              <a:rPr lang="en-US" dirty="0"/>
              <a:t> [ISCA 2019], …</a:t>
            </a:r>
          </a:p>
          <a:p>
            <a:pPr marL="0" indent="0">
              <a:buNone/>
            </a:pPr>
            <a:endParaRPr lang="en-US" dirty="0"/>
          </a:p>
          <a:p>
            <a:r>
              <a:rPr lang="en-US" b="1" dirty="0">
                <a:solidFill>
                  <a:srgbClr val="0000FF"/>
                </a:solidFill>
              </a:rPr>
              <a:t>Use the memory devices to support key functions</a:t>
            </a:r>
          </a:p>
          <a:p>
            <a:pPr lvl="1"/>
            <a:r>
              <a:rPr lang="en-US" dirty="0">
                <a:solidFill>
                  <a:srgbClr val="FF0000"/>
                </a:solidFill>
              </a:rPr>
              <a:t>Security primitives</a:t>
            </a:r>
          </a:p>
          <a:p>
            <a:pPr lvl="1"/>
            <a:r>
              <a:rPr lang="en-US" dirty="0"/>
              <a:t>…</a:t>
            </a:r>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AutoShape 25">
            <a:extLst>
              <a:ext uri="{FF2B5EF4-FFF2-40B4-BE49-F238E27FC236}">
                <a16:creationId xmlns:a16="http://schemas.microsoft.com/office/drawing/2014/main" id="{8DF90D4D-8A1B-9D43-A778-1BC3A9041265}"/>
              </a:ext>
            </a:extLst>
          </p:cNvPr>
          <p:cNvSpPr>
            <a:spLocks noChangeArrowheads="1"/>
          </p:cNvSpPr>
          <p:nvPr/>
        </p:nvSpPr>
        <p:spPr bwMode="auto">
          <a:xfrm>
            <a:off x="899592" y="4797152"/>
            <a:ext cx="2448272" cy="539078"/>
          </a:xfrm>
          <a:prstGeom prst="roundRect">
            <a:avLst>
              <a:gd name="adj" fmla="val 16667"/>
            </a:avLst>
          </a:prstGeom>
          <a:noFill/>
          <a:ln w="666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36536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6158"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err="1">
                <a:ln>
                  <a:noFill/>
                </a:ln>
                <a:solidFill>
                  <a:srgbClr val="006633"/>
                </a:solidFill>
                <a:effectLst/>
                <a:uLnTx/>
                <a:uFillTx/>
                <a:latin typeface="Garamond"/>
                <a:ea typeface="+mj-ea"/>
                <a:cs typeface="+mj-cs"/>
              </a:rPr>
              <a:t>GateKeeper</a:t>
            </a:r>
            <a:r>
              <a:rPr kumimoji="0" lang="en-US" sz="3600" b="0" i="0" u="none" strike="noStrike" kern="0" cap="none" spc="0" normalizeH="0" baseline="0" noProof="0" dirty="0">
                <a:ln>
                  <a:noFill/>
                </a:ln>
                <a:solidFill>
                  <a:srgbClr val="006633"/>
                </a:solidFill>
                <a:effectLst/>
                <a:uLnTx/>
                <a:uFillTx/>
                <a:latin typeface="Garamond"/>
                <a:ea typeface="+mj-ea"/>
                <a:cs typeface="+mj-cs"/>
              </a:rPr>
              <a:t>: FPGA-Based Alignment Filtering</a:t>
            </a:r>
            <a:endParaRPr kumimoji="0" lang="en-US" sz="36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12299540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Goal</a:t>
            </a:r>
          </a:p>
        </p:txBody>
      </p:sp>
      <p:sp>
        <p:nvSpPr>
          <p:cNvPr id="3" name="Content Placeholder 2"/>
          <p:cNvSpPr>
            <a:spLocks noGrp="1"/>
          </p:cNvSpPr>
          <p:nvPr>
            <p:ph idx="1"/>
          </p:nvPr>
        </p:nvSpPr>
        <p:spPr>
          <a:xfrm>
            <a:off x="0" y="1628800"/>
            <a:ext cx="9144000" cy="2088232"/>
          </a:xfrm>
        </p:spPr>
        <p:txBody>
          <a:bodyPr/>
          <a:lstStyle/>
          <a:p>
            <a:pPr marL="0" indent="0" algn="ctr">
              <a:buNone/>
            </a:pPr>
            <a:r>
              <a:rPr lang="en-US" sz="6400" dirty="0">
                <a:solidFill>
                  <a:srgbClr val="FF0000"/>
                </a:solidFill>
              </a:rPr>
              <a:t>How to Use</a:t>
            </a:r>
          </a:p>
          <a:p>
            <a:pPr marL="0" indent="0" algn="ctr">
              <a:buNone/>
            </a:pPr>
            <a:r>
              <a:rPr lang="en-US" sz="6400" dirty="0">
                <a:solidFill>
                  <a:srgbClr val="0432FF"/>
                </a:solidFill>
              </a:rPr>
              <a:t>Memory Devices</a:t>
            </a:r>
          </a:p>
          <a:p>
            <a:pPr marL="0" indent="0" algn="ctr">
              <a:buNone/>
            </a:pPr>
            <a:r>
              <a:rPr lang="en-US" sz="6400" dirty="0">
                <a:solidFill>
                  <a:srgbClr val="1A5712"/>
                </a:solidFill>
              </a:rPr>
              <a:t>to Support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3252055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4876185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Generating True Random Numbers</a:t>
            </a: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808854591"/>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Evaluating Physically Unclonable Functions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79003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3049626791"/>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684076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997432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4993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13293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pPr>
              <a:spcBef>
                <a:spcPts val="300"/>
              </a:spcBef>
            </a:pPr>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pPr>
              <a:spcBef>
                <a:spcPts val="300"/>
              </a:spcBef>
            </a:pPr>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980616"/>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980616"/>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98061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7427" y="6612305"/>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06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BEA584A-BE8D-9A4E-A2FA-726F8E8517BF}"/>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CF4138D-DC85-3948-9D36-47A58D1A418B}"/>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sampling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truly randomly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7" name="Rectangle 76">
            <a:extLst>
              <a:ext uri="{FF2B5EF4-FFF2-40B4-BE49-F238E27FC236}">
                <a16:creationId xmlns:a16="http://schemas.microsoft.com/office/drawing/2014/main" id="{39E89AEF-98A0-E649-9BB1-DF458D6C62CC}"/>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356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280820680"/>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127-1079-4F4E-A822-CB25B5A65EF0}"/>
              </a:ext>
            </a:extLst>
          </p:cNvPr>
          <p:cNvSpPr>
            <a:spLocks noGrp="1"/>
          </p:cNvSpPr>
          <p:nvPr>
            <p:ph type="title"/>
          </p:nvPr>
        </p:nvSpPr>
        <p:spPr/>
        <p:txBody>
          <a:bodyPr/>
          <a:lstStyle/>
          <a:p>
            <a:r>
              <a:rPr lang="en-US" sz="3600" b="1" dirty="0"/>
              <a:t>D-</a:t>
            </a:r>
            <a:r>
              <a:rPr lang="en-US" sz="3600" b="1" dirty="0" err="1"/>
              <a:t>RaNGe</a:t>
            </a:r>
            <a:r>
              <a:rPr lang="en-US" sz="3600" b="1" dirty="0"/>
              <a:t> Comparison against Prior Work</a:t>
            </a:r>
          </a:p>
        </p:txBody>
      </p:sp>
      <p:sp>
        <p:nvSpPr>
          <p:cNvPr id="3" name="Content Placeholder 2">
            <a:extLst>
              <a:ext uri="{FF2B5EF4-FFF2-40B4-BE49-F238E27FC236}">
                <a16:creationId xmlns:a16="http://schemas.microsoft.com/office/drawing/2014/main" id="{F8100AA9-3357-5042-8467-51C170FF176D}"/>
              </a:ext>
            </a:extLst>
          </p:cNvPr>
          <p:cNvSpPr>
            <a:spLocks noGrp="1"/>
          </p:cNvSpPr>
          <p:nvPr>
            <p:ph idx="1"/>
          </p:nvPr>
        </p:nvSpPr>
        <p:spPr>
          <a:xfrm>
            <a:off x="75991" y="847056"/>
            <a:ext cx="8987622" cy="5318753"/>
          </a:xfrm>
        </p:spPr>
        <p:txBody>
          <a:bodyPr/>
          <a:lstStyle/>
          <a:p>
            <a:r>
              <a:rPr lang="en-US" sz="3200" b="1" dirty="0">
                <a:solidFill>
                  <a:schemeClr val="accent5">
                    <a:lumMod val="75000"/>
                  </a:schemeClr>
                </a:solidFill>
              </a:rPr>
              <a:t>Compared to Command Scheduling, D-</a:t>
            </a:r>
            <a:r>
              <a:rPr lang="en-US" sz="3200" b="1" dirty="0" err="1">
                <a:solidFill>
                  <a:schemeClr val="accent5">
                    <a:lumMod val="75000"/>
                  </a:schemeClr>
                </a:solidFill>
              </a:rPr>
              <a:t>RaNGe</a:t>
            </a:r>
            <a:r>
              <a:rPr lang="en-US" sz="3200" b="1" dirty="0">
                <a:solidFill>
                  <a:schemeClr val="accent5">
                    <a:lumMod val="75000"/>
                  </a:schemeClr>
                </a:solidFill>
              </a:rPr>
              <a:t>:</a:t>
            </a:r>
          </a:p>
          <a:p>
            <a:pPr lvl="1"/>
            <a:r>
              <a:rPr lang="en-US" dirty="0"/>
              <a:t>samples a </a:t>
            </a:r>
            <a:r>
              <a:rPr lang="en-US" b="1" dirty="0">
                <a:solidFill>
                  <a:schemeClr val="accent5">
                    <a:lumMod val="75000"/>
                  </a:schemeClr>
                </a:solidFill>
              </a:rPr>
              <a:t>truly random entropy source</a:t>
            </a:r>
          </a:p>
          <a:p>
            <a:pPr lvl="1"/>
            <a:r>
              <a:rPr lang="en-US" b="1" dirty="0">
                <a:solidFill>
                  <a:schemeClr val="accent5">
                    <a:lumMod val="75000"/>
                  </a:schemeClr>
                </a:solidFill>
              </a:rPr>
              <a:t>211x</a:t>
            </a:r>
            <a:r>
              <a:rPr lang="en-US" dirty="0"/>
              <a:t> higher throughput</a:t>
            </a:r>
          </a:p>
          <a:p>
            <a:pPr lvl="1"/>
            <a:r>
              <a:rPr lang="en-US" b="1" dirty="0">
                <a:solidFill>
                  <a:schemeClr val="accent5">
                    <a:lumMod val="75000"/>
                  </a:schemeClr>
                </a:solidFill>
              </a:rPr>
              <a:t>180x</a:t>
            </a:r>
            <a:r>
              <a:rPr lang="en-US" dirty="0">
                <a:solidFill>
                  <a:schemeClr val="accent5">
                    <a:lumMod val="75000"/>
                  </a:schemeClr>
                </a:solidFill>
              </a:rPr>
              <a:t> </a:t>
            </a:r>
            <a:r>
              <a:rPr lang="en-US" dirty="0"/>
              <a:t>lower</a:t>
            </a:r>
            <a:r>
              <a:rPr lang="en-US" b="1" dirty="0"/>
              <a:t> </a:t>
            </a:r>
            <a:r>
              <a:rPr lang="en-US" dirty="0"/>
              <a:t>latency </a:t>
            </a:r>
          </a:p>
          <a:p>
            <a:pPr lvl="1"/>
            <a:endParaRPr lang="en-US" sz="500" dirty="0"/>
          </a:p>
          <a:p>
            <a:r>
              <a:rPr lang="en-US" sz="3200" b="1" dirty="0">
                <a:solidFill>
                  <a:schemeClr val="accent6">
                    <a:lumMod val="75000"/>
                  </a:schemeClr>
                </a:solidFill>
              </a:rPr>
              <a:t>Compared to Retention Time, D-</a:t>
            </a:r>
            <a:r>
              <a:rPr lang="en-US" sz="3200" b="1" dirty="0" err="1">
                <a:solidFill>
                  <a:schemeClr val="accent6">
                    <a:lumMod val="75000"/>
                  </a:schemeClr>
                </a:solidFill>
              </a:rPr>
              <a:t>RaNGe</a:t>
            </a:r>
            <a:r>
              <a:rPr lang="en-US" sz="3200" b="1" dirty="0">
                <a:solidFill>
                  <a:schemeClr val="accent6">
                    <a:lumMod val="75000"/>
                  </a:schemeClr>
                </a:solidFill>
              </a:rPr>
              <a:t>:</a:t>
            </a:r>
          </a:p>
          <a:p>
            <a:pPr lvl="1"/>
            <a:r>
              <a:rPr lang="en-US" b="1" dirty="0">
                <a:solidFill>
                  <a:schemeClr val="accent6">
                    <a:lumMod val="75000"/>
                  </a:schemeClr>
                </a:solidFill>
              </a:rPr>
              <a:t>&gt;5</a:t>
            </a:r>
            <a:r>
              <a:rPr lang="en-US" dirty="0"/>
              <a:t> orders of magnitude higher throughput</a:t>
            </a:r>
          </a:p>
          <a:p>
            <a:pPr lvl="1"/>
            <a:r>
              <a:rPr lang="en-US" b="1" dirty="0">
                <a:solidFill>
                  <a:schemeClr val="accent6">
                    <a:lumMod val="75000"/>
                  </a:schemeClr>
                </a:solidFill>
              </a:rPr>
              <a:t>&gt;9</a:t>
            </a:r>
            <a:r>
              <a:rPr lang="en-US" dirty="0"/>
              <a:t> orders of magnitude lower latency  </a:t>
            </a:r>
          </a:p>
          <a:p>
            <a:pPr lvl="1"/>
            <a:r>
              <a:rPr lang="en-US" b="1" dirty="0">
                <a:solidFill>
                  <a:schemeClr val="accent6">
                    <a:lumMod val="75000"/>
                  </a:schemeClr>
                </a:solidFill>
              </a:rPr>
              <a:t>&gt;7</a:t>
            </a:r>
            <a:r>
              <a:rPr lang="en-US" dirty="0"/>
              <a:t> orders of magnitude more energy efficient</a:t>
            </a:r>
          </a:p>
          <a:p>
            <a:pPr lvl="1"/>
            <a:endParaRPr lang="en-US" sz="500" dirty="0"/>
          </a:p>
          <a:p>
            <a:r>
              <a:rPr lang="en-US" sz="3200" b="1" dirty="0">
                <a:solidFill>
                  <a:srgbClr val="9A020E"/>
                </a:solidFill>
              </a:rPr>
              <a:t>Compared to Startup Values, D-</a:t>
            </a:r>
            <a:r>
              <a:rPr lang="en-US" sz="3200" b="1" dirty="0" err="1">
                <a:solidFill>
                  <a:srgbClr val="9A020E"/>
                </a:solidFill>
              </a:rPr>
              <a:t>RaNGe</a:t>
            </a:r>
            <a:r>
              <a:rPr lang="en-US" sz="3200" b="1" dirty="0">
                <a:solidFill>
                  <a:srgbClr val="9A020E"/>
                </a:solidFill>
              </a:rPr>
              <a:t>:</a:t>
            </a:r>
          </a:p>
          <a:p>
            <a:pPr lvl="1"/>
            <a:r>
              <a:rPr lang="en-US" b="1" dirty="0">
                <a:solidFill>
                  <a:srgbClr val="9A020E"/>
                </a:solidFill>
              </a:rPr>
              <a:t>continuously</a:t>
            </a:r>
            <a:r>
              <a:rPr lang="en-US" dirty="0"/>
              <a:t> produces random values</a:t>
            </a:r>
          </a:p>
          <a:p>
            <a:pPr lvl="1"/>
            <a:r>
              <a:rPr lang="en-US" dirty="0"/>
              <a:t>does not require a system restart</a:t>
            </a:r>
          </a:p>
        </p:txBody>
      </p:sp>
    </p:spTree>
    <p:extLst>
      <p:ext uri="{BB962C8B-B14F-4D97-AF65-F5344CB8AC3E}">
        <p14:creationId xmlns:p14="http://schemas.microsoft.com/office/powerpoint/2010/main" val="39805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More on D-</a:t>
            </a:r>
            <a:r>
              <a:rPr lang="en-US" dirty="0" err="1"/>
              <a:t>RaNGe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288065621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2924944"/>
            <a:ext cx="784887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208343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4206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37276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5038" y="2905221"/>
            <a:ext cx="6719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280769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500"/>
                            </p:stCondLst>
                            <p:childTnLst>
                              <p:par>
                                <p:cTn id="30" presetID="0" presetClass="path" presetSubtype="0" accel="50000" decel="50000" fill="hold" grpId="0" nodeType="afterEffect">
                                  <p:stCondLst>
                                    <p:cond delay="0"/>
                                  </p:stCondLst>
                                  <p:childTnLst>
                                    <p:animMotion origin="layout" path="M 3.05556E-6 0.00949 L 0.3934 0.00949 " pathEditMode="relative" rAng="0" ptsTypes="AA">
                                      <p:cBhvr>
                                        <p:cTn id="31" dur="500" fill="hold"/>
                                        <p:tgtEl>
                                          <p:spTgt spid="23"/>
                                        </p:tgtEl>
                                        <p:attrNameLst>
                                          <p:attrName>ppt_x</p:attrName>
                                          <p:attrName>ppt_y</p:attrName>
                                        </p:attrNameLst>
                                      </p:cBhvr>
                                      <p:rCtr x="19670" y="0"/>
                                    </p:animMotion>
                                  </p:childTnLst>
                                </p:cTn>
                              </p:par>
                              <p:par>
                                <p:cTn id="32" presetID="22" presetClass="exit" presetSubtype="8" fill="hold" nodeType="withEffect">
                                  <p:stCondLst>
                                    <p:cond delay="0"/>
                                  </p:stCondLst>
                                  <p:childTnLst>
                                    <p:animEffect transition="out" filter="wipe(left)">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xit" presetSubtype="8" fill="hold" grpId="2" nodeType="withEffect">
                                  <p:stCondLst>
                                    <p:cond delay="0"/>
                                  </p:stCondLst>
                                  <p:childTnLst>
                                    <p:animEffect transition="out" filter="wipe(left)">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par>
                          <p:cTn id="46" fill="hold">
                            <p:stCondLst>
                              <p:cond delay="500"/>
                            </p:stCondLst>
                            <p:childTnLst>
                              <p:par>
                                <p:cTn id="47" presetID="0" presetClass="path" presetSubtype="0" accel="50000" decel="50000" fill="hold" grpId="0" nodeType="afterEffect">
                                  <p:stCondLst>
                                    <p:cond delay="0"/>
                                  </p:stCondLst>
                                  <p:childTnLst>
                                    <p:animMotion origin="layout" path="M 2.77778E-7 0.01088 L 0.17483 0.01088 " pathEditMode="relative" rAng="0" ptsTypes="AA">
                                      <p:cBhvr>
                                        <p:cTn id="48" dur="500" fill="hold"/>
                                        <p:tgtEl>
                                          <p:spTgt spid="21"/>
                                        </p:tgtEl>
                                        <p:attrNameLst>
                                          <p:attrName>ppt_x</p:attrName>
                                          <p:attrName>ppt_y</p:attrName>
                                        </p:attrNameLst>
                                      </p:cBhvr>
                                      <p:rCtr x="8733" y="0"/>
                                    </p:animMotion>
                                  </p:childTnLst>
                                </p:cTn>
                              </p:par>
                              <p:par>
                                <p:cTn id="49" presetID="22" presetClass="exit" presetSubtype="8" fill="hold" nodeType="withEffect">
                                  <p:stCondLst>
                                    <p:cond delay="0"/>
                                  </p:stCondLst>
                                  <p:childTnLst>
                                    <p:animEffect transition="out" filter="wipe(left)">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8" fill="hold" grpId="3" nodeType="withEffect">
                                  <p:stCondLst>
                                    <p:cond delay="0"/>
                                  </p:stCondLst>
                                  <p:childTnLst>
                                    <p:animEffect transition="out" filter="wipe(left)">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3" grpId="0" animBg="1"/>
      <p:bldP spid="23" grpId="1" animBg="1"/>
      <p:bldP spid="23" grpId="2" animBg="1"/>
      <p:bldP spid="49" grpId="0" animBg="1"/>
      <p:bldP spid="50" grpId="0" animBg="1"/>
      <p:bldP spid="6" grpId="0" animBg="1"/>
      <p:bldP spid="24" grpId="0"/>
      <p:bldP spid="24" grpId="1"/>
      <p:bldP spid="25" grpId="0"/>
      <p:bldP spid="35" grpId="0"/>
      <p:bldP spid="35" grpId="1"/>
      <p:bldP spid="35" grpId="2"/>
      <p:bldP spid="35" grpId="3"/>
      <p:bldP spid="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22830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par>
                                <p:cTn id="15" presetID="22" presetClass="entr" presetSubtype="8"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8" fill="hold" nodeType="withEffect">
                                  <p:stCondLst>
                                    <p:cond delay="75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3.05556E-6 7.40741E-7 L 0.17795 0.00139 " pathEditMode="relative" rAng="0" ptsTypes="AA">
                                      <p:cBhvr>
                                        <p:cTn id="33" dur="1000" fill="hold"/>
                                        <p:tgtEl>
                                          <p:spTgt spid="23"/>
                                        </p:tgtEl>
                                        <p:attrNameLst>
                                          <p:attrName>ppt_x</p:attrName>
                                          <p:attrName>ppt_y</p:attrName>
                                        </p:attrNameLst>
                                      </p:cBhvr>
                                      <p:rCtr x="8889" y="69"/>
                                    </p:animMotion>
                                  </p:childTnLst>
                                </p:cTn>
                              </p:par>
                              <p:par>
                                <p:cTn id="34" presetID="0" presetClass="path" presetSubtype="0" accel="50000" decel="50000" fill="hold" grpId="0" nodeType="withEffect">
                                  <p:stCondLst>
                                    <p:cond delay="250"/>
                                  </p:stCondLst>
                                  <p:childTnLst>
                                    <p:animMotion origin="layout" path="M 2.77778E-7 1.11111E-6 L 0.17795 -0.0007 " pathEditMode="relative" rAng="0" ptsTypes="AA">
                                      <p:cBhvr>
                                        <p:cTn id="35" dur="1000" fill="hold"/>
                                        <p:tgtEl>
                                          <p:spTgt spid="50"/>
                                        </p:tgtEl>
                                        <p:attrNameLst>
                                          <p:attrName>ppt_x</p:attrName>
                                          <p:attrName>ppt_y</p:attrName>
                                        </p:attrNameLst>
                                      </p:cBhvr>
                                      <p:rCtr x="8889" y="-46"/>
                                    </p:animMotion>
                                  </p:childTnLst>
                                </p:cTn>
                              </p:par>
                              <p:par>
                                <p:cTn id="36" presetID="0" presetClass="path" presetSubtype="0" accel="50000" decel="50000" fill="hold" grpId="0" nodeType="withEffect">
                                  <p:stCondLst>
                                    <p:cond delay="750"/>
                                  </p:stCondLst>
                                  <p:childTnLst>
                                    <p:animMotion origin="layout" path="M 1.11111E-6 -3.7037E-6 L 0.17969 0.00301 " pathEditMode="relative" rAng="0" ptsTypes="AA">
                                      <p:cBhvr>
                                        <p:cTn id="37" dur="1000" fill="hold"/>
                                        <p:tgtEl>
                                          <p:spTgt spid="49"/>
                                        </p:tgtEl>
                                        <p:attrNameLst>
                                          <p:attrName>ppt_x</p:attrName>
                                          <p:attrName>ppt_y</p:attrName>
                                        </p:attrNameLst>
                                      </p:cBhvr>
                                      <p:rCtr x="897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9" grpId="0" animBg="1"/>
      <p:bldP spid="50" grpId="0" animBg="1"/>
      <p:bldP spid="26" grpId="0"/>
      <p:bldP spid="43" grpId="0"/>
      <p:bldP spid="35" grpId="0"/>
      <p:bldP spid="36" grpId="0"/>
      <p:bldP spid="37"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p:cNvSpPr/>
          <p:nvPr/>
        </p:nvSpPr>
        <p:spPr>
          <a:xfrm>
            <a:off x="5660718" y="1211210"/>
            <a:ext cx="3402896"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7" name="Rectangle 26"/>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51" name="TextBox 50"/>
          <p:cNvSpPr txBox="1"/>
          <p:nvPr/>
        </p:nvSpPr>
        <p:spPr>
          <a:xfrm>
            <a:off x="5756673" y="1312895"/>
            <a:ext cx="3306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charset="0"/>
                <a:ea typeface="Cambria" charset="0"/>
                <a:cs typeface="Cambria" charset="0"/>
              </a:rPr>
              <a:t>Cannot</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use multiple challenge-response pairs to guess another </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ounded Rectangle 33"/>
          <p:cNvSpPr/>
          <p:nvPr/>
        </p:nvSpPr>
        <p:spPr>
          <a:xfrm>
            <a:off x="4243781" y="30731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38" name="Rounded Rectangle 37"/>
          <p:cNvSpPr/>
          <p:nvPr/>
        </p:nvSpPr>
        <p:spPr>
          <a:xfrm>
            <a:off x="4097262" y="289273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4088651" y="405532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ounded Rectangle 43"/>
          <p:cNvSpPr/>
          <p:nvPr/>
        </p:nvSpPr>
        <p:spPr>
          <a:xfrm>
            <a:off x="4093881" y="348178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4804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4.16667E-6 2.59259E-6 L 0.17796 0.00139 " pathEditMode="relative" rAng="0" ptsTypes="AA">
                                      <p:cBhvr>
                                        <p:cTn id="6" dur="10" fill="hold"/>
                                        <p:tgtEl>
                                          <p:spTgt spid="38"/>
                                        </p:tgtEl>
                                        <p:attrNameLst>
                                          <p:attrName>ppt_x</p:attrName>
                                          <p:attrName>ppt_y</p:attrName>
                                        </p:attrNameLst>
                                      </p:cBhvr>
                                      <p:rCtr x="8889" y="69"/>
                                    </p:animMotion>
                                  </p:childTnLst>
                                </p:cTn>
                              </p:par>
                              <p:par>
                                <p:cTn id="7" presetID="0" presetClass="path" presetSubtype="0" accel="50000" decel="50000" fill="hold" grpId="0" nodeType="withEffect">
                                  <p:stCondLst>
                                    <p:cond delay="0"/>
                                  </p:stCondLst>
                                  <p:childTnLst>
                                    <p:animMotion origin="layout" path="M 3.05556E-6 2.96296E-6 L 0.17795 -0.0007 " pathEditMode="relative" rAng="0" ptsTypes="AA">
                                      <p:cBhvr>
                                        <p:cTn id="8" dur="10" fill="hold"/>
                                        <p:tgtEl>
                                          <p:spTgt spid="44"/>
                                        </p:tgtEl>
                                        <p:attrNameLst>
                                          <p:attrName>ppt_x</p:attrName>
                                          <p:attrName>ppt_y</p:attrName>
                                        </p:attrNameLst>
                                      </p:cBhvr>
                                      <p:rCtr x="8889" y="-46"/>
                                    </p:animMotion>
                                  </p:childTnLst>
                                </p:cTn>
                              </p:par>
                              <p:par>
                                <p:cTn id="9" presetID="0" presetClass="path" presetSubtype="0" accel="50000" decel="50000" fill="hold" grpId="0" nodeType="withEffect">
                                  <p:stCondLst>
                                    <p:cond delay="0"/>
                                  </p:stCondLst>
                                  <p:childTnLst>
                                    <p:animMotion origin="layout" path="M 3.88889E-6 -3.33333E-6 L 0.17968 0.00301 " pathEditMode="relative" rAng="0" ptsTypes="AA">
                                      <p:cBhvr>
                                        <p:cTn id="10" dur="10" fill="hold"/>
                                        <p:tgtEl>
                                          <p:spTgt spid="42"/>
                                        </p:tgtEl>
                                        <p:attrNameLst>
                                          <p:attrName>ppt_x</p:attrName>
                                          <p:attrName>ppt_y</p:attrName>
                                        </p:attrNameLst>
                                      </p:cBhvr>
                                      <p:rCtr x="8976" y="139"/>
                                    </p:animMotion>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27" grpId="0"/>
      <p:bldP spid="51" grpId="0"/>
      <p:bldP spid="51" grpId="1"/>
      <p:bldP spid="38" grpId="0" animBg="1"/>
      <p:bldP spid="38" grpId="1" animBg="1"/>
      <p:bldP spid="42" grpId="0" animBg="1"/>
      <p:bldP spid="44"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a:off x="2118829" y="4454722"/>
            <a:ext cx="1682954" cy="123724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301859">
            <a:off x="2322557" y="4715377"/>
            <a:ext cx="13157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4127446" y="5404581"/>
            <a:ext cx="1341142" cy="574766"/>
          </a:xfrm>
          <a:prstGeom prst="roundRect">
            <a:avLst/>
          </a:prstGeom>
          <a:solidFill>
            <a:srgbClr val="DDA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ounded Rectangle 55"/>
          <p:cNvSpPr/>
          <p:nvPr/>
        </p:nvSpPr>
        <p:spPr>
          <a:xfrm>
            <a:off x="4081397" y="1577051"/>
            <a:ext cx="1341142" cy="5747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108114" y="1952293"/>
            <a:ext cx="1752187" cy="140944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36792" y="4961119"/>
            <a:ext cx="3480619"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332748" y="5062804"/>
            <a:ext cx="3347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All PUF responses of different devices are </a:t>
            </a:r>
            <a:r>
              <a:rPr kumimoji="0" lang="en-US" sz="2400" b="1" i="0" u="none" strike="noStrike" kern="1200" cap="none" spc="0" normalizeH="0" baseline="0" noProof="0" dirty="0">
                <a:ln>
                  <a:noFill/>
                </a:ln>
                <a:solidFill>
                  <a:srgbClr val="4472C4"/>
                </a:solidFill>
                <a:effectLst/>
                <a:uLnTx/>
                <a:uFillTx/>
                <a:latin typeface="Cambria" charset="0"/>
                <a:ea typeface="Cambria" charset="0"/>
                <a:cs typeface="Cambria" charset="0"/>
              </a:rPr>
              <a:t>significantly</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different</a:t>
            </a: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9" name="Rectangle 38"/>
          <p:cNvSpPr/>
          <p:nvPr/>
        </p:nvSpPr>
        <p:spPr>
          <a:xfrm rot="19184640">
            <a:off x="2293253" y="2306164"/>
            <a:ext cx="134704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3" name="Rectangle 12"/>
          <p:cNvSpPr/>
          <p:nvPr/>
        </p:nvSpPr>
        <p:spPr>
          <a:xfrm>
            <a:off x="3938008" y="4823284"/>
            <a:ext cx="1654650" cy="173736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2</a:t>
            </a:r>
          </a:p>
        </p:txBody>
      </p:sp>
      <p:sp>
        <p:nvSpPr>
          <p:cNvPr id="14" name="Rectangle 13"/>
          <p:cNvSpPr/>
          <p:nvPr/>
        </p:nvSpPr>
        <p:spPr>
          <a:xfrm>
            <a:off x="3938008" y="987158"/>
            <a:ext cx="1654650" cy="17373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1</a:t>
            </a: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15430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nodeType="withEffect">
                                  <p:stCondLst>
                                    <p:cond delay="25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0" presetClass="path" presetSubtype="0" accel="50000" decel="50000" fill="hold" grpId="0" nodeType="withEffect">
                                  <p:stCondLst>
                                    <p:cond delay="250"/>
                                  </p:stCondLst>
                                  <p:childTnLst>
                                    <p:animMotion origin="layout" path="M 2.77778E-7 1.11111E-6 L 0.17795 -0.0007 " pathEditMode="relative" rAng="0" ptsTypes="AA">
                                      <p:cBhvr>
                                        <p:cTn id="14" dur="1000" fill="hold"/>
                                        <p:tgtEl>
                                          <p:spTgt spid="50"/>
                                        </p:tgtEl>
                                        <p:attrNameLst>
                                          <p:attrName>ppt_x</p:attrName>
                                          <p:attrName>ppt_y</p:attrName>
                                        </p:attrNameLst>
                                      </p:cBhvr>
                                      <p:rCtr x="8889" y="-46"/>
                                    </p:animMotion>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1000"/>
                                        <p:tgtEl>
                                          <p:spTgt spid="53"/>
                                        </p:tgtEl>
                                      </p:cBhvr>
                                    </p:animEffect>
                                  </p:childTnLst>
                                </p:cTn>
                              </p:par>
                              <p:par>
                                <p:cTn id="31" presetID="0" presetClass="path" presetSubtype="0" accel="50000" decel="50000" fill="hold" grpId="1" nodeType="withEffect">
                                  <p:stCondLst>
                                    <p:cond delay="250"/>
                                  </p:stCondLst>
                                  <p:childTnLst>
                                    <p:animMotion origin="layout" path="M 1.94444E-6 7.40741E-7 L 0.17812 7.40741E-7 " pathEditMode="relative" rAng="0" ptsTypes="AA">
                                      <p:cBhvr>
                                        <p:cTn id="32" dur="1000" fill="hold"/>
                                        <p:tgtEl>
                                          <p:spTgt spid="56"/>
                                        </p:tgtEl>
                                        <p:attrNameLst>
                                          <p:attrName>ppt_x</p:attrName>
                                          <p:attrName>ppt_y</p:attrName>
                                        </p:attrNameLst>
                                      </p:cBhvr>
                                      <p:rCtr x="8906" y="0"/>
                                    </p:animMotion>
                                  </p:childTnLst>
                                </p:cTn>
                              </p:par>
                              <p:par>
                                <p:cTn id="33" presetID="0" presetClass="path" presetSubtype="0" accel="50000" decel="50000" fill="hold" grpId="1" nodeType="withEffect">
                                  <p:stCondLst>
                                    <p:cond delay="250"/>
                                  </p:stCondLst>
                                  <p:childTnLst>
                                    <p:animMotion origin="layout" path="M -2.77778E-6 -1.11111E-6 L 0.17535 -1.11111E-6 " pathEditMode="relative" rAng="0" ptsTypes="AA">
                                      <p:cBhvr>
                                        <p:cTn id="34" dur="1000" fill="hold"/>
                                        <p:tgtEl>
                                          <p:spTgt spid="55"/>
                                        </p:tgtEl>
                                        <p:attrNameLst>
                                          <p:attrName>ppt_x</p:attrName>
                                          <p:attrName>ppt_y</p:attrName>
                                        </p:attrNameLst>
                                      </p:cBhvr>
                                      <p:rCtr x="8767"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0" grpId="0" animBg="1"/>
      <p:bldP spid="55" grpId="0" animBg="1"/>
      <p:bldP spid="55" grpId="1" animBg="1"/>
      <p:bldP spid="56" grpId="0" animBg="1"/>
      <p:bldP spid="56" grpId="1" animBg="1"/>
      <p:bldP spid="28" grpId="0"/>
      <p:bldP spid="59" grpId="0" animBg="1"/>
      <p:bldP spid="60" grpId="0"/>
      <p:bldP spid="36" grpId="0"/>
      <p:bldP spid="39"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 name="Rectangle 2"/>
          <p:cNvSpPr/>
          <p:nvPr/>
        </p:nvSpPr>
        <p:spPr>
          <a:xfrm>
            <a:off x="5740801" y="2301448"/>
            <a:ext cx="2736647" cy="31547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9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91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116 L 0.2507 0.00116 " pathEditMode="relative" ptsTypes="AA">
                                      <p:cBhvr>
                                        <p:cTn id="6" dur="2000" fill="hold"/>
                                        <p:tgtEl>
                                          <p:spTgt spid="2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 </a:t>
            </a:r>
            <a:r>
              <a:rPr lang="en-US" sz="3400" b="1" dirty="0"/>
              <a:t>[</a:t>
            </a:r>
            <a:r>
              <a:rPr lang="en-US" sz="3400" b="1" dirty="0" err="1"/>
              <a:t>Alser</a:t>
            </a:r>
            <a:r>
              <a:rPr lang="en-US" sz="3400" b="1" dirty="0"/>
              <a:t>+, TIR 2017]</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8205"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3304822587"/>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4" name="Rectangle 13"/>
          <p:cNvSpPr/>
          <p:nvPr/>
        </p:nvSpPr>
        <p:spPr>
          <a:xfrm>
            <a:off x="-6644" y="83880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17995" y="2115357"/>
            <a:ext cx="8494721" cy="304698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More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of 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effective PUF characteristics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the paper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13431985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Effective PUF Characteristics</a:t>
            </a:r>
          </a:p>
        </p:txBody>
      </p:sp>
      <p:sp>
        <p:nvSpPr>
          <p:cNvPr id="3" name="Content Placeholder 2"/>
          <p:cNvSpPr>
            <a:spLocks noGrp="1"/>
          </p:cNvSpPr>
          <p:nvPr>
            <p:ph idx="1"/>
          </p:nvPr>
        </p:nvSpPr>
        <p:spPr>
          <a:xfrm>
            <a:off x="75990" y="1034637"/>
            <a:ext cx="9068009" cy="5416061"/>
          </a:xfrm>
        </p:spPr>
        <p:txBody>
          <a:bodyPr/>
          <a:lstStyle/>
          <a:p>
            <a:pPr marL="0" indent="0">
              <a:buNone/>
            </a:pPr>
            <a:r>
              <a:rPr lang="en-US" sz="4000" b="1" u="sng" dirty="0">
                <a:solidFill>
                  <a:schemeClr val="accent5"/>
                </a:solidFill>
              </a:rPr>
              <a:t>Runtime-accessible PUFs must have</a:t>
            </a:r>
          </a:p>
          <a:p>
            <a:pPr marL="514350" indent="-514350">
              <a:buFont typeface="+mj-lt"/>
              <a:buAutoNum type="arabicPeriod"/>
            </a:pPr>
            <a:r>
              <a:rPr lang="en-US" b="1" dirty="0"/>
              <a:t>Low Latency</a:t>
            </a:r>
          </a:p>
          <a:p>
            <a:pPr lvl="1"/>
            <a:r>
              <a:rPr lang="en-US" sz="3200" dirty="0"/>
              <a:t>Each device can </a:t>
            </a:r>
            <a:r>
              <a:rPr lang="en-US" sz="3200" b="1" dirty="0">
                <a:solidFill>
                  <a:schemeClr val="accent6">
                    <a:lumMod val="75000"/>
                  </a:schemeClr>
                </a:solidFill>
              </a:rPr>
              <a:t>quickly</a:t>
            </a:r>
            <a:r>
              <a:rPr lang="en-US" sz="3200" dirty="0">
                <a:solidFill>
                  <a:schemeClr val="accent6">
                    <a:lumMod val="75000"/>
                  </a:schemeClr>
                </a:solidFill>
              </a:rPr>
              <a:t> </a:t>
            </a:r>
            <a:r>
              <a:rPr lang="en-US" sz="3200" dirty="0"/>
              <a:t>generate a PUF response</a:t>
            </a:r>
          </a:p>
          <a:p>
            <a:pPr lvl="1"/>
            <a:endParaRPr lang="en-US" sz="3200" b="1" dirty="0"/>
          </a:p>
          <a:p>
            <a:pPr marL="514350" indent="-514350">
              <a:buFont typeface="+mj-lt"/>
              <a:buAutoNum type="arabicPeriod"/>
            </a:pPr>
            <a:r>
              <a:rPr lang="en-US" b="1" dirty="0"/>
              <a:t>Low System Interference</a:t>
            </a:r>
          </a:p>
          <a:p>
            <a:pPr lvl="1"/>
            <a:r>
              <a:rPr lang="en-US" sz="3200" dirty="0"/>
              <a:t>PUF evaluation </a:t>
            </a:r>
            <a:r>
              <a:rPr lang="en-US" sz="3200" b="1" dirty="0">
                <a:solidFill>
                  <a:schemeClr val="accent6">
                    <a:lumMod val="75000"/>
                  </a:schemeClr>
                </a:solidFill>
              </a:rPr>
              <a:t>minimally affects performance </a:t>
            </a:r>
            <a:r>
              <a:rPr lang="en-US" sz="3200" dirty="0"/>
              <a:t>of concurrently-running applications</a:t>
            </a:r>
          </a:p>
          <a:p>
            <a:pPr marL="457200" lvl="1" indent="0">
              <a:buNone/>
            </a:pPr>
            <a:endParaRPr lang="en-US" b="1" dirty="0"/>
          </a:p>
        </p:txBody>
      </p:sp>
    </p:spTree>
    <p:extLst>
      <p:ext uri="{BB962C8B-B14F-4D97-AF65-F5344CB8AC3E}">
        <p14:creationId xmlns:p14="http://schemas.microsoft.com/office/powerpoint/2010/main" val="17954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17162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8" name="Rectangle 57"/>
          <p:cNvSpPr/>
          <p:nvPr/>
        </p:nvSpPr>
        <p:spPr>
          <a:xfrm>
            <a:off x="0" y="83608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322441" y="197528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compose a PUF response using the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with </a:t>
            </a: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high probability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215425904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More on the DRAM Latency PUF</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4292111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09464" y="4581128"/>
            <a:ext cx="6986872" cy="936104"/>
          </a:xfrm>
          <a:prstGeom prst="rect">
            <a:avLst/>
          </a:prstGeom>
          <a:noFill/>
          <a:ln w="57150">
            <a:solidFill>
              <a:srgbClr val="CC8D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44750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err="1">
                <a:solidFill>
                  <a:schemeClr val="bg1">
                    <a:lumMod val="95000"/>
                  </a:schemeClr>
                </a:solidFill>
                <a:latin typeface="Cambria"/>
                <a:cs typeface="Cambria"/>
              </a:rPr>
              <a:t>Dataplant</a:t>
            </a:r>
            <a:r>
              <a:rPr lang="en-US" sz="5000" b="1" i="1" dirty="0">
                <a:solidFill>
                  <a:schemeClr val="bg1">
                    <a:lumMod val="95000"/>
                  </a:schemeClr>
                </a:solidFill>
                <a:latin typeface="Cambria"/>
                <a:cs typeface="Cambria"/>
              </a:rPr>
              <a:t>: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In-DRAM Security Mechanisms for Low-Cost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0" y="3021978"/>
            <a:ext cx="9144000" cy="2051158"/>
          </a:xfrm>
          <a:prstGeom prst="rect">
            <a:avLst/>
          </a:prstGeom>
        </p:spPr>
        <p:txBody>
          <a:bodyPr anchor="ctr">
            <a:noAutofit/>
          </a:bodyPr>
          <a:lstStyle/>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Yaohua</a:t>
            </a:r>
            <a:r>
              <a:rPr lang="en-US" sz="2400" dirty="0">
                <a:latin typeface="Cambria"/>
                <a:cs typeface="Cambria"/>
              </a:rPr>
              <a:t> Wang, Ivan </a:t>
            </a:r>
            <a:r>
              <a:rPr lang="en-US" sz="2400" dirty="0" err="1">
                <a:latin typeface="Cambria"/>
                <a:cs typeface="Cambria"/>
              </a:rPr>
              <a:t>Puddu</a:t>
            </a:r>
            <a:r>
              <a:rPr lang="en-US" sz="2400" dirty="0">
                <a:latin typeface="Cambria"/>
                <a:cs typeface="Cambria"/>
              </a:rPr>
              <a:t>, Mohammad </a:t>
            </a:r>
            <a:r>
              <a:rPr lang="en-US" sz="2400" dirty="0" err="1">
                <a:latin typeface="Cambria"/>
                <a:cs typeface="Cambria"/>
              </a:rPr>
              <a:t>Sadrosadati</a:t>
            </a:r>
            <a:r>
              <a:rPr lang="en-US" sz="2400" dirty="0">
                <a:latin typeface="Cambria"/>
                <a:cs typeface="Cambria"/>
              </a:rPr>
              <a:t>, Kaveh </a:t>
            </a:r>
            <a:r>
              <a:rPr lang="en-US" sz="2400" dirty="0" err="1">
                <a:latin typeface="Cambria"/>
                <a:cs typeface="Cambria"/>
              </a:rPr>
              <a:t>Razavi</a:t>
            </a:r>
            <a:r>
              <a:rPr lang="en-US" sz="2400" dirty="0">
                <a:latin typeface="Cambria"/>
                <a:cs typeface="Cambria"/>
              </a:rPr>
              <a:t>, Juan Gomez-Luna, Hasan Hassan, Nika Mansouri, </a:t>
            </a:r>
            <a:r>
              <a:rPr lang="en-US" sz="2400" dirty="0" err="1">
                <a:latin typeface="Cambria"/>
                <a:cs typeface="Cambria"/>
              </a:rPr>
              <a:t>Arash</a:t>
            </a:r>
            <a:r>
              <a:rPr lang="en-US" sz="2400" dirty="0">
                <a:latin typeface="Cambria"/>
                <a:cs typeface="Cambria"/>
              </a:rPr>
              <a:t> </a:t>
            </a:r>
            <a:r>
              <a:rPr lang="en-US" sz="2400" dirty="0" err="1">
                <a:latin typeface="Cambria"/>
                <a:cs typeface="Cambria"/>
              </a:rPr>
              <a:t>Tavakkol</a:t>
            </a:r>
            <a:r>
              <a:rPr lang="en-US" sz="2400" dirty="0">
                <a:latin typeface="Cambria"/>
                <a:cs typeface="Cambria"/>
              </a:rPr>
              <a:t>, </a:t>
            </a: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Jeremie</a:t>
            </a:r>
            <a:r>
              <a:rPr lang="en-US" sz="2400" dirty="0">
                <a:latin typeface="Cambria"/>
                <a:cs typeface="Cambria"/>
              </a:rPr>
              <a:t> Kim, </a:t>
            </a:r>
            <a:r>
              <a:rPr lang="en-US" sz="2400" dirty="0" err="1">
                <a:latin typeface="Cambria"/>
                <a:cs typeface="Cambria"/>
              </a:rPr>
              <a:t>Vivek</a:t>
            </a:r>
            <a:r>
              <a:rPr lang="en-US" sz="2400" dirty="0">
                <a:latin typeface="Cambria"/>
                <a:cs typeface="Cambria"/>
              </a:rPr>
              <a:t> Seshadri, </a:t>
            </a:r>
            <a:r>
              <a:rPr lang="en-US" sz="2400" dirty="0" err="1">
                <a:latin typeface="Cambria"/>
                <a:cs typeface="Cambria"/>
              </a:rPr>
              <a:t>Uksong</a:t>
            </a:r>
            <a:r>
              <a:rPr lang="en-US" sz="2400" dirty="0">
                <a:latin typeface="Cambria"/>
                <a:cs typeface="Cambria"/>
              </a:rPr>
              <a:t> Kang, </a:t>
            </a:r>
            <a:r>
              <a:rPr lang="en-US" sz="2400" dirty="0" err="1">
                <a:latin typeface="Cambria"/>
                <a:cs typeface="Cambria"/>
              </a:rPr>
              <a:t>Saugata</a:t>
            </a:r>
            <a:r>
              <a:rPr lang="en-US" sz="2400" dirty="0">
                <a:latin typeface="Cambria"/>
                <a:cs typeface="Cambria"/>
              </a:rPr>
              <a:t> </a:t>
            </a:r>
            <a:r>
              <a:rPr lang="en-US" sz="2400" dirty="0" err="1">
                <a:latin typeface="Cambria"/>
                <a:cs typeface="Cambria"/>
              </a:rPr>
              <a:t>Ghose</a:t>
            </a:r>
            <a:r>
              <a:rPr lang="en-US" sz="2400" dirty="0">
                <a:latin typeface="Cambria"/>
                <a:cs typeface="Cambria"/>
              </a:rPr>
              <a:t>, Rodolfo Azevedo,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7390" y="574759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22340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1" y="1094104"/>
            <a:ext cx="8987622" cy="5318753"/>
          </a:xfrm>
        </p:spPr>
        <p:txBody>
          <a:bodyPr/>
          <a:lstStyle/>
          <a:p>
            <a:r>
              <a:rPr lang="en-US" dirty="0">
                <a:solidFill>
                  <a:srgbClr val="0070C0"/>
                </a:solidFill>
              </a:rPr>
              <a:t>Problem:</a:t>
            </a:r>
            <a:r>
              <a:rPr lang="en-US" dirty="0"/>
              <a:t> </a:t>
            </a:r>
            <a:r>
              <a:rPr lang="en-US" sz="3200" dirty="0"/>
              <a:t>Cannot quickly destroy data in DRAM</a:t>
            </a:r>
          </a:p>
          <a:p>
            <a:r>
              <a:rPr lang="en-US" dirty="0">
                <a:solidFill>
                  <a:srgbClr val="00B050"/>
                </a:solidFill>
              </a:rPr>
              <a:t>Goal:</a:t>
            </a:r>
            <a:r>
              <a:rPr lang="en-US" dirty="0"/>
              <a:t> </a:t>
            </a:r>
            <a:r>
              <a:rPr lang="en-US" sz="3200" dirty="0"/>
              <a:t>Low-cost data destruction/randomization primitives in DRAM</a:t>
            </a:r>
          </a:p>
          <a:p>
            <a:r>
              <a:rPr lang="en-US" dirty="0">
                <a:solidFill>
                  <a:srgbClr val="FF08FF"/>
                </a:solidFill>
              </a:rPr>
              <a:t>Key Idea:</a:t>
            </a:r>
          </a:p>
          <a:p>
            <a:pPr lvl="1"/>
            <a:r>
              <a:rPr lang="en-US" dirty="0"/>
              <a:t>Generate random values in DRAM by slightly changing internal DRAM timing</a:t>
            </a:r>
          </a:p>
          <a:p>
            <a:pPr lvl="1"/>
            <a:r>
              <a:rPr lang="en-US" dirty="0"/>
              <a:t>Generate values that depend on process variation</a:t>
            </a:r>
          </a:p>
          <a:p>
            <a:r>
              <a:rPr lang="en-US" dirty="0">
                <a:solidFill>
                  <a:srgbClr val="FF0000"/>
                </a:solidFill>
              </a:rPr>
              <a:t>Key applications:</a:t>
            </a:r>
          </a:p>
          <a:p>
            <a:pPr marL="971550" lvl="1" indent="-514350">
              <a:buFont typeface="+mj-lt"/>
              <a:buAutoNum type="arabicPeriod"/>
            </a:pPr>
            <a:r>
              <a:rPr lang="en-US" dirty="0"/>
              <a:t>Physical Unclonable Functions (PUFs)</a:t>
            </a:r>
          </a:p>
          <a:p>
            <a:pPr marL="971550" lvl="1" indent="-514350">
              <a:buFont typeface="+mj-lt"/>
              <a:buAutoNum type="arabicPeriod"/>
            </a:pPr>
            <a:r>
              <a:rPr lang="en-US" dirty="0"/>
              <a:t>Cold Boot Attack Prevention Mechanism</a:t>
            </a:r>
          </a:p>
          <a:p>
            <a:pPr lvl="1"/>
            <a:endParaRPr lang="en-US" dirty="0"/>
          </a:p>
        </p:txBody>
      </p:sp>
    </p:spTree>
    <p:extLst>
      <p:ext uri="{BB962C8B-B14F-4D97-AF65-F5344CB8AC3E}">
        <p14:creationId xmlns:p14="http://schemas.microsoft.com/office/powerpoint/2010/main" val="20611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US-</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92AE9968-4748-754D-BFF4-FDD8BC1F3041}"/>
              </a:ext>
            </a:extLst>
          </p:cNvPr>
          <p:cNvSpPr>
            <a:spLocks noGrp="1"/>
          </p:cNvSpPr>
          <p:nvPr>
            <p:ph idx="1"/>
          </p:nvPr>
        </p:nvSpPr>
        <p:spPr>
          <a:xfrm>
            <a:off x="75991" y="1624127"/>
            <a:ext cx="5133334" cy="5361776"/>
          </a:xfrm>
        </p:spPr>
        <p:txBody>
          <a:bodyPr/>
          <a:lstStyle/>
          <a:p>
            <a:r>
              <a:rPr lang="en-US" sz="2400" dirty="0"/>
              <a:t>Assert the SA</a:t>
            </a:r>
          </a:p>
          <a:p>
            <a:r>
              <a:rPr lang="en-US" sz="2400" dirty="0"/>
              <a:t>The </a:t>
            </a:r>
            <a:r>
              <a:rPr lang="en-US" sz="2400" dirty="0" err="1"/>
              <a:t>bitline</a:t>
            </a:r>
            <a:r>
              <a:rPr lang="en-US" sz="2400" dirty="0"/>
              <a:t> is biased towards a value that depends on process variation</a:t>
            </a:r>
          </a:p>
          <a:p>
            <a:r>
              <a:rPr lang="en-US" sz="2400" dirty="0"/>
              <a:t>Assert the access transistor (</a:t>
            </a:r>
            <a:r>
              <a:rPr lang="en-US" sz="2400" dirty="0" err="1"/>
              <a:t>wordline</a:t>
            </a:r>
            <a:r>
              <a:rPr lang="en-US" sz="2400" dirty="0"/>
              <a:t>) - optional</a:t>
            </a:r>
          </a:p>
          <a:p>
            <a:r>
              <a:rPr lang="en-US" sz="2400" dirty="0"/>
              <a:t>The content of the cell is destroyed - - optional</a:t>
            </a:r>
          </a:p>
          <a:p>
            <a:r>
              <a:rPr lang="en-US" sz="2400" dirty="0"/>
              <a:t>The generated value depends on process variation</a:t>
            </a:r>
          </a:p>
          <a:p>
            <a:r>
              <a:rPr lang="en-US" sz="2400" dirty="0"/>
              <a:t>Value generated in the SA (it does not require a cell to generate a value)</a:t>
            </a:r>
          </a:p>
          <a:p>
            <a:pPr marL="0" indent="0">
              <a:buNone/>
            </a:pPr>
            <a:endParaRPr lang="en-US" dirty="0"/>
          </a:p>
          <a:p>
            <a:pPr lvl="1"/>
            <a:endParaRPr lang="en-US" dirty="0"/>
          </a:p>
        </p:txBody>
      </p:sp>
      <p:pic>
        <p:nvPicPr>
          <p:cNvPr id="8" name="Picture 7">
            <a:extLst>
              <a:ext uri="{FF2B5EF4-FFF2-40B4-BE49-F238E27FC236}">
                <a16:creationId xmlns:a16="http://schemas.microsoft.com/office/drawing/2014/main" id="{1B0F455D-AD5C-4F46-B5A9-1ACD4E76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61" y="2508167"/>
            <a:ext cx="4110152" cy="3480588"/>
          </a:xfrm>
          <a:prstGeom prst="rect">
            <a:avLst/>
          </a:prstGeom>
        </p:spPr>
      </p:pic>
      <p:sp>
        <p:nvSpPr>
          <p:cNvPr id="9" name="Oval 8">
            <a:extLst>
              <a:ext uri="{FF2B5EF4-FFF2-40B4-BE49-F238E27FC236}">
                <a16:creationId xmlns:a16="http://schemas.microsoft.com/office/drawing/2014/main" id="{2556D8AD-0162-5045-A5EE-838BC37D2F36}"/>
              </a:ext>
            </a:extLst>
          </p:cNvPr>
          <p:cNvSpPr/>
          <p:nvPr/>
        </p:nvSpPr>
        <p:spPr>
          <a:xfrm>
            <a:off x="20318" y="164867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8C3F5F6D-9E75-064F-B31F-43BE2C510377}"/>
              </a:ext>
            </a:extLst>
          </p:cNvPr>
          <p:cNvSpPr/>
          <p:nvPr/>
        </p:nvSpPr>
        <p:spPr>
          <a:xfrm>
            <a:off x="6927257" y="506350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1" name="Oval 10">
            <a:extLst>
              <a:ext uri="{FF2B5EF4-FFF2-40B4-BE49-F238E27FC236}">
                <a16:creationId xmlns:a16="http://schemas.microsoft.com/office/drawing/2014/main" id="{E6CE2AE1-110A-6A47-9671-E6D96F9BCBEE}"/>
              </a:ext>
            </a:extLst>
          </p:cNvPr>
          <p:cNvSpPr/>
          <p:nvPr/>
        </p:nvSpPr>
        <p:spPr>
          <a:xfrm>
            <a:off x="20318" y="212061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AF83B64C-A62D-8646-8B38-64CC2A31C258}"/>
              </a:ext>
            </a:extLst>
          </p:cNvPr>
          <p:cNvSpPr/>
          <p:nvPr/>
        </p:nvSpPr>
        <p:spPr>
          <a:xfrm>
            <a:off x="7175967" y="2544339"/>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Oval 12">
            <a:extLst>
              <a:ext uri="{FF2B5EF4-FFF2-40B4-BE49-F238E27FC236}">
                <a16:creationId xmlns:a16="http://schemas.microsoft.com/office/drawing/2014/main" id="{188D79F5-6FD3-9343-9351-CE9993F337B9}"/>
              </a:ext>
            </a:extLst>
          </p:cNvPr>
          <p:cNvSpPr/>
          <p:nvPr/>
        </p:nvSpPr>
        <p:spPr>
          <a:xfrm>
            <a:off x="20318" y="288717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Oval 13">
            <a:extLst>
              <a:ext uri="{FF2B5EF4-FFF2-40B4-BE49-F238E27FC236}">
                <a16:creationId xmlns:a16="http://schemas.microsoft.com/office/drawing/2014/main" id="{7EC6FEC9-B4D8-D64A-A95E-0818A279345A}"/>
              </a:ext>
            </a:extLst>
          </p:cNvPr>
          <p:cNvSpPr/>
          <p:nvPr/>
        </p:nvSpPr>
        <p:spPr>
          <a:xfrm>
            <a:off x="7175967" y="380392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5" name="Oval 14">
            <a:extLst>
              <a:ext uri="{FF2B5EF4-FFF2-40B4-BE49-F238E27FC236}">
                <a16:creationId xmlns:a16="http://schemas.microsoft.com/office/drawing/2014/main" id="{3AC5801A-E30F-2D42-877A-63F273A66418}"/>
              </a:ext>
            </a:extLst>
          </p:cNvPr>
          <p:cNvSpPr/>
          <p:nvPr/>
        </p:nvSpPr>
        <p:spPr>
          <a:xfrm>
            <a:off x="40638" y="3679741"/>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Oval 15">
            <a:extLst>
              <a:ext uri="{FF2B5EF4-FFF2-40B4-BE49-F238E27FC236}">
                <a16:creationId xmlns:a16="http://schemas.microsoft.com/office/drawing/2014/main" id="{1E9D2C83-652B-384E-9DF4-35D11F9182EC}"/>
              </a:ext>
            </a:extLst>
          </p:cNvPr>
          <p:cNvSpPr/>
          <p:nvPr/>
        </p:nvSpPr>
        <p:spPr>
          <a:xfrm>
            <a:off x="7272697" y="3190257"/>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1FCC4CF7-5445-FF43-9FED-689523648A04}"/>
              </a:ext>
            </a:extLst>
          </p:cNvPr>
          <p:cNvSpPr/>
          <p:nvPr/>
        </p:nvSpPr>
        <p:spPr>
          <a:xfrm>
            <a:off x="365758" y="607519"/>
            <a:ext cx="83820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8FF"/>
                </a:solidFill>
                <a:effectLst/>
                <a:uLnTx/>
                <a:uFillTx/>
                <a:latin typeface="Cambria" panose="02040503050406030204" pitchFamily="18" charset="0"/>
                <a:ea typeface="+mn-ea"/>
                <a:cs typeface="+mn-cs"/>
              </a:rPr>
              <a:t>Key idea: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SA before asserting the access transistor</a:t>
            </a:r>
          </a:p>
        </p:txBody>
      </p:sp>
      <p:sp>
        <p:nvSpPr>
          <p:cNvPr id="18" name="Rounded Rectangle 17">
            <a:extLst>
              <a:ext uri="{FF2B5EF4-FFF2-40B4-BE49-F238E27FC236}">
                <a16:creationId xmlns:a16="http://schemas.microsoft.com/office/drawing/2014/main" id="{B755AFC9-843E-FA4A-8A7A-2881F2DFBD35}"/>
              </a:ext>
            </a:extLst>
          </p:cNvPr>
          <p:cNvSpPr/>
          <p:nvPr/>
        </p:nvSpPr>
        <p:spPr>
          <a:xfrm>
            <a:off x="6571711" y="2298097"/>
            <a:ext cx="2531651"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94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P spid="10" grpId="0" animBg="1"/>
      <p:bldP spid="11" grpId="0" animBg="1"/>
      <p:bldP spid="12" grpId="0" animBg="1"/>
      <p:bldP spid="13" grpId="0" animBg="1"/>
      <p:bldP spid="14" grpId="0" animBg="1"/>
      <p:bldP spid="15" grpId="0" animBg="1"/>
      <p:bldP spid="16" grpId="0" animBg="1"/>
      <p:bldP spid="18" grpId="0" animBg="1"/>
      <p:bldP spid="18" grpId="1"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Primitive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a:t>Comparison with state-of-the-art DRAM primitives for cloning data in DRAM</a:t>
            </a:r>
          </a:p>
          <a:p>
            <a:r>
              <a:rPr lang="en-US" sz="2800" dirty="0"/>
              <a:t>Latency and energy to overwrite a DRAM row:</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err="1"/>
              <a:t>Dataplant</a:t>
            </a:r>
            <a:r>
              <a:rPr lang="en-US" sz="2800" dirty="0"/>
              <a:t> is much </a:t>
            </a:r>
            <a:r>
              <a:rPr lang="en-US" sz="2800" dirty="0">
                <a:solidFill>
                  <a:srgbClr val="FF08FF"/>
                </a:solidFill>
              </a:rPr>
              <a:t>faster and energy efficient</a:t>
            </a:r>
          </a:p>
          <a:p>
            <a:endParaRPr lang="en-US" sz="2800" dirty="0"/>
          </a:p>
          <a:p>
            <a:endParaRPr lang="en-US" sz="2800" dirty="0"/>
          </a:p>
          <a:p>
            <a:endParaRPr lang="en-US" sz="2800" dirty="0"/>
          </a:p>
          <a:p>
            <a:endParaRPr lang="en-US" dirty="0"/>
          </a:p>
          <a:p>
            <a:pPr lvl="1"/>
            <a:endParaRPr lang="en-US" dirty="0"/>
          </a:p>
        </p:txBody>
      </p:sp>
      <p:pic>
        <p:nvPicPr>
          <p:cNvPr id="12" name="Picture 11">
            <a:extLst>
              <a:ext uri="{FF2B5EF4-FFF2-40B4-BE49-F238E27FC236}">
                <a16:creationId xmlns:a16="http://schemas.microsoft.com/office/drawing/2014/main" id="{5A23A102-376A-1649-815B-5E893E5DA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01" y="2471420"/>
            <a:ext cx="8661400" cy="2971800"/>
          </a:xfrm>
          <a:prstGeom prst="rect">
            <a:avLst/>
          </a:prstGeom>
        </p:spPr>
      </p:pic>
      <p:sp>
        <p:nvSpPr>
          <p:cNvPr id="6" name="Rectangle 5">
            <a:extLst>
              <a:ext uri="{FF2B5EF4-FFF2-40B4-BE49-F238E27FC236}">
                <a16:creationId xmlns:a16="http://schemas.microsoft.com/office/drawing/2014/main" id="{AE581C45-FFD4-9B4C-A847-E1A8AF694C3F}"/>
              </a:ext>
            </a:extLst>
          </p:cNvPr>
          <p:cNvSpPr/>
          <p:nvPr/>
        </p:nvSpPr>
        <p:spPr>
          <a:xfrm>
            <a:off x="467544" y="4509120"/>
            <a:ext cx="8280920" cy="722084"/>
          </a:xfrm>
          <a:prstGeom prst="rect">
            <a:avLst/>
          </a:prstGeom>
          <a:noFill/>
          <a:ln w="57150">
            <a:solidFill>
              <a:srgbClr val="FF00C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0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Newest Work: </a:t>
            </a:r>
            <a:r>
              <a:rPr lang="en-US" sz="3600" dirty="0" err="1"/>
              <a:t>Shouji</a:t>
            </a:r>
            <a:r>
              <a:rPr lang="en-US" sz="3600" dirty="0"/>
              <a:t> </a:t>
            </a:r>
            <a:r>
              <a:rPr lang="en-US" sz="3000" b="1" dirty="0"/>
              <a:t>[</a:t>
            </a:r>
            <a:r>
              <a:rPr lang="en-US" sz="3000" b="1" dirty="0" err="1"/>
              <a:t>Alser</a:t>
            </a:r>
            <a:r>
              <a:rPr lang="en-US" sz="3000" b="1" dirty="0"/>
              <a:t>+, Bioinformatics 2019]</a:t>
            </a:r>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64129931"/>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PUF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err="1"/>
              <a:t>Dataplant</a:t>
            </a:r>
            <a:r>
              <a:rPr lang="en-US" sz="2800" dirty="0"/>
              <a:t> is more </a:t>
            </a:r>
            <a:r>
              <a:rPr lang="en-US" sz="2800" dirty="0">
                <a:solidFill>
                  <a:schemeClr val="accent6"/>
                </a:solidFill>
              </a:rPr>
              <a:t>resilient to temperature changes</a:t>
            </a:r>
          </a:p>
          <a:p>
            <a:endParaRPr lang="en-US" sz="2800" dirty="0">
              <a:solidFill>
                <a:schemeClr val="accent6"/>
              </a:solidFill>
            </a:endParaRPr>
          </a:p>
          <a:p>
            <a:endParaRPr lang="en-US" sz="2800" dirty="0"/>
          </a:p>
          <a:p>
            <a:endParaRPr lang="en-US" sz="2800" dirty="0"/>
          </a:p>
          <a:p>
            <a:pPr marL="0" indent="0">
              <a:buNone/>
            </a:pPr>
            <a:endParaRPr lang="en-US" sz="2800" dirty="0"/>
          </a:p>
          <a:p>
            <a:endParaRPr lang="en-US" sz="2800" dirty="0"/>
          </a:p>
          <a:p>
            <a:endParaRPr lang="en-US" sz="2800" dirty="0"/>
          </a:p>
          <a:p>
            <a:r>
              <a:rPr lang="en-US" sz="2800" dirty="0" err="1">
                <a:solidFill>
                  <a:srgbClr val="0070C0"/>
                </a:solidFill>
              </a:rPr>
              <a:t>Dataplant</a:t>
            </a:r>
            <a:r>
              <a:rPr lang="en-US" sz="2800" dirty="0">
                <a:solidFill>
                  <a:srgbClr val="0070C0"/>
                </a:solidFill>
              </a:rPr>
              <a:t> is faster </a:t>
            </a:r>
            <a:r>
              <a:rPr lang="en-US" sz="2800" dirty="0"/>
              <a:t>than the state-of-the-art DRAM PUFs</a:t>
            </a:r>
          </a:p>
          <a:p>
            <a:pPr lvl="1"/>
            <a:r>
              <a:rPr lang="en-US" sz="2000" dirty="0"/>
              <a:t>DRAM Latency PUF evaluation time: </a:t>
            </a:r>
            <a:r>
              <a:rPr lang="en-US" sz="2000" u="sng" dirty="0"/>
              <a:t>87 </a:t>
            </a:r>
            <a:r>
              <a:rPr lang="en-US" sz="2000" u="sng" dirty="0" err="1"/>
              <a:t>ms</a:t>
            </a:r>
            <a:endParaRPr lang="en-US" sz="2000" u="sng" dirty="0"/>
          </a:p>
          <a:p>
            <a:pPr lvl="1"/>
            <a:r>
              <a:rPr lang="en-US" sz="2000" b="1" u="sng" dirty="0" err="1"/>
              <a:t>Dataplant</a:t>
            </a:r>
            <a:r>
              <a:rPr lang="en-US" sz="2000" b="1" u="sng" dirty="0"/>
              <a:t> PUF </a:t>
            </a:r>
            <a:r>
              <a:rPr lang="en-US" sz="2000" dirty="0"/>
              <a:t>evaluation time: </a:t>
            </a:r>
            <a:r>
              <a:rPr lang="en-US" sz="2000" b="1" u="sng" dirty="0">
                <a:solidFill>
                  <a:srgbClr val="FF08FF"/>
                </a:solidFill>
              </a:rPr>
              <a:t>8.7 </a:t>
            </a:r>
            <a:r>
              <a:rPr lang="en-US" sz="2000" b="1" u="sng" dirty="0" err="1">
                <a:solidFill>
                  <a:srgbClr val="FF08FF"/>
                </a:solidFill>
              </a:rPr>
              <a:t>ms</a:t>
            </a:r>
            <a:r>
              <a:rPr lang="en-US" sz="2000" b="1" u="sng" dirty="0">
                <a:solidFill>
                  <a:srgbClr val="FF08FF"/>
                </a:solidFill>
              </a:rPr>
              <a:t> (10X faster)</a:t>
            </a:r>
          </a:p>
          <a:p>
            <a:endParaRPr lang="en-US" dirty="0"/>
          </a:p>
          <a:p>
            <a:pPr lvl="1"/>
            <a:endParaRPr lang="en-US" dirty="0"/>
          </a:p>
        </p:txBody>
      </p:sp>
      <p:pic>
        <p:nvPicPr>
          <p:cNvPr id="10" name="Picture 9">
            <a:extLst>
              <a:ext uri="{FF2B5EF4-FFF2-40B4-BE49-F238E27FC236}">
                <a16:creationId xmlns:a16="http://schemas.microsoft.com/office/drawing/2014/main" id="{98D81BC9-9B32-DD44-BBCB-1FCEE9C3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7" y="2081866"/>
            <a:ext cx="6577273" cy="2411367"/>
          </a:xfrm>
          <a:prstGeom prst="rect">
            <a:avLst/>
          </a:prstGeom>
        </p:spPr>
      </p:pic>
      <p:sp>
        <p:nvSpPr>
          <p:cNvPr id="3" name="Rounded Rectangle 2">
            <a:extLst>
              <a:ext uri="{FF2B5EF4-FFF2-40B4-BE49-F238E27FC236}">
                <a16:creationId xmlns:a16="http://schemas.microsoft.com/office/drawing/2014/main" id="{565DAD26-044D-8A47-B087-2D99AA46A396}"/>
              </a:ext>
            </a:extLst>
          </p:cNvPr>
          <p:cNvSpPr/>
          <p:nvPr/>
        </p:nvSpPr>
        <p:spPr>
          <a:xfrm>
            <a:off x="1219200" y="1981199"/>
            <a:ext cx="5384800" cy="85751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E5B0D94-924B-DE49-8C69-8E52DC10DFE3}"/>
              </a:ext>
            </a:extLst>
          </p:cNvPr>
          <p:cNvSpPr/>
          <p:nvPr/>
        </p:nvSpPr>
        <p:spPr>
          <a:xfrm>
            <a:off x="1219200" y="3108027"/>
            <a:ext cx="5384800" cy="32097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1325A88-2FFB-5C46-A6B5-D35B4A2BFC56}"/>
              </a:ext>
            </a:extLst>
          </p:cNvPr>
          <p:cNvSpPr/>
          <p:nvPr/>
        </p:nvSpPr>
        <p:spPr>
          <a:xfrm>
            <a:off x="1219200" y="1632187"/>
            <a:ext cx="51828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DRAM Latency PUF: Large changes with temperature </a:t>
            </a:r>
          </a:p>
        </p:txBody>
      </p:sp>
      <p:sp>
        <p:nvSpPr>
          <p:cNvPr id="9" name="Rectangle 8">
            <a:extLst>
              <a:ext uri="{FF2B5EF4-FFF2-40B4-BE49-F238E27FC236}">
                <a16:creationId xmlns:a16="http://schemas.microsoft.com/office/drawing/2014/main" id="{22F50481-2DA0-0644-B858-6D667A88C566}"/>
              </a:ext>
            </a:extLst>
          </p:cNvPr>
          <p:cNvSpPr/>
          <p:nvPr/>
        </p:nvSpPr>
        <p:spPr>
          <a:xfrm>
            <a:off x="1179854" y="3481308"/>
            <a:ext cx="47286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srgbClr val="FF08FF"/>
                </a:solidFill>
                <a:effectLst/>
                <a:uLnTx/>
                <a:uFillTx/>
                <a:latin typeface="Calibri" panose="020F0502020204030204"/>
                <a:ea typeface="+mn-ea"/>
                <a:cs typeface="+mn-cs"/>
              </a:rPr>
              <a:t>Dataplant</a:t>
            </a:r>
            <a:r>
              <a:rPr kumimoji="0" lang="en-US" sz="1800" b="1" i="0" u="sng" strike="noStrike" kern="1200" cap="none" spc="0" normalizeH="0" baseline="0" noProof="0" dirty="0">
                <a:ln>
                  <a:noFill/>
                </a:ln>
                <a:solidFill>
                  <a:srgbClr val="FF08FF"/>
                </a:solidFill>
                <a:effectLst/>
                <a:uLnTx/>
                <a:uFillTx/>
                <a:latin typeface="Calibri" panose="020F0502020204030204"/>
                <a:ea typeface="+mn-ea"/>
                <a:cs typeface="+mn-cs"/>
              </a:rPr>
              <a:t> PUF</a:t>
            </a: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 Small changes with temperature </a:t>
            </a:r>
          </a:p>
        </p:txBody>
      </p:sp>
    </p:spTree>
    <p:extLst>
      <p:ext uri="{BB962C8B-B14F-4D97-AF65-F5344CB8AC3E}">
        <p14:creationId xmlns:p14="http://schemas.microsoft.com/office/powerpoint/2010/main" val="38203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animBg="1"/>
      <p:bldP spid="6" grpId="0" animBg="1"/>
      <p:bldP spid="4" grpId="0"/>
      <p:bldP spid="9"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More on </a:t>
            </a:r>
            <a:r>
              <a:rPr lang="en-US" dirty="0" err="1"/>
              <a:t>Dataplant</a:t>
            </a:r>
            <a:endParaRPr lang="en-US" dirty="0"/>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844182515"/>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282</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3" name="Picture 12">
            <a:extLst>
              <a:ext uri="{FF2B5EF4-FFF2-40B4-BE49-F238E27FC236}">
                <a16:creationId xmlns:a16="http://schemas.microsoft.com/office/drawing/2014/main" id="{E67A7A6E-BA9A-BA49-A06E-6C7352EF7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84557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284</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285</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46873923"/>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289</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0484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290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291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292</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293</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294</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295</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296</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297</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525344"/>
            <a:ext cx="899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dirty="0">
                <a:solidFill>
                  <a:srgbClr val="000000"/>
                </a:solidFill>
                <a:latin typeface="Arial" charset="0"/>
              </a:rPr>
              <a:t>Source: De </a:t>
            </a:r>
            <a:r>
              <a:rPr lang="en-US" altLang="en-US" sz="1000" dirty="0" err="1">
                <a:solidFill>
                  <a:srgbClr val="000000"/>
                </a:solidFill>
                <a:latin typeface="Arial" charset="0"/>
              </a:rPr>
              <a:t>Galván</a:t>
            </a:r>
            <a:r>
              <a:rPr lang="en-US" altLang="en-US" sz="1000" dirty="0">
                <a:solidFill>
                  <a:srgbClr val="000000"/>
                </a:solidFill>
                <a:latin typeface="Arial" charset="0"/>
              </a:rPr>
              <a:t> - Puente del </a:t>
            </a:r>
            <a:r>
              <a:rPr lang="en-US" altLang="en-US" sz="1000" dirty="0" err="1">
                <a:solidFill>
                  <a:srgbClr val="000000"/>
                </a:solidFill>
                <a:latin typeface="Arial" charset="0"/>
              </a:rPr>
              <a:t>Alamillo.jpg</a:t>
            </a:r>
            <a:r>
              <a:rPr lang="en-US" altLang="en-US" sz="1000" dirty="0">
                <a:solidFill>
                  <a:srgbClr val="000000"/>
                </a:solidFill>
                <a:latin typeface="Arial" charset="0"/>
              </a:rPr>
              <a:t> on </a:t>
            </a:r>
            <a:r>
              <a:rPr lang="en-US" altLang="en-US" sz="1000" dirty="0" err="1">
                <a:solidFill>
                  <a:srgbClr val="000000"/>
                </a:solidFill>
                <a:latin typeface="Arial" charset="0"/>
              </a:rPr>
              <a:t>Enciclopedia.us.es</a:t>
            </a:r>
            <a:r>
              <a:rPr lang="en-US" altLang="en-US" sz="1000" dirty="0">
                <a:solidFill>
                  <a:srgbClr val="000000"/>
                </a:solidFill>
                <a:latin typeface="Arial" charset="0"/>
              </a:rPr>
              <a:t>, GFDL, https://</a:t>
            </a:r>
            <a:r>
              <a:rPr lang="en-US" altLang="en-US" sz="1000" dirty="0" err="1">
                <a:solidFill>
                  <a:srgbClr val="000000"/>
                </a:solidFill>
                <a:latin typeface="Arial" charset="0"/>
              </a:rPr>
              <a:t>commons.wikimedia.org</a:t>
            </a:r>
            <a:r>
              <a:rPr lang="en-US" altLang="en-US" sz="1000" dirty="0">
                <a:solidFill>
                  <a:srgbClr val="000000"/>
                </a:solidFill>
                <a:latin typeface="Arial" charset="0"/>
              </a:rPr>
              <a:t>/w/</a:t>
            </a:r>
            <a:r>
              <a:rPr lang="en-US" altLang="en-US" sz="1000" dirty="0" err="1">
                <a:solidFill>
                  <a:srgbClr val="000000"/>
                </a:solidFill>
                <a:latin typeface="Arial" charset="0"/>
              </a:rPr>
              <a:t>index.php?curid</a:t>
            </a:r>
            <a:r>
              <a:rPr lang="en-US" altLang="en-US" sz="1000" dirty="0">
                <a:solidFill>
                  <a:srgbClr val="000000"/>
                </a:solidFill>
                <a:latin typeface="Arial" charset="0"/>
              </a:rPr>
              <a:t>=15026095</a:t>
            </a:r>
          </a:p>
        </p:txBody>
      </p:sp>
      <p:pic>
        <p:nvPicPr>
          <p:cNvPr id="6" name="Content Placeholder 5">
            <a:extLst>
              <a:ext uri="{FF2B5EF4-FFF2-40B4-BE49-F238E27FC236}">
                <a16:creationId xmlns:a16="http://schemas.microsoft.com/office/drawing/2014/main" id="{CE331610-7D51-E644-AE59-8D8A76795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95" y="996950"/>
            <a:ext cx="8588409" cy="5194300"/>
          </a:xfrm>
        </p:spPr>
      </p:pic>
    </p:spTree>
    <p:extLst>
      <p:ext uri="{BB962C8B-B14F-4D97-AF65-F5344CB8AC3E}">
        <p14:creationId xmlns:p14="http://schemas.microsoft.com/office/powerpoint/2010/main" val="3744420511"/>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7D2-B791-694C-85B7-0EE4DA95B29D}"/>
              </a:ext>
            </a:extLst>
          </p:cNvPr>
          <p:cNvSpPr>
            <a:spLocks noGrp="1"/>
          </p:cNvSpPr>
          <p:nvPr>
            <p:ph type="title"/>
          </p:nvPr>
        </p:nvSpPr>
        <p:spPr/>
        <p:txBody>
          <a:bodyPr/>
          <a:lstStyle/>
          <a:p>
            <a:r>
              <a:rPr lang="en-US" dirty="0"/>
              <a:t>Another Principled Design</a:t>
            </a:r>
          </a:p>
        </p:txBody>
      </p:sp>
      <p:pic>
        <p:nvPicPr>
          <p:cNvPr id="7" name="Content Placeholder 6">
            <a:extLst>
              <a:ext uri="{FF2B5EF4-FFF2-40B4-BE49-F238E27FC236}">
                <a16:creationId xmlns:a16="http://schemas.microsoft.com/office/drawing/2014/main" id="{568ED8B6-D72E-1C44-B230-571BC99CB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225" y="980728"/>
            <a:ext cx="8092215" cy="5379484"/>
          </a:xfrm>
        </p:spPr>
      </p:pic>
      <p:sp>
        <p:nvSpPr>
          <p:cNvPr id="4" name="Slide Number Placeholder 3">
            <a:extLst>
              <a:ext uri="{FF2B5EF4-FFF2-40B4-BE49-F238E27FC236}">
                <a16:creationId xmlns:a16="http://schemas.microsoft.com/office/drawing/2014/main" id="{8F72EF25-EDBC-6C40-9674-D49E77D2DF95}"/>
              </a:ext>
            </a:extLst>
          </p:cNvPr>
          <p:cNvSpPr>
            <a:spLocks noGrp="1"/>
          </p:cNvSpPr>
          <p:nvPr>
            <p:ph type="sldNum" sz="quarter" idx="11"/>
          </p:nvPr>
        </p:nvSpPr>
        <p:spPr/>
        <p:txBody>
          <a:bodyPr/>
          <a:lstStyle/>
          <a:p>
            <a:pPr>
              <a:defRPr/>
            </a:pPr>
            <a:fld id="{B84FBA80-169A-CF4F-81AB-23BBF8E699B7}" type="slidenum">
              <a:rPr lang="en-US" altLang="en-US" smtClean="0"/>
              <a:pPr>
                <a:defRPr/>
              </a:pPr>
              <a:t>298</a:t>
            </a:fld>
            <a:endParaRPr lang="en-US" altLang="en-US"/>
          </a:p>
        </p:txBody>
      </p:sp>
      <p:sp>
        <p:nvSpPr>
          <p:cNvPr id="8" name="TextBox 7">
            <a:extLst>
              <a:ext uri="{FF2B5EF4-FFF2-40B4-BE49-F238E27FC236}">
                <a16:creationId xmlns:a16="http://schemas.microsoft.com/office/drawing/2014/main" id="{0E1FFE22-57E3-2644-8F4F-1A30DD7277E2}"/>
              </a:ext>
            </a:extLst>
          </p:cNvPr>
          <p:cNvSpPr txBox="1"/>
          <p:nvPr/>
        </p:nvSpPr>
        <p:spPr>
          <a:xfrm>
            <a:off x="207062" y="6597352"/>
            <a:ext cx="6885218" cy="215444"/>
          </a:xfrm>
          <a:prstGeom prst="rect">
            <a:avLst/>
          </a:prstGeom>
          <a:noFill/>
        </p:spPr>
        <p:txBody>
          <a:bodyPr wrap="none" rtlCol="0">
            <a:spAutoFit/>
          </a:bodyPr>
          <a:lstStyle/>
          <a:p>
            <a:r>
              <a:rPr lang="en-US" sz="800" dirty="0"/>
              <a:t>Source: </a:t>
            </a:r>
            <a:r>
              <a:rPr lang="en-US" sz="800" dirty="0">
                <a:hlinkClick r:id="rId3"/>
              </a:rPr>
              <a:t>https://www.archdaily.com/245628/how-not-to-host-the-olympics-part-iii/6051758999_5df1511bb5_z-4</a:t>
            </a:r>
            <a:r>
              <a:rPr lang="en-US" sz="800" dirty="0"/>
              <a:t>   Photo via CC Flickr User Vaidas M.</a:t>
            </a:r>
          </a:p>
        </p:txBody>
      </p:sp>
    </p:spTree>
    <p:extLst>
      <p:ext uri="{BB962C8B-B14F-4D97-AF65-F5344CB8AC3E}">
        <p14:creationId xmlns:p14="http://schemas.microsoft.com/office/powerpoint/2010/main" val="2170954794"/>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299</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83794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2426143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300</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302</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303</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5A34-20B3-9240-93FA-38EDAC3BB456}"/>
              </a:ext>
            </a:extLst>
          </p:cNvPr>
          <p:cNvSpPr>
            <a:spLocks noGrp="1"/>
          </p:cNvSpPr>
          <p:nvPr>
            <p:ph type="title"/>
          </p:nvPr>
        </p:nvSpPr>
        <p:spPr/>
        <p:txBody>
          <a:bodyPr/>
          <a:lstStyle/>
          <a:p>
            <a:r>
              <a:rPr lang="en-US" dirty="0"/>
              <a:t>Déjà vu From IMW 2013</a:t>
            </a:r>
          </a:p>
        </p:txBody>
      </p:sp>
      <p:sp>
        <p:nvSpPr>
          <p:cNvPr id="3" name="Content Placeholder 2">
            <a:extLst>
              <a:ext uri="{FF2B5EF4-FFF2-40B4-BE49-F238E27FC236}">
                <a16:creationId xmlns:a16="http://schemas.microsoft.com/office/drawing/2014/main" id="{0C2C83E8-A011-EE4D-A5C8-72C257549333}"/>
              </a:ext>
            </a:extLst>
          </p:cNvPr>
          <p:cNvSpPr>
            <a:spLocks noGrp="1"/>
          </p:cNvSpPr>
          <p:nvPr>
            <p:ph idx="1"/>
          </p:nvPr>
        </p:nvSpPr>
        <p:spPr>
          <a:xfrm>
            <a:off x="228600" y="980728"/>
            <a:ext cx="8610600" cy="5195664"/>
          </a:xfrm>
        </p:spPr>
        <p:txBody>
          <a:bodyPr/>
          <a:lstStyle/>
          <a:p>
            <a:r>
              <a:rPr lang="en-US" sz="1700" dirty="0"/>
              <a:t>Onur Mutlu,</a:t>
            </a:r>
            <a:br>
              <a:rPr lang="en-US" sz="1700" dirty="0"/>
            </a:br>
            <a:r>
              <a:rPr lang="en-US" sz="1700" b="1" dirty="0">
                <a:hlinkClick r:id="rId2"/>
              </a:rPr>
              <a:t>"Memory Scaling: A Systems Architecture Perspective"</a:t>
            </a:r>
            <a:br>
              <a:rPr lang="en-US" sz="1700" dirty="0"/>
            </a:br>
            <a:r>
              <a:rPr lang="en-US" sz="1700" i="1" dirty="0"/>
              <a:t>Proceedings of the </a:t>
            </a:r>
            <a:r>
              <a:rPr lang="en-US" sz="1700" i="1" dirty="0">
                <a:hlinkClick r:id="rId3"/>
              </a:rPr>
              <a:t>5th International Memory Workshop</a:t>
            </a:r>
            <a:r>
              <a:rPr lang="en-US" sz="1700" i="1" dirty="0"/>
              <a:t> (</a:t>
            </a:r>
            <a:r>
              <a:rPr lang="en-US" sz="1700" b="1" i="1" dirty="0"/>
              <a:t>IMW</a:t>
            </a:r>
            <a:r>
              <a:rPr lang="en-US" sz="1700" i="1" dirty="0"/>
              <a:t>)</a:t>
            </a:r>
            <a:r>
              <a:rPr lang="en-US" sz="1700" dirty="0"/>
              <a:t>, Monterey, CA, May 2013. </a:t>
            </a:r>
            <a:r>
              <a:rPr lang="en-US" sz="1700" dirty="0">
                <a:hlinkClick r:id="rId4"/>
              </a:rPr>
              <a:t>Slides (pptx)</a:t>
            </a:r>
            <a:r>
              <a:rPr lang="en-US" sz="1700" dirty="0"/>
              <a:t> </a:t>
            </a:r>
            <a:r>
              <a:rPr lang="en-US" sz="1700" dirty="0">
                <a:hlinkClick r:id="rId5"/>
              </a:rPr>
              <a:t>(pdf)</a:t>
            </a:r>
            <a:r>
              <a:rPr lang="en-US" sz="1700" dirty="0"/>
              <a:t> </a:t>
            </a:r>
            <a:br>
              <a:rPr lang="en-US" sz="1700" dirty="0"/>
            </a:br>
            <a:r>
              <a:rPr lang="en-US" sz="1700" dirty="0">
                <a:hlinkClick r:id="rId6"/>
              </a:rPr>
              <a:t>EETimes Reprint</a:t>
            </a:r>
            <a:endParaRPr lang="en-US" sz="1700" dirty="0"/>
          </a:p>
          <a:p>
            <a:pPr marL="0" indent="0">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843B4EE0-2F54-6B42-B367-E67B762F0A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8BEAFA3-099E-5F4F-BCD8-46D2F8E4087A}"/>
              </a:ext>
            </a:extLst>
          </p:cNvPr>
          <p:cNvPicPr>
            <a:picLocks noChangeAspect="1"/>
          </p:cNvPicPr>
          <p:nvPr/>
        </p:nvPicPr>
        <p:blipFill>
          <a:blip r:embed="rId7"/>
          <a:stretch>
            <a:fillRect/>
          </a:stretch>
        </p:blipFill>
        <p:spPr>
          <a:xfrm>
            <a:off x="321599" y="2492896"/>
            <a:ext cx="8066751" cy="1503288"/>
          </a:xfrm>
          <a:prstGeom prst="rect">
            <a:avLst/>
          </a:prstGeom>
        </p:spPr>
      </p:pic>
      <p:pic>
        <p:nvPicPr>
          <p:cNvPr id="7" name="Picture 6">
            <a:extLst>
              <a:ext uri="{FF2B5EF4-FFF2-40B4-BE49-F238E27FC236}">
                <a16:creationId xmlns:a16="http://schemas.microsoft.com/office/drawing/2014/main" id="{263DE6E9-8E62-E744-83B8-09CC87307AF5}"/>
              </a:ext>
            </a:extLst>
          </p:cNvPr>
          <p:cNvPicPr>
            <a:picLocks noChangeAspect="1"/>
          </p:cNvPicPr>
          <p:nvPr/>
        </p:nvPicPr>
        <p:blipFill>
          <a:blip r:embed="rId8"/>
          <a:stretch>
            <a:fillRect/>
          </a:stretch>
        </p:blipFill>
        <p:spPr>
          <a:xfrm>
            <a:off x="971600" y="4189555"/>
            <a:ext cx="6919044" cy="2263781"/>
          </a:xfrm>
          <a:prstGeom prst="rect">
            <a:avLst/>
          </a:prstGeom>
        </p:spPr>
      </p:pic>
    </p:spTree>
    <p:extLst>
      <p:ext uri="{BB962C8B-B14F-4D97-AF65-F5344CB8AC3E}">
        <p14:creationId xmlns:p14="http://schemas.microsoft.com/office/powerpoint/2010/main" val="1691773897"/>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305</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363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For Some Open Problems, See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4470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308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661952"/>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D7CC-532F-7747-B2AA-B5648C18339B}"/>
              </a:ext>
            </a:extLst>
          </p:cNvPr>
          <p:cNvSpPr>
            <a:spLocks noGrp="1"/>
          </p:cNvSpPr>
          <p:nvPr>
            <p:ph type="title"/>
          </p:nvPr>
        </p:nvSpPr>
        <p:spPr/>
        <p:txBody>
          <a:bodyPr/>
          <a:lstStyle/>
          <a:p>
            <a:r>
              <a:rPr lang="en-US" dirty="0"/>
              <a:t>Food for Thought: Two Quotes</a:t>
            </a:r>
          </a:p>
        </p:txBody>
      </p:sp>
      <p:sp>
        <p:nvSpPr>
          <p:cNvPr id="3" name="Content Placeholder 2">
            <a:extLst>
              <a:ext uri="{FF2B5EF4-FFF2-40B4-BE49-F238E27FC236}">
                <a16:creationId xmlns:a16="http://schemas.microsoft.com/office/drawing/2014/main" id="{96C63D4A-C4FE-FE4E-B747-46129F6B02CA}"/>
              </a:ext>
            </a:extLst>
          </p:cNvPr>
          <p:cNvSpPr>
            <a:spLocks noGrp="1"/>
          </p:cNvSpPr>
          <p:nvPr>
            <p:ph idx="1"/>
          </p:nvPr>
        </p:nvSpPr>
        <p:spPr/>
        <p:txBody>
          <a:bodyPr/>
          <a:lstStyle/>
          <a:p>
            <a:pPr marL="0" indent="0">
              <a:buNone/>
            </a:pPr>
            <a:r>
              <a:rPr lang="en-US" i="1" dirty="0">
                <a:solidFill>
                  <a:srgbClr val="0432FF"/>
                </a:solidFill>
              </a:rPr>
              <a:t>The reasonable man adapts himself to the world; </a:t>
            </a:r>
          </a:p>
          <a:p>
            <a:pPr marL="0" indent="0">
              <a:buNone/>
            </a:pPr>
            <a:r>
              <a:rPr lang="en-US" i="1" dirty="0">
                <a:solidFill>
                  <a:srgbClr val="0432FF"/>
                </a:solidFill>
              </a:rPr>
              <a:t>The unreasonable one persists in trying adapt the world to himself. </a:t>
            </a:r>
          </a:p>
          <a:p>
            <a:pPr marL="0" indent="0">
              <a:buNone/>
            </a:pPr>
            <a:r>
              <a:rPr lang="en-US" i="1" dirty="0">
                <a:solidFill>
                  <a:srgbClr val="0432FF"/>
                </a:solidFill>
              </a:rPr>
              <a:t>Therefore all progress depends on the unreasonable man.</a:t>
            </a:r>
          </a:p>
          <a:p>
            <a:pPr marL="0" indent="0">
              <a:buNone/>
            </a:pPr>
            <a:endParaRPr lang="en-US" dirty="0"/>
          </a:p>
          <a:p>
            <a:pPr marL="0" indent="0">
              <a:buNone/>
            </a:pPr>
            <a:r>
              <a:rPr lang="en-US" b="1" dirty="0"/>
              <a:t>George Bernard Shaw</a:t>
            </a:r>
          </a:p>
          <a:p>
            <a:pPr marL="0" indent="0">
              <a:buNone/>
            </a:pPr>
            <a:br>
              <a:rPr lang="en-US" dirty="0"/>
            </a:br>
            <a:endParaRPr lang="en-US" dirty="0"/>
          </a:p>
          <a:p>
            <a:pPr marL="0" indent="0">
              <a:buNone/>
            </a:pPr>
            <a:r>
              <a:rPr lang="en-US" dirty="0">
                <a:solidFill>
                  <a:srgbClr val="FF0000"/>
                </a:solidFill>
              </a:rPr>
              <a:t>Progress is impossible without change, </a:t>
            </a:r>
          </a:p>
          <a:p>
            <a:pPr marL="0" indent="0">
              <a:buNone/>
            </a:pPr>
            <a:r>
              <a:rPr lang="en-US" dirty="0">
                <a:solidFill>
                  <a:srgbClr val="FF0000"/>
                </a:solidFill>
              </a:rPr>
              <a:t>and those who cannot change their minds </a:t>
            </a:r>
          </a:p>
          <a:p>
            <a:pPr marL="0" indent="0">
              <a:buNone/>
            </a:pPr>
            <a:r>
              <a:rPr lang="en-US" dirty="0">
                <a:solidFill>
                  <a:srgbClr val="FF0000"/>
                </a:solidFill>
              </a:rPr>
              <a:t>cannot change anything.</a:t>
            </a:r>
          </a:p>
          <a:p>
            <a:endParaRPr lang="en-US" dirty="0"/>
          </a:p>
        </p:txBody>
      </p:sp>
      <p:sp>
        <p:nvSpPr>
          <p:cNvPr id="4" name="Slide Number Placeholder 3">
            <a:extLst>
              <a:ext uri="{FF2B5EF4-FFF2-40B4-BE49-F238E27FC236}">
                <a16:creationId xmlns:a16="http://schemas.microsoft.com/office/drawing/2014/main" id="{6021C7CE-A8E5-F841-AD64-A7EF1AB494A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CF7BE5-8694-4847-AD44-329B213B98C3}"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082164D3-9C32-E64D-BB99-29608596F757}"/>
              </a:ext>
            </a:extLst>
          </p:cNvPr>
          <p:cNvSpPr txBox="1"/>
          <p:nvPr/>
        </p:nvSpPr>
        <p:spPr>
          <a:xfrm>
            <a:off x="103239" y="6607277"/>
            <a:ext cx="7991290"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Image: By Alvin Langdon Coburn - Illustrated London News, p. 575 (subscription required), PD-US, https://</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en.wikipedia.org</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index.php?curid</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=49887931</a:t>
            </a:r>
          </a:p>
        </p:txBody>
      </p:sp>
      <p:pic>
        <p:nvPicPr>
          <p:cNvPr id="7" name="Picture 6">
            <a:extLst>
              <a:ext uri="{FF2B5EF4-FFF2-40B4-BE49-F238E27FC236}">
                <a16:creationId xmlns:a16="http://schemas.microsoft.com/office/drawing/2014/main" id="{0C1DC7AA-F09D-3B42-B399-EA20CB524FFE}"/>
              </a:ext>
            </a:extLst>
          </p:cNvPr>
          <p:cNvPicPr>
            <a:picLocks noChangeAspect="1"/>
          </p:cNvPicPr>
          <p:nvPr/>
        </p:nvPicPr>
        <p:blipFill>
          <a:blip r:embed="rId2"/>
          <a:stretch>
            <a:fillRect/>
          </a:stretch>
        </p:blipFill>
        <p:spPr>
          <a:xfrm>
            <a:off x="6477000" y="2971800"/>
            <a:ext cx="2132919" cy="3000255"/>
          </a:xfrm>
          <a:prstGeom prst="rect">
            <a:avLst/>
          </a:prstGeom>
        </p:spPr>
      </p:pic>
    </p:spTree>
    <p:extLst>
      <p:ext uri="{BB962C8B-B14F-4D97-AF65-F5344CB8AC3E}">
        <p14:creationId xmlns:p14="http://schemas.microsoft.com/office/powerpoint/2010/main" val="2398377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Quick Note: 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~300X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3560855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June 2019</a:t>
            </a:r>
          </a:p>
          <a:p>
            <a:r>
              <a:rPr lang="en-US" sz="2200" dirty="0"/>
              <a:t>Design Automation Summer School @ DAC 2019</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Enabling Computation with </a:t>
            </a:r>
            <a:br>
              <a:rPr lang="en-US" sz="4200" dirty="0"/>
            </a:br>
            <a:r>
              <a:rPr lang="en-US" sz="4200" dirty="0"/>
              <a:t>Minimal Data Movement:</a:t>
            </a:r>
            <a:br>
              <a:rPr lang="en-US" sz="4200" dirty="0"/>
            </a:br>
            <a:r>
              <a:rPr lang="en-US" sz="4200" dirty="0">
                <a:solidFill>
                  <a:srgbClr val="FF0000"/>
                </a:solidFill>
              </a:rPr>
              <a:t>Changing the Computing Paradigm</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97043385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313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5319773"/>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2536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99058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057650748"/>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2381500"/>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381789142"/>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7888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992986269"/>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59514466"/>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44480315"/>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3789452571"/>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a:t>FPGA-Based Testing Infrastructures</a:t>
            </a:r>
            <a:br>
              <a:rPr lang="en-US" sz="4000" dirty="0"/>
            </a:br>
            <a:r>
              <a:rPr lang="en-US" sz="4000" dirty="0"/>
              <a:t>		for Memory Scaling Issues</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4443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81403011"/>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2423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35365184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427817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Tesseract: Extra Slides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641228440"/>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376919465"/>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1656414839"/>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42888319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31831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3973925031"/>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346510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More on Data Movement in Google Consumer Workloads</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a:t>
            </a:fld>
            <a:endParaRPr kumimoji="0" lang="en-US" alt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60689986"/>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39459080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344</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42505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604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26349"/>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a:t>
            </a:r>
            <a:br>
              <a:rPr kumimoji="0" lang="en-US" sz="3000" b="1" i="0" u="none" strike="noStrike" kern="1200" cap="none" spc="0" normalizeH="0" baseline="0" noProof="0" dirty="0">
                <a:ln>
                  <a:noFill/>
                </a:ln>
                <a:solidFill>
                  <a:prstClr val="black"/>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chemeClr val="accent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L1</a:t>
                  </a:r>
                  <a:endParaRPr kumimoji="0" lang="en-US" sz="105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95000"/>
                      </a:prstClr>
                    </a:solidFill>
                    <a:effectLst/>
                    <a:uLnTx/>
                    <a:uFillTx/>
                    <a:latin typeface="Gill Sans MT"/>
                    <a:ea typeface="+mn-ea"/>
                    <a:cs typeface="+mn-cs"/>
                  </a:rPr>
                  <a:t>CPU</a:t>
                </a:r>
                <a:endParaRPr kumimoji="0" lang="en-US" sz="1200" b="1" i="0"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Compute Unit </a:t>
            </a:r>
          </a:p>
        </p:txBody>
      </p:sp>
    </p:spTree>
    <p:extLst>
      <p:ext uri="{BB962C8B-B14F-4D97-AF65-F5344CB8AC3E}">
        <p14:creationId xmlns:p14="http://schemas.microsoft.com/office/powerpoint/2010/main" val="28884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implement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3053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by 55.4%</a:t>
            </a:r>
            <a:br>
              <a:rPr kumimoji="0" lang="en-US" sz="2800" b="1" i="0" u="none" strike="noStrike" kern="1200" cap="none" spc="0" normalizeH="0" baseline="0" noProof="0" dirty="0">
                <a:ln>
                  <a:noFill/>
                </a:ln>
                <a:solidFill>
                  <a:srgbClr val="FFFFFF"/>
                </a:solidFill>
                <a:effectLst/>
                <a:uLnTx/>
                <a:uFillTx/>
                <a:latin typeface="Gill Sans MT"/>
                <a:ea typeface="+mn-ea"/>
                <a:cs typeface="+mn-cs"/>
              </a:rPr>
            </a:br>
            <a:r>
              <a:rPr kumimoji="0" lang="en-US" sz="2800" b="1" i="0" u="none" strike="noStrike" kern="1200" cap="none" spc="0" normalizeH="0" baseline="0" noProof="0" dirty="0">
                <a:ln>
                  <a:noFill/>
                </a:ln>
                <a:solidFill>
                  <a:srgbClr val="FFFFFF"/>
                </a:solidFill>
                <a:effectLst/>
                <a:uLnTx/>
                <a:uFillTx/>
                <a:latin typeface="Gill Sans MT"/>
                <a:ea typeface="+mn-ea"/>
                <a:cs typeface="+mn-cs"/>
              </a:rPr>
              <a:t>and improves performance by 54.2% on average</a:t>
            </a:r>
          </a:p>
        </p:txBody>
      </p:sp>
    </p:spTree>
    <p:extLst>
      <p:ext uri="{BB962C8B-B14F-4D97-AF65-F5344CB8AC3E}">
        <p14:creationId xmlns:p14="http://schemas.microsoft.com/office/powerpoint/2010/main" val="16957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TextBox 7"/>
          <p:cNvSpPr txBox="1"/>
          <p:nvPr/>
        </p:nvSpPr>
        <p:spPr>
          <a:xfrm>
            <a:off x="152400" y="144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10" name="TextBox 9"/>
          <p:cNvSpPr txBox="1"/>
          <p:nvPr/>
        </p:nvSpPr>
        <p:spPr>
          <a:xfrm>
            <a:off x="152400" y="2895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2</a:t>
            </a:r>
          </a:p>
        </p:txBody>
      </p:sp>
      <p:sp>
        <p:nvSpPr>
          <p:cNvPr id="5" name="TextBox 4"/>
          <p:cNvSpPr txBox="1"/>
          <p:nvPr/>
        </p:nvSpPr>
        <p:spPr>
          <a:xfrm>
            <a:off x="990599" y="1477090"/>
            <a:ext cx="80010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Understand the</a:t>
            </a:r>
            <a:r>
              <a:rPr kumimoji="0" lang="en-US" sz="2800" b="1" i="0" u="none" strike="noStrike" kern="1200" cap="none" spc="0" normalizeH="0" baseline="0" noProof="0" dirty="0">
                <a:ln>
                  <a:noFill/>
                </a:ln>
                <a:solidFill>
                  <a:prstClr val="black">
                    <a:lumMod val="65000"/>
                    <a:lumOff val="35000"/>
                  </a:prstClr>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related bottlenecks in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modern consumer workloads</a:t>
            </a:r>
            <a:endParaRPr kumimoji="0" lang="en-US" sz="32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1" name="Rectangle 10"/>
          <p:cNvSpPr/>
          <p:nvPr/>
        </p:nvSpPr>
        <p:spPr>
          <a:xfrm>
            <a:off x="990600" y="2932459"/>
            <a:ext cx="8001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Analyze opportunities to </a:t>
            </a:r>
            <a:r>
              <a:rPr kumimoji="0" lang="en-US" sz="2800" b="1" i="0" u="none" strike="noStrike" kern="1200" cap="none" spc="-100" normalizeH="0" baseline="0" noProof="0" dirty="0">
                <a:ln>
                  <a:noFill/>
                </a:ln>
                <a:solidFill>
                  <a:srgbClr val="0000FF"/>
                </a:solidFill>
                <a:effectLst/>
                <a:uLnTx/>
                <a:uFillTx/>
                <a:latin typeface="Gill Sans MT"/>
                <a:ea typeface="+mn-ea"/>
                <a:cs typeface="Adobe Garamond Pro"/>
              </a:rPr>
              <a:t>mitigate</a:t>
            </a:r>
            <a:r>
              <a:rPr kumimoji="0" lang="en-US" sz="2800" b="1" i="0" u="none" strike="noStrike" kern="1200" cap="none" spc="-100" normalizeH="0" baseline="0" noProof="0" dirty="0">
                <a:ln>
                  <a:noFill/>
                </a:ln>
                <a:solidFill>
                  <a:srgbClr val="1F497D"/>
                </a:solidFill>
                <a:effectLst/>
                <a:uLnTx/>
                <a:uFillTx/>
                <a:latin typeface="Gill Sans MT"/>
                <a:ea typeface="+mn-ea"/>
                <a:cs typeface="Adobe Garamond Pro"/>
              </a:rPr>
              <a:t> </a:t>
            </a:r>
            <a:r>
              <a:rPr kumimoji="0" lang="en-US" sz="2800" b="1" i="0" u="none" strike="noStrike" kern="1200" cap="none" spc="-100" normalizeH="0" baseline="0" noProof="0" dirty="0">
                <a:ln>
                  <a:noFill/>
                </a:ln>
                <a:solidFill>
                  <a:srgbClr val="C00000"/>
                </a:solidFill>
                <a:effectLst/>
                <a:uLnTx/>
                <a:uFillTx/>
                <a:latin typeface="Gill Sans MT"/>
                <a:ea typeface="+mn-ea"/>
                <a:cs typeface="Adobe Garamond Pro"/>
              </a:rPr>
              <a:t>data movement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by using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processing-in-memory (PIM)</a:t>
            </a:r>
            <a:b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br>
            <a:endParaRPr kumimoji="0" lang="en-US" sz="2000" b="0"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4" name="Rectangle 13"/>
          <p:cNvSpPr/>
          <p:nvPr/>
        </p:nvSpPr>
        <p:spPr>
          <a:xfrm>
            <a:off x="990599" y="4482405"/>
            <a:ext cx="8001001" cy="138499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Design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PIM logic</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that can </a:t>
            </a:r>
            <a:r>
              <a:rPr kumimoji="0" lang="en-US" sz="2800" b="1" i="0" u="none" strike="noStrike" kern="1200" cap="none" spc="0" normalizeH="0" baseline="0" noProof="0" dirty="0">
                <a:ln>
                  <a:noFill/>
                </a:ln>
                <a:solidFill>
                  <a:srgbClr val="0000FF"/>
                </a:solidFill>
                <a:effectLst/>
                <a:uLnTx/>
                <a:uFillTx/>
                <a:latin typeface="Gill Sans MT"/>
                <a:ea typeface="+mn-ea"/>
                <a:cs typeface="Adobe Garamond Pro"/>
              </a:rPr>
              <a:t>maximize energy efficiency</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 given</a:t>
            </a:r>
            <a:r>
              <a:rPr kumimoji="0" lang="en-US" sz="2800" b="1" i="0" u="none" strike="noStrike" kern="1200" cap="none" spc="0" normalizeH="0" baseline="0" noProof="0" dirty="0">
                <a:ln>
                  <a:noFill/>
                </a:ln>
                <a:solidFill>
                  <a:srgbClr val="595959"/>
                </a:solidFill>
                <a:effectLst/>
                <a:uLnTx/>
                <a:uFillTx/>
                <a:latin typeface="Gill Sans MT"/>
                <a:ea typeface="+mn-ea"/>
                <a:cs typeface="Adobe Garamond Pro"/>
              </a:rPr>
              <a:t> </a:t>
            </a:r>
            <a:r>
              <a:rPr kumimoji="0" lang="en-US" sz="2800" b="1" i="0" u="none" strike="noStrike" kern="1200" cap="none" spc="0" normalizeH="0" baseline="0" noProof="0" dirty="0">
                <a:ln>
                  <a:noFill/>
                </a:ln>
                <a:solidFill>
                  <a:srgbClr val="C00000"/>
                </a:solidFill>
                <a:effectLst/>
                <a:uLnTx/>
                <a:uFillTx/>
                <a:latin typeface="Gill Sans MT"/>
                <a:ea typeface="+mn-ea"/>
                <a:cs typeface="Adobe Garamond Pro"/>
              </a:rPr>
              <a:t>the limited area and energy budget </a:t>
            </a:r>
            <a:r>
              <a:rPr kumimoji="0" lang="en-US" sz="2800" b="1" i="0" u="none" strike="noStrike" kern="1200" cap="none" spc="0" normalizeH="0" baseline="0" noProof="0" dirty="0">
                <a:ln>
                  <a:noFill/>
                </a:ln>
                <a:solidFill>
                  <a:srgbClr val="1F497D"/>
                </a:solidFill>
                <a:effectLst/>
                <a:uLnTx/>
                <a:uFillTx/>
                <a:latin typeface="Gill Sans MT"/>
                <a:ea typeface="+mn-ea"/>
                <a:cs typeface="Adobe Garamond Pro"/>
              </a:rPr>
              <a:t>in consumer devices</a:t>
            </a:r>
            <a:endParaRPr kumimoji="0" lang="en-US" sz="2800" b="1" i="0" u="none" strike="noStrike" kern="1200" cap="none" spc="0" normalizeH="0" baseline="0" noProof="0" dirty="0">
              <a:ln>
                <a:noFill/>
              </a:ln>
              <a:solidFill>
                <a:srgbClr val="C00000"/>
              </a:solidFill>
              <a:effectLst/>
              <a:uLnTx/>
              <a:uFillTx/>
              <a:latin typeface="Gill Sans MT"/>
              <a:ea typeface="+mn-ea"/>
              <a:cs typeface="Adobe Garamond Pro"/>
            </a:endParaRPr>
          </a:p>
        </p:txBody>
      </p:sp>
      <p:sp>
        <p:nvSpPr>
          <p:cNvPr id="15" name="TextBox 14"/>
          <p:cNvSpPr txBox="1"/>
          <p:nvPr/>
        </p:nvSpPr>
        <p:spPr>
          <a:xfrm>
            <a:off x="152400" y="4489608"/>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95959"/>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354562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1" grpId="0"/>
      <p:bldP spid="14" grpId="0"/>
      <p:bldP spid="15" grpId="0"/>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sz="3600" dirty="0">
                <a:solidFill>
                  <a:schemeClr val="tx2"/>
                </a:solidFill>
                <a:cs typeface="Adobe Garamond Pro"/>
              </a:rPr>
              <a:t>Background</a:t>
            </a:r>
            <a:endParaRPr lang="en-US" sz="3600" dirty="0">
              <a:solidFill>
                <a:schemeClr val="bg1">
                  <a:lumMod val="65000"/>
                </a:schemeClr>
              </a:solidFill>
              <a:cs typeface="Adobe Garamond Pro"/>
            </a:endParaRP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059528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2DD8-50A9-B240-97ED-190684EED9A7}"/>
              </a:ext>
            </a:extLst>
          </p:cNvPr>
          <p:cNvSpPr>
            <a:spLocks noGrp="1"/>
          </p:cNvSpPr>
          <p:nvPr>
            <p:ph type="title"/>
          </p:nvPr>
        </p:nvSpPr>
        <p:spPr/>
        <p:txBody>
          <a:bodyPr/>
          <a:lstStyle/>
          <a:p>
            <a:r>
              <a:rPr lang="en-US" dirty="0"/>
              <a:t>More on Genome Analysis: Another Talk</a:t>
            </a:r>
          </a:p>
        </p:txBody>
      </p:sp>
      <p:sp>
        <p:nvSpPr>
          <p:cNvPr id="3" name="Content Placeholder 2">
            <a:extLst>
              <a:ext uri="{FF2B5EF4-FFF2-40B4-BE49-F238E27FC236}">
                <a16:creationId xmlns:a16="http://schemas.microsoft.com/office/drawing/2014/main" id="{1E01959D-B597-2544-821C-FDED963A8250}"/>
              </a:ext>
            </a:extLst>
          </p:cNvPr>
          <p:cNvSpPr>
            <a:spLocks noGrp="1"/>
          </p:cNvSpPr>
          <p:nvPr>
            <p:ph idx="1"/>
          </p:nvPr>
        </p:nvSpPr>
        <p:spPr>
          <a:xfrm>
            <a:off x="228600" y="980728"/>
            <a:ext cx="8610600" cy="5123656"/>
          </a:xfrm>
        </p:spPr>
        <p:txBody>
          <a:bodyPr/>
          <a:lstStyle/>
          <a:p>
            <a:r>
              <a:rPr lang="en-US" sz="1600" dirty="0"/>
              <a:t>Onur Mutlu,</a:t>
            </a:r>
            <a:br>
              <a:rPr lang="en-US" sz="1600" dirty="0"/>
            </a:br>
            <a:r>
              <a:rPr lang="en-US" sz="1600" b="1" dirty="0">
                <a:hlinkClick r:id="rId2"/>
              </a:rPr>
              <a:t>"Accelerating Genome Analysis: A Primer on an Ongoing Journey"</a:t>
            </a:r>
            <a:r>
              <a:rPr lang="en-US" sz="1600" dirty="0"/>
              <a:t> </a:t>
            </a:r>
            <a:br>
              <a:rPr lang="en-US" sz="1600" dirty="0"/>
            </a:br>
            <a:r>
              <a:rPr lang="en-US" sz="1600" i="1" dirty="0"/>
              <a:t>Keynote talk at </a:t>
            </a:r>
            <a:r>
              <a:rPr lang="en-US" sz="1600" i="1" dirty="0">
                <a:hlinkClick r:id="rId3"/>
              </a:rPr>
              <a:t>2nd Workshop on Accelerator Architecture in Computational Biology and Bioinformatics</a:t>
            </a:r>
            <a:r>
              <a:rPr lang="en-US" sz="1600" i="1" dirty="0"/>
              <a:t> (</a:t>
            </a:r>
            <a:r>
              <a:rPr lang="en-US" sz="1600" b="1" i="1" dirty="0"/>
              <a:t>AACBB</a:t>
            </a:r>
            <a:r>
              <a:rPr lang="en-US" sz="1600" i="1" dirty="0"/>
              <a:t>)</a:t>
            </a:r>
            <a:r>
              <a:rPr lang="en-US" sz="1600" dirty="0"/>
              <a:t>, Washington, DC, USA, February 2019. </a:t>
            </a:r>
            <a:br>
              <a:rPr lang="en-US" sz="1600" dirty="0"/>
            </a:br>
            <a:r>
              <a:rPr lang="en-US" sz="1600" dirty="0"/>
              <a:t>[</a:t>
            </a:r>
            <a:r>
              <a:rPr lang="en-US" sz="1600" dirty="0">
                <a:hlinkClick r:id="rId2"/>
              </a:rPr>
              <a:t>Slides (pptx)</a:t>
            </a:r>
            <a:r>
              <a:rPr lang="en-US" sz="1600" dirty="0">
                <a:hlinkClick r:id="rId4"/>
              </a:rPr>
              <a:t>(pdf)</a:t>
            </a:r>
            <a:r>
              <a:rPr lang="en-US" sz="1600" dirty="0"/>
              <a:t>] </a:t>
            </a:r>
            <a:br>
              <a:rPr lang="en-US" sz="1600" dirty="0"/>
            </a:br>
            <a:r>
              <a:rPr lang="en-US" sz="1600" dirty="0"/>
              <a:t>[</a:t>
            </a:r>
            <a:r>
              <a:rPr lang="en-US" sz="1600" dirty="0">
                <a:hlinkClick r:id="rId5"/>
              </a:rPr>
              <a:t>Video</a:t>
            </a:r>
            <a:r>
              <a:rPr lang="en-US" sz="16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B0288D49-8E87-6046-851D-E43B36753A2A}"/>
              </a:ext>
            </a:extLst>
          </p:cNvPr>
          <p:cNvSpPr>
            <a:spLocks noGrp="1"/>
          </p:cNvSpPr>
          <p:nvPr>
            <p:ph type="sldNum" sz="quarter" idx="11"/>
          </p:nvPr>
        </p:nvSpPr>
        <p:spPr/>
        <p:txBody>
          <a:bodyPr/>
          <a:lstStyle/>
          <a:p>
            <a:fld id="{323594FA-E141-4234-AE05-360401972BE7}" type="slidenum">
              <a:rPr lang="en-US" altLang="en-US" smtClean="0"/>
              <a:pPr/>
              <a:t>35</a:t>
            </a:fld>
            <a:endParaRPr lang="en-US" altLang="en-US"/>
          </a:p>
        </p:txBody>
      </p:sp>
      <p:pic>
        <p:nvPicPr>
          <p:cNvPr id="5" name="Picture 4">
            <a:extLst>
              <a:ext uri="{FF2B5EF4-FFF2-40B4-BE49-F238E27FC236}">
                <a16:creationId xmlns:a16="http://schemas.microsoft.com/office/drawing/2014/main" id="{9275487E-1C87-C64B-B371-CED03C20E1BB}"/>
              </a:ext>
            </a:extLst>
          </p:cNvPr>
          <p:cNvPicPr>
            <a:picLocks noChangeAspect="1"/>
          </p:cNvPicPr>
          <p:nvPr/>
        </p:nvPicPr>
        <p:blipFill>
          <a:blip r:embed="rId6"/>
          <a:stretch>
            <a:fillRect/>
          </a:stretch>
        </p:blipFill>
        <p:spPr>
          <a:xfrm>
            <a:off x="1561998" y="2539250"/>
            <a:ext cx="5943804" cy="3770070"/>
          </a:xfrm>
          <a:prstGeom prst="rect">
            <a:avLst/>
          </a:prstGeom>
        </p:spPr>
      </p:pic>
      <p:sp>
        <p:nvSpPr>
          <p:cNvPr id="6" name="TextBox 5">
            <a:extLst>
              <a:ext uri="{FF2B5EF4-FFF2-40B4-BE49-F238E27FC236}">
                <a16:creationId xmlns:a16="http://schemas.microsoft.com/office/drawing/2014/main" id="{A8B209F4-E0F6-5C46-B231-79B3C7562ABF}"/>
              </a:ext>
            </a:extLst>
          </p:cNvPr>
          <p:cNvSpPr txBox="1"/>
          <p:nvPr/>
        </p:nvSpPr>
        <p:spPr>
          <a:xfrm>
            <a:off x="1979712" y="6472238"/>
            <a:ext cx="5425460" cy="369332"/>
          </a:xfrm>
          <a:prstGeom prst="rect">
            <a:avLst/>
          </a:prstGeom>
          <a:noFill/>
        </p:spPr>
        <p:txBody>
          <a:bodyPr wrap="none" rtlCol="0">
            <a:spAutoFit/>
          </a:bodyPr>
          <a:lstStyle/>
          <a:p>
            <a:r>
              <a:rPr lang="en-US" dirty="0">
                <a:solidFill>
                  <a:srgbClr val="0000FF"/>
                </a:solidFill>
                <a:hlinkClick r:id="rId5">
                  <a:extLst>
                    <a:ext uri="{A12FA001-AC4F-418D-AE19-62706E023703}">
                      <ahyp:hlinkClr xmlns:ahyp="http://schemas.microsoft.com/office/drawing/2018/hyperlinkcolor" val="tx"/>
                    </a:ext>
                  </a:extLst>
                </a:hlinkClick>
              </a:rPr>
              <a:t>https://www.youtube.com/watch?v=hPnSmfwu2-A</a:t>
            </a:r>
            <a:r>
              <a:rPr lang="en-US" dirty="0">
                <a:solidFill>
                  <a:srgbClr val="0000FF"/>
                </a:solidFill>
              </a:rPr>
              <a:t> </a:t>
            </a:r>
          </a:p>
        </p:txBody>
      </p:sp>
    </p:spTree>
    <p:extLst>
      <p:ext uri="{BB962C8B-B14F-4D97-AF65-F5344CB8AC3E}">
        <p14:creationId xmlns:p14="http://schemas.microsoft.com/office/powerpoint/2010/main" val="1367284079"/>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438400" y="4267200"/>
            <a:ext cx="5111462" cy="2457974"/>
          </a:xfrm>
          <a:prstGeom prst="rect">
            <a:avLst/>
          </a:prstGeom>
        </p:spPr>
      </p:pic>
      <p:sp>
        <p:nvSpPr>
          <p:cNvPr id="2" name="Title 1"/>
          <p:cNvSpPr>
            <a:spLocks noGrp="1"/>
          </p:cNvSpPr>
          <p:nvPr>
            <p:ph type="title"/>
          </p:nvPr>
        </p:nvSpPr>
        <p:spPr>
          <a:xfrm>
            <a:off x="-304800" y="0"/>
            <a:ext cx="9753600" cy="914400"/>
          </a:xfrm>
        </p:spPr>
        <p:txBody>
          <a:bodyPr/>
          <a:lstStyle/>
          <a:p>
            <a:r>
              <a:rPr lang="en-US" sz="3300" dirty="0"/>
              <a:t>Potential Solution to Address Data Movement </a:t>
            </a:r>
          </a:p>
        </p:txBody>
      </p:sp>
      <p:sp>
        <p:nvSpPr>
          <p:cNvPr id="3" name="Content Placeholder 2"/>
          <p:cNvSpPr>
            <a:spLocks noGrp="1"/>
          </p:cNvSpPr>
          <p:nvPr>
            <p:ph idx="1"/>
          </p:nvPr>
        </p:nvSpPr>
        <p:spPr>
          <a:xfrm>
            <a:off x="152400" y="838200"/>
            <a:ext cx="9067800" cy="5410200"/>
          </a:xfrm>
        </p:spPr>
        <p:txBody>
          <a:bodyPr>
            <a:normAutofit/>
          </a:bodyPr>
          <a:lstStyle/>
          <a:p>
            <a:r>
              <a:rPr lang="en-US" sz="2800" dirty="0">
                <a:solidFill>
                  <a:schemeClr val="tx2"/>
                </a:solidFill>
              </a:rPr>
              <a:t>Processing-in-Memory (PIM) </a:t>
            </a:r>
          </a:p>
          <a:p>
            <a:pPr lvl="1"/>
            <a:r>
              <a:rPr lang="en-US" sz="2400" dirty="0"/>
              <a:t>A potential solution to </a:t>
            </a:r>
            <a:r>
              <a:rPr lang="en-US" sz="2400" dirty="0">
                <a:solidFill>
                  <a:srgbClr val="0000FF"/>
                </a:solidFill>
              </a:rPr>
              <a:t>reduce data movement</a:t>
            </a:r>
          </a:p>
          <a:p>
            <a:pPr lvl="1"/>
            <a:r>
              <a:rPr lang="en-US" sz="2400" dirty="0">
                <a:solidFill>
                  <a:srgbClr val="0000FF"/>
                </a:solidFill>
              </a:rPr>
              <a:t>Idea:</a:t>
            </a:r>
            <a:r>
              <a:rPr lang="en-US" sz="2400" dirty="0"/>
              <a:t> move computation close to data</a:t>
            </a:r>
          </a:p>
          <a:p>
            <a:pPr lvl="1"/>
            <a:endParaRPr lang="en-US" sz="2200" dirty="0"/>
          </a:p>
          <a:p>
            <a:pPr marL="457200" lvl="1" indent="0">
              <a:buNone/>
            </a:pPr>
            <a:endParaRPr lang="en-US" sz="2000" dirty="0"/>
          </a:p>
          <a:p>
            <a:endParaRPr lang="en-US" sz="2600" dirty="0">
              <a:solidFill>
                <a:schemeClr val="tx2"/>
              </a:solidFill>
            </a:endParaRPr>
          </a:p>
          <a:p>
            <a:pPr marL="0" indent="0">
              <a:buNone/>
            </a:pPr>
            <a:endParaRPr lang="en-US" sz="2600" dirty="0">
              <a:solidFill>
                <a:schemeClr val="tx2"/>
              </a:solidFill>
            </a:endParaRPr>
          </a:p>
          <a:p>
            <a:r>
              <a:rPr lang="en-US" sz="2800" dirty="0">
                <a:solidFill>
                  <a:schemeClr val="tx2"/>
                </a:solidFill>
              </a:rPr>
              <a:t>Enabled by recent advances in 3D-stacked memory</a:t>
            </a:r>
          </a:p>
        </p:txBody>
      </p:sp>
      <p:pic>
        <p:nvPicPr>
          <p:cNvPr id="26" name="Picture 25"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8</a:t>
            </a:r>
          </a:p>
        </p:txBody>
      </p:sp>
      <p:sp>
        <p:nvSpPr>
          <p:cNvPr id="29" name="Rectangle 28"/>
          <p:cNvSpPr/>
          <p:nvPr/>
        </p:nvSpPr>
        <p:spPr>
          <a:xfrm>
            <a:off x="1600200" y="2286000"/>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Reduces data movement</a:t>
            </a:r>
          </a:p>
        </p:txBody>
      </p:sp>
      <p:sp>
        <p:nvSpPr>
          <p:cNvPr id="33" name="TextBox 32"/>
          <p:cNvSpPr txBox="1"/>
          <p:nvPr/>
        </p:nvSpPr>
        <p:spPr>
          <a:xfrm>
            <a:off x="1524000" y="2743200"/>
            <a:ext cx="55352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Exploits large in-memory bandwidth</a:t>
            </a:r>
          </a:p>
        </p:txBody>
      </p:sp>
      <p:sp>
        <p:nvSpPr>
          <p:cNvPr id="36" name="TextBox 35"/>
          <p:cNvSpPr txBox="1"/>
          <p:nvPr/>
        </p:nvSpPr>
        <p:spPr>
          <a:xfrm>
            <a:off x="1524001" y="3200400"/>
            <a:ext cx="6400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Exploits shorter access latency to memory</a:t>
            </a:r>
          </a:p>
        </p:txBody>
      </p:sp>
      <p:pic>
        <p:nvPicPr>
          <p:cNvPr id="37" name="Picture 36"/>
          <p:cNvPicPr>
            <a:picLocks noChangeAspect="1"/>
          </p:cNvPicPr>
          <p:nvPr/>
        </p:nvPicPr>
        <p:blipFill>
          <a:blip r:embed="rId5"/>
          <a:stretch>
            <a:fillRect/>
          </a:stretch>
        </p:blipFill>
        <p:spPr>
          <a:xfrm>
            <a:off x="1143000" y="2286000"/>
            <a:ext cx="457200" cy="533400"/>
          </a:xfrm>
          <a:prstGeom prst="rect">
            <a:avLst/>
          </a:prstGeom>
        </p:spPr>
      </p:pic>
      <p:pic>
        <p:nvPicPr>
          <p:cNvPr id="38" name="Picture 37"/>
          <p:cNvPicPr>
            <a:picLocks noChangeAspect="1"/>
          </p:cNvPicPr>
          <p:nvPr/>
        </p:nvPicPr>
        <p:blipFill>
          <a:blip r:embed="rId5"/>
          <a:stretch>
            <a:fillRect/>
          </a:stretch>
        </p:blipFill>
        <p:spPr>
          <a:xfrm>
            <a:off x="1143000" y="2743200"/>
            <a:ext cx="457200" cy="533400"/>
          </a:xfrm>
          <a:prstGeom prst="rect">
            <a:avLst/>
          </a:prstGeom>
        </p:spPr>
      </p:pic>
      <p:pic>
        <p:nvPicPr>
          <p:cNvPr id="39" name="Picture 38"/>
          <p:cNvPicPr>
            <a:picLocks noChangeAspect="1"/>
          </p:cNvPicPr>
          <p:nvPr/>
        </p:nvPicPr>
        <p:blipFill>
          <a:blip r:embed="rId5"/>
          <a:stretch>
            <a:fillRect/>
          </a:stretch>
        </p:blipFill>
        <p:spPr>
          <a:xfrm>
            <a:off x="1143000" y="3200400"/>
            <a:ext cx="457200" cy="533400"/>
          </a:xfrm>
          <a:prstGeom prst="rect">
            <a:avLst/>
          </a:prstGeom>
        </p:spPr>
      </p:pic>
    </p:spTree>
    <p:extLst>
      <p:ext uri="{BB962C8B-B14F-4D97-AF65-F5344CB8AC3E}">
        <p14:creationId xmlns:p14="http://schemas.microsoft.com/office/powerpoint/2010/main" val="303904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6"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sz="3600" dirty="0">
                <a:solidFill>
                  <a:schemeClr val="tx2"/>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p>
          <a:p>
            <a:pPr marL="342900" lvl="1" indent="-342900">
              <a:buFont typeface="Arial" pitchFamily="34" charset="0"/>
              <a:buChar char="•"/>
            </a:pPr>
            <a:r>
              <a:rPr lang="en-US" dirty="0">
                <a:solidFill>
                  <a:schemeClr val="bg1">
                    <a:lumMod val="65000"/>
                  </a:schemeClr>
                </a:solidFill>
                <a:cs typeface="Adobe Garamond Pro"/>
              </a:rPr>
              <a:t>Evaluation</a:t>
            </a:r>
          </a:p>
          <a:p>
            <a:pPr marL="342900" lvl="1" indent="-342900">
              <a:buFont typeface="Arial" pitchFamily="34" charset="0"/>
              <a:buChar char="•"/>
            </a:pPr>
            <a:r>
              <a:rPr lang="en-US" dirty="0">
                <a:solidFill>
                  <a:schemeClr val="bg1">
                    <a:lumMod val="6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67577050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Analysis Methodology</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sz="2800" dirty="0">
                <a:solidFill>
                  <a:schemeClr val="tx2"/>
                </a:solidFill>
                <a:cs typeface="Adobe Garamond Pro"/>
              </a:rPr>
              <a:t>Workload Characterization</a:t>
            </a:r>
          </a:p>
          <a:p>
            <a:pPr lvl="1"/>
            <a:r>
              <a:rPr lang="en-US" sz="2400" dirty="0">
                <a:cs typeface="Adobe Garamond Pro"/>
              </a:rPr>
              <a:t>Chromebook with an</a:t>
            </a:r>
            <a:br>
              <a:rPr lang="en-US" sz="2400" dirty="0">
                <a:cs typeface="Adobe Garamond Pro"/>
              </a:rPr>
            </a:br>
            <a:r>
              <a:rPr lang="en-US" sz="2400" dirty="0">
                <a:cs typeface="Adobe Garamond Pro"/>
              </a:rPr>
              <a:t>Intel Celeron </a:t>
            </a:r>
            <a:r>
              <a:rPr lang="en-US" sz="2400" dirty="0" err="1">
                <a:cs typeface="Adobe Garamond Pro"/>
              </a:rPr>
              <a:t>SoC</a:t>
            </a:r>
            <a:r>
              <a:rPr lang="en-US" sz="2400" dirty="0">
                <a:cs typeface="Adobe Garamond Pro"/>
              </a:rPr>
              <a:t> and 2GB of DRAM</a:t>
            </a:r>
          </a:p>
          <a:p>
            <a:pPr lvl="1"/>
            <a:r>
              <a:rPr lang="en-US" sz="2400" dirty="0">
                <a:cs typeface="Adobe Garamond Pro"/>
              </a:rPr>
              <a:t>Extensively use performance counters within </a:t>
            </a:r>
            <a:r>
              <a:rPr lang="en-US" sz="2400" dirty="0" err="1">
                <a:cs typeface="Adobe Garamond Pro"/>
              </a:rPr>
              <a:t>SoC</a:t>
            </a:r>
            <a:br>
              <a:rPr lang="en-US" sz="2400" dirty="0">
                <a:cs typeface="Adobe Garamond Pro"/>
              </a:rPr>
            </a:br>
            <a:endParaRPr lang="en-US" sz="2200" dirty="0">
              <a:cs typeface="Adobe Garamond Pro"/>
            </a:endParaRPr>
          </a:p>
          <a:p>
            <a:r>
              <a:rPr lang="en-US" sz="2800" dirty="0">
                <a:solidFill>
                  <a:schemeClr val="tx2"/>
                </a:solidFill>
                <a:cs typeface="Adobe Garamond Pro"/>
              </a:rPr>
              <a:t>Energy Model</a:t>
            </a:r>
          </a:p>
          <a:p>
            <a:pPr lvl="1"/>
            <a:r>
              <a:rPr lang="en-US" sz="2400" dirty="0">
                <a:cs typeface="Adobe Garamond Pro"/>
              </a:rPr>
              <a:t>Sum of the energy consumption within the </a:t>
            </a:r>
            <a:r>
              <a:rPr lang="en-US" sz="2400" dirty="0">
                <a:solidFill>
                  <a:srgbClr val="0000FF"/>
                </a:solidFill>
                <a:cs typeface="Adobe Garamond Pro"/>
              </a:rPr>
              <a:t>CPU</a:t>
            </a:r>
            <a:r>
              <a:rPr lang="en-US" sz="2400" dirty="0">
                <a:cs typeface="Adobe Garamond Pro"/>
              </a:rPr>
              <a:t>, </a:t>
            </a:r>
            <a:br>
              <a:rPr lang="en-US" sz="2400" dirty="0">
                <a:cs typeface="Adobe Garamond Pro"/>
              </a:rPr>
            </a:br>
            <a:r>
              <a:rPr lang="en-US" sz="2400" dirty="0">
                <a:solidFill>
                  <a:srgbClr val="0000FF"/>
                </a:solidFill>
                <a:cs typeface="Adobe Garamond Pro"/>
              </a:rPr>
              <a:t>all caches</a:t>
            </a:r>
            <a:r>
              <a:rPr lang="en-US" sz="2400" dirty="0">
                <a:cs typeface="Adobe Garamond Pro"/>
              </a:rPr>
              <a:t>, </a:t>
            </a:r>
            <a:r>
              <a:rPr lang="en-US" sz="2400" dirty="0">
                <a:solidFill>
                  <a:srgbClr val="0000FF"/>
                </a:solidFill>
                <a:cs typeface="Adobe Garamond Pro"/>
              </a:rPr>
              <a:t>off-chip interconnects</a:t>
            </a:r>
            <a:r>
              <a:rPr lang="en-US" sz="2400" dirty="0">
                <a:cs typeface="Adobe Garamond Pro"/>
              </a:rPr>
              <a:t>, and </a:t>
            </a:r>
            <a:r>
              <a:rPr lang="en-US" sz="2400" dirty="0">
                <a:solidFill>
                  <a:srgbClr val="0000FF"/>
                </a:solidFill>
                <a:cs typeface="Adobe Garamond Pro"/>
              </a:rPr>
              <a:t>DRAM</a:t>
            </a:r>
          </a:p>
          <a:p>
            <a:pPr marL="457200" lvl="1" indent="0">
              <a:buNone/>
            </a:pPr>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6" name="Group 5"/>
          <p:cNvGrpSpPr/>
          <p:nvPr/>
        </p:nvGrpSpPr>
        <p:grpSpPr>
          <a:xfrm>
            <a:off x="1371600" y="4876800"/>
            <a:ext cx="6526566" cy="1767840"/>
            <a:chOff x="1094015" y="1981200"/>
            <a:chExt cx="6547757" cy="2209800"/>
          </a:xfrm>
        </p:grpSpPr>
        <p:grpSp>
          <p:nvGrpSpPr>
            <p:cNvPr id="8" name="Group 7"/>
            <p:cNvGrpSpPr/>
            <p:nvPr/>
          </p:nvGrpSpPr>
          <p:grpSpPr>
            <a:xfrm>
              <a:off x="1094015" y="1981200"/>
              <a:ext cx="6547757" cy="2209800"/>
              <a:chOff x="1094015" y="1981200"/>
              <a:chExt cx="6547757" cy="2209800"/>
            </a:xfrm>
          </p:grpSpPr>
          <p:sp>
            <p:nvSpPr>
              <p:cNvPr id="11" name="Rounded Rectangle 10"/>
              <p:cNvSpPr/>
              <p:nvPr/>
            </p:nvSpPr>
            <p:spPr>
              <a:xfrm>
                <a:off x="6727372" y="1981200"/>
                <a:ext cx="914400" cy="2209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2" name="Left-Right Arrow 11"/>
              <p:cNvSpPr/>
              <p:nvPr/>
            </p:nvSpPr>
            <p:spPr>
              <a:xfrm rot="10800000">
                <a:off x="5421087" y="3035299"/>
                <a:ext cx="1224643" cy="266700"/>
              </a:xfrm>
              <a:prstGeom prst="leftRightArrow">
                <a:avLst/>
              </a:prstGeom>
              <a:solidFill>
                <a:srgbClr val="000000"/>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3" name="Rounded Rectangle 12"/>
              <p:cNvSpPr/>
              <p:nvPr/>
            </p:nvSpPr>
            <p:spPr>
              <a:xfrm>
                <a:off x="1094015" y="2146300"/>
                <a:ext cx="4735285" cy="19050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4686300" y="2286000"/>
                <a:ext cx="609600" cy="16002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a:ea typeface="+mn-ea"/>
                    <a:cs typeface="+mn-cs"/>
                  </a:rPr>
                  <a:t>L2</a:t>
                </a:r>
                <a:endParaRPr kumimoji="0" lang="en-US" sz="1400" b="1"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15" name="Straight Arrow Connector 14"/>
              <p:cNvCxnSpPr/>
              <p:nvPr/>
            </p:nvCxnSpPr>
            <p:spPr>
              <a:xfrm flipH="1">
                <a:off x="2563586" y="3213100"/>
                <a:ext cx="555172" cy="0"/>
              </a:xfrm>
              <a:prstGeom prst="straightConnector1">
                <a:avLst/>
              </a:prstGeom>
              <a:noFill/>
              <a:ln w="38100" cap="flat" cmpd="sng" algn="ctr">
                <a:solidFill>
                  <a:srgbClr val="000000"/>
                </a:solidFill>
                <a:prstDash val="solid"/>
                <a:miter lim="800000"/>
                <a:headEnd type="arrow"/>
                <a:tailEnd type="arrow"/>
              </a:ln>
              <a:effectLst/>
            </p:spPr>
          </p:cxnSp>
          <p:sp>
            <p:nvSpPr>
              <p:cNvPr id="16" name="Rounded Rectangle 15"/>
              <p:cNvSpPr/>
              <p:nvPr/>
            </p:nvSpPr>
            <p:spPr>
              <a:xfrm>
                <a:off x="3207822" y="2527300"/>
                <a:ext cx="482434" cy="1219200"/>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a:ea typeface="+mn-ea"/>
                    <a:cs typeface="+mn-cs"/>
                  </a:rPr>
                  <a:t>L1</a:t>
                </a:r>
                <a:endParaRPr kumimoji="0" lang="en-US" sz="900" b="1"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1" name="Rounded Rectangle 20"/>
              <p:cNvSpPr/>
              <p:nvPr/>
            </p:nvSpPr>
            <p:spPr>
              <a:xfrm>
                <a:off x="1266957" y="28575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cxnSp>
            <p:nvCxnSpPr>
              <p:cNvPr id="18" name="Straight Arrow Connector 17"/>
              <p:cNvCxnSpPr/>
              <p:nvPr/>
            </p:nvCxnSpPr>
            <p:spPr>
              <a:xfrm flipH="1">
                <a:off x="3788229" y="3213100"/>
                <a:ext cx="838200" cy="0"/>
              </a:xfrm>
              <a:prstGeom prst="straightConnector1">
                <a:avLst/>
              </a:prstGeom>
              <a:noFill/>
              <a:ln w="38100" cap="flat" cmpd="sng" algn="ctr">
                <a:solidFill>
                  <a:schemeClr val="tx1"/>
                </a:solidFill>
                <a:prstDash val="solid"/>
                <a:miter lim="800000"/>
                <a:headEnd type="arrow"/>
                <a:tailEnd type="arrow"/>
              </a:ln>
              <a:effectLst/>
            </p:spPr>
          </p:cxnSp>
        </p:grpSp>
        <p:sp>
          <p:nvSpPr>
            <p:cNvPr id="10" name="Rounded Rectangle 9"/>
            <p:cNvSpPr/>
            <p:nvPr/>
          </p:nvSpPr>
          <p:spPr>
            <a:xfrm>
              <a:off x="1419359" y="3009900"/>
              <a:ext cx="1046255" cy="55880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400" b="1" i="0" u="none" strike="noStrike" kern="1200" cap="none" spc="0" normalizeH="0" baseline="0" noProof="0" dirty="0">
                <a:ln>
                  <a:noFill/>
                </a:ln>
                <a:solidFill>
                  <a:srgbClr val="000000"/>
                </a:solidFill>
                <a:effectLst/>
                <a:uLnTx/>
                <a:uFillTx/>
                <a:latin typeface="Gill Sans MT"/>
                <a:ea typeface="+mn-ea"/>
                <a:cs typeface="+mn-cs"/>
              </a:endParaRPr>
            </a:p>
          </p:txBody>
        </p:sp>
      </p:grpSp>
      <p:pic>
        <p:nvPicPr>
          <p:cNvPr id="22" name="Picture 21"/>
          <p:cNvPicPr>
            <a:picLocks noChangeAspect="1"/>
          </p:cNvPicPr>
          <p:nvPr/>
        </p:nvPicPr>
        <p:blipFill>
          <a:blip r:embed="rId4"/>
          <a:stretch>
            <a:fillRect/>
          </a:stretch>
        </p:blipFill>
        <p:spPr>
          <a:xfrm>
            <a:off x="5791200" y="1282699"/>
            <a:ext cx="609600" cy="609600"/>
          </a:xfrm>
          <a:prstGeom prst="rect">
            <a:avLst/>
          </a:prstGeom>
        </p:spPr>
      </p:pic>
      <p:pic>
        <p:nvPicPr>
          <p:cNvPr id="23" name="Picture 22"/>
          <p:cNvPicPr>
            <a:picLocks noChangeAspect="1"/>
          </p:cNvPicPr>
          <p:nvPr/>
        </p:nvPicPr>
        <p:blipFill>
          <a:blip r:embed="rId5"/>
          <a:stretch>
            <a:fillRect/>
          </a:stretch>
        </p:blipFill>
        <p:spPr>
          <a:xfrm>
            <a:off x="6477004" y="1282699"/>
            <a:ext cx="577111" cy="617220"/>
          </a:xfrm>
          <a:prstGeom prst="rect">
            <a:avLst/>
          </a:prstGeom>
        </p:spPr>
      </p:pic>
      <p:pic>
        <p:nvPicPr>
          <p:cNvPr id="24" name="Picture 23"/>
          <p:cNvPicPr>
            <a:picLocks noChangeAspect="1"/>
          </p:cNvPicPr>
          <p:nvPr/>
        </p:nvPicPr>
        <p:blipFill>
          <a:blip r:embed="rId6"/>
          <a:stretch>
            <a:fillRect/>
          </a:stretch>
        </p:blipFill>
        <p:spPr>
          <a:xfrm>
            <a:off x="7086600" y="1358899"/>
            <a:ext cx="1066800" cy="533400"/>
          </a:xfrm>
          <a:prstGeom prst="rect">
            <a:avLst/>
          </a:prstGeom>
        </p:spPr>
      </p:pic>
    </p:spTree>
    <p:extLst>
      <p:ext uri="{BB962C8B-B14F-4D97-AF65-F5344CB8AC3E}">
        <p14:creationId xmlns:p14="http://schemas.microsoft.com/office/powerpoint/2010/main" val="19527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363200" cy="914400"/>
          </a:xfrm>
        </p:spPr>
        <p:txBody>
          <a:bodyPr/>
          <a:lstStyle/>
          <a:p>
            <a:r>
              <a:rPr lang="en-US" dirty="0">
                <a:solidFill>
                  <a:prstClr val="black">
                    <a:lumMod val="65000"/>
                    <a:lumOff val="35000"/>
                  </a:prstClr>
                </a:solidFill>
              </a:rPr>
              <a:t>PIM Logic Implementation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11</a:t>
            </a:r>
          </a:p>
        </p:txBody>
      </p:sp>
      <p:pic>
        <p:nvPicPr>
          <p:cNvPr id="45" name="Picture 44"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118" name="Group 117"/>
          <p:cNvGrpSpPr/>
          <p:nvPr/>
        </p:nvGrpSpPr>
        <p:grpSpPr>
          <a:xfrm>
            <a:off x="1295400" y="1224248"/>
            <a:ext cx="5017711" cy="1518952"/>
            <a:chOff x="7171441" y="1731293"/>
            <a:chExt cx="4703468" cy="2441986"/>
          </a:xfrm>
        </p:grpSpPr>
        <p:grpSp>
          <p:nvGrpSpPr>
            <p:cNvPr id="119" name="Group 118"/>
            <p:cNvGrpSpPr/>
            <p:nvPr/>
          </p:nvGrpSpPr>
          <p:grpSpPr>
            <a:xfrm>
              <a:off x="7171441" y="1731293"/>
              <a:ext cx="4703468" cy="2441986"/>
              <a:chOff x="4080528" y="1218410"/>
              <a:chExt cx="4126867" cy="1622784"/>
            </a:xfrm>
          </p:grpSpPr>
          <p:cxnSp>
            <p:nvCxnSpPr>
              <p:cNvPr id="122" name="Straight Connector 121"/>
              <p:cNvCxnSpPr/>
              <p:nvPr/>
            </p:nvCxnSpPr>
            <p:spPr>
              <a:xfrm>
                <a:off x="7785350" y="2773501"/>
                <a:ext cx="0" cy="67693"/>
              </a:xfrm>
              <a:prstGeom prst="line">
                <a:avLst/>
              </a:prstGeom>
              <a:noFill/>
              <a:ln w="6350" cap="flat" cmpd="sng" algn="ctr">
                <a:solidFill>
                  <a:sysClr val="windowText" lastClr="000000"/>
                </a:solidFill>
                <a:prstDash val="solid"/>
                <a:miter lim="800000"/>
              </a:ln>
              <a:effectLst/>
            </p:spPr>
          </p:cxnSp>
          <p:sp>
            <p:nvSpPr>
              <p:cNvPr id="123" name="Cube 122"/>
              <p:cNvSpPr/>
              <p:nvPr/>
            </p:nvSpPr>
            <p:spPr>
              <a:xfrm>
                <a:off x="6644730" y="1682868"/>
                <a:ext cx="1562665" cy="710227"/>
              </a:xfrm>
              <a:prstGeom prst="cube">
                <a:avLst>
                  <a:gd name="adj" fmla="val 85440"/>
                </a:avLst>
              </a:prstGeom>
              <a:solidFill>
                <a:schemeClr val="tx2"/>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4" name="Cube 123"/>
              <p:cNvSpPr/>
              <p:nvPr/>
            </p:nvSpPr>
            <p:spPr>
              <a:xfrm>
                <a:off x="6745867" y="1587814"/>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5" name="Cube 124"/>
              <p:cNvSpPr/>
              <p:nvPr/>
            </p:nvSpPr>
            <p:spPr>
              <a:xfrm>
                <a:off x="6745867" y="1406221"/>
                <a:ext cx="1391953" cy="651123"/>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sp>
            <p:nvSpPr>
              <p:cNvPr id="128" name="Cube 127"/>
              <p:cNvSpPr/>
              <p:nvPr/>
            </p:nvSpPr>
            <p:spPr>
              <a:xfrm>
                <a:off x="4080528" y="1612872"/>
                <a:ext cx="1505044" cy="820099"/>
              </a:xfrm>
              <a:prstGeom prst="cube">
                <a:avLst>
                  <a:gd name="adj" fmla="val 82478"/>
                </a:avLst>
              </a:prstGeom>
              <a:solidFill>
                <a:schemeClr val="bg2">
                  <a:lumMod val="50000"/>
                </a:schemeClr>
              </a:solidFill>
              <a:ln w="1270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ysClr val="window" lastClr="FFFFFF"/>
                  </a:solidFill>
                  <a:effectLst/>
                  <a:uLnTx/>
                  <a:uFillTx/>
                  <a:latin typeface="Times New Roman"/>
                  <a:ea typeface="+mn-ea"/>
                  <a:cs typeface="Times New Roman"/>
                </a:endParaRPr>
              </a:p>
            </p:txBody>
          </p:sp>
          <p:cxnSp>
            <p:nvCxnSpPr>
              <p:cNvPr id="129" name="Straight Arrow Connector 128"/>
              <p:cNvCxnSpPr/>
              <p:nvPr/>
            </p:nvCxnSpPr>
            <p:spPr>
              <a:xfrm flipH="1">
                <a:off x="5592804" y="2057346"/>
                <a:ext cx="872449" cy="7211"/>
              </a:xfrm>
              <a:prstGeom prst="straightConnector1">
                <a:avLst/>
              </a:prstGeom>
              <a:noFill/>
              <a:ln w="57150" cap="flat" cmpd="sng" algn="ctr">
                <a:solidFill>
                  <a:sysClr val="windowText" lastClr="000000"/>
                </a:solidFill>
                <a:prstDash val="solid"/>
                <a:miter lim="800000"/>
                <a:headEnd type="arrow"/>
                <a:tailEnd type="arrow"/>
              </a:ln>
              <a:effectLst/>
            </p:spPr>
          </p:cxnSp>
          <p:sp>
            <p:nvSpPr>
              <p:cNvPr id="130" name="TextBox 129"/>
              <p:cNvSpPr txBox="1"/>
              <p:nvPr/>
            </p:nvSpPr>
            <p:spPr>
              <a:xfrm>
                <a:off x="4456557" y="1663818"/>
                <a:ext cx="875531" cy="526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0" cap="none" spc="0" normalizeH="0" baseline="0" noProof="0" dirty="0" err="1">
                    <a:ln>
                      <a:noFill/>
                    </a:ln>
                    <a:solidFill>
                      <a:sysClr val="windowText" lastClr="000000"/>
                    </a:solidFill>
                    <a:effectLst/>
                    <a:uLnTx/>
                    <a:uFillTx/>
                    <a:latin typeface="Gill Sans MT"/>
                    <a:ea typeface="+mn-ea"/>
                    <a:cs typeface="Gill Sans MT"/>
                  </a:rPr>
                  <a:t>SoC</a:t>
                </a:r>
                <a:endParaRPr kumimoji="0" lang="en-US" sz="2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sp>
            <p:nvSpPr>
              <p:cNvPr id="126" name="Cube 125"/>
              <p:cNvSpPr/>
              <p:nvPr/>
            </p:nvSpPr>
            <p:spPr>
              <a:xfrm>
                <a:off x="6745865" y="1218410"/>
                <a:ext cx="1391953" cy="651122"/>
              </a:xfrm>
              <a:prstGeom prst="cube">
                <a:avLst>
                  <a:gd name="adj" fmla="val 85440"/>
                </a:avLst>
              </a:prstGeom>
              <a:solidFill>
                <a:schemeClr val="bg1">
                  <a:lumMod val="50000"/>
                </a:schemeClr>
              </a:solidFill>
              <a:ln w="6350" cap="flat" cmpd="sng" algn="ctr">
                <a:solidFill>
                  <a:srgbClr val="000000"/>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 lastClr="FFFFFF"/>
                  </a:solidFill>
                  <a:effectLst/>
                  <a:uLnTx/>
                  <a:uFillTx/>
                  <a:latin typeface="Times New Roman"/>
                  <a:ea typeface="+mn-ea"/>
                  <a:cs typeface="Times New Roman"/>
                </a:endParaRPr>
              </a:p>
            </p:txBody>
          </p:sp>
        </p:grpSp>
        <p:sp>
          <p:nvSpPr>
            <p:cNvPr id="120" name="TextBox 119"/>
            <p:cNvSpPr txBox="1"/>
            <p:nvPr/>
          </p:nvSpPr>
          <p:spPr>
            <a:xfrm>
              <a:off x="10540131" y="1743569"/>
              <a:ext cx="1224402" cy="64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Gill Sans MT"/>
                  <a:ea typeface="+mn-ea"/>
                  <a:cs typeface="Gill Sans MT"/>
                </a:rPr>
                <a:t>DRAM</a:t>
              </a:r>
              <a:endParaRPr kumimoji="0" lang="en-US" sz="1600" b="1" i="1" u="none" strike="noStrike" kern="0" cap="none" spc="0" normalizeH="0" baseline="0" noProof="0" dirty="0">
                <a:ln>
                  <a:noFill/>
                </a:ln>
                <a:solidFill>
                  <a:sysClr val="windowText" lastClr="000000"/>
                </a:solidFill>
                <a:effectLst/>
                <a:uLnTx/>
                <a:uFillTx/>
                <a:latin typeface="Gill Sans MT"/>
                <a:ea typeface="+mn-ea"/>
                <a:cs typeface="Gill Sans MT"/>
              </a:endParaRPr>
            </a:p>
          </p:txBody>
        </p:sp>
      </p:grpSp>
      <p:cxnSp>
        <p:nvCxnSpPr>
          <p:cNvPr id="116" name="Straight Arrow Connector 115"/>
          <p:cNvCxnSpPr/>
          <p:nvPr/>
        </p:nvCxnSpPr>
        <p:spPr>
          <a:xfrm flipV="1">
            <a:off x="6248400" y="1752600"/>
            <a:ext cx="685800" cy="228601"/>
          </a:xfrm>
          <a:prstGeom prst="straightConnector1">
            <a:avLst/>
          </a:prstGeom>
          <a:ln w="254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973531" y="1447800"/>
            <a:ext cx="15608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Logic Layer</a:t>
            </a:r>
          </a:p>
        </p:txBody>
      </p:sp>
      <p:sp>
        <p:nvSpPr>
          <p:cNvPr id="95" name="Rounded Rectangle 94"/>
          <p:cNvSpPr/>
          <p:nvPr/>
        </p:nvSpPr>
        <p:spPr>
          <a:xfrm>
            <a:off x="1638300" y="3595333"/>
            <a:ext cx="2209800" cy="824267"/>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21" name="Group 20"/>
          <p:cNvGrpSpPr/>
          <p:nvPr/>
        </p:nvGrpSpPr>
        <p:grpSpPr>
          <a:xfrm>
            <a:off x="5562600" y="3505200"/>
            <a:ext cx="2438400" cy="990600"/>
            <a:chOff x="5562600" y="3276600"/>
            <a:chExt cx="2438400" cy="990600"/>
          </a:xfrm>
        </p:grpSpPr>
        <p:sp>
          <p:nvSpPr>
            <p:cNvPr id="76" name="Rounded Rectangle 75"/>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0" name="Rounded Rectangle 7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81" name="Rounded Rectangle 8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 N</a:t>
              </a:r>
            </a:p>
          </p:txBody>
        </p:sp>
      </p:grpSp>
      <p:cxnSp>
        <p:nvCxnSpPr>
          <p:cNvPr id="131" name="Straight Arrow Connector 130"/>
          <p:cNvCxnSpPr/>
          <p:nvPr/>
        </p:nvCxnSpPr>
        <p:spPr>
          <a:xfrm flipH="1">
            <a:off x="3429000" y="2438400"/>
            <a:ext cx="1421522" cy="8382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257800" y="2438400"/>
            <a:ext cx="1219200" cy="914400"/>
          </a:xfrm>
          <a:prstGeom prst="straightConnector1">
            <a:avLst/>
          </a:prstGeom>
          <a:ln w="38100"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914400" y="4475083"/>
            <a:ext cx="36576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Customized embedded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general-purpose core</a:t>
            </a:r>
          </a:p>
        </p:txBody>
      </p:sp>
      <p:sp>
        <p:nvSpPr>
          <p:cNvPr id="8" name="Rectangle 7"/>
          <p:cNvSpPr/>
          <p:nvPr/>
        </p:nvSpPr>
        <p:spPr>
          <a:xfrm>
            <a:off x="762000" y="5828412"/>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256-bit SIMD </a:t>
            </a: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unit </a:t>
            </a:r>
          </a:p>
        </p:txBody>
      </p:sp>
      <p:sp>
        <p:nvSpPr>
          <p:cNvPr id="53" name="Rectangle 52"/>
          <p:cNvSpPr/>
          <p:nvPr/>
        </p:nvSpPr>
        <p:spPr>
          <a:xfrm>
            <a:off x="762000" y="5431720"/>
            <a:ext cx="3962400" cy="46166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No aggressive ILP techniques</a:t>
            </a:r>
          </a:p>
        </p:txBody>
      </p:sp>
      <p:sp>
        <p:nvSpPr>
          <p:cNvPr id="55" name="Rectangle 54"/>
          <p:cNvSpPr/>
          <p:nvPr/>
        </p:nvSpPr>
        <p:spPr>
          <a:xfrm>
            <a:off x="5181599" y="4495800"/>
            <a:ext cx="3505200" cy="892552"/>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600"/>
                </a:solidFill>
                <a:effectLst/>
                <a:uLnTx/>
                <a:uFillTx/>
                <a:latin typeface="Gill Sans MT"/>
                <a:ea typeface="+mn-ea"/>
                <a:cs typeface="Adobe Garamond Pro"/>
              </a:rPr>
              <a:t>Small fixed-function </a:t>
            </a:r>
            <a:r>
              <a:rPr kumimoji="0" lang="en-US" sz="2500" b="1" i="0" u="none" strike="noStrike" kern="1200" cap="none" spc="0" normalizeH="0" baseline="0" noProof="0" dirty="0">
                <a:ln>
                  <a:noFill/>
                </a:ln>
                <a:solidFill>
                  <a:srgbClr val="000000"/>
                </a:solidFill>
                <a:effectLst/>
                <a:uLnTx/>
                <a:uFillTx/>
                <a:latin typeface="Gill Sans MT"/>
                <a:ea typeface="+mn-ea"/>
                <a:cs typeface="Adobe Garamond Pro"/>
              </a:rPr>
              <a:t>accelerators</a:t>
            </a:r>
          </a:p>
        </p:txBody>
      </p:sp>
      <p:sp>
        <p:nvSpPr>
          <p:cNvPr id="56" name="Rectangle 55"/>
          <p:cNvSpPr/>
          <p:nvPr/>
        </p:nvSpPr>
        <p:spPr>
          <a:xfrm>
            <a:off x="4953000" y="5429310"/>
            <a:ext cx="3962399" cy="830997"/>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t>Multiple copies of customized </a:t>
            </a:r>
            <a:br>
              <a:rPr kumimoji="0" lang="en-US" sz="2400" b="0" i="0" u="none" strike="noStrike" kern="1200" cap="none" spc="0" normalizeH="0" baseline="0" noProof="0" dirty="0">
                <a:ln>
                  <a:noFill/>
                </a:ln>
                <a:solidFill>
                  <a:prstClr val="black"/>
                </a:solidFill>
                <a:effectLst/>
                <a:uLnTx/>
                <a:uFillTx/>
                <a:latin typeface="Gill Sans MT"/>
                <a:ea typeface="+mn-ea"/>
                <a:cs typeface="Adobe Garamond Pro"/>
              </a:rPr>
            </a:br>
            <a:r>
              <a:rPr kumimoji="0" lang="en-US" sz="2400" b="0" i="0" u="none" strike="noStrike" kern="1200" cap="none" spc="0" normalizeH="0" baseline="0" noProof="0" dirty="0">
                <a:ln>
                  <a:noFill/>
                </a:ln>
                <a:solidFill>
                  <a:srgbClr val="0000FF"/>
                </a:solidFill>
                <a:effectLst/>
                <a:uLnTx/>
                <a:uFillTx/>
                <a:latin typeface="Gill Sans MT"/>
                <a:ea typeface="+mn-ea"/>
                <a:cs typeface="Adobe Garamond Pro"/>
              </a:rPr>
              <a:t>in-memory logic unit</a:t>
            </a:r>
          </a:p>
        </p:txBody>
      </p:sp>
    </p:spTree>
    <p:extLst>
      <p:ext uri="{BB962C8B-B14F-4D97-AF65-F5344CB8AC3E}">
        <p14:creationId xmlns:p14="http://schemas.microsoft.com/office/powerpoint/2010/main" val="25027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fade">
                                      <p:cBhvr>
                                        <p:cTn id="24" dur="500"/>
                                        <p:tgtEl>
                                          <p:spTgt spid="13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5" grpId="0" animBg="1"/>
      <p:bldP spid="51" grpId="0"/>
      <p:bldP spid="8" grpId="0"/>
      <p:bldP spid="53" grpId="0"/>
      <p:bldP spid="55" grpId="0"/>
      <p:bldP spid="56"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10800" cy="914400"/>
          </a:xfrm>
        </p:spPr>
        <p:txBody>
          <a:bodyPr/>
          <a:lstStyle/>
          <a:p>
            <a:r>
              <a:rPr lang="en-US" dirty="0"/>
              <a:t>Workload Analysis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p>
        </p:txBody>
      </p:sp>
    </p:spTree>
    <p:extLst>
      <p:ext uri="{BB962C8B-B14F-4D97-AF65-F5344CB8AC3E}">
        <p14:creationId xmlns:p14="http://schemas.microsoft.com/office/powerpoint/2010/main" val="340397749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75000"/>
                  </a:prstClr>
                </a:solidFill>
                <a:effectLst/>
                <a:uLnTx/>
                <a:uFillTx/>
                <a:latin typeface="Gill Sans MT"/>
                <a:ea typeface="+mn-ea"/>
                <a:cs typeface="+mn-cs"/>
              </a:rPr>
              <a:t>TensorFlow</a:t>
            </a:r>
            <a:endParaRPr kumimoji="0" lang="en-US" sz="26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Playback</a:t>
            </a:r>
          </a:p>
        </p:txBody>
      </p:sp>
      <p:sp>
        <p:nvSpPr>
          <p:cNvPr id="17" name="TextBox 16"/>
          <p:cNvSpPr txBox="1"/>
          <p:nvPr/>
        </p:nvSpPr>
        <p:spPr>
          <a:xfrm>
            <a:off x="431800" y="5943600"/>
            <a:ext cx="4292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p>
        </p:txBody>
      </p:sp>
      <p:pic>
        <p:nvPicPr>
          <p:cNvPr id="14" name="Picture 13"/>
          <p:cNvPicPr>
            <a:picLocks noChangeAspect="1"/>
          </p:cNvPicPr>
          <p:nvPr/>
        </p:nvPicPr>
        <p:blipFill>
          <a:blip r:embed="rId4">
            <a:alphaModFix amt="33000"/>
          </a:blip>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31" name="Picture 30"/>
          <p:cNvPicPr>
            <a:picLocks noChangeAspect="1"/>
          </p:cNvPicPr>
          <p:nvPr/>
        </p:nvPicPr>
        <p:blipFill>
          <a:blip r:embed="rId5">
            <a:alphaModFix amt="35000"/>
          </a:blip>
          <a:stretch>
            <a:fillRect/>
          </a:stretch>
        </p:blipFill>
        <p:spPr>
          <a:xfrm>
            <a:off x="1854200" y="5025189"/>
            <a:ext cx="335588" cy="385011"/>
          </a:xfrm>
          <a:prstGeom prst="rect">
            <a:avLst/>
          </a:prstGeom>
        </p:spPr>
      </p:pic>
      <p:pic>
        <p:nvPicPr>
          <p:cNvPr id="24" name="Picture 23"/>
          <p:cNvPicPr>
            <a:picLocks noChangeAspect="1"/>
          </p:cNvPicPr>
          <p:nvPr/>
        </p:nvPicPr>
        <p:blipFill>
          <a:blip r:embed="rId6">
            <a:alphaModFix amt="37000"/>
          </a:blip>
          <a:stretch>
            <a:fillRect/>
          </a:stretch>
        </p:blipFill>
        <p:spPr>
          <a:xfrm>
            <a:off x="2209800" y="5073519"/>
            <a:ext cx="1007533" cy="273864"/>
          </a:xfrm>
          <a:prstGeom prst="rect">
            <a:avLst/>
          </a:prstGeom>
        </p:spPr>
      </p:pic>
      <p:pic>
        <p:nvPicPr>
          <p:cNvPr id="8" name="Picture 7"/>
          <p:cNvPicPr>
            <a:picLocks noChangeAspect="1"/>
          </p:cNvPicPr>
          <p:nvPr/>
        </p:nvPicPr>
        <p:blipFill>
          <a:blip r:embed="rId7">
            <a:alphaModFix amt="29000"/>
          </a:blip>
          <a:stretch>
            <a:fillRect/>
          </a:stretch>
        </p:blipFill>
        <p:spPr>
          <a:xfrm>
            <a:off x="1676400" y="4191000"/>
            <a:ext cx="1600200" cy="787443"/>
          </a:xfrm>
          <a:prstGeom prst="rect">
            <a:avLst/>
          </a:prstGeom>
        </p:spPr>
      </p:pic>
      <p:pic>
        <p:nvPicPr>
          <p:cNvPr id="26" name="Picture 25"/>
          <p:cNvPicPr>
            <a:picLocks noChangeAspect="1"/>
          </p:cNvPicPr>
          <p:nvPr/>
        </p:nvPicPr>
        <p:blipFill>
          <a:blip r:embed="rId5">
            <a:alphaModFix amt="49000"/>
          </a:blip>
          <a:stretch>
            <a:fillRect/>
          </a:stretch>
        </p:blipFill>
        <p:spPr>
          <a:xfrm>
            <a:off x="6206067" y="5101389"/>
            <a:ext cx="351568" cy="385011"/>
          </a:xfrm>
          <a:prstGeom prst="rect">
            <a:avLst/>
          </a:prstGeom>
        </p:spPr>
      </p:pic>
      <p:pic>
        <p:nvPicPr>
          <p:cNvPr id="27" name="Picture 26"/>
          <p:cNvPicPr>
            <a:picLocks noChangeAspect="1"/>
          </p:cNvPicPr>
          <p:nvPr/>
        </p:nvPicPr>
        <p:blipFill>
          <a:blip r:embed="rId6">
            <a:alphaModFix amt="35000"/>
          </a:blip>
          <a:stretch>
            <a:fillRect/>
          </a:stretch>
        </p:blipFill>
        <p:spPr>
          <a:xfrm>
            <a:off x="6578600" y="5149719"/>
            <a:ext cx="1055511" cy="273864"/>
          </a:xfrm>
          <a:prstGeom prst="rect">
            <a:avLst/>
          </a:prstGeom>
        </p:spPr>
      </p:pic>
      <p:pic>
        <p:nvPicPr>
          <p:cNvPr id="28" name="Picture 27"/>
          <p:cNvPicPr>
            <a:picLocks noChangeAspect="1"/>
          </p:cNvPicPr>
          <p:nvPr/>
        </p:nvPicPr>
        <p:blipFill>
          <a:blip r:embed="rId7">
            <a:alphaModFix amt="28000"/>
          </a:blip>
          <a:stretch>
            <a:fillRect/>
          </a:stretch>
        </p:blipFill>
        <p:spPr>
          <a:xfrm>
            <a:off x="6019800" y="4267200"/>
            <a:ext cx="1676400" cy="787443"/>
          </a:xfrm>
          <a:prstGeom prst="rect">
            <a:avLst/>
          </a:prstGeom>
        </p:spPr>
      </p:pic>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FBFBF"/>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t>Google’s video codec</a:t>
            </a:r>
            <a:br>
              <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rPr>
            </a:br>
            <a:endParaRPr kumimoji="0" lang="en-US" sz="2400" b="1" i="0" u="none" strike="noStrike" kern="1200" cap="none" spc="0" normalizeH="0" baseline="0" noProof="0" dirty="0">
              <a:ln>
                <a:noFill/>
              </a:ln>
              <a:solidFill>
                <a:prstClr val="white">
                  <a:lumMod val="75000"/>
                </a:prstClr>
              </a:solidFill>
              <a:effectLst/>
              <a:uLnTx/>
              <a:uFillTx/>
              <a:latin typeface="Gill Sans MT"/>
              <a:ea typeface="+mn-ea"/>
              <a:cs typeface="+mn-cs"/>
            </a:endParaRPr>
          </a:p>
        </p:txBody>
      </p:sp>
      <p:sp>
        <p:nvSpPr>
          <p:cNvPr id="25" name="Title 1"/>
          <p:cNvSpPr>
            <a:spLocks noGrp="1"/>
          </p:cNvSpPr>
          <p:nvPr>
            <p:ph type="title"/>
          </p:nvPr>
        </p:nvSpPr>
        <p:spPr>
          <a:xfrm>
            <a:off x="0" y="0"/>
            <a:ext cx="10210800" cy="914400"/>
          </a:xfrm>
        </p:spPr>
        <p:txBody>
          <a:bodyPr/>
          <a:lstStyle/>
          <a:p>
            <a:r>
              <a:rPr lang="en-US" dirty="0"/>
              <a:t>Workload Analysis</a:t>
            </a:r>
          </a:p>
        </p:txBody>
      </p:sp>
      <p:sp>
        <p:nvSpPr>
          <p:cNvPr id="23" name="Rectangle 22"/>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9" name="TextBox 2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33" name="Picture 32"/>
          <p:cNvPicPr>
            <a:picLocks noChangeAspect="1"/>
          </p:cNvPicPr>
          <p:nvPr/>
        </p:nvPicPr>
        <p:blipFill>
          <a:blip r:embed="rId8"/>
          <a:stretch>
            <a:fillRect/>
          </a:stretch>
        </p:blipFill>
        <p:spPr>
          <a:xfrm>
            <a:off x="1828800" y="1295400"/>
            <a:ext cx="1066800" cy="1066800"/>
          </a:xfrm>
          <a:prstGeom prst="rect">
            <a:avLst/>
          </a:prstGeom>
        </p:spPr>
      </p:pic>
    </p:spTree>
    <p:extLst>
      <p:ext uri="{BB962C8B-B14F-4D97-AF65-F5344CB8AC3E}">
        <p14:creationId xmlns:p14="http://schemas.microsoft.com/office/powerpoint/2010/main" val="203880613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467100" y="4038600"/>
            <a:ext cx="14859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38084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14400"/>
          </a:xfrm>
        </p:spPr>
        <p:txBody>
          <a:bodyPr/>
          <a:lstStyle/>
          <a:p>
            <a:r>
              <a:rPr lang="en-US" sz="4000" dirty="0"/>
              <a:t>How Chrome Renders a Web Page</a:t>
            </a:r>
          </a:p>
        </p:txBody>
      </p:sp>
      <p:sp>
        <p:nvSpPr>
          <p:cNvPr id="3" name="Content Placeholder 2"/>
          <p:cNvSpPr>
            <a:spLocks noGrp="1"/>
          </p:cNvSpPr>
          <p:nvPr>
            <p:ph idx="1"/>
          </p:nvPr>
        </p:nvSpPr>
        <p:spPr>
          <a:xfrm>
            <a:off x="1524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76" name="Straight Arrow Connector 75"/>
          <p:cNvCxnSpPr/>
          <p:nvPr/>
        </p:nvCxnSpPr>
        <p:spPr>
          <a:xfrm>
            <a:off x="6400800" y="3962400"/>
            <a:ext cx="876300" cy="990599"/>
          </a:xfrm>
          <a:prstGeom prst="straightConnector1">
            <a:avLst/>
          </a:prstGeom>
          <a:ln w="38100" cmpd="sng">
            <a:solidFill>
              <a:schemeClr val="bg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7467600" y="2895600"/>
            <a:ext cx="762000" cy="3048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sp>
        <p:nvSpPr>
          <p:cNvPr id="219" name="Rounded Rectangle 218"/>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0" name="Rounded Rectangle 219"/>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sp>
        <p:nvSpPr>
          <p:cNvPr id="221" name="Rounded Rectangle 220"/>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224" name="Straight Connector 223"/>
          <p:cNvCxnSpPr/>
          <p:nvPr/>
        </p:nvCxnSpPr>
        <p:spPr>
          <a:xfrm>
            <a:off x="28194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0" y="914400"/>
            <a:ext cx="2743200" cy="1200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Loading and Parsing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8" name="Rounded Rectangle 227"/>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230" name="Straight Connector 229"/>
          <p:cNvCxnSpPr/>
          <p:nvPr/>
        </p:nvCxnSpPr>
        <p:spPr>
          <a:xfrm>
            <a:off x="5562600" y="1371600"/>
            <a:ext cx="0" cy="4572000"/>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2667000" y="952381"/>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Gill Sans MT"/>
                <a:ea typeface="+mn-ea"/>
                <a:cs typeface="+mn-cs"/>
              </a:rPr>
              <a:t>Layouting</a:t>
            </a:r>
            <a:endParaRPr kumimoji="0" lang="en-US" sz="2200" b="1"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sp>
        <p:nvSpPr>
          <p:cNvPr id="236" name="TextBox 235"/>
          <p:cNvSpPr txBox="1"/>
          <p:nvPr/>
        </p:nvSpPr>
        <p:spPr>
          <a:xfrm>
            <a:off x="5867400" y="990600"/>
            <a:ext cx="29718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MT"/>
                <a:ea typeface="+mn-ea"/>
                <a:cs typeface="+mn-cs"/>
              </a:rPr>
              <a:t>Painting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36" name="Group 35"/>
          <p:cNvGrpSpPr/>
          <p:nvPr/>
        </p:nvGrpSpPr>
        <p:grpSpPr>
          <a:xfrm>
            <a:off x="4800600" y="4952999"/>
            <a:ext cx="4800600" cy="850392"/>
            <a:chOff x="-2299154" y="679007"/>
            <a:chExt cx="12249693" cy="592196"/>
          </a:xfrm>
        </p:grpSpPr>
        <p:sp>
          <p:nvSpPr>
            <p:cNvPr id="38" name="Rounded Rectangle 37"/>
            <p:cNvSpPr/>
            <p:nvPr/>
          </p:nvSpPr>
          <p:spPr bwMode="auto">
            <a:xfrm>
              <a:off x="-938077" y="679007"/>
              <a:ext cx="9527539" cy="59219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0" name="Rectangle 39"/>
            <p:cNvSpPr/>
            <p:nvPr/>
          </p:nvSpPr>
          <p:spPr>
            <a:xfrm>
              <a:off x="-2299154" y="726889"/>
              <a:ext cx="12249693" cy="5358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Gill Sans MT"/>
                  <a:ea typeface="+mn-ea"/>
                  <a:cs typeface="+mn-cs"/>
                </a:rPr>
                <a:t>paints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those objects</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a:t>
              </a:r>
              <a:br>
                <a:rPr kumimoji="0" lang="en-US" sz="2200" b="1" i="0" u="none" strike="noStrike" kern="1200" cap="none" spc="0" normalizeH="0" baseline="0" noProof="0" dirty="0">
                  <a:ln>
                    <a:noFill/>
                  </a:ln>
                  <a:solidFill>
                    <a:srgbClr val="0000FF"/>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and generates the</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 bitmaps</a:t>
              </a:r>
            </a:p>
          </p:txBody>
        </p:sp>
      </p:grpSp>
      <p:grpSp>
        <p:nvGrpSpPr>
          <p:cNvPr id="98" name="Group 97"/>
          <p:cNvGrpSpPr/>
          <p:nvPr/>
        </p:nvGrpSpPr>
        <p:grpSpPr>
          <a:xfrm>
            <a:off x="1524000" y="5181600"/>
            <a:ext cx="3886200" cy="1207008"/>
            <a:chOff x="-543442" y="838201"/>
            <a:chExt cx="6403837" cy="418366"/>
          </a:xfrm>
        </p:grpSpPr>
        <p:sp>
          <p:nvSpPr>
            <p:cNvPr id="99" name="Rounded Rectangle 98"/>
            <p:cNvSpPr/>
            <p:nvPr/>
          </p:nvSpPr>
          <p:spPr bwMode="auto">
            <a:xfrm>
              <a:off x="84385" y="838201"/>
              <a:ext cx="5273748" cy="41836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100" name="Rectangle 99"/>
            <p:cNvSpPr/>
            <p:nvPr/>
          </p:nvSpPr>
          <p:spPr>
            <a:xfrm>
              <a:off x="-543442" y="864613"/>
              <a:ext cx="6403837" cy="38404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calculates the</a:t>
              </a:r>
              <a:br>
                <a:rPr kumimoji="0" lang="en-US" sz="2200" b="1" i="0" u="none" strike="noStrike" kern="1200" cap="none" spc="0" normalizeH="0" baseline="0" noProof="0" dirty="0">
                  <a:ln>
                    <a:noFill/>
                  </a:ln>
                  <a:solidFill>
                    <a:prstClr val="black"/>
                  </a:solidFill>
                  <a:effectLst/>
                  <a:uLnTx/>
                  <a:uFillTx/>
                  <a:latin typeface="Gill Sans MT"/>
                  <a:ea typeface="+mn-ea"/>
                  <a:cs typeface="+mn-cs"/>
                </a:rPr>
              </a:br>
              <a:r>
                <a:rPr kumimoji="0" lang="en-US" sz="2200" b="1" i="0" u="none" strike="noStrike" kern="1200" cap="none" spc="0" normalizeH="0" baseline="0" noProof="0" dirty="0">
                  <a:ln>
                    <a:noFill/>
                  </a:ln>
                  <a:solidFill>
                    <a:prstClr val="black"/>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visual</a:t>
              </a:r>
              <a:r>
                <a:rPr kumimoji="0" lang="ar-IQ" sz="2200" b="1" i="0" u="none" strike="noStrike" kern="1200" cap="none" spc="0" normalizeH="0" baseline="0" noProof="0" dirty="0">
                  <a:ln>
                    <a:noFill/>
                  </a:ln>
                  <a:solidFill>
                    <a:srgbClr val="0000FF"/>
                  </a:solidFill>
                  <a:effectLst/>
                  <a:uLnTx/>
                  <a:uFillTx/>
                  <a:latin typeface="Gill Sans MT"/>
                  <a:ea typeface="+mn-ea"/>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elements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position</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of each </a:t>
              </a:r>
              <a:r>
                <a:rPr kumimoji="0" lang="en-US" sz="2200" b="1" i="1" u="sng" strike="noStrike" kern="1200" cap="none" spc="0" normalizeH="0" baseline="0" noProof="0" dirty="0">
                  <a:ln>
                    <a:noFill/>
                  </a:ln>
                  <a:solidFill>
                    <a:prstClr val="black"/>
                  </a:solidFill>
                  <a:effectLst/>
                  <a:uLnTx/>
                  <a:uFillTx/>
                  <a:latin typeface="Gill Sans MT"/>
                  <a:ea typeface="+mn-ea"/>
                  <a:cs typeface="+mn-cs"/>
                </a:rPr>
                <a:t>object</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p:txBody>
        </p:sp>
      </p:grpSp>
      <p:cxnSp>
        <p:nvCxnSpPr>
          <p:cNvPr id="53" name="Straight Arrow Connector 52"/>
          <p:cNvCxnSpPr/>
          <p:nvPr/>
        </p:nvCxnSpPr>
        <p:spPr>
          <a:xfrm flipH="1">
            <a:off x="3200400" y="4114800"/>
            <a:ext cx="228600" cy="990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99" idx="0"/>
          </p:cNvCxnSpPr>
          <p:nvPr/>
        </p:nvCxnSpPr>
        <p:spPr>
          <a:xfrm flipH="1">
            <a:off x="3505200" y="4038600"/>
            <a:ext cx="1447800" cy="11430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724400" y="1849161"/>
            <a:ext cx="4343400" cy="1122640"/>
            <a:chOff x="-3684537" y="679008"/>
            <a:chExt cx="14546511" cy="781784"/>
          </a:xfrm>
        </p:grpSpPr>
        <p:sp>
          <p:nvSpPr>
            <p:cNvPr id="42" name="Rounded Rectangle 41"/>
            <p:cNvSpPr/>
            <p:nvPr/>
          </p:nvSpPr>
          <p:spPr bwMode="auto">
            <a:xfrm>
              <a:off x="-2408527" y="679008"/>
              <a:ext cx="12504895" cy="63677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3" name="Rectangle 42"/>
            <p:cNvSpPr/>
            <p:nvPr/>
          </p:nvSpPr>
          <p:spPr>
            <a:xfrm>
              <a:off x="-3684537" y="732072"/>
              <a:ext cx="14546511" cy="728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assembles all layers</a:t>
              </a:r>
              <a:br>
                <a:rPr kumimoji="0" lang="en-US" sz="2200" b="1" i="0" u="none" strike="noStrike" kern="1200" cap="none" spc="0" normalizeH="0" baseline="0" noProof="0" dirty="0">
                  <a:ln>
                    <a:noFill/>
                  </a:ln>
                  <a:solidFill>
                    <a:srgbClr val="000000"/>
                  </a:solidFill>
                  <a:effectLst/>
                  <a:uLnTx/>
                  <a:uFillTx/>
                  <a:latin typeface="Gill Sans MT"/>
                  <a:ea typeface="+mn-ea"/>
                  <a:cs typeface="+mn-cs"/>
                </a:rPr>
              </a:br>
              <a:r>
                <a:rPr kumimoji="0" lang="en-US" sz="2200" b="1" i="0" u="none" strike="noStrike" kern="1200" cap="none" spc="0" normalizeH="0" baseline="0" noProof="0" dirty="0">
                  <a:ln>
                    <a:noFill/>
                  </a:ln>
                  <a:solidFill>
                    <a:srgbClr val="000000"/>
                  </a:solidFill>
                  <a:effectLst/>
                  <a:uLnTx/>
                  <a:uFillTx/>
                  <a:latin typeface="Gill Sans MT"/>
                  <a:ea typeface="+mn-ea"/>
                  <a:cs typeface="+mn-cs"/>
                </a:rPr>
                <a:t>into a final screen image</a:t>
              </a:r>
              <a:endParaRPr kumimoji="0" lang="en-US" sz="2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spTree>
    <p:extLst>
      <p:ext uri="{BB962C8B-B14F-4D97-AF65-F5344CB8AC3E}">
        <p14:creationId xmlns:p14="http://schemas.microsoft.com/office/powerpoint/2010/main" val="5070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500"/>
                                        <p:tgtEl>
                                          <p:spTgt spid="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500"/>
                                        <p:tgtEl>
                                          <p:spTgt spid="2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500"/>
                                        <p:tgtEl>
                                          <p:spTgt spid="2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9"/>
                                        </p:tgtEl>
                                        <p:attrNameLst>
                                          <p:attrName>style.visibility</p:attrName>
                                        </p:attrNameLst>
                                      </p:cBhvr>
                                      <p:to>
                                        <p:strVal val="visible"/>
                                      </p:to>
                                    </p:set>
                                    <p:animEffect transition="in" filter="fade">
                                      <p:cBhvr>
                                        <p:cTn id="33" dur="500"/>
                                        <p:tgtEl>
                                          <p:spTgt spid="2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fade">
                                      <p:cBhvr>
                                        <p:cTn id="40" dur="500"/>
                                        <p:tgtEl>
                                          <p:spTgt spid="2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fade">
                                      <p:cBhvr>
                                        <p:cTn id="43" dur="500"/>
                                        <p:tgtEl>
                                          <p:spTgt spid="2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500"/>
                                        <p:tgtEl>
                                          <p:spTgt spid="98"/>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8"/>
                                        </p:tgtEl>
                                      </p:cBhvr>
                                    </p:animEffect>
                                    <p:set>
                                      <p:cBhvr>
                                        <p:cTn id="58" dur="1" fill="hold">
                                          <p:stCondLst>
                                            <p:cond delay="499"/>
                                          </p:stCondLst>
                                        </p:cTn>
                                        <p:tgtEl>
                                          <p:spTgt spid="9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6"/>
                                        </p:tgtEl>
                                        <p:attrNameLst>
                                          <p:attrName>style.visibility</p:attrName>
                                        </p:attrNameLst>
                                      </p:cBhvr>
                                      <p:to>
                                        <p:strVal val="visible"/>
                                      </p:to>
                                    </p:set>
                                    <p:animEffect transition="in" filter="fade">
                                      <p:cBhvr>
                                        <p:cTn id="71" dur="500"/>
                                        <p:tgtEl>
                                          <p:spTgt spid="2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35"/>
                                        </p:tgtEl>
                                        <p:attrNameLst>
                                          <p:attrName>style.visibility</p:attrName>
                                        </p:attrNameLst>
                                      </p:cBhvr>
                                      <p:to>
                                        <p:strVal val="visible"/>
                                      </p:to>
                                    </p:set>
                                    <p:animEffect transition="in" filter="fade">
                                      <p:cBhvr>
                                        <p:cTn id="90" dur="500"/>
                                        <p:tgtEl>
                                          <p:spTgt spid="235"/>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0"/>
                                        </p:tgtEl>
                                      </p:cBhvr>
                                    </p:animEffect>
                                    <p:set>
                                      <p:cBhvr>
                                        <p:cTn id="105"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18" grpId="0" animBg="1"/>
      <p:bldP spid="219" grpId="0" animBg="1"/>
      <p:bldP spid="220" grpId="0" animBg="1"/>
      <p:bldP spid="221" grpId="0" animBg="1"/>
      <p:bldP spid="226" grpId="0"/>
      <p:bldP spid="228" grpId="0" animBg="1"/>
      <p:bldP spid="229" grpId="0" animBg="1"/>
      <p:bldP spid="231" grpId="0"/>
      <p:bldP spid="234" grpId="0" animBg="1"/>
      <p:bldP spid="235" grpId="0" animBg="1"/>
      <p:bldP spid="236" grpId="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Analysis</a:t>
            </a:r>
          </a:p>
        </p:txBody>
      </p:sp>
      <p:sp>
        <p:nvSpPr>
          <p:cNvPr id="3" name="Content Placeholder 2"/>
          <p:cNvSpPr>
            <a:spLocks noGrp="1"/>
          </p:cNvSpPr>
          <p:nvPr>
            <p:ph idx="1"/>
          </p:nvPr>
        </p:nvSpPr>
        <p:spPr>
          <a:xfrm>
            <a:off x="152400" y="1143000"/>
            <a:ext cx="8991600" cy="5257800"/>
          </a:xfrm>
        </p:spPr>
        <p:txBody>
          <a:bodyPr>
            <a:normAutofit/>
          </a:bodyPr>
          <a:lstStyle/>
          <a:p>
            <a:pPr lvl="0"/>
            <a:r>
              <a:rPr lang="en-US" sz="2800" dirty="0">
                <a:solidFill>
                  <a:schemeClr val="tx2"/>
                </a:solidFill>
              </a:rPr>
              <a:t>To satisfy user experience, the browser must provide:</a:t>
            </a:r>
          </a:p>
          <a:p>
            <a:pPr lvl="1"/>
            <a:r>
              <a:rPr lang="en-US" sz="2400" dirty="0">
                <a:solidFill>
                  <a:srgbClr val="595959"/>
                </a:solidFill>
              </a:rPr>
              <a:t>Fast </a:t>
            </a:r>
            <a:r>
              <a:rPr lang="en-US" sz="2400" dirty="0">
                <a:solidFill>
                  <a:srgbClr val="0000FF"/>
                </a:solidFill>
              </a:rPr>
              <a:t>loading </a:t>
            </a:r>
            <a:r>
              <a:rPr lang="en-US" sz="2400" dirty="0"/>
              <a:t>of webpages</a:t>
            </a:r>
          </a:p>
          <a:p>
            <a:pPr lvl="1"/>
            <a:r>
              <a:rPr lang="en-US" sz="2400" dirty="0">
                <a:solidFill>
                  <a:srgbClr val="595959"/>
                </a:solidFill>
              </a:rPr>
              <a:t>Smooth </a:t>
            </a:r>
            <a:r>
              <a:rPr lang="en-US" sz="2400" dirty="0">
                <a:solidFill>
                  <a:srgbClr val="0000FF"/>
                </a:solidFill>
              </a:rPr>
              <a:t>scrolling</a:t>
            </a:r>
            <a:r>
              <a:rPr lang="en-US" sz="2400" dirty="0">
                <a:solidFill>
                  <a:srgbClr val="595959"/>
                </a:solidFill>
              </a:rPr>
              <a:t> of webpages</a:t>
            </a:r>
          </a:p>
          <a:p>
            <a:pPr lvl="1"/>
            <a:r>
              <a:rPr lang="en-US" sz="2400" dirty="0">
                <a:solidFill>
                  <a:srgbClr val="595959"/>
                </a:solidFill>
              </a:rPr>
              <a:t>Quick </a:t>
            </a:r>
            <a:r>
              <a:rPr lang="en-US" sz="2400" dirty="0">
                <a:solidFill>
                  <a:srgbClr val="0000FF"/>
                </a:solidFill>
              </a:rPr>
              <a:t>switching</a:t>
            </a:r>
            <a:r>
              <a:rPr lang="en-US" sz="2400" dirty="0">
                <a:solidFill>
                  <a:srgbClr val="595959"/>
                </a:solidFill>
              </a:rPr>
              <a:t> between browser tabs</a:t>
            </a:r>
            <a:endParaRPr lang="en-US" sz="2400" dirty="0">
              <a:solidFill>
                <a:srgbClr val="0000FF"/>
              </a:solidFill>
            </a:endParaRPr>
          </a:p>
          <a:p>
            <a:pPr lvl="1"/>
            <a:endParaRPr lang="en-US" sz="2400" dirty="0">
              <a:solidFill>
                <a:srgbClr val="595959"/>
              </a:solidFill>
            </a:endParaRPr>
          </a:p>
          <a:p>
            <a:pPr lvl="0"/>
            <a:r>
              <a:rPr lang="en-US" sz="2800" dirty="0">
                <a:solidFill>
                  <a:schemeClr val="tx2"/>
                </a:solidFill>
              </a:rPr>
              <a:t>We focus on two important user interactions:</a:t>
            </a:r>
            <a:br>
              <a:rPr lang="en-US" sz="2800" dirty="0">
                <a:solidFill>
                  <a:schemeClr val="tx2"/>
                </a:solidFill>
              </a:rPr>
            </a:br>
            <a:r>
              <a:rPr lang="en-US" sz="2800" dirty="0">
                <a:solidFill>
                  <a:schemeClr val="tx2"/>
                </a:solidFill>
              </a:rPr>
              <a:t> 1)  </a:t>
            </a:r>
            <a:r>
              <a:rPr lang="en-US" sz="2800" dirty="0">
                <a:solidFill>
                  <a:srgbClr val="0000FF"/>
                </a:solidFill>
              </a:rPr>
              <a:t>Page Scrolling </a:t>
            </a:r>
            <a:br>
              <a:rPr lang="en-US" sz="2800" dirty="0">
                <a:solidFill>
                  <a:srgbClr val="0000FF"/>
                </a:solidFill>
              </a:rPr>
            </a:br>
            <a:r>
              <a:rPr lang="en-US" sz="2800" dirty="0">
                <a:solidFill>
                  <a:srgbClr val="0000FF"/>
                </a:solidFill>
              </a:rPr>
              <a:t> </a:t>
            </a:r>
            <a:r>
              <a:rPr lang="en-US" sz="2800" dirty="0">
                <a:solidFill>
                  <a:schemeClr val="tx2"/>
                </a:solidFill>
              </a:rPr>
              <a:t>2)   </a:t>
            </a:r>
            <a:r>
              <a:rPr lang="en-US" sz="2800" dirty="0">
                <a:solidFill>
                  <a:srgbClr val="0000FF"/>
                </a:solidFill>
              </a:rPr>
              <a:t>Tab Switching</a:t>
            </a:r>
          </a:p>
          <a:p>
            <a:pPr lvl="1"/>
            <a:r>
              <a:rPr lang="en-US" sz="2400" dirty="0">
                <a:solidFill>
                  <a:srgbClr val="595959"/>
                </a:solidFill>
              </a:rPr>
              <a:t>Both include </a:t>
            </a:r>
            <a:r>
              <a:rPr lang="en-US" sz="2400" u="sng" dirty="0">
                <a:solidFill>
                  <a:srgbClr val="595959"/>
                </a:solidFill>
              </a:rPr>
              <a:t>page loading</a:t>
            </a:r>
          </a:p>
          <a:p>
            <a:pPr lvl="1"/>
            <a:endParaRPr lang="en-US" sz="1600" dirty="0">
              <a:solidFill>
                <a:srgbClr val="595959"/>
              </a:solidFill>
            </a:endParaRPr>
          </a:p>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9910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Scrolling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220372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3721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49126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906000" cy="914400"/>
          </a:xfrm>
        </p:spPr>
        <p:txBody>
          <a:bodyPr/>
          <a:lstStyle/>
          <a:p>
            <a:r>
              <a:rPr lang="en-US" sz="4000" dirty="0"/>
              <a:t>What Does Happen During Scrolling?</a:t>
            </a:r>
          </a:p>
        </p:txBody>
      </p:sp>
      <p:sp>
        <p:nvSpPr>
          <p:cNvPr id="3" name="Content Placeholder 2"/>
          <p:cNvSpPr>
            <a:spLocks noGrp="1"/>
          </p:cNvSpPr>
          <p:nvPr>
            <p:ph idx="1"/>
          </p:nvPr>
        </p:nvSpPr>
        <p:spPr>
          <a:xfrm>
            <a:off x="76200" y="1143000"/>
            <a:ext cx="8991600" cy="5257800"/>
          </a:xfrm>
        </p:spPr>
        <p:txBody>
          <a:bodyPr>
            <a:normAutofit/>
          </a:bodyPr>
          <a:lstStyle/>
          <a:p>
            <a:pPr lvl="1"/>
            <a:endParaRPr lang="en-US" sz="16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5" name="Picture 4"/>
          <p:cNvPicPr>
            <a:picLocks noChangeAspect="1"/>
          </p:cNvPicPr>
          <p:nvPr/>
        </p:nvPicPr>
        <p:blipFill>
          <a:blip r:embed="rId4"/>
          <a:stretch>
            <a:fillRect/>
          </a:stretch>
        </p:blipFill>
        <p:spPr>
          <a:xfrm>
            <a:off x="46977" y="1447800"/>
            <a:ext cx="867423" cy="806703"/>
          </a:xfrm>
          <a:prstGeom prst="rect">
            <a:avLst/>
          </a:prstGeom>
        </p:spPr>
      </p:pic>
      <p:sp>
        <p:nvSpPr>
          <p:cNvPr id="21" name="Rounded Rectangle 20"/>
          <p:cNvSpPr/>
          <p:nvPr/>
        </p:nvSpPr>
        <p:spPr>
          <a:xfrm>
            <a:off x="3048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a:t>
            </a:r>
          </a:p>
        </p:txBody>
      </p:sp>
      <p:cxnSp>
        <p:nvCxnSpPr>
          <p:cNvPr id="23" name="Elbow Connector 22"/>
          <p:cNvCxnSpPr>
            <a:stCxn id="5" idx="2"/>
            <a:endCxn id="21" idx="1"/>
          </p:cNvCxnSpPr>
          <p:nvPr/>
        </p:nvCxnSpPr>
        <p:spPr>
          <a:xfrm rot="5400000">
            <a:off x="26844" y="2532460"/>
            <a:ext cx="731802" cy="175889"/>
          </a:xfrm>
          <a:prstGeom prst="bentConnector4">
            <a:avLst>
              <a:gd name="adj1" fmla="val 28184"/>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048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a:t>
            </a:r>
            <a:endParaRPr kumimoji="0" lang="en-US" sz="17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5" name="Elbow Connector 24"/>
          <p:cNvCxnSpPr>
            <a:stCxn id="5" idx="2"/>
            <a:endCxn id="24" idx="1"/>
          </p:cNvCxnSpPr>
          <p:nvPr/>
        </p:nvCxnSpPr>
        <p:spPr>
          <a:xfrm rot="5400000">
            <a:off x="-582756" y="3142060"/>
            <a:ext cx="1951002" cy="175889"/>
          </a:xfrm>
          <a:prstGeom prst="bentConnector4">
            <a:avLst>
              <a:gd name="adj1" fmla="val 10418"/>
              <a:gd name="adj2" fmla="val 229968"/>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0200" y="26670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HTML Parser</a:t>
            </a:r>
          </a:p>
        </p:txBody>
      </p:sp>
      <p:cxnSp>
        <p:nvCxnSpPr>
          <p:cNvPr id="39" name="Straight Arrow Connector 38"/>
          <p:cNvCxnSpPr>
            <a:stCxn id="21" idx="3"/>
            <a:endCxn id="37" idx="1"/>
          </p:cNvCxnSpPr>
          <p:nvPr/>
        </p:nvCxnSpPr>
        <p:spPr>
          <a:xfrm>
            <a:off x="1371600" y="29863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600200" y="3886200"/>
            <a:ext cx="1066800" cy="63861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CSS Parser</a:t>
            </a:r>
          </a:p>
        </p:txBody>
      </p:sp>
      <p:cxnSp>
        <p:nvCxnSpPr>
          <p:cNvPr id="47" name="Straight Arrow Connector 46"/>
          <p:cNvCxnSpPr>
            <a:stCxn id="24" idx="3"/>
            <a:endCxn id="46" idx="1"/>
          </p:cNvCxnSpPr>
          <p:nvPr/>
        </p:nvCxnSpPr>
        <p:spPr>
          <a:xfrm>
            <a:off x="1371600" y="4205505"/>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971800" y="3276600"/>
            <a:ext cx="1143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Render Tree</a:t>
            </a:r>
          </a:p>
        </p:txBody>
      </p:sp>
      <p:sp>
        <p:nvSpPr>
          <p:cNvPr id="51" name="Rounded Rectangle 50"/>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cxnSp>
        <p:nvCxnSpPr>
          <p:cNvPr id="52" name="Straight Arrow Connector 51"/>
          <p:cNvCxnSpPr>
            <a:stCxn id="50" idx="3"/>
            <a:endCxn id="51" idx="1"/>
          </p:cNvCxnSpPr>
          <p:nvPr/>
        </p:nvCxnSpPr>
        <p:spPr>
          <a:xfrm>
            <a:off x="4114800" y="3619500"/>
            <a:ext cx="2286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56" name="Straight Arrow Connector 55"/>
          <p:cNvCxnSpPr>
            <a:stCxn id="51" idx="3"/>
            <a:endCxn id="55" idx="1"/>
          </p:cNvCxnSpPr>
          <p:nvPr/>
        </p:nvCxnSpPr>
        <p:spPr>
          <a:xfrm>
            <a:off x="5410200" y="3619500"/>
            <a:ext cx="3048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37" idx="3"/>
            <a:endCxn id="50" idx="1"/>
          </p:cNvCxnSpPr>
          <p:nvPr/>
        </p:nvCxnSpPr>
        <p:spPr>
          <a:xfrm>
            <a:off x="2667000" y="2986305"/>
            <a:ext cx="304800" cy="63319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46" idx="3"/>
            <a:endCxn id="50" idx="1"/>
          </p:cNvCxnSpPr>
          <p:nvPr/>
        </p:nvCxnSpPr>
        <p:spPr>
          <a:xfrm flipV="1">
            <a:off x="2667000" y="3619500"/>
            <a:ext cx="304800" cy="586005"/>
          </a:xfrm>
          <a:prstGeom prst="bentConnector3">
            <a:avLst>
              <a:gd name="adj1" fmla="val 25490"/>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Composi-itng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26" name="Straight Arrow Connector 125"/>
          <p:cNvCxnSpPr>
            <a:stCxn id="55" idx="3"/>
            <a:endCxn id="125" idx="1"/>
          </p:cNvCxnSpPr>
          <p:nvPr/>
        </p:nvCxnSpPr>
        <p:spPr>
          <a:xfrm>
            <a:off x="7162800" y="3619500"/>
            <a:ext cx="381000" cy="0"/>
          </a:xfrm>
          <a:prstGeom prst="straightConnector1">
            <a:avLst/>
          </a:prstGeom>
          <a:ln w="3810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29" name="Rounded Rectangle 228"/>
          <p:cNvSpPr/>
          <p:nvPr/>
        </p:nvSpPr>
        <p:spPr>
          <a:xfrm>
            <a:off x="4343400" y="3276600"/>
            <a:ext cx="1066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Layout</a:t>
            </a:r>
          </a:p>
        </p:txBody>
      </p:sp>
      <p:sp>
        <p:nvSpPr>
          <p:cNvPr id="234" name="Rounded Rectangle 233"/>
          <p:cNvSpPr/>
          <p:nvPr/>
        </p:nvSpPr>
        <p:spPr>
          <a:xfrm>
            <a:off x="5715000" y="3276600"/>
            <a:ext cx="14478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Rasteriza-tion</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35" name="Rounded Rectangle 234"/>
          <p:cNvSpPr/>
          <p:nvPr/>
        </p:nvSpPr>
        <p:spPr>
          <a:xfrm>
            <a:off x="7543800" y="3276600"/>
            <a:ext cx="1524000" cy="6858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Composi</a:t>
            </a:r>
            <a:r>
              <a:rPr kumimoji="0" lang="en-US" sz="2000" b="1" i="0" u="none" strike="noStrike" kern="1200" cap="none" spc="0" normalizeH="0" baseline="0" noProof="0" dirty="0">
                <a:ln>
                  <a:noFill/>
                </a:ln>
                <a:solidFill>
                  <a:prstClr val="white"/>
                </a:solidFill>
                <a:effectLst/>
                <a:uLnTx/>
                <a:uFillTx/>
                <a:latin typeface="Gill Sans MT"/>
                <a:ea typeface="+mn-ea"/>
                <a:cs typeface="+mn-cs"/>
              </a:rPr>
              <a:t>-ting</a:t>
            </a:r>
          </a:p>
        </p:txBody>
      </p:sp>
      <p:grpSp>
        <p:nvGrpSpPr>
          <p:cNvPr id="28" name="Group 27"/>
          <p:cNvGrpSpPr/>
          <p:nvPr/>
        </p:nvGrpSpPr>
        <p:grpSpPr>
          <a:xfrm>
            <a:off x="9753600" y="1648968"/>
            <a:ext cx="5638800" cy="941832"/>
            <a:chOff x="-4918784" y="732071"/>
            <a:chExt cx="16481404" cy="903816"/>
          </a:xfrm>
        </p:grpSpPr>
        <p:sp>
          <p:nvSpPr>
            <p:cNvPr id="29" name="Rounded Rectangle 28"/>
            <p:cNvSpPr/>
            <p:nvPr/>
          </p:nvSpPr>
          <p:spPr bwMode="auto">
            <a:xfrm>
              <a:off x="-4696062" y="732071"/>
              <a:ext cx="16258682" cy="90381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0" name="Rectangle 29"/>
            <p:cNvSpPr/>
            <p:nvPr/>
          </p:nvSpPr>
          <p:spPr>
            <a:xfrm>
              <a:off x="-4918784" y="798054"/>
              <a:ext cx="16481404" cy="797455"/>
            </a:xfrm>
            <a:prstGeom prst="rect">
              <a:avLst/>
            </a:prstGeom>
          </p:spPr>
          <p:txBody>
            <a:bodyPr wrap="square">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Rasterization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generates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bitmap</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sends it to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GPU</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p>
          </p:txBody>
        </p:sp>
      </p:grpSp>
      <p:sp>
        <p:nvSpPr>
          <p:cNvPr id="31" name="Rounded Rectangle 30"/>
          <p:cNvSpPr/>
          <p:nvPr/>
        </p:nvSpPr>
        <p:spPr>
          <a:xfrm>
            <a:off x="6781800" y="4238190"/>
            <a:ext cx="1371600" cy="714810"/>
          </a:xfrm>
          <a:prstGeom prst="roundRect">
            <a:avLst/>
          </a:prstGeom>
          <a:solidFill>
            <a:schemeClr val="bg2">
              <a:lumMod val="25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32" name="Elbow Connector 31"/>
          <p:cNvCxnSpPr>
            <a:endCxn id="31" idx="1"/>
          </p:cNvCxnSpPr>
          <p:nvPr/>
        </p:nvCxnSpPr>
        <p:spPr>
          <a:xfrm rot="16200000" flipH="1">
            <a:off x="6293753" y="4107547"/>
            <a:ext cx="633195" cy="342900"/>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31" idx="3"/>
          </p:cNvCxnSpPr>
          <p:nvPr/>
        </p:nvCxnSpPr>
        <p:spPr>
          <a:xfrm flipV="1">
            <a:off x="8153400" y="3962400"/>
            <a:ext cx="152400" cy="633195"/>
          </a:xfrm>
          <a:prstGeom prst="bentConnector2">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971800" y="5303521"/>
            <a:ext cx="5791201" cy="1325879"/>
            <a:chOff x="-4694065" y="811665"/>
            <a:chExt cx="16296395" cy="955146"/>
          </a:xfrm>
        </p:grpSpPr>
        <p:sp>
          <p:nvSpPr>
            <p:cNvPr id="35" name="Rounded Rectangle 34"/>
            <p:cNvSpPr/>
            <p:nvPr/>
          </p:nvSpPr>
          <p:spPr bwMode="auto">
            <a:xfrm>
              <a:off x="-4694065" y="811665"/>
              <a:ext cx="16296395" cy="95514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6" name="Rectangle 35"/>
            <p:cNvSpPr/>
            <p:nvPr/>
          </p:nvSpPr>
          <p:spPr>
            <a:xfrm>
              <a:off x="-4694065" y="833622"/>
              <a:ext cx="16296392" cy="8647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to minimize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cache misses </a:t>
              </a:r>
              <a:br>
                <a:rPr kumimoji="0" lang="en-US" sz="2400" b="1" i="0" u="none" strike="noStrike" kern="1200" cap="none" spc="0" normalizeH="0" baseline="0" noProof="0" dirty="0">
                  <a:ln>
                    <a:noFill/>
                  </a:ln>
                  <a:solidFill>
                    <a:srgbClr val="C00000"/>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compositing</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graphics driver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reorganizes the bitmaps</a:t>
              </a:r>
            </a:p>
          </p:txBody>
        </p:sp>
      </p:grpSp>
      <p:sp>
        <p:nvSpPr>
          <p:cNvPr id="40" name="Rounded Rectangle 39"/>
          <p:cNvSpPr/>
          <p:nvPr/>
        </p:nvSpPr>
        <p:spPr>
          <a:xfrm>
            <a:off x="6781800" y="4238190"/>
            <a:ext cx="1371600" cy="714810"/>
          </a:xfrm>
          <a:prstGeom prst="roundRect">
            <a:avLst/>
          </a:prstGeom>
          <a:solidFill>
            <a:schemeClr val="tx1">
              <a:alpha val="70000"/>
            </a:scheme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41" name="Group 40"/>
          <p:cNvGrpSpPr/>
          <p:nvPr/>
        </p:nvGrpSpPr>
        <p:grpSpPr>
          <a:xfrm>
            <a:off x="432951" y="882590"/>
            <a:ext cx="5282049" cy="1327210"/>
            <a:chOff x="506014" y="5486398"/>
            <a:chExt cx="7709778" cy="567307"/>
          </a:xfrm>
        </p:grpSpPr>
        <p:grpSp>
          <p:nvGrpSpPr>
            <p:cNvPr id="42" name="Group 41"/>
            <p:cNvGrpSpPr/>
            <p:nvPr/>
          </p:nvGrpSpPr>
          <p:grpSpPr>
            <a:xfrm>
              <a:off x="763854" y="5486398"/>
              <a:ext cx="7229492" cy="553710"/>
              <a:chOff x="-1813577" y="838199"/>
              <a:chExt cx="11272566" cy="321274"/>
            </a:xfrm>
          </p:grpSpPr>
          <p:sp>
            <p:nvSpPr>
              <p:cNvPr id="44" name="Rounded Rectangle 43"/>
              <p:cNvSpPr/>
              <p:nvPr/>
            </p:nvSpPr>
            <p:spPr bwMode="auto">
              <a:xfrm>
                <a:off x="-1813577" y="845517"/>
                <a:ext cx="11272566" cy="313956"/>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45" name="Rectangle 44"/>
              <p:cNvSpPr/>
              <p:nvPr/>
            </p:nvSpPr>
            <p:spPr>
              <a:xfrm>
                <a:off x="-153064" y="838199"/>
                <a:ext cx="9386361" cy="1204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43" name="Rectangle 42"/>
            <p:cNvSpPr/>
            <p:nvPr/>
          </p:nvSpPr>
          <p:spPr>
            <a:xfrm>
              <a:off x="506014" y="5540633"/>
              <a:ext cx="7709778" cy="51307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rasterization uses</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blitters</a:t>
              </a:r>
              <a:br>
                <a:rPr kumimoji="0" lang="en-US" sz="2400" b="1" i="0" u="none" strike="noStrike" kern="1200" cap="none" spc="0" normalizeH="0" baseline="0" noProof="0" dirty="0">
                  <a:ln>
                    <a:noFill/>
                  </a:ln>
                  <a:solidFill>
                    <a:srgbClr val="0000FF"/>
                  </a:solidFill>
                  <a:effectLst/>
                  <a:uLnTx/>
                  <a:uFillTx/>
                  <a:latin typeface="Gill Sans MT"/>
                  <a:ea typeface="+mn-ea"/>
                  <a:cs typeface="+mn-cs"/>
                </a:rPr>
              </a:b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to</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convert the </a:t>
              </a:r>
              <a:r>
                <a:rPr kumimoji="0" lang="en-US" sz="2400" b="1" i="0" u="sng" strike="noStrike" kern="1200" cap="none" spc="0" normalizeH="0" baseline="0" noProof="0" dirty="0">
                  <a:ln>
                    <a:noFill/>
                  </a:ln>
                  <a:solidFill>
                    <a:prstClr val="black"/>
                  </a:solidFill>
                  <a:effectLst/>
                  <a:uLnTx/>
                  <a:uFillTx/>
                  <a:latin typeface="Gill Sans MT"/>
                  <a:ea typeface="+mn-ea"/>
                  <a:cs typeface="+mn-cs"/>
                </a:rPr>
                <a:t>basic primitives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bitmaps</a:t>
              </a:r>
            </a:p>
          </p:txBody>
        </p:sp>
      </p:grpSp>
      <p:grpSp>
        <p:nvGrpSpPr>
          <p:cNvPr id="48" name="Group 47"/>
          <p:cNvGrpSpPr/>
          <p:nvPr/>
        </p:nvGrpSpPr>
        <p:grpSpPr>
          <a:xfrm>
            <a:off x="609600" y="5562605"/>
            <a:ext cx="5748078" cy="621271"/>
            <a:chOff x="1271333" y="5486395"/>
            <a:chExt cx="6577268" cy="279471"/>
          </a:xfrm>
        </p:grpSpPr>
        <p:sp>
          <p:nvSpPr>
            <p:cNvPr id="57" name="Rectangle 56"/>
            <p:cNvSpPr/>
            <p:nvPr/>
          </p:nvSpPr>
          <p:spPr>
            <a:xfrm>
              <a:off x="1828799" y="5486395"/>
              <a:ext cx="6019802" cy="2076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3" name="Rectangle 52"/>
            <p:cNvSpPr/>
            <p:nvPr/>
          </p:nvSpPr>
          <p:spPr>
            <a:xfrm>
              <a:off x="1271333" y="5558192"/>
              <a:ext cx="4882766" cy="20767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58" name="Straight Arrow Connector 57"/>
          <p:cNvCxnSpPr/>
          <p:nvPr/>
        </p:nvCxnSpPr>
        <p:spPr>
          <a:xfrm flipH="1" flipV="1">
            <a:off x="4800600" y="2286000"/>
            <a:ext cx="914400" cy="228600"/>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5" idx="0"/>
          </p:cNvCxnSpPr>
          <p:nvPr/>
        </p:nvCxnSpPr>
        <p:spPr>
          <a:xfrm flipH="1">
            <a:off x="5867401" y="4953000"/>
            <a:ext cx="1028700" cy="350521"/>
          </a:xfrm>
          <a:prstGeom prst="straightConnector1">
            <a:avLst/>
          </a:prstGeom>
          <a:ln w="38100" cmpd="sng">
            <a:solidFill>
              <a:srgbClr val="FFFFFF"/>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477000" y="2895600"/>
            <a:ext cx="0" cy="381000"/>
          </a:xfrm>
          <a:prstGeom prst="straightConnector1">
            <a:avLst/>
          </a:prstGeom>
          <a:ln w="38100" cmpd="sng">
            <a:solidFill>
              <a:schemeClr val="tx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791200" y="2209800"/>
            <a:ext cx="1371600" cy="685800"/>
          </a:xfrm>
          <a:prstGeom prst="round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Color </a:t>
            </a:r>
            <a:r>
              <a:rPr kumimoji="0" lang="en-US" sz="2000" b="1" i="0" u="none" strike="noStrike" kern="1200" cap="none" spc="0" normalizeH="0" baseline="0" noProof="0" dirty="0" err="1">
                <a:ln>
                  <a:noFill/>
                </a:ln>
                <a:solidFill>
                  <a:prstClr val="white"/>
                </a:solidFill>
                <a:effectLst/>
                <a:uLnTx/>
                <a:uFillTx/>
                <a:latin typeface="Gill Sans MT"/>
                <a:ea typeface="+mn-ea"/>
                <a:cs typeface="+mn-cs"/>
              </a:rPr>
              <a:t>Blitting</a:t>
            </a:r>
            <a:endParaRPr kumimoji="0" lang="en-US" sz="2000" b="1"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3806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29"/>
                                        </p:tgtEl>
                                      </p:cBhvr>
                                    </p:animEffect>
                                    <p:set>
                                      <p:cBhvr>
                                        <p:cTn id="27" dur="1" fill="hold">
                                          <p:stCondLst>
                                            <p:cond delay="499"/>
                                          </p:stCondLst>
                                        </p:cTn>
                                        <p:tgtEl>
                                          <p:spTgt spid="22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xit" presetSubtype="0" fill="hold" nodeType="withEffect">
                                  <p:stCondLst>
                                    <p:cond delay="0"/>
                                  </p:stCondLst>
                                  <p:childTnLst>
                                    <p:animEffect transition="out" filter="fade">
                                      <p:cBhvr>
                                        <p:cTn id="38" dur="500"/>
                                        <p:tgtEl>
                                          <p:spTgt spid="126"/>
                                        </p:tgtEl>
                                      </p:cBhvr>
                                    </p:animEffect>
                                    <p:set>
                                      <p:cBhvr>
                                        <p:cTn id="39" dur="1" fill="hold">
                                          <p:stCondLst>
                                            <p:cond delay="499"/>
                                          </p:stCondLst>
                                        </p:cTn>
                                        <p:tgtEl>
                                          <p:spTgt spid="12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xit" presetSubtype="0" fill="hold" grpId="1" nodeType="withEffect">
                                  <p:stCondLst>
                                    <p:cond delay="0"/>
                                  </p:stCondLst>
                                  <p:childTnLst>
                                    <p:animEffect transition="out" filter="fade">
                                      <p:cBhvr>
                                        <p:cTn id="56" dur="500"/>
                                        <p:tgtEl>
                                          <p:spTgt spid="235"/>
                                        </p:tgtEl>
                                      </p:cBhvr>
                                    </p:animEffect>
                                    <p:set>
                                      <p:cBhvr>
                                        <p:cTn id="57" dur="1" fill="hold">
                                          <p:stCondLst>
                                            <p:cond delay="499"/>
                                          </p:stCondLst>
                                        </p:cTn>
                                        <p:tgtEl>
                                          <p:spTgt spid="2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229" grpId="0" animBg="1"/>
      <p:bldP spid="229" grpId="1" animBg="1"/>
      <p:bldP spid="234" grpId="0" animBg="1"/>
      <p:bldP spid="235" grpId="0" animBg="1"/>
      <p:bldP spid="235" grpId="1" animBg="1"/>
      <p:bldP spid="31" grpId="0" animBg="1"/>
      <p:bldP spid="40" grpId="0" animBg="1"/>
      <p:bldP spid="59"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Energy Analysis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19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5" name="Group 4"/>
          <p:cNvGrpSpPr/>
          <p:nvPr/>
        </p:nvGrpSpPr>
        <p:grpSpPr>
          <a:xfrm>
            <a:off x="76200" y="1676400"/>
            <a:ext cx="8915400" cy="3352800"/>
            <a:chOff x="76200" y="2286000"/>
            <a:chExt cx="8915400" cy="3352800"/>
          </a:xfrm>
        </p:grpSpPr>
        <p:graphicFrame>
          <p:nvGraphicFramePr>
            <p:cNvPr id="16" name="Chart 15"/>
            <p:cNvGraphicFramePr>
              <a:graphicFrameLocks/>
            </p:cNvGraphicFramePr>
            <p:nvPr>
              <p:extLst/>
            </p:nvPr>
          </p:nvGraphicFramePr>
          <p:xfrm>
            <a:off x="76200" y="2286000"/>
            <a:ext cx="8915400" cy="3352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7924800" y="2771335"/>
              <a:ext cx="0" cy="2334065"/>
            </a:xfrm>
            <a:prstGeom prst="line">
              <a:avLst/>
            </a:prstGeom>
            <a:noFill/>
            <a:ln w="25400" cap="flat" cmpd="sng" algn="ctr">
              <a:solidFill>
                <a:srgbClr val="000000"/>
              </a:solidFill>
              <a:prstDash val="dash"/>
            </a:ln>
            <a:effectLst/>
          </p:spPr>
        </p:cxnSp>
        <p:sp>
          <p:nvSpPr>
            <p:cNvPr id="18" name="TextBox 17"/>
            <p:cNvSpPr txBox="1"/>
            <p:nvPr/>
          </p:nvSpPr>
          <p:spPr>
            <a:xfrm>
              <a:off x="1776912" y="4648207"/>
              <a:ext cx="81346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Docs</a:t>
              </a:r>
            </a:p>
          </p:txBody>
        </p:sp>
        <p:sp>
          <p:nvSpPr>
            <p:cNvPr id="19" name="TextBox 18"/>
            <p:cNvSpPr txBox="1"/>
            <p:nvPr/>
          </p:nvSpPr>
          <p:spPr>
            <a:xfrm>
              <a:off x="2895034" y="4648200"/>
              <a:ext cx="6679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Gmail</a:t>
              </a:r>
            </a:p>
          </p:txBody>
        </p:sp>
        <p:sp>
          <p:nvSpPr>
            <p:cNvPr id="20" name="TextBox 19"/>
            <p:cNvSpPr txBox="1"/>
            <p:nvPr/>
          </p:nvSpPr>
          <p:spPr>
            <a:xfrm>
              <a:off x="3729793" y="4648208"/>
              <a:ext cx="1025922"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Google</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Calendar</a:t>
              </a:r>
            </a:p>
          </p:txBody>
        </p:sp>
        <p:sp>
          <p:nvSpPr>
            <p:cNvPr id="21" name="TextBox 20"/>
            <p:cNvSpPr txBox="1"/>
            <p:nvPr/>
          </p:nvSpPr>
          <p:spPr>
            <a:xfrm>
              <a:off x="4910363" y="4648208"/>
              <a:ext cx="732735"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Word-</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a:ln>
                    <a:noFill/>
                  </a:ln>
                  <a:solidFill>
                    <a:prstClr val="black"/>
                  </a:solidFill>
                  <a:effectLst/>
                  <a:uLnTx/>
                  <a:uFillTx/>
                  <a:latin typeface="Gill Sans MT"/>
                  <a:ea typeface="+mn-ea"/>
                  <a:cs typeface="+mn-cs"/>
                </a:rPr>
                <a:t>Press</a:t>
              </a:r>
            </a:p>
          </p:txBody>
        </p:sp>
        <p:sp>
          <p:nvSpPr>
            <p:cNvPr id="22" name="TextBox 21"/>
            <p:cNvSpPr txBox="1"/>
            <p:nvPr/>
          </p:nvSpPr>
          <p:spPr>
            <a:xfrm>
              <a:off x="5888255" y="4648200"/>
              <a:ext cx="821589"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Twitter</a:t>
              </a:r>
            </a:p>
          </p:txBody>
        </p:sp>
        <p:sp>
          <p:nvSpPr>
            <p:cNvPr id="24" name="TextBox 23"/>
            <p:cNvSpPr txBox="1"/>
            <p:nvPr/>
          </p:nvSpPr>
          <p:spPr>
            <a:xfrm>
              <a:off x="6882203" y="4648208"/>
              <a:ext cx="814701" cy="479619"/>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Ani-</a:t>
              </a:r>
              <a:br>
                <a:rPr kumimoji="0" lang="en-US" sz="2200" b="0" i="0" u="none" strike="noStrike" kern="1200" cap="none" spc="0" normalizeH="0" baseline="0" noProof="0" dirty="0">
                  <a:ln>
                    <a:noFill/>
                  </a:ln>
                  <a:solidFill>
                    <a:prstClr val="black"/>
                  </a:solidFill>
                  <a:effectLst/>
                  <a:uLnTx/>
                  <a:uFillTx/>
                  <a:latin typeface="Gill Sans MT"/>
                  <a:ea typeface="+mn-ea"/>
                  <a:cs typeface="+mn-cs"/>
                </a:rPr>
              </a:br>
              <a:r>
                <a:rPr kumimoji="0" lang="en-US" sz="2200" b="0" i="0" u="none" strike="noStrike" kern="1200" cap="none" spc="0" normalizeH="0" baseline="0" noProof="0" dirty="0" err="1">
                  <a:ln>
                    <a:noFill/>
                  </a:ln>
                  <a:solidFill>
                    <a:prstClr val="black"/>
                  </a:solidFill>
                  <a:effectLst/>
                  <a:uLnTx/>
                  <a:uFillTx/>
                  <a:latin typeface="Gill Sans MT"/>
                  <a:ea typeface="+mn-ea"/>
                  <a:cs typeface="+mn-cs"/>
                </a:rPr>
                <a:t>mation</a:t>
              </a: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 name="TextBox 24"/>
            <p:cNvSpPr txBox="1"/>
            <p:nvPr/>
          </p:nvSpPr>
          <p:spPr>
            <a:xfrm>
              <a:off x="8116935" y="4648200"/>
              <a:ext cx="501302" cy="248786"/>
            </a:xfrm>
            <a:prstGeom prst="rect">
              <a:avLst/>
            </a:prstGeom>
            <a:noFill/>
          </p:spPr>
          <p:txBody>
            <a:bodyPr wrap="none" lIns="0" tIns="0" rIns="0" bIns="0" rtlCol="0">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AVG</a:t>
              </a:r>
            </a:p>
          </p:txBody>
        </p:sp>
      </p:grpSp>
      <p:grpSp>
        <p:nvGrpSpPr>
          <p:cNvPr id="3" name="Group 2"/>
          <p:cNvGrpSpPr/>
          <p:nvPr/>
        </p:nvGrpSpPr>
        <p:grpSpPr>
          <a:xfrm>
            <a:off x="0" y="5105400"/>
            <a:ext cx="9144000" cy="1049357"/>
            <a:chOff x="1828800" y="5486399"/>
            <a:chExt cx="6019800" cy="839482"/>
          </a:xfrm>
          <a:solidFill>
            <a:srgbClr val="E4E4E4"/>
          </a:solidFill>
        </p:grpSpPr>
        <p:sp>
          <p:nvSpPr>
            <p:cNvPr id="42" name="Rectangle 41"/>
            <p:cNvSpPr/>
            <p:nvPr/>
          </p:nvSpPr>
          <p:spPr>
            <a:xfrm>
              <a:off x="1828800" y="5486399"/>
              <a:ext cx="6019800" cy="4616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43" name="Rectangle 42"/>
            <p:cNvSpPr/>
            <p:nvPr/>
          </p:nvSpPr>
          <p:spPr>
            <a:xfrm>
              <a:off x="1828800" y="5562599"/>
              <a:ext cx="6019800" cy="76328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41.9%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page scrolling energy is spent on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46" name="Rounded Rectangle 45"/>
          <p:cNvSpPr/>
          <p:nvPr/>
        </p:nvSpPr>
        <p:spPr bwMode="auto">
          <a:xfrm>
            <a:off x="7924800" y="2133600"/>
            <a:ext cx="914400" cy="2286000"/>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19540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 name="Title 1"/>
          <p:cNvSpPr>
            <a:spLocks noGrp="1"/>
          </p:cNvSpPr>
          <p:nvPr>
            <p:ph type="title"/>
          </p:nvPr>
        </p:nvSpPr>
        <p:spPr>
          <a:xfrm>
            <a:off x="-228600" y="0"/>
            <a:ext cx="9677400" cy="914400"/>
          </a:xfrm>
        </p:spPr>
        <p:txBody>
          <a:bodyPr/>
          <a:lstStyle/>
          <a:p>
            <a:r>
              <a:rPr lang="en-US" dirty="0"/>
              <a:t>Scrolling a Google Docs Web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1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21" grpId="0"/>
      <p:bldGraphic spid="14" grpId="0">
        <p:bldAsOne/>
      </p:bldGraphic>
      <p:bldGraphic spid="15" grpId="0">
        <p:bldAsOne/>
      </p:bldGraphic>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228600" y="0"/>
            <a:ext cx="9677400" cy="914400"/>
          </a:xfrm>
        </p:spPr>
        <p:txBody>
          <a:bodyPr/>
          <a:lstStyle/>
          <a:p>
            <a:r>
              <a:rPr lang="en-US" dirty="0"/>
              <a:t>Scrolling a Google Docs Web Page</a:t>
            </a:r>
          </a:p>
        </p:txBody>
      </p:sp>
      <p:sp>
        <p:nvSpPr>
          <p:cNvPr id="23" name="Rectangle 22"/>
          <p:cNvSpPr/>
          <p:nvPr/>
        </p:nvSpPr>
        <p:spPr>
          <a:xfrm>
            <a:off x="0" y="4286072"/>
            <a:ext cx="50292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A significant portion of</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total data movement comes from</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blitting</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8" name="Rectangle 17"/>
          <p:cNvSpPr/>
          <p:nvPr/>
        </p:nvSpPr>
        <p:spPr>
          <a:xfrm>
            <a:off x="5715000" y="1600200"/>
            <a:ext cx="38100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energy consumption goes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1" name="Rectangle 20"/>
          <p:cNvSpPr/>
          <p:nvPr/>
        </p:nvSpPr>
        <p:spPr>
          <a:xfrm>
            <a:off x="1540435" y="6248400"/>
            <a:ext cx="4495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aphicFrame>
        <p:nvGraphicFramePr>
          <p:cNvPr id="14" name="Chart 13"/>
          <p:cNvGraphicFramePr>
            <a:graphicFrameLocks/>
          </p:cNvGraphicFramePr>
          <p:nvPr>
            <p:extLst/>
          </p:nvPr>
        </p:nvGraphicFramePr>
        <p:xfrm>
          <a:off x="-304800" y="228600"/>
          <a:ext cx="6756400" cy="3813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5105400" y="3273762"/>
          <a:ext cx="3505200" cy="3584238"/>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p:cNvSpPr/>
          <p:nvPr/>
        </p:nvSpPr>
        <p:spPr>
          <a:xfrm>
            <a:off x="-1"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31" name="Group 30"/>
          <p:cNvGrpSpPr/>
          <p:nvPr/>
        </p:nvGrpSpPr>
        <p:grpSpPr>
          <a:xfrm>
            <a:off x="-228599" y="2971799"/>
            <a:ext cx="9601199" cy="1219200"/>
            <a:chOff x="1213867" y="5486400"/>
            <a:chExt cx="7748159" cy="508835"/>
          </a:xfrm>
        </p:grpSpPr>
        <p:grpSp>
          <p:nvGrpSpPr>
            <p:cNvPr id="32" name="Group 31"/>
            <p:cNvGrpSpPr/>
            <p:nvPr/>
          </p:nvGrpSpPr>
          <p:grpSpPr>
            <a:xfrm>
              <a:off x="1459839" y="5486400"/>
              <a:ext cx="7256214" cy="508835"/>
              <a:chOff x="-728366" y="838199"/>
              <a:chExt cx="11314238" cy="295236"/>
            </a:xfrm>
          </p:grpSpPr>
          <p:sp>
            <p:nvSpPr>
              <p:cNvPr id="34" name="Rounded Rectangle 33"/>
              <p:cNvSpPr/>
              <p:nvPr/>
            </p:nvSpPr>
            <p:spPr bwMode="auto">
              <a:xfrm>
                <a:off x="-728366" y="857675"/>
                <a:ext cx="11314238" cy="275760"/>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35" name="Rectangle 34"/>
              <p:cNvSpPr/>
              <p:nvPr/>
            </p:nvSpPr>
            <p:spPr>
              <a:xfrm>
                <a:off x="-153065" y="838199"/>
                <a:ext cx="9386361" cy="1117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33" name="Rectangle 32"/>
            <p:cNvSpPr/>
            <p:nvPr/>
          </p:nvSpPr>
          <p:spPr>
            <a:xfrm>
              <a:off x="1213867" y="5581798"/>
              <a:ext cx="7748159" cy="3981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Can we use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PIM</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to mitigate the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for</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endParaRPr kumimoji="0" lang="en-US" sz="2800" b="1" i="0" u="none" strike="noStrike" kern="1200" cap="none" spc="0" normalizeH="0" baseline="0" noProof="0" dirty="0">
                <a:ln>
                  <a:noFill/>
                </a:ln>
                <a:solidFill>
                  <a:srgbClr val="0000FF"/>
                </a:solidFill>
                <a:effectLst/>
                <a:uLnTx/>
                <a:uFillTx/>
                <a:latin typeface="Gill Sans MT"/>
                <a:ea typeface="+mn-ea"/>
                <a:cs typeface="+mn-cs"/>
              </a:endParaRPr>
            </a:p>
          </p:txBody>
        </p:sp>
      </p:grpSp>
      <p:cxnSp>
        <p:nvCxnSpPr>
          <p:cNvPr id="24" name="Straight Arrow Connector 23"/>
          <p:cNvCxnSpPr>
            <a:endCxn id="21" idx="3"/>
          </p:cNvCxnSpPr>
          <p:nvPr/>
        </p:nvCxnSpPr>
        <p:spPr>
          <a:xfrm flipH="1">
            <a:off x="6036235" y="5562600"/>
            <a:ext cx="974165" cy="9166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H="1">
            <a:off x="6036235" y="5867400"/>
            <a:ext cx="2040965" cy="611833"/>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48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601200" cy="914400"/>
          </a:xfrm>
        </p:spPr>
        <p:txBody>
          <a:bodyPr/>
          <a:lstStyle/>
          <a:p>
            <a:r>
              <a:rPr lang="en-US" sz="3600" dirty="0"/>
              <a:t>Can We Use PIM for Texture Tiling?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22</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61" name="Straight Arrow Connector 60"/>
          <p:cNvCxnSpPr>
            <a:stCxn id="50" idx="3"/>
          </p:cNvCxnSpPr>
          <p:nvPr/>
        </p:nvCxnSpPr>
        <p:spPr>
          <a:xfrm>
            <a:off x="2442161" y="4473692"/>
            <a:ext cx="458772" cy="422346"/>
          </a:xfrm>
          <a:prstGeom prst="straightConnector1">
            <a:avLst/>
          </a:prstGeom>
          <a:noFill/>
          <a:ln w="38100" cap="flat" cmpd="sng" algn="ctr">
            <a:solidFill>
              <a:srgbClr val="006600"/>
            </a:solidFill>
            <a:prstDash val="sysDot"/>
            <a:miter lim="800000"/>
            <a:tailEnd type="stealth" w="lg" len="lg"/>
          </a:ln>
          <a:effectLst/>
        </p:spPr>
      </p:cxnSp>
      <p:cxnSp>
        <p:nvCxnSpPr>
          <p:cNvPr id="57" name="Straight Arrow Connector 56"/>
          <p:cNvCxnSpPr>
            <a:endCxn id="47" idx="3"/>
          </p:cNvCxnSpPr>
          <p:nvPr/>
        </p:nvCxnSpPr>
        <p:spPr>
          <a:xfrm flipH="1">
            <a:off x="2443734" y="2819400"/>
            <a:ext cx="457199" cy="249814"/>
          </a:xfrm>
          <a:prstGeom prst="straightConnector1">
            <a:avLst/>
          </a:prstGeom>
          <a:noFill/>
          <a:ln w="38100" cap="flat" cmpd="sng" algn="ctr">
            <a:solidFill>
              <a:srgbClr val="006600"/>
            </a:solidFill>
            <a:prstDash val="sysDot"/>
            <a:miter lim="800000"/>
            <a:tailEnd type="stealth" w="lg" len="lg"/>
          </a:ln>
          <a:effectLst/>
        </p:spPr>
      </p:cxnSp>
      <p:grpSp>
        <p:nvGrpSpPr>
          <p:cNvPr id="9" name="Group 8"/>
          <p:cNvGrpSpPr/>
          <p:nvPr/>
        </p:nvGrpSpPr>
        <p:grpSpPr>
          <a:xfrm>
            <a:off x="1386568" y="914400"/>
            <a:ext cx="3762417" cy="4648200"/>
            <a:chOff x="1881233" y="1875505"/>
            <a:chExt cx="3007069" cy="4012731"/>
          </a:xfrm>
        </p:grpSpPr>
        <p:cxnSp>
          <p:nvCxnSpPr>
            <p:cNvPr id="23" name="Straight Connector 22"/>
            <p:cNvCxnSpPr/>
            <p:nvPr/>
          </p:nvCxnSpPr>
          <p:spPr>
            <a:xfrm>
              <a:off x="4614877" y="2212877"/>
              <a:ext cx="0" cy="355476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6251" y="1875505"/>
              <a:ext cx="522051" cy="31884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p>
          </p:txBody>
        </p:sp>
        <p:cxnSp>
          <p:nvCxnSpPr>
            <p:cNvPr id="29" name="Straight Connector 28"/>
            <p:cNvCxnSpPr/>
            <p:nvPr/>
          </p:nvCxnSpPr>
          <p:spPr>
            <a:xfrm flipH="1">
              <a:off x="2056238" y="2508040"/>
              <a:ext cx="24228" cy="338019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81233" y="2270396"/>
              <a:ext cx="398468"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cxnSp>
          <p:nvCxnSpPr>
            <p:cNvPr id="36" name="Straight Connector 35"/>
            <p:cNvCxnSpPr/>
            <p:nvPr/>
          </p:nvCxnSpPr>
          <p:spPr>
            <a:xfrm>
              <a:off x="3728365" y="2508040"/>
              <a:ext cx="0" cy="334701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07034" y="2270396"/>
              <a:ext cx="770511" cy="2657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endParaRPr kumimoji="0" lang="en-US" sz="18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38" name="Rounded Rectangle 37"/>
          <p:cNvSpPr/>
          <p:nvPr/>
        </p:nvSpPr>
        <p:spPr>
          <a:xfrm>
            <a:off x="768147" y="1935913"/>
            <a:ext cx="1674020" cy="654887"/>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grpSp>
        <p:nvGrpSpPr>
          <p:cNvPr id="3" name="Group 2"/>
          <p:cNvGrpSpPr/>
          <p:nvPr/>
        </p:nvGrpSpPr>
        <p:grpSpPr>
          <a:xfrm>
            <a:off x="813917" y="2818506"/>
            <a:ext cx="1629817" cy="1905894"/>
            <a:chOff x="1189584" y="2802979"/>
            <a:chExt cx="1629817" cy="1905894"/>
          </a:xfrm>
        </p:grpSpPr>
        <p:sp>
          <p:nvSpPr>
            <p:cNvPr id="47" name="Rounded Rectangle 46"/>
            <p:cNvSpPr/>
            <p:nvPr/>
          </p:nvSpPr>
          <p:spPr>
            <a:xfrm>
              <a:off x="1191153" y="2802979"/>
              <a:ext cx="1628248"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Bitmap</a:t>
              </a:r>
            </a:p>
          </p:txBody>
        </p:sp>
        <p:sp>
          <p:nvSpPr>
            <p:cNvPr id="48" name="Rounded Rectangle 47"/>
            <p:cNvSpPr/>
            <p:nvPr/>
          </p:nvSpPr>
          <p:spPr>
            <a:xfrm>
              <a:off x="1189586" y="3494267"/>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50" name="Rounded Rectangle 49"/>
            <p:cNvSpPr/>
            <p:nvPr/>
          </p:nvSpPr>
          <p:spPr>
            <a:xfrm>
              <a:off x="1189584" y="4207457"/>
              <a:ext cx="1628244"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grpSp>
      <p:sp>
        <p:nvSpPr>
          <p:cNvPr id="51" name="Left Brace 50"/>
          <p:cNvSpPr/>
          <p:nvPr/>
        </p:nvSpPr>
        <p:spPr>
          <a:xfrm>
            <a:off x="500037" y="2802978"/>
            <a:ext cx="191096" cy="1905899"/>
          </a:xfrm>
          <a:prstGeom prst="leftBrace">
            <a:avLst>
              <a:gd name="adj1" fmla="val 101669"/>
              <a:gd name="adj2" fmla="val 50000"/>
            </a:avLst>
          </a:prstGeom>
          <a:no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Calibri"/>
              <a:ea typeface="+mn-ea"/>
              <a:cs typeface="+mn-cs"/>
            </a:endParaRPr>
          </a:p>
        </p:txBody>
      </p:sp>
      <p:cxnSp>
        <p:nvCxnSpPr>
          <p:cNvPr id="56" name="Straight Arrow Connector 55"/>
          <p:cNvCxnSpPr>
            <a:stCxn id="38" idx="3"/>
          </p:cNvCxnSpPr>
          <p:nvPr/>
        </p:nvCxnSpPr>
        <p:spPr>
          <a:xfrm>
            <a:off x="2442167" y="2263357"/>
            <a:ext cx="458766" cy="556043"/>
          </a:xfrm>
          <a:prstGeom prst="straightConnector1">
            <a:avLst/>
          </a:prstGeom>
          <a:noFill/>
          <a:ln w="38100" cap="flat" cmpd="sng" algn="ctr">
            <a:solidFill>
              <a:srgbClr val="006600"/>
            </a:solidFill>
            <a:prstDash val="sysDot"/>
            <a:miter lim="800000"/>
            <a:tailEnd type="stealth" w="lg" len="lg"/>
          </a:ln>
          <a:effectLst/>
        </p:spPr>
      </p:cxnSp>
      <p:sp>
        <p:nvSpPr>
          <p:cNvPr id="63" name="TextBox 62"/>
          <p:cNvSpPr txBox="1"/>
          <p:nvPr/>
        </p:nvSpPr>
        <p:spPr>
          <a:xfrm>
            <a:off x="2895600" y="38669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grpSp>
        <p:nvGrpSpPr>
          <p:cNvPr id="11" name="Group 10"/>
          <p:cNvGrpSpPr/>
          <p:nvPr/>
        </p:nvGrpSpPr>
        <p:grpSpPr>
          <a:xfrm>
            <a:off x="5767621" y="838200"/>
            <a:ext cx="2511311" cy="4554670"/>
            <a:chOff x="5409421" y="914400"/>
            <a:chExt cx="2511309" cy="4554670"/>
          </a:xfrm>
        </p:grpSpPr>
        <p:cxnSp>
          <p:nvCxnSpPr>
            <p:cNvPr id="42" name="Straight Connector 41"/>
            <p:cNvCxnSpPr/>
            <p:nvPr/>
          </p:nvCxnSpPr>
          <p:spPr>
            <a:xfrm>
              <a:off x="5658700" y="1646878"/>
              <a:ext cx="2898" cy="382219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09421" y="13716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cxnSp>
          <p:nvCxnSpPr>
            <p:cNvPr id="44" name="Straight Connector 43"/>
            <p:cNvCxnSpPr/>
            <p:nvPr/>
          </p:nvCxnSpPr>
          <p:spPr>
            <a:xfrm flipH="1">
              <a:off x="7718996" y="1646878"/>
              <a:ext cx="1540" cy="3763322"/>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30061" y="13716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endParaRPr kumimoji="0" lang="en-US" sz="1600" b="1" i="1"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46" name="TextBox 45"/>
            <p:cNvSpPr txBox="1"/>
            <p:nvPr/>
          </p:nvSpPr>
          <p:spPr>
            <a:xfrm>
              <a:off x="5771779" y="914400"/>
              <a:ext cx="170539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CPU + PIM</a:t>
              </a:r>
            </a:p>
          </p:txBody>
        </p:sp>
      </p:grpSp>
      <p:sp>
        <p:nvSpPr>
          <p:cNvPr id="53" name="Rounded Rectangle 52"/>
          <p:cNvSpPr/>
          <p:nvPr/>
        </p:nvSpPr>
        <p:spPr>
          <a:xfrm>
            <a:off x="5183978" y="1828800"/>
            <a:ext cx="1674020" cy="609600"/>
          </a:xfrm>
          <a:prstGeom prst="roundRect">
            <a:avLst>
              <a:gd name="adj" fmla="val 7702"/>
            </a:avLst>
          </a:prstGeom>
          <a:solidFill>
            <a:schemeClr val="tx2"/>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FFFFFF"/>
                </a:solidFill>
                <a:effectLst/>
                <a:uLnTx/>
                <a:uFillTx/>
                <a:latin typeface="Gill Sans MT"/>
                <a:ea typeface="+mn-ea"/>
                <a:cs typeface="+mn-cs"/>
              </a:rPr>
              <a:t>Rasterization</a:t>
            </a: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54" name="Straight Arrow Connector 53"/>
          <p:cNvCxnSpPr>
            <a:stCxn id="53" idx="3"/>
          </p:cNvCxnSpPr>
          <p:nvPr/>
        </p:nvCxnSpPr>
        <p:spPr>
          <a:xfrm>
            <a:off x="6857998" y="2133600"/>
            <a:ext cx="457200" cy="304801"/>
          </a:xfrm>
          <a:prstGeom prst="straightConnector1">
            <a:avLst/>
          </a:prstGeom>
          <a:noFill/>
          <a:ln w="38100" cap="flat" cmpd="sng" algn="ctr">
            <a:solidFill>
              <a:srgbClr val="006600"/>
            </a:solidFill>
            <a:prstDash val="sysDot"/>
            <a:miter lim="800000"/>
            <a:tailEnd type="stealth" w="lg" len="lg"/>
          </a:ln>
          <a:effectLst/>
        </p:spPr>
      </p:cxnSp>
      <p:sp>
        <p:nvSpPr>
          <p:cNvPr id="59" name="Rounded Rectangle 58"/>
          <p:cNvSpPr/>
          <p:nvPr/>
        </p:nvSpPr>
        <p:spPr>
          <a:xfrm>
            <a:off x="7287153" y="2851384"/>
            <a:ext cx="1628247" cy="501416"/>
          </a:xfrm>
          <a:prstGeom prst="roundRect">
            <a:avLst>
              <a:gd name="adj" fmla="val 7702"/>
            </a:avLst>
          </a:prstGeom>
          <a:solidFill>
            <a:schemeClr val="bg2">
              <a:lumMod val="50000"/>
            </a:schemeClr>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Conversion</a:t>
            </a:r>
          </a:p>
        </p:txBody>
      </p:sp>
      <p:sp>
        <p:nvSpPr>
          <p:cNvPr id="65" name="TextBox 64"/>
          <p:cNvSpPr txBox="1"/>
          <p:nvPr/>
        </p:nvSpPr>
        <p:spPr>
          <a:xfrm rot="16200000">
            <a:off x="5254172" y="2921565"/>
            <a:ext cx="1096390" cy="130061"/>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idle</a:t>
            </a:r>
          </a:p>
        </p:txBody>
      </p:sp>
      <p:grpSp>
        <p:nvGrpSpPr>
          <p:cNvPr id="66" name="Group 65"/>
          <p:cNvGrpSpPr/>
          <p:nvPr/>
        </p:nvGrpSpPr>
        <p:grpSpPr>
          <a:xfrm>
            <a:off x="4419600" y="1600206"/>
            <a:ext cx="4571998" cy="531443"/>
            <a:chOff x="940262" y="5486401"/>
            <a:chExt cx="7631303" cy="271663"/>
          </a:xfrm>
        </p:grpSpPr>
        <p:sp>
          <p:nvSpPr>
            <p:cNvPr id="70" name="Rectangle 69"/>
            <p:cNvSpPr/>
            <p:nvPr/>
          </p:nvSpPr>
          <p:spPr>
            <a:xfrm>
              <a:off x="940262" y="5486401"/>
              <a:ext cx="6019799"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68" name="Rectangle 67"/>
            <p:cNvSpPr/>
            <p:nvPr/>
          </p:nvSpPr>
          <p:spPr>
            <a:xfrm>
              <a:off x="1703388" y="5522070"/>
              <a:ext cx="6868177" cy="235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grpSp>
      <p:sp>
        <p:nvSpPr>
          <p:cNvPr id="104" name="Rectangle 103"/>
          <p:cNvSpPr/>
          <p:nvPr/>
        </p:nvSpPr>
        <p:spPr>
          <a:xfrm>
            <a:off x="9144000" y="5257800"/>
            <a:ext cx="4343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1) Eliminate a significant portion of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05" name="Rectangle 104"/>
          <p:cNvSpPr/>
          <p:nvPr/>
        </p:nvSpPr>
        <p:spPr>
          <a:xfrm>
            <a:off x="9296400" y="6122313"/>
            <a:ext cx="39624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 2)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Free up</a:t>
            </a:r>
            <a:r>
              <a:rPr kumimoji="0" lang="en-US" sz="2200" b="1" i="0" u="none" strike="noStrike" kern="1200" cap="none" spc="0" normalizeH="0" baseline="0" noProof="0" dirty="0">
                <a:ln>
                  <a:noFill/>
                </a:ln>
                <a:solidFill>
                  <a:prstClr val="black"/>
                </a:solidFill>
                <a:effectLst/>
                <a:uLnTx/>
                <a:uFillTx/>
                <a:latin typeface="Gill Sans MT"/>
                <a:ea typeface="+mn-ea"/>
                <a:cs typeface="+mn-cs"/>
              </a:rPr>
              <a:t> CPU to perform</a:t>
            </a:r>
            <a:endParaRPr kumimoji="0" lang="en-US" sz="22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11" name="TextBox 110"/>
          <p:cNvSpPr txBox="1"/>
          <p:nvPr/>
        </p:nvSpPr>
        <p:spPr>
          <a:xfrm>
            <a:off x="1854873" y="8382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grpSp>
        <p:nvGrpSpPr>
          <p:cNvPr id="133" name="Group 132"/>
          <p:cNvGrpSpPr/>
          <p:nvPr/>
        </p:nvGrpSpPr>
        <p:grpSpPr>
          <a:xfrm>
            <a:off x="2895600" y="2438400"/>
            <a:ext cx="1524000" cy="685800"/>
            <a:chOff x="3276600" y="2362200"/>
            <a:chExt cx="1524000" cy="685800"/>
          </a:xfrm>
        </p:grpSpPr>
        <p:sp>
          <p:nvSpPr>
            <p:cNvPr id="58" name="Rounded Rectangle 57"/>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18" name="TextBox 117"/>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19" name="TextBox 118"/>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34" name="Group 133"/>
          <p:cNvGrpSpPr/>
          <p:nvPr/>
        </p:nvGrpSpPr>
        <p:grpSpPr>
          <a:xfrm>
            <a:off x="2895600" y="4545687"/>
            <a:ext cx="1524000" cy="712113"/>
            <a:chOff x="3276600" y="4469487"/>
            <a:chExt cx="1524000" cy="712113"/>
          </a:xfrm>
        </p:grpSpPr>
        <p:sp>
          <p:nvSpPr>
            <p:cNvPr id="62" name="Rounded Rectangle 61"/>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20" name="TextBox 119"/>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21" name="TextBox 120"/>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139" name="Group 138"/>
          <p:cNvGrpSpPr/>
          <p:nvPr/>
        </p:nvGrpSpPr>
        <p:grpSpPr>
          <a:xfrm>
            <a:off x="764768" y="4826913"/>
            <a:ext cx="1678965" cy="735687"/>
            <a:chOff x="1140435" y="4750713"/>
            <a:chExt cx="1678965" cy="735687"/>
          </a:xfrm>
        </p:grpSpPr>
        <p:sp>
          <p:nvSpPr>
            <p:cNvPr id="49" name="Rounded Rectangle 48"/>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5" name="TextBox 134"/>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36" name="TextBox 135"/>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1" name="Group 140"/>
          <p:cNvGrpSpPr/>
          <p:nvPr/>
        </p:nvGrpSpPr>
        <p:grpSpPr>
          <a:xfrm>
            <a:off x="5181598" y="3760113"/>
            <a:ext cx="1678965" cy="735687"/>
            <a:chOff x="1140435" y="4750713"/>
            <a:chExt cx="1678965" cy="735687"/>
          </a:xfrm>
        </p:grpSpPr>
        <p:sp>
          <p:nvSpPr>
            <p:cNvPr id="142" name="Rounded Rectangle 141"/>
            <p:cNvSpPr/>
            <p:nvPr/>
          </p:nvSpPr>
          <p:spPr>
            <a:xfrm>
              <a:off x="1143000" y="4803308"/>
              <a:ext cx="1676400" cy="683092"/>
            </a:xfrm>
            <a:prstGeom prst="roundRect">
              <a:avLst>
                <a:gd name="adj" fmla="val 7702"/>
              </a:avLst>
            </a:prstGeom>
            <a:solidFill>
              <a:srgbClr val="1F497D"/>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3" name="TextBox 142"/>
            <p:cNvSpPr txBox="1"/>
            <p:nvPr/>
          </p:nvSpPr>
          <p:spPr>
            <a:xfrm>
              <a:off x="1518264" y="4750713"/>
              <a:ext cx="9274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a:ea typeface="+mn-ea"/>
                  <a:cs typeface="+mn-cs"/>
                </a:rPr>
                <a:t>Invoke</a:t>
              </a:r>
            </a:p>
          </p:txBody>
        </p:sp>
        <p:sp>
          <p:nvSpPr>
            <p:cNvPr id="144" name="TextBox 143"/>
            <p:cNvSpPr txBox="1"/>
            <p:nvPr/>
          </p:nvSpPr>
          <p:spPr>
            <a:xfrm>
              <a:off x="1140435" y="5029200"/>
              <a:ext cx="1642009"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Gill Sans MT"/>
                  <a:ea typeface="+mn-ea"/>
                  <a:cs typeface="+mn-cs"/>
                </a:rPr>
                <a:t>Compositing</a:t>
              </a:r>
            </a:p>
          </p:txBody>
        </p:sp>
      </p:grpSp>
      <p:grpSp>
        <p:nvGrpSpPr>
          <p:cNvPr id="145" name="Group 144"/>
          <p:cNvGrpSpPr/>
          <p:nvPr/>
        </p:nvGrpSpPr>
        <p:grpSpPr>
          <a:xfrm>
            <a:off x="7315198" y="2057400"/>
            <a:ext cx="1524000" cy="685800"/>
            <a:chOff x="3276600" y="2362200"/>
            <a:chExt cx="1524000" cy="685800"/>
          </a:xfrm>
        </p:grpSpPr>
        <p:sp>
          <p:nvSpPr>
            <p:cNvPr id="146" name="Rounded Rectangle 145"/>
            <p:cNvSpPr/>
            <p:nvPr/>
          </p:nvSpPr>
          <p:spPr>
            <a:xfrm>
              <a:off x="3276600" y="2438400"/>
              <a:ext cx="1524000" cy="609600"/>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47" name="TextBox 146"/>
            <p:cNvSpPr txBox="1"/>
            <p:nvPr/>
          </p:nvSpPr>
          <p:spPr>
            <a:xfrm>
              <a:off x="3592989" y="2362200"/>
              <a:ext cx="9028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Linear</a:t>
              </a:r>
            </a:p>
          </p:txBody>
        </p:sp>
        <p:sp>
          <p:nvSpPr>
            <p:cNvPr id="148" name="TextBox 147"/>
            <p:cNvSpPr txBox="1"/>
            <p:nvPr/>
          </p:nvSpPr>
          <p:spPr>
            <a:xfrm>
              <a:off x="3596465" y="2617113"/>
              <a:ext cx="97553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Bitmap</a:t>
              </a:r>
            </a:p>
          </p:txBody>
        </p:sp>
      </p:grpSp>
      <p:grpSp>
        <p:nvGrpSpPr>
          <p:cNvPr id="153" name="Group 152"/>
          <p:cNvGrpSpPr/>
          <p:nvPr/>
        </p:nvGrpSpPr>
        <p:grpSpPr>
          <a:xfrm>
            <a:off x="7315198" y="3429000"/>
            <a:ext cx="1524000" cy="712113"/>
            <a:chOff x="3276600" y="4469487"/>
            <a:chExt cx="1524000" cy="712113"/>
          </a:xfrm>
        </p:grpSpPr>
        <p:sp>
          <p:nvSpPr>
            <p:cNvPr id="154" name="Rounded Rectangle 153"/>
            <p:cNvSpPr/>
            <p:nvPr/>
          </p:nvSpPr>
          <p:spPr>
            <a:xfrm>
              <a:off x="3276600" y="4495800"/>
              <a:ext cx="1524000" cy="648075"/>
            </a:xfrm>
            <a:prstGeom prst="roundRect">
              <a:avLst>
                <a:gd name="adj" fmla="val 7702"/>
              </a:avLst>
            </a:prstGeom>
            <a:solidFill>
              <a:srgbClr val="4A8861"/>
            </a:solidFill>
            <a:ln w="12700" cap="flat" cmpd="sng" algn="ctr">
              <a:solidFill>
                <a:schemeClr val="tx1"/>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0" u="none" strike="noStrike" kern="0" cap="none" spc="0" normalizeH="0" baseline="0" noProof="0" dirty="0">
                <a:ln>
                  <a:noFill/>
                </a:ln>
                <a:solidFill>
                  <a:prstClr val="black"/>
                </a:solidFill>
                <a:effectLst/>
                <a:uLnTx/>
                <a:uFillTx/>
                <a:latin typeface="Gill Sans MT"/>
                <a:ea typeface="+mn-ea"/>
                <a:cs typeface="+mn-cs"/>
              </a:endParaRPr>
            </a:p>
          </p:txBody>
        </p:sp>
        <p:sp>
          <p:nvSpPr>
            <p:cNvPr id="155" name="TextBox 154"/>
            <p:cNvSpPr txBox="1"/>
            <p:nvPr/>
          </p:nvSpPr>
          <p:spPr>
            <a:xfrm>
              <a:off x="3505200" y="4469487"/>
              <a:ext cx="106521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Texture</a:t>
              </a:r>
            </a:p>
          </p:txBody>
        </p:sp>
        <p:sp>
          <p:nvSpPr>
            <p:cNvPr id="156" name="TextBox 155"/>
            <p:cNvSpPr txBox="1"/>
            <p:nvPr/>
          </p:nvSpPr>
          <p:spPr>
            <a:xfrm>
              <a:off x="3697127" y="4750713"/>
              <a:ext cx="72247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Tiles</a:t>
              </a:r>
            </a:p>
          </p:txBody>
        </p:sp>
      </p:grpSp>
      <p:grpSp>
        <p:nvGrpSpPr>
          <p:cNvPr id="80" name="Group 79"/>
          <p:cNvGrpSpPr/>
          <p:nvPr/>
        </p:nvGrpSpPr>
        <p:grpSpPr>
          <a:xfrm>
            <a:off x="457200" y="5334004"/>
            <a:ext cx="6172200" cy="1447796"/>
            <a:chOff x="331393" y="759953"/>
            <a:chExt cx="8255667" cy="770812"/>
          </a:xfrm>
        </p:grpSpPr>
        <p:sp>
          <p:nvSpPr>
            <p:cNvPr id="82" name="Rounded Rectangle 81"/>
            <p:cNvSpPr/>
            <p:nvPr/>
          </p:nvSpPr>
          <p:spPr bwMode="auto">
            <a:xfrm>
              <a:off x="331393" y="759953"/>
              <a:ext cx="8255667" cy="770812"/>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83" name="Rectangle 82"/>
            <p:cNvSpPr/>
            <p:nvPr/>
          </p:nvSpPr>
          <p:spPr>
            <a:xfrm>
              <a:off x="467797" y="800523"/>
              <a:ext cx="8119263" cy="6390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Major sources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data movement</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1)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poor</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data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locality</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a:t>
              </a:r>
              <a:br>
                <a:rPr kumimoji="0" lang="en-US" sz="2400" b="1" i="0" u="none" strike="noStrike" kern="1200" cap="none" spc="0" normalizeH="0" baseline="0" noProof="0" dirty="0">
                  <a:ln>
                    <a:noFill/>
                  </a:ln>
                  <a:solidFill>
                    <a:srgbClr val="000000"/>
                  </a:solidFill>
                  <a:effectLst/>
                  <a:uLnTx/>
                  <a:uFillTx/>
                  <a:latin typeface="Gill Sans MT"/>
                  <a:ea typeface="+mn-ea"/>
                  <a:cs typeface="+mn-cs"/>
                </a:rPr>
              </a:br>
              <a:r>
                <a:rPr kumimoji="0" lang="en-US" sz="2400" b="1" i="0" u="none" strike="noStrike" kern="1200" cap="none" spc="0" normalizeH="0" baseline="0" noProof="0" dirty="0">
                  <a:ln>
                    <a:noFill/>
                  </a:ln>
                  <a:solidFill>
                    <a:srgbClr val="000000"/>
                  </a:solidFill>
                  <a:effectLst/>
                  <a:uLnTx/>
                  <a:uFillTx/>
                  <a:latin typeface="Gill Sans MT"/>
                  <a:ea typeface="+mn-ea"/>
                  <a:cs typeface="+mn-cs"/>
                </a:rPr>
                <a:t>2)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large</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 rasterized bitmap size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e.g. 4MB</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a:t>
              </a:r>
            </a:p>
          </p:txBody>
        </p:sp>
      </p:grpSp>
      <p:sp>
        <p:nvSpPr>
          <p:cNvPr id="157" name="TextBox 156"/>
          <p:cNvSpPr txBox="1"/>
          <p:nvPr/>
        </p:nvSpPr>
        <p:spPr>
          <a:xfrm>
            <a:off x="2824733" y="3638352"/>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sp>
        <p:nvSpPr>
          <p:cNvPr id="67" name="TextBox 66"/>
          <p:cNvSpPr txBox="1"/>
          <p:nvPr/>
        </p:nvSpPr>
        <p:spPr>
          <a:xfrm rot="16200000">
            <a:off x="-276324" y="3457476"/>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prstClr val="black"/>
                </a:solidFill>
                <a:effectLst/>
                <a:uLnTx/>
                <a:uFillTx/>
                <a:latin typeface="Calibri"/>
                <a:ea typeface="+mn-ea"/>
                <a:cs typeface="+mn-cs"/>
              </a:rPr>
              <a:t>Texture Tiling</a:t>
            </a:r>
          </a:p>
        </p:txBody>
      </p:sp>
      <p:sp>
        <p:nvSpPr>
          <p:cNvPr id="69" name="Rectangle 68"/>
          <p:cNvSpPr/>
          <p:nvPr/>
        </p:nvSpPr>
        <p:spPr>
          <a:xfrm>
            <a:off x="0" y="5599093"/>
            <a:ext cx="9144000" cy="984885"/>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ill Sans MT"/>
                <a:ea typeface="+mn-ea"/>
                <a:cs typeface="+mn-cs"/>
              </a:rPr>
              <a:t>Texture tiling is a good candidate for</a:t>
            </a:r>
            <a:br>
              <a:rPr kumimoji="0" lang="en-US" sz="2900" b="1" i="0" u="none" strike="noStrike" kern="1200" cap="none" spc="0" normalizeH="0" baseline="0" noProof="0" dirty="0">
                <a:ln>
                  <a:noFill/>
                </a:ln>
                <a:solidFill>
                  <a:srgbClr val="FFFFFF"/>
                </a:solidFill>
                <a:effectLst/>
                <a:uLnTx/>
                <a:uFillTx/>
                <a:latin typeface="Gill Sans MT"/>
                <a:ea typeface="+mn-ea"/>
                <a:cs typeface="+mn-cs"/>
              </a:rPr>
            </a:br>
            <a:r>
              <a:rPr kumimoji="0" lang="en-US" sz="2900" b="1" i="0" u="none" strike="noStrike" kern="1200" cap="none" spc="0" normalizeH="0" baseline="0" noProof="0" dirty="0">
                <a:ln>
                  <a:noFill/>
                </a:ln>
                <a:solidFill>
                  <a:srgbClr val="FFFFFF"/>
                </a:solidFill>
                <a:effectLst/>
                <a:uLnTx/>
                <a:uFillTx/>
                <a:latin typeface="Gill Sans MT"/>
                <a:ea typeface="+mn-ea"/>
                <a:cs typeface="+mn-cs"/>
              </a:rPr>
              <a:t> PIM execution</a:t>
            </a:r>
          </a:p>
        </p:txBody>
      </p:sp>
    </p:spTree>
    <p:extLst>
      <p:ext uri="{BB962C8B-B14F-4D97-AF65-F5344CB8AC3E}">
        <p14:creationId xmlns:p14="http://schemas.microsoft.com/office/powerpoint/2010/main" val="111265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500"/>
                                        <p:tgtEl>
                                          <p:spTgt spid="1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80"/>
                                        </p:tgtEl>
                                      </p:cBhvr>
                                    </p:animEffect>
                                    <p:set>
                                      <p:cBhvr>
                                        <p:cTn id="65" dur="1" fill="hold">
                                          <p:stCondLst>
                                            <p:cond delay="499"/>
                                          </p:stCondLst>
                                        </p:cTn>
                                        <p:tgtEl>
                                          <p:spTgt spid="8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nodeType="withEffect">
                                  <p:stCondLst>
                                    <p:cond delay="0"/>
                                  </p:stCondLst>
                                  <p:childTnLst>
                                    <p:set>
                                      <p:cBhvr>
                                        <p:cTn id="86" dur="1" fill="hold">
                                          <p:stCondLst>
                                            <p:cond delay="0"/>
                                          </p:stCondLst>
                                        </p:cTn>
                                        <p:tgtEl>
                                          <p:spTgt spid="145"/>
                                        </p:tgtEl>
                                        <p:attrNameLst>
                                          <p:attrName>style.visibility</p:attrName>
                                        </p:attrNameLst>
                                      </p:cBhvr>
                                      <p:to>
                                        <p:strVal val="visible"/>
                                      </p:to>
                                    </p:set>
                                    <p:animEffect transition="in" filter="fade">
                                      <p:cBhvr>
                                        <p:cTn id="87" dur="500"/>
                                        <p:tgtEl>
                                          <p:spTgt spid="145"/>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10"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fade">
                                      <p:cBhvr>
                                        <p:cTn id="94" dur="500"/>
                                        <p:tgtEl>
                                          <p:spTgt spid="1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1" grpId="0" animBg="1"/>
      <p:bldP spid="63" grpId="0"/>
      <p:bldP spid="53" grpId="0" animBg="1"/>
      <p:bldP spid="59" grpId="0" animBg="1"/>
      <p:bldP spid="65" grpId="0"/>
      <p:bldP spid="111" grpId="0"/>
      <p:bldP spid="157" grpId="0"/>
      <p:bldP spid="67" grpId="0"/>
      <p:bldP spid="69"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753600" cy="914400"/>
          </a:xfrm>
        </p:spPr>
        <p:txBody>
          <a:bodyPr/>
          <a:lstStyle/>
          <a:p>
            <a:r>
              <a:rPr lang="en-US" sz="3200" dirty="0"/>
              <a:t>Can We Implement Texture Tiling in PIM Logic?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15" name="Picture 14"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3" name="Rectangle 72"/>
          <p:cNvSpPr/>
          <p:nvPr/>
        </p:nvSpPr>
        <p:spPr>
          <a:xfrm>
            <a:off x="0" y="2017693"/>
            <a:ext cx="9143999"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Requires simple primitives: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memcopy</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bitwise operations</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simple</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arithmetic operations</a:t>
            </a:r>
          </a:p>
        </p:txBody>
      </p:sp>
      <p:sp>
        <p:nvSpPr>
          <p:cNvPr id="74" name="Rounded Rectangle 73"/>
          <p:cNvSpPr/>
          <p:nvPr/>
        </p:nvSpPr>
        <p:spPr>
          <a:xfrm>
            <a:off x="1066800" y="3505200"/>
            <a:ext cx="21336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sp>
        <p:nvSpPr>
          <p:cNvPr id="75" name="Rounded Rectangle 74"/>
          <p:cNvSpPr/>
          <p:nvPr/>
        </p:nvSpPr>
        <p:spPr>
          <a:xfrm>
            <a:off x="5638800" y="3505200"/>
            <a:ext cx="2209800" cy="7620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3581400" y="1173691"/>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Texture Tiling</a:t>
            </a:r>
          </a:p>
        </p:txBody>
      </p:sp>
      <p:cxnSp>
        <p:nvCxnSpPr>
          <p:cNvPr id="26" name="Straight Arrow Connector 25"/>
          <p:cNvCxnSpPr/>
          <p:nvPr/>
        </p:nvCxnSpPr>
        <p:spPr>
          <a:xfrm>
            <a:off x="1981200" y="16308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524000" y="1097491"/>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Linear Bitmap</a:t>
            </a:r>
          </a:p>
        </p:txBody>
      </p:sp>
      <p:cxnSp>
        <p:nvCxnSpPr>
          <p:cNvPr id="37" name="Straight Arrow Connector 36"/>
          <p:cNvCxnSpPr/>
          <p:nvPr/>
        </p:nvCxnSpPr>
        <p:spPr>
          <a:xfrm>
            <a:off x="5486400" y="1707091"/>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410200" y="1173691"/>
            <a:ext cx="1828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Tiled Texture</a:t>
            </a:r>
          </a:p>
        </p:txBody>
      </p:sp>
      <p:sp>
        <p:nvSpPr>
          <p:cNvPr id="10" name="Rectangle 9"/>
          <p:cNvSpPr/>
          <p:nvPr/>
        </p:nvSpPr>
        <p:spPr>
          <a:xfrm>
            <a:off x="381000" y="4426803"/>
            <a:ext cx="3429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9.4%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1" name="Rectangle 10"/>
          <p:cNvSpPr/>
          <p:nvPr/>
        </p:nvSpPr>
        <p:spPr>
          <a:xfrm>
            <a:off x="5029200" y="4503003"/>
            <a:ext cx="35814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7.1%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area available for PIM logic</a:t>
            </a:r>
            <a:endParaRPr kumimoji="0" lang="en-US" sz="2400" b="1" i="0" u="none" strike="noStrike" kern="1200" cap="none" spc="0" normalizeH="0" baseline="30000" noProof="0" dirty="0">
              <a:ln>
                <a:noFill/>
              </a:ln>
              <a:solidFill>
                <a:prstClr val="black"/>
              </a:solidFill>
              <a:effectLst/>
              <a:uLnTx/>
              <a:uFillTx/>
              <a:latin typeface="Gill Sans MT"/>
              <a:ea typeface="+mn-ea"/>
              <a:cs typeface="+mn-cs"/>
            </a:endParaRPr>
          </a:p>
        </p:txBody>
      </p:sp>
      <p:sp>
        <p:nvSpPr>
          <p:cNvPr id="17" name="Rectangle 16"/>
          <p:cNvSpPr/>
          <p:nvPr/>
        </p:nvSpPr>
        <p:spPr>
          <a:xfrm>
            <a:off x="0" y="5399782"/>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Texture Tiling</a:t>
            </a:r>
          </a:p>
        </p:txBody>
      </p:sp>
    </p:spTree>
    <p:extLst>
      <p:ext uri="{BB962C8B-B14F-4D97-AF65-F5344CB8AC3E}">
        <p14:creationId xmlns:p14="http://schemas.microsoft.com/office/powerpoint/2010/main" val="33310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25" grpId="0" animBg="1"/>
      <p:bldP spid="35" grpId="0"/>
      <p:bldP spid="38" grpId="0"/>
      <p:bldP spid="10" grpId="0"/>
      <p:bldP spid="11" grpId="0"/>
      <p:bldP spid="17"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t>
            </a:r>
            <a:r>
              <a:rPr lang="en-US" dirty="0" err="1"/>
              <a:t>Blitting</a:t>
            </a:r>
            <a:r>
              <a:rPr lang="en-US" dirty="0"/>
              <a:t> Analysis</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0" y="2362200"/>
            <a:ext cx="9144000" cy="98488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Color </a:t>
            </a:r>
            <a:r>
              <a:rPr kumimoji="0" lang="en-US" sz="29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is a good candidate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Gill Sans MT"/>
                <a:ea typeface="+mn-ea"/>
                <a:cs typeface="+mn-cs"/>
              </a:rPr>
              <a:t>for </a:t>
            </a:r>
            <a:r>
              <a:rPr kumimoji="0" lang="en-US" sz="2900" b="1" i="0" u="none" strike="noStrike" kern="1200" cap="none" spc="0" normalizeH="0" baseline="0" noProof="0" dirty="0">
                <a:ln>
                  <a:noFill/>
                </a:ln>
                <a:solidFill>
                  <a:srgbClr val="006600"/>
                </a:solidFill>
                <a:effectLst/>
                <a:uLnTx/>
                <a:uFillTx/>
                <a:latin typeface="Gill Sans MT"/>
                <a:ea typeface="+mn-ea"/>
                <a:cs typeface="+mn-cs"/>
              </a:rPr>
              <a:t>PIM execution </a:t>
            </a:r>
          </a:p>
        </p:txBody>
      </p:sp>
      <p:sp>
        <p:nvSpPr>
          <p:cNvPr id="14" name="Rectangle 13"/>
          <p:cNvSpPr/>
          <p:nvPr/>
        </p:nvSpPr>
        <p:spPr>
          <a:xfrm>
            <a:off x="0" y="4927937"/>
            <a:ext cx="9144000" cy="1015663"/>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Gill Sans MT"/>
                <a:ea typeface="+mn-ea"/>
                <a:cs typeface="+mn-cs"/>
              </a:rPr>
              <a:t>It is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feasible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to implement </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color </a:t>
            </a:r>
            <a:r>
              <a:rPr kumimoji="0" lang="en-US" sz="3000" b="1" i="0" u="none" strike="noStrike" kern="1200" cap="none" spc="0" normalizeH="0" baseline="0" noProof="0" dirty="0" err="1">
                <a:ln>
                  <a:noFill/>
                </a:ln>
                <a:solidFill>
                  <a:srgbClr val="1F497D"/>
                </a:solidFill>
                <a:effectLst/>
                <a:uLnTx/>
                <a:uFillTx/>
                <a:latin typeface="Gill Sans MT"/>
                <a:ea typeface="+mn-ea"/>
                <a:cs typeface="+mn-cs"/>
              </a:rPr>
              <a:t>blitting</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br>
              <a:rPr kumimoji="0" lang="en-US" sz="3000" b="1" i="0" u="none" strike="noStrike" kern="1200" cap="none" spc="0" normalizeH="0" baseline="0" noProof="0" dirty="0">
                <a:ln>
                  <a:noFill/>
                </a:ln>
                <a:solidFill>
                  <a:srgbClr val="1F497D"/>
                </a:solidFill>
                <a:effectLst/>
                <a:uLnTx/>
                <a:uFillTx/>
                <a:latin typeface="Gill Sans MT"/>
                <a:ea typeface="+mn-ea"/>
                <a:cs typeface="+mn-cs"/>
              </a:rPr>
            </a:br>
            <a:r>
              <a:rPr kumimoji="0" lang="en-US" sz="3000" b="1" i="0" u="none" strike="noStrike" kern="1200" cap="none" spc="0" normalizeH="0" baseline="0" noProof="0" dirty="0">
                <a:ln>
                  <a:noFill/>
                </a:ln>
                <a:solidFill>
                  <a:prstClr val="black"/>
                </a:solidFill>
                <a:effectLst/>
                <a:uLnTx/>
                <a:uFillTx/>
                <a:latin typeface="Gill Sans MT"/>
                <a:ea typeface="+mn-ea"/>
                <a:cs typeface="+mn-cs"/>
              </a:rPr>
              <a:t>in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core </a:t>
            </a:r>
            <a:r>
              <a:rPr kumimoji="0" lang="en-US" sz="30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3000" b="1" i="0" u="none" strike="noStrike" kern="1200" cap="none" spc="0" normalizeH="0" baseline="0" noProof="0" dirty="0">
                <a:ln>
                  <a:noFill/>
                </a:ln>
                <a:solidFill>
                  <a:srgbClr val="006600"/>
                </a:solidFill>
                <a:effectLst/>
                <a:uLnTx/>
                <a:uFillTx/>
                <a:latin typeface="Gill Sans MT"/>
                <a:ea typeface="+mn-ea"/>
                <a:cs typeface="+mn-cs"/>
              </a:rPr>
              <a:t>PIM accelerator</a:t>
            </a:r>
          </a:p>
        </p:txBody>
      </p:sp>
      <p:sp>
        <p:nvSpPr>
          <p:cNvPr id="8" name="Rectangle 7"/>
          <p:cNvSpPr/>
          <p:nvPr/>
        </p:nvSpPr>
        <p:spPr>
          <a:xfrm>
            <a:off x="-990600" y="1143000"/>
            <a:ext cx="1120140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Generates a large amount of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18" name="Rectangle 17"/>
          <p:cNvSpPr/>
          <p:nvPr/>
        </p:nvSpPr>
        <p:spPr>
          <a:xfrm>
            <a:off x="457200" y="3660338"/>
            <a:ext cx="8305800"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Requires </a:t>
            </a:r>
            <a:r>
              <a:rPr kumimoji="0" lang="en-US" sz="2600" b="1" i="0" u="none" strike="noStrike" kern="1200" cap="none" spc="0" normalizeH="0" baseline="0" noProof="0" dirty="0">
                <a:ln>
                  <a:noFill/>
                </a:ln>
                <a:solidFill>
                  <a:srgbClr val="006600"/>
                </a:solidFill>
                <a:effectLst/>
                <a:uLnTx/>
                <a:uFillTx/>
                <a:latin typeface="Gill Sans MT"/>
                <a:ea typeface="+mn-ea"/>
                <a:cs typeface="+mn-cs"/>
              </a:rPr>
              <a:t>low-cost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operations: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err="1">
                <a:ln>
                  <a:noFill/>
                </a:ln>
                <a:solidFill>
                  <a:srgbClr val="0000FF"/>
                </a:solidFill>
                <a:effectLst/>
                <a:uLnTx/>
                <a:uFillTx/>
                <a:latin typeface="Gill Sans MT"/>
                <a:ea typeface="+mn-ea"/>
                <a:cs typeface="+mn-cs"/>
              </a:rPr>
              <a:t>Memset</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simple arithmetic</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shift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Rectangle 6"/>
          <p:cNvSpPr/>
          <p:nvPr/>
        </p:nvSpPr>
        <p:spPr>
          <a:xfrm>
            <a:off x="-76200" y="1626513"/>
            <a:ext cx="9067800" cy="43088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Accounts for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19.1%</a:t>
            </a:r>
            <a:r>
              <a:rPr kumimoji="0" lang="en-US" sz="2200" b="1" i="0" u="none" strike="noStrike" kern="1200" cap="none" spc="0" normalizeH="0" baseline="0" noProof="0" dirty="0">
                <a:ln>
                  <a:noFill/>
                </a:ln>
                <a:solidFill>
                  <a:srgbClr val="000000"/>
                </a:solidFill>
                <a:effectLst/>
                <a:uLnTx/>
                <a:uFillTx/>
                <a:latin typeface="Gill Sans MT"/>
                <a:ea typeface="+mn-ea"/>
                <a:cs typeface="+mn-cs"/>
              </a:rPr>
              <a:t> of the </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total system energy </a:t>
            </a:r>
            <a:r>
              <a:rPr kumimoji="0" lang="en-US" sz="2200" b="1" i="0" u="none" strike="noStrike" kern="1200" cap="none" spc="0" normalizeH="0" baseline="0" noProof="0" dirty="0">
                <a:ln>
                  <a:noFill/>
                </a:ln>
                <a:solidFill>
                  <a:prstClr val="black"/>
                </a:solidFill>
                <a:effectLst/>
                <a:uLnTx/>
                <a:uFillTx/>
                <a:latin typeface="Gill Sans MT"/>
                <a:ea typeface="+mn-ea"/>
                <a:cs typeface="+mn-cs"/>
              </a:rPr>
              <a:t>during</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200" b="1" i="0" u="none" strike="noStrike" kern="1200" cap="none" spc="0" normalizeH="0" baseline="0" noProof="0" dirty="0">
                <a:ln>
                  <a:noFill/>
                </a:ln>
                <a:solidFill>
                  <a:srgbClr val="0000FF"/>
                </a:solidFill>
                <a:effectLst/>
                <a:uLnTx/>
                <a:uFillTx/>
                <a:latin typeface="Gill Sans MT"/>
                <a:ea typeface="+mn-ea"/>
                <a:cs typeface="+mn-cs"/>
              </a:rPr>
              <a:t>scrolling</a:t>
            </a:r>
          </a:p>
        </p:txBody>
      </p:sp>
    </p:spTree>
    <p:extLst>
      <p:ext uri="{BB962C8B-B14F-4D97-AF65-F5344CB8AC3E}">
        <p14:creationId xmlns:p14="http://schemas.microsoft.com/office/powerpoint/2010/main" val="163158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8" grpId="0"/>
      <p:bldP spid="18" grpId="0"/>
      <p:bldP spid="7" grpId="0"/>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25</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1219200"/>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color </a:t>
            </a:r>
            <a:r>
              <a:rPr kumimoji="0" lang="en-US" sz="2800" b="1" i="0" u="none" strike="noStrike" kern="1200" cap="none" spc="0" normalizeH="0" baseline="0" noProof="0" dirty="0" err="1">
                <a:ln>
                  <a:noFill/>
                </a:ln>
                <a:solidFill>
                  <a:srgbClr val="0000FF"/>
                </a:solidFill>
                <a:effectLst/>
                <a:uLnTx/>
                <a:uFillTx/>
                <a:latin typeface="Gill Sans MT"/>
                <a:ea typeface="+mn-ea"/>
                <a:cs typeface="+mn-cs"/>
              </a:rPr>
              <a:t>blitting</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account for</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a significant portion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41.9%</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energy consumption</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1" name="Rectangle 10"/>
          <p:cNvSpPr/>
          <p:nvPr/>
        </p:nvSpPr>
        <p:spPr>
          <a:xfrm>
            <a:off x="1219200" y="2514600"/>
            <a:ext cx="6858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mn-cs"/>
              </a:rPr>
              <a:t>37.7%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total system energy goes to</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data movement generated by these functions</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cxnSp>
        <p:nvCxnSpPr>
          <p:cNvPr id="12" name="Straight Arrow Connector 11"/>
          <p:cNvCxnSpPr/>
          <p:nvPr/>
        </p:nvCxnSpPr>
        <p:spPr>
          <a:xfrm>
            <a:off x="4572000" y="2209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6576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significantly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from PIM execution</a:t>
            </a:r>
          </a:p>
        </p:txBody>
      </p:sp>
      <p:sp>
        <p:nvSpPr>
          <p:cNvPr id="15" name="Rectangle 14"/>
          <p:cNvSpPr/>
          <p:nvPr/>
        </p:nvSpPr>
        <p:spPr>
          <a:xfrm>
            <a:off x="0" y="5156537"/>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    Both functions are feasible to implement </a:t>
            </a:r>
            <a:br>
              <a:rPr kumimoji="0" lang="en-US" sz="3000" b="1" i="0" u="none" strike="noStrike" kern="1200" cap="none" spc="0" normalizeH="0" baseline="0" noProof="0" dirty="0">
                <a:ln>
                  <a:noFill/>
                </a:ln>
                <a:solidFill>
                  <a:prstClr val="white"/>
                </a:solidFill>
                <a:effectLst/>
                <a:uLnTx/>
                <a:uFillTx/>
                <a:latin typeface="Gill Sans MT"/>
                <a:ea typeface="+mn-ea"/>
                <a:cs typeface="+mn-cs"/>
              </a:rPr>
            </a:br>
            <a:r>
              <a:rPr kumimoji="0" lang="en-US" sz="3000" b="1" i="0" u="none" strike="noStrike" kern="1200" cap="none" spc="0" normalizeH="0" baseline="0" noProof="0" dirty="0">
                <a:ln>
                  <a:noFill/>
                </a:ln>
                <a:solidFill>
                  <a:prstClr val="white"/>
                </a:solidFill>
                <a:effectLst/>
                <a:uLnTx/>
                <a:uFillTx/>
                <a:latin typeface="Gill Sans MT"/>
                <a:ea typeface="+mn-ea"/>
                <a:cs typeface="+mn-cs"/>
              </a:rPr>
              <a:t>as PIM logic</a:t>
            </a:r>
          </a:p>
        </p:txBody>
      </p:sp>
      <p:sp>
        <p:nvSpPr>
          <p:cNvPr id="16" name="TextBox 15"/>
          <p:cNvSpPr txBox="1"/>
          <p:nvPr/>
        </p:nvSpPr>
        <p:spPr>
          <a:xfrm>
            <a:off x="152400" y="36576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22566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5" grpId="0" animBg="1"/>
      <p:bldP spid="16" grpId="0"/>
      <p:bldP spid="17" grpId="0"/>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990600"/>
            <a:ext cx="8991600" cy="5715000"/>
          </a:xfrm>
        </p:spPr>
        <p:txBody>
          <a:bodyPr>
            <a:normAutofit/>
          </a:bodyPr>
          <a:lstStyle/>
          <a:p>
            <a:pPr algn="ctr"/>
            <a:endParaRPr lang="en-US" sz="2800" dirty="0">
              <a:solidFill>
                <a:schemeClr val="tx2"/>
              </a:solidFill>
            </a:endParaRPr>
          </a:p>
          <a:p>
            <a:pPr algn="ctr"/>
            <a:endParaRPr lang="en-US" sz="2800" dirty="0">
              <a:solidFill>
                <a:schemeClr val="tx2"/>
              </a:solidFill>
            </a:endParaRPr>
          </a:p>
          <a:p>
            <a:pPr algn="ctr"/>
            <a:endParaRPr lang="en-US" sz="2800" dirty="0">
              <a:solidFill>
                <a:schemeClr val="tx2"/>
              </a:solidFill>
            </a:endParaRPr>
          </a:p>
          <a:p>
            <a:pPr marL="0" indent="0" algn="ctr">
              <a:buNone/>
            </a:pPr>
            <a:r>
              <a:rPr lang="en-US" sz="4400" dirty="0">
                <a:solidFill>
                  <a:schemeClr val="tx2"/>
                </a:solidFill>
              </a:rPr>
              <a:t>Tab Switching</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96822598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525000" cy="914400"/>
          </a:xfrm>
        </p:spPr>
        <p:txBody>
          <a:bodyPr/>
          <a:lstStyle/>
          <a:p>
            <a:r>
              <a:rPr lang="en-US" sz="4000" dirty="0"/>
              <a:t>What Happens During Tab Switching?</a:t>
            </a:r>
          </a:p>
        </p:txBody>
      </p:sp>
      <p:sp>
        <p:nvSpPr>
          <p:cNvPr id="3" name="Content Placeholder 2"/>
          <p:cNvSpPr>
            <a:spLocks noGrp="1"/>
          </p:cNvSpPr>
          <p:nvPr>
            <p:ph idx="1"/>
          </p:nvPr>
        </p:nvSpPr>
        <p:spPr>
          <a:xfrm>
            <a:off x="152400" y="990600"/>
            <a:ext cx="8991600" cy="6858000"/>
          </a:xfrm>
        </p:spPr>
        <p:txBody>
          <a:bodyPr>
            <a:normAutofit/>
          </a:bodyPr>
          <a:lstStyle/>
          <a:p>
            <a:pPr lvl="0"/>
            <a:r>
              <a:rPr lang="en-US" sz="2800" dirty="0">
                <a:solidFill>
                  <a:schemeClr val="tx2"/>
                </a:solidFill>
              </a:rPr>
              <a:t>Chrome employs a </a:t>
            </a:r>
            <a:r>
              <a:rPr lang="en-US" sz="2800" dirty="0">
                <a:solidFill>
                  <a:srgbClr val="0000FF"/>
                </a:solidFill>
              </a:rPr>
              <a:t>multi-process </a:t>
            </a:r>
            <a:r>
              <a:rPr lang="en-US" sz="2800" dirty="0">
                <a:solidFill>
                  <a:schemeClr val="tx2"/>
                </a:solidFill>
              </a:rPr>
              <a:t>architecture</a:t>
            </a:r>
          </a:p>
          <a:p>
            <a:pPr lvl="1"/>
            <a:r>
              <a:rPr lang="en-US" sz="2400" dirty="0">
                <a:solidFill>
                  <a:srgbClr val="595959"/>
                </a:solidFill>
              </a:rPr>
              <a:t>Each tab is a </a:t>
            </a:r>
            <a:r>
              <a:rPr lang="en-US" sz="2400" u="sng" dirty="0">
                <a:solidFill>
                  <a:srgbClr val="595959"/>
                </a:solidFill>
              </a:rPr>
              <a:t>separate process</a:t>
            </a: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pPr marL="0" lvl="0" indent="0">
              <a:buNone/>
            </a:pPr>
            <a:endParaRPr lang="en-US" sz="2400" dirty="0">
              <a:solidFill>
                <a:srgbClr val="595959"/>
              </a:solidFill>
            </a:endParaRPr>
          </a:p>
          <a:p>
            <a:r>
              <a:rPr lang="en-US" sz="2800" dirty="0">
                <a:solidFill>
                  <a:schemeClr val="tx2"/>
                </a:solidFill>
              </a:rPr>
              <a:t>Main operations during </a:t>
            </a:r>
            <a:r>
              <a:rPr lang="en-US" sz="2800" dirty="0">
                <a:solidFill>
                  <a:srgbClr val="0000FF"/>
                </a:solidFill>
              </a:rPr>
              <a:t>tab switching</a:t>
            </a:r>
            <a:r>
              <a:rPr lang="en-US" sz="2800" dirty="0">
                <a:solidFill>
                  <a:schemeClr val="tx2"/>
                </a:solidFill>
              </a:rPr>
              <a:t>:</a:t>
            </a:r>
          </a:p>
          <a:p>
            <a:pPr lvl="1"/>
            <a:r>
              <a:rPr lang="en-US" sz="2400" dirty="0"/>
              <a:t>Context switch</a:t>
            </a:r>
          </a:p>
          <a:p>
            <a:pPr lvl="1"/>
            <a:r>
              <a:rPr lang="en-US" sz="2400" dirty="0"/>
              <a:t>Load the new page</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0"/>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43" name="Group 42"/>
          <p:cNvGrpSpPr/>
          <p:nvPr/>
        </p:nvGrpSpPr>
        <p:grpSpPr>
          <a:xfrm>
            <a:off x="1981200" y="2209800"/>
            <a:ext cx="5105401" cy="3065777"/>
            <a:chOff x="4045131" y="2539424"/>
            <a:chExt cx="5251269" cy="4143513"/>
          </a:xfrm>
        </p:grpSpPr>
        <p:cxnSp>
          <p:nvCxnSpPr>
            <p:cNvPr id="19" name="Elbow Connector 18"/>
            <p:cNvCxnSpPr>
              <a:stCxn id="7" idx="2"/>
              <a:endCxn id="14" idx="0"/>
            </p:cNvCxnSpPr>
            <p:nvPr/>
          </p:nvCxnSpPr>
          <p:spPr>
            <a:xfrm rot="5400000">
              <a:off x="6248400" y="3339524"/>
              <a:ext cx="609600" cy="3810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45131" y="2539424"/>
              <a:ext cx="5251269" cy="4143513"/>
              <a:chOff x="4045131" y="2209800"/>
              <a:chExt cx="5251269" cy="4143513"/>
            </a:xfrm>
          </p:grpSpPr>
          <p:cxnSp>
            <p:nvCxnSpPr>
              <p:cNvPr id="17" name="Elbow Connector 16"/>
              <p:cNvCxnSpPr>
                <a:stCxn id="7" idx="2"/>
                <a:endCxn id="11" idx="0"/>
              </p:cNvCxnSpPr>
              <p:nvPr/>
            </p:nvCxnSpPr>
            <p:spPr>
              <a:xfrm rot="5400000">
                <a:off x="5600700" y="2362200"/>
                <a:ext cx="609600" cy="16764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45131" y="2209800"/>
                <a:ext cx="5251269" cy="4143513"/>
                <a:chOff x="4045131" y="2209800"/>
                <a:chExt cx="5251269" cy="4143513"/>
              </a:xfrm>
            </p:grpSpPr>
            <p:grpSp>
              <p:nvGrpSpPr>
                <p:cNvPr id="9" name="Group 8"/>
                <p:cNvGrpSpPr/>
                <p:nvPr/>
              </p:nvGrpSpPr>
              <p:grpSpPr>
                <a:xfrm>
                  <a:off x="5257799" y="2209800"/>
                  <a:ext cx="2971801" cy="685800"/>
                  <a:chOff x="4571999" y="2362201"/>
                  <a:chExt cx="2971801" cy="685800"/>
                </a:xfrm>
              </p:grpSpPr>
              <p:sp>
                <p:nvSpPr>
                  <p:cNvPr id="7" name="Rounded Rectangle 6"/>
                  <p:cNvSpPr/>
                  <p:nvPr/>
                </p:nvSpPr>
                <p:spPr>
                  <a:xfrm>
                    <a:off x="4571999" y="2362201"/>
                    <a:ext cx="2971801" cy="685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5" name="TextBox 4"/>
                  <p:cNvSpPr txBox="1"/>
                  <p:nvPr/>
                </p:nvSpPr>
                <p:spPr>
                  <a:xfrm>
                    <a:off x="4637076" y="2362201"/>
                    <a:ext cx="2234458" cy="5407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Process</a:t>
                    </a:r>
                  </a:p>
                </p:txBody>
              </p:sp>
              <p:pic>
                <p:nvPicPr>
                  <p:cNvPr id="8" name="Picture 7"/>
                  <p:cNvPicPr>
                    <a:picLocks noChangeAspect="1"/>
                  </p:cNvPicPr>
                  <p:nvPr/>
                </p:nvPicPr>
                <p:blipFill>
                  <a:blip r:embed="rId4"/>
                  <a:stretch>
                    <a:fillRect/>
                  </a:stretch>
                </p:blipFill>
                <p:spPr>
                  <a:xfrm>
                    <a:off x="6858000" y="2438401"/>
                    <a:ext cx="533400" cy="533400"/>
                  </a:xfrm>
                  <a:prstGeom prst="rect">
                    <a:avLst/>
                  </a:prstGeom>
                </p:spPr>
              </p:pic>
            </p:grpSp>
            <p:sp>
              <p:nvSpPr>
                <p:cNvPr id="11" name="Rounded Rectangle 10"/>
                <p:cNvSpPr/>
                <p:nvPr/>
              </p:nvSpPr>
              <p:spPr>
                <a:xfrm>
                  <a:off x="45720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4" name="Rounded Rectangle 13"/>
                <p:cNvSpPr/>
                <p:nvPr/>
              </p:nvSpPr>
              <p:spPr>
                <a:xfrm>
                  <a:off x="58674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15" name="Rounded Rectangle 14"/>
                <p:cNvSpPr/>
                <p:nvPr/>
              </p:nvSpPr>
              <p:spPr>
                <a:xfrm>
                  <a:off x="7848600" y="3505200"/>
                  <a:ext cx="990600" cy="144780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cxnSp>
              <p:nvCxnSpPr>
                <p:cNvPr id="22" name="Elbow Connector 21"/>
                <p:cNvCxnSpPr>
                  <a:stCxn id="7" idx="2"/>
                  <a:endCxn id="15" idx="0"/>
                </p:cNvCxnSpPr>
                <p:nvPr/>
              </p:nvCxnSpPr>
              <p:spPr>
                <a:xfrm rot="16200000" flipH="1">
                  <a:off x="7239000" y="2400300"/>
                  <a:ext cx="609600" cy="1600200"/>
                </a:xfrm>
                <a:prstGeom prst="bentConnector3">
                  <a:avLst>
                    <a:gd name="adj1" fmla="val 50000"/>
                  </a:avLst>
                </a:prstGeom>
                <a:ln w="3810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6982" y="3809999"/>
                  <a:ext cx="585971" cy="8735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prstClr val="black">
                          <a:lumMod val="75000"/>
                          <a:lumOff val="25000"/>
                        </a:prstClr>
                      </a:solidFill>
                      <a:effectLst/>
                      <a:uLnTx/>
                      <a:uFillTx/>
                      <a:latin typeface="Gill Sans MT"/>
                      <a:ea typeface="+mn-ea"/>
                      <a:cs typeface="Mangal" panose="02040503050203030202"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29" name="Picture 28"/>
                <p:cNvPicPr>
                  <a:picLocks noChangeAspect="1"/>
                </p:cNvPicPr>
                <p:nvPr/>
              </p:nvPicPr>
              <p:blipFill>
                <a:blip r:embed="rId5"/>
                <a:stretch>
                  <a:fillRect/>
                </a:stretch>
              </p:blipFill>
              <p:spPr>
                <a:xfrm>
                  <a:off x="4572000" y="4038600"/>
                  <a:ext cx="965200" cy="965200"/>
                </a:xfrm>
                <a:prstGeom prst="rect">
                  <a:avLst/>
                </a:prstGeom>
              </p:spPr>
            </p:pic>
            <p:pic>
              <p:nvPicPr>
                <p:cNvPr id="30" name="Picture 29"/>
                <p:cNvPicPr>
                  <a:picLocks noChangeAspect="1"/>
                </p:cNvPicPr>
                <p:nvPr/>
              </p:nvPicPr>
              <p:blipFill>
                <a:blip r:embed="rId5"/>
                <a:stretch>
                  <a:fillRect/>
                </a:stretch>
              </p:blipFill>
              <p:spPr>
                <a:xfrm>
                  <a:off x="5867400" y="4038600"/>
                  <a:ext cx="965200" cy="965200"/>
                </a:xfrm>
                <a:prstGeom prst="rect">
                  <a:avLst/>
                </a:prstGeom>
              </p:spPr>
            </p:pic>
            <p:pic>
              <p:nvPicPr>
                <p:cNvPr id="31" name="Picture 30"/>
                <p:cNvPicPr>
                  <a:picLocks noChangeAspect="1"/>
                </p:cNvPicPr>
                <p:nvPr/>
              </p:nvPicPr>
              <p:blipFill>
                <a:blip r:embed="rId5"/>
                <a:stretch>
                  <a:fillRect/>
                </a:stretch>
              </p:blipFill>
              <p:spPr>
                <a:xfrm>
                  <a:off x="7848600" y="4038600"/>
                  <a:ext cx="965200" cy="965200"/>
                </a:xfrm>
                <a:prstGeom prst="rect">
                  <a:avLst/>
                </a:prstGeom>
              </p:spPr>
            </p:pic>
            <p:pic>
              <p:nvPicPr>
                <p:cNvPr id="32" name="Picture 31"/>
                <p:cNvPicPr>
                  <a:picLocks noChangeAspect="1"/>
                </p:cNvPicPr>
                <p:nvPr/>
              </p:nvPicPr>
              <p:blipFill>
                <a:blip r:embed="rId6"/>
                <a:stretch>
                  <a:fillRect/>
                </a:stretch>
              </p:blipFill>
              <p:spPr>
                <a:xfrm>
                  <a:off x="4724400" y="3657600"/>
                  <a:ext cx="584200" cy="584200"/>
                </a:xfrm>
                <a:prstGeom prst="rect">
                  <a:avLst/>
                </a:prstGeom>
              </p:spPr>
            </p:pic>
            <p:pic>
              <p:nvPicPr>
                <p:cNvPr id="33" name="Picture 32"/>
                <p:cNvPicPr>
                  <a:picLocks noChangeAspect="1"/>
                </p:cNvPicPr>
                <p:nvPr/>
              </p:nvPicPr>
              <p:blipFill>
                <a:blip r:embed="rId6"/>
                <a:stretch>
                  <a:fillRect/>
                </a:stretch>
              </p:blipFill>
              <p:spPr>
                <a:xfrm>
                  <a:off x="6045200" y="3657600"/>
                  <a:ext cx="584200" cy="584200"/>
                </a:xfrm>
                <a:prstGeom prst="rect">
                  <a:avLst/>
                </a:prstGeom>
              </p:spPr>
            </p:pic>
            <p:pic>
              <p:nvPicPr>
                <p:cNvPr id="34" name="Picture 33"/>
                <p:cNvPicPr>
                  <a:picLocks noChangeAspect="1"/>
                </p:cNvPicPr>
                <p:nvPr/>
              </p:nvPicPr>
              <p:blipFill>
                <a:blip r:embed="rId6"/>
                <a:stretch>
                  <a:fillRect/>
                </a:stretch>
              </p:blipFill>
              <p:spPr>
                <a:xfrm>
                  <a:off x="8026400" y="3606800"/>
                  <a:ext cx="584200" cy="584200"/>
                </a:xfrm>
                <a:prstGeom prst="rect">
                  <a:avLst/>
                </a:prstGeom>
              </p:spPr>
            </p:pic>
            <p:sp>
              <p:nvSpPr>
                <p:cNvPr id="37" name="TextBox 36"/>
                <p:cNvSpPr txBox="1"/>
                <p:nvPr/>
              </p:nvSpPr>
              <p:spPr>
                <a:xfrm>
                  <a:off x="4045131"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1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8" name="TextBox 37"/>
                <p:cNvSpPr txBox="1"/>
                <p:nvPr/>
              </p:nvSpPr>
              <p:spPr>
                <a:xfrm>
                  <a:off x="5299165" y="5093441"/>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2</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9" name="TextBox 38"/>
                <p:cNvSpPr txBox="1"/>
                <p:nvPr/>
              </p:nvSpPr>
              <p:spPr>
                <a:xfrm>
                  <a:off x="7315200" y="5105398"/>
                  <a:ext cx="1981200" cy="1247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Tab N</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r>
                    <a:rPr kumimoji="0" lang="en-US" sz="1800" b="1" i="0" u="none" strike="noStrike" kern="1200" cap="none" spc="0" normalizeH="0" baseline="0" noProof="0" dirty="0">
                      <a:ln>
                        <a:noFill/>
                      </a:ln>
                      <a:solidFill>
                        <a:srgbClr val="000000"/>
                      </a:solidFill>
                      <a:effectLst/>
                      <a:uLnTx/>
                      <a:uFillTx/>
                      <a:latin typeface="Gill Sans MT"/>
                      <a:ea typeface="+mn-ea"/>
                      <a:cs typeface="+mn-cs"/>
                    </a:rPr>
                    <a:t>Process </a:t>
                  </a:r>
                  <a:br>
                    <a:rPr kumimoji="0" lang="en-US" sz="1800" b="1" i="0" u="none" strike="noStrike" kern="1200" cap="none" spc="0" normalizeH="0" baseline="0" noProof="0" dirty="0">
                      <a:ln>
                        <a:noFill/>
                      </a:ln>
                      <a:solidFill>
                        <a:srgbClr val="000000"/>
                      </a:solidFill>
                      <a:effectLst/>
                      <a:uLnTx/>
                      <a:uFillTx/>
                      <a:latin typeface="Gill Sans MT"/>
                      <a:ea typeface="+mn-ea"/>
                      <a:cs typeface="+mn-cs"/>
                    </a:rPr>
                  </a:b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grpSp>
      </p:grpSp>
      <p:sp>
        <p:nvSpPr>
          <p:cNvPr id="10" name="Rectangle 9"/>
          <p:cNvSpPr/>
          <p:nvPr/>
        </p:nvSpPr>
        <p:spPr>
          <a:xfrm>
            <a:off x="1066800" y="5486408"/>
            <a:ext cx="73914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4086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8719880"/>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Consumption</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600" dirty="0">
                <a:solidFill>
                  <a:schemeClr val="tx2"/>
                </a:solidFill>
              </a:rPr>
              <a:t>Primary concerns during tab switching:</a:t>
            </a:r>
          </a:p>
          <a:p>
            <a:pPr lvl="1"/>
            <a:r>
              <a:rPr lang="en-US" sz="2200" dirty="0">
                <a:solidFill>
                  <a:srgbClr val="595959"/>
                </a:solidFill>
              </a:rPr>
              <a:t> How fast a new tab </a:t>
            </a:r>
            <a:r>
              <a:rPr lang="en-US" sz="2200" dirty="0">
                <a:solidFill>
                  <a:srgbClr val="0000FF"/>
                </a:solidFill>
              </a:rPr>
              <a:t>loads</a:t>
            </a:r>
            <a:r>
              <a:rPr lang="en-US" sz="2200" dirty="0">
                <a:solidFill>
                  <a:srgbClr val="595959"/>
                </a:solidFill>
              </a:rPr>
              <a:t> and </a:t>
            </a:r>
            <a:r>
              <a:rPr lang="en-US" sz="2200" dirty="0">
                <a:solidFill>
                  <a:srgbClr val="0000FF"/>
                </a:solidFill>
              </a:rPr>
              <a:t>becomes interactive</a:t>
            </a:r>
          </a:p>
          <a:p>
            <a:pPr lvl="1"/>
            <a:r>
              <a:rPr lang="en-US" sz="2200" dirty="0"/>
              <a:t> </a:t>
            </a:r>
            <a:r>
              <a:rPr lang="en-US" sz="2200" dirty="0">
                <a:solidFill>
                  <a:srgbClr val="C00000"/>
                </a:solidFill>
              </a:rPr>
              <a:t>Memory consumption</a:t>
            </a:r>
          </a:p>
          <a:p>
            <a:pPr marL="0" indent="0">
              <a:buNone/>
            </a:pPr>
            <a:endParaRPr lang="en-US" sz="2800" dirty="0">
              <a:solidFill>
                <a:schemeClr val="tx2"/>
              </a:solidFill>
            </a:endParaRPr>
          </a:p>
          <a:p>
            <a:pPr lvl="1"/>
            <a:endParaRPr lang="en-US" sz="2200" dirty="0">
              <a:solidFill>
                <a:srgbClr val="0000FF"/>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ounded Rectangle 7"/>
          <p:cNvSpPr/>
          <p:nvPr/>
        </p:nvSpPr>
        <p:spPr>
          <a:xfrm>
            <a:off x="1715020" y="5120330"/>
            <a:ext cx="1409180" cy="82327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27" name="Group 26"/>
          <p:cNvGrpSpPr/>
          <p:nvPr/>
        </p:nvGrpSpPr>
        <p:grpSpPr>
          <a:xfrm>
            <a:off x="5867400" y="4449621"/>
            <a:ext cx="1346200" cy="1874979"/>
            <a:chOff x="5867400" y="4449621"/>
            <a:chExt cx="1346200" cy="1874979"/>
          </a:xfrm>
        </p:grpSpPr>
        <p:sp>
          <p:nvSpPr>
            <p:cNvPr id="7" name="Rounded Rectangle 6"/>
            <p:cNvSpPr/>
            <p:nvPr/>
          </p:nvSpPr>
          <p:spPr>
            <a:xfrm>
              <a:off x="5867400" y="4449621"/>
              <a:ext cx="1346200" cy="187497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TextBox 4"/>
            <p:cNvSpPr txBox="1"/>
            <p:nvPr/>
          </p:nvSpPr>
          <p:spPr>
            <a:xfrm>
              <a:off x="5943600" y="4800600"/>
              <a:ext cx="11523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mn-cs"/>
                </a:rPr>
                <a:t>DRAM</a:t>
              </a:r>
            </a:p>
          </p:txBody>
        </p:sp>
      </p:grpSp>
      <p:cxnSp>
        <p:nvCxnSpPr>
          <p:cNvPr id="17" name="Straight Arrow Connector 16"/>
          <p:cNvCxnSpPr/>
          <p:nvPr/>
        </p:nvCxnSpPr>
        <p:spPr>
          <a:xfrm>
            <a:off x="3657600" y="5791200"/>
            <a:ext cx="1828800" cy="0"/>
          </a:xfrm>
          <a:prstGeom prst="straightConnector1">
            <a:avLst/>
          </a:prstGeom>
          <a:ln w="57150" cmpd="sng">
            <a:solidFill>
              <a:srgbClr val="00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352800" y="4190999"/>
            <a:ext cx="2286000" cy="1524001"/>
            <a:chOff x="3202057" y="3581400"/>
            <a:chExt cx="1725765" cy="1269087"/>
          </a:xfrm>
        </p:grpSpPr>
        <p:grpSp>
          <p:nvGrpSpPr>
            <p:cNvPr id="15" name="Group 14"/>
            <p:cNvGrpSpPr/>
            <p:nvPr/>
          </p:nvGrpSpPr>
          <p:grpSpPr>
            <a:xfrm>
              <a:off x="3733800" y="3581400"/>
              <a:ext cx="713316" cy="914400"/>
              <a:chOff x="2722033" y="4454815"/>
              <a:chExt cx="963083" cy="1108810"/>
            </a:xfrm>
          </p:grpSpPr>
          <p:sp>
            <p:nvSpPr>
              <p:cNvPr id="11" name="Rounded Rectangle 10"/>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12" name="Picture 11"/>
              <p:cNvPicPr>
                <a:picLocks noChangeAspect="1"/>
              </p:cNvPicPr>
              <p:nvPr/>
            </p:nvPicPr>
            <p:blipFill>
              <a:blip r:embed="rId4"/>
              <a:stretch>
                <a:fillRect/>
              </a:stretch>
            </p:blipFill>
            <p:spPr>
              <a:xfrm>
                <a:off x="2722033" y="4849476"/>
                <a:ext cx="938389" cy="714149"/>
              </a:xfrm>
              <a:prstGeom prst="rect">
                <a:avLst/>
              </a:prstGeom>
            </p:spPr>
          </p:pic>
          <p:pic>
            <p:nvPicPr>
              <p:cNvPr id="13" name="Picture 12"/>
              <p:cNvPicPr>
                <a:picLocks noChangeAspect="1"/>
              </p:cNvPicPr>
              <p:nvPr/>
            </p:nvPicPr>
            <p:blipFill>
              <a:blip r:embed="rId5"/>
              <a:stretch>
                <a:fillRect/>
              </a:stretch>
            </p:blipFill>
            <p:spPr>
              <a:xfrm>
                <a:off x="2870200" y="4567575"/>
                <a:ext cx="567972" cy="432248"/>
              </a:xfrm>
              <a:prstGeom prst="rect">
                <a:avLst/>
              </a:prstGeom>
            </p:spPr>
          </p:pic>
        </p:grpSp>
        <p:sp>
          <p:nvSpPr>
            <p:cNvPr id="19" name="TextBox 18"/>
            <p:cNvSpPr txBox="1"/>
            <p:nvPr/>
          </p:nvSpPr>
          <p:spPr>
            <a:xfrm>
              <a:off x="3202057" y="4419600"/>
              <a:ext cx="172576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Inactive Tab</a:t>
              </a:r>
            </a:p>
          </p:txBody>
        </p:sp>
      </p:grpSp>
      <p:sp>
        <p:nvSpPr>
          <p:cNvPr id="20" name="TextBox 19"/>
          <p:cNvSpPr txBox="1"/>
          <p:nvPr/>
        </p:nvSpPr>
        <p:spPr>
          <a:xfrm>
            <a:off x="3555926" y="5867400"/>
            <a:ext cx="193047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Compression</a:t>
            </a:r>
          </a:p>
        </p:txBody>
      </p:sp>
      <p:cxnSp>
        <p:nvCxnSpPr>
          <p:cNvPr id="22" name="Straight Arrow Connector 21"/>
          <p:cNvCxnSpPr/>
          <p:nvPr/>
        </p:nvCxnSpPr>
        <p:spPr>
          <a:xfrm>
            <a:off x="3581400" y="5791200"/>
            <a:ext cx="1828800" cy="0"/>
          </a:xfrm>
          <a:prstGeom prst="straightConnector1">
            <a:avLst/>
          </a:prstGeom>
          <a:ln w="57150" cmpd="sng">
            <a:solidFill>
              <a:srgbClr val="000000"/>
            </a:solidFill>
            <a:headEnd type="arrow" w="med" len="med"/>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29000" y="5867400"/>
            <a:ext cx="223588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Decompression</a:t>
            </a:r>
          </a:p>
        </p:txBody>
      </p:sp>
      <p:sp>
        <p:nvSpPr>
          <p:cNvPr id="25" name="Rectangle 24"/>
          <p:cNvSpPr/>
          <p:nvPr/>
        </p:nvSpPr>
        <p:spPr>
          <a:xfrm>
            <a:off x="-1219200" y="2667000"/>
            <a:ext cx="11201400" cy="13542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ll Sans MT"/>
                <a:ea typeface="+mn-ea"/>
                <a:cs typeface="+mn-cs"/>
              </a:rPr>
              <a:t>Chrome</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uses</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compression</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to</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reduce each tab’s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memory footprint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9" name="Rounded Rectangle 8"/>
          <p:cNvSpPr/>
          <p:nvPr/>
        </p:nvSpPr>
        <p:spPr>
          <a:xfrm>
            <a:off x="5867400" y="5592621"/>
            <a:ext cx="1325880" cy="59467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ZRAM</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0" name="Group 29"/>
          <p:cNvGrpSpPr/>
          <p:nvPr/>
        </p:nvGrpSpPr>
        <p:grpSpPr>
          <a:xfrm>
            <a:off x="3276600" y="4191000"/>
            <a:ext cx="2355733" cy="1437451"/>
            <a:chOff x="3175735" y="3581400"/>
            <a:chExt cx="1778407" cy="1197014"/>
          </a:xfrm>
        </p:grpSpPr>
        <p:grpSp>
          <p:nvGrpSpPr>
            <p:cNvPr id="31" name="Group 30"/>
            <p:cNvGrpSpPr/>
            <p:nvPr/>
          </p:nvGrpSpPr>
          <p:grpSpPr>
            <a:xfrm>
              <a:off x="3733800" y="3581400"/>
              <a:ext cx="713316" cy="914400"/>
              <a:chOff x="2722033" y="4454815"/>
              <a:chExt cx="963083" cy="1108810"/>
            </a:xfrm>
          </p:grpSpPr>
          <p:sp>
            <p:nvSpPr>
              <p:cNvPr id="33" name="Rounded Rectangle 32"/>
              <p:cNvSpPr/>
              <p:nvPr/>
            </p:nvSpPr>
            <p:spPr>
              <a:xfrm>
                <a:off x="2722033" y="4454815"/>
                <a:ext cx="963083" cy="1071224"/>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34" name="Picture 33"/>
              <p:cNvPicPr>
                <a:picLocks noChangeAspect="1"/>
              </p:cNvPicPr>
              <p:nvPr/>
            </p:nvPicPr>
            <p:blipFill>
              <a:blip r:embed="rId4"/>
              <a:stretch>
                <a:fillRect/>
              </a:stretch>
            </p:blipFill>
            <p:spPr>
              <a:xfrm>
                <a:off x="2722033" y="4849476"/>
                <a:ext cx="938389" cy="714149"/>
              </a:xfrm>
              <a:prstGeom prst="rect">
                <a:avLst/>
              </a:prstGeom>
            </p:spPr>
          </p:pic>
          <p:pic>
            <p:nvPicPr>
              <p:cNvPr id="35" name="Picture 34"/>
              <p:cNvPicPr>
                <a:picLocks noChangeAspect="1"/>
              </p:cNvPicPr>
              <p:nvPr/>
            </p:nvPicPr>
            <p:blipFill>
              <a:blip r:embed="rId5"/>
              <a:stretch>
                <a:fillRect/>
              </a:stretch>
            </p:blipFill>
            <p:spPr>
              <a:xfrm>
                <a:off x="2870200" y="4567575"/>
                <a:ext cx="567972" cy="432248"/>
              </a:xfrm>
              <a:prstGeom prst="rect">
                <a:avLst/>
              </a:prstGeom>
            </p:spPr>
          </p:pic>
        </p:grpSp>
        <p:sp>
          <p:nvSpPr>
            <p:cNvPr id="32" name="TextBox 31"/>
            <p:cNvSpPr txBox="1"/>
            <p:nvPr/>
          </p:nvSpPr>
          <p:spPr>
            <a:xfrm>
              <a:off x="3175735" y="4419600"/>
              <a:ext cx="1778407" cy="3588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Compressed Tab</a:t>
              </a:r>
            </a:p>
          </p:txBody>
        </p:sp>
      </p:grpSp>
    </p:spTree>
    <p:extLst>
      <p:ext uri="{BB962C8B-B14F-4D97-AF65-F5344CB8AC3E}">
        <p14:creationId xmlns:p14="http://schemas.microsoft.com/office/powerpoint/2010/main" val="33027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0" grpId="1"/>
      <p:bldP spid="23" grpId="0"/>
      <p:bldP spid="25" grpId="0"/>
      <p:bldP spid="9"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Movement Study</a:t>
            </a:r>
          </a:p>
        </p:txBody>
      </p:sp>
      <p:sp>
        <p:nvSpPr>
          <p:cNvPr id="3" name="Content Placeholder 2"/>
          <p:cNvSpPr>
            <a:spLocks noGrp="1"/>
          </p:cNvSpPr>
          <p:nvPr>
            <p:ph idx="1"/>
          </p:nvPr>
        </p:nvSpPr>
        <p:spPr>
          <a:xfrm>
            <a:off x="152400" y="1066800"/>
            <a:ext cx="8991600" cy="5867400"/>
          </a:xfrm>
        </p:spPr>
        <p:txBody>
          <a:bodyPr>
            <a:normAutofit/>
          </a:bodyPr>
          <a:lstStyle/>
          <a:p>
            <a:pPr lvl="0"/>
            <a:r>
              <a:rPr lang="en-US" sz="2800" dirty="0">
                <a:solidFill>
                  <a:schemeClr val="tx2"/>
                </a:solidFill>
              </a:rPr>
              <a:t>To study </a:t>
            </a:r>
            <a:r>
              <a:rPr lang="en-US" sz="2800" dirty="0">
                <a:solidFill>
                  <a:srgbClr val="800000"/>
                </a:solidFill>
              </a:rPr>
              <a:t>data movement</a:t>
            </a:r>
            <a:r>
              <a:rPr lang="en-US" sz="2800" dirty="0">
                <a:solidFill>
                  <a:schemeClr val="tx2"/>
                </a:solidFill>
              </a:rPr>
              <a:t> during tab switching, </a:t>
            </a:r>
            <a:br>
              <a:rPr lang="en-US" sz="2800" dirty="0">
                <a:solidFill>
                  <a:schemeClr val="tx2"/>
                </a:solidFill>
              </a:rPr>
            </a:br>
            <a:r>
              <a:rPr lang="en-US" sz="2800" dirty="0">
                <a:solidFill>
                  <a:schemeClr val="tx2"/>
                </a:solidFill>
              </a:rPr>
              <a:t>we emulate a user switching through 50 tabs</a:t>
            </a:r>
          </a:p>
          <a:p>
            <a:pPr lvl="1"/>
            <a:endParaRPr lang="en-US" sz="2200" dirty="0">
              <a:solidFill>
                <a:srgbClr val="595959"/>
              </a:solidFill>
            </a:endParaRPr>
          </a:p>
          <a:p>
            <a:pPr marL="0" indent="0">
              <a:buNone/>
            </a:pPr>
            <a:br>
              <a:rPr lang="en-US" sz="2200" dirty="0">
                <a:solidFill>
                  <a:srgbClr val="0000FF"/>
                </a:solidFill>
              </a:rPr>
            </a:br>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29</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0" y="3415606"/>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mn-cs"/>
              </a:rPr>
              <a:t>Compression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decompression</a:t>
            </a:r>
            <a:br>
              <a:rPr kumimoji="0" lang="en-US" sz="2800" b="1" i="0" u="none" strike="noStrike" kern="1200" cap="none" spc="0" normalizeH="0" baseline="0" noProof="0" dirty="0">
                <a:ln>
                  <a:noFill/>
                </a:ln>
                <a:solidFill>
                  <a:srgbClr val="1F497D"/>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contribute to</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18.1%</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of the total system energy</a:t>
            </a:r>
          </a:p>
        </p:txBody>
      </p:sp>
      <p:sp>
        <p:nvSpPr>
          <p:cNvPr id="10" name="Rectangle 9"/>
          <p:cNvSpPr/>
          <p:nvPr/>
        </p:nvSpPr>
        <p:spPr>
          <a:xfrm>
            <a:off x="0" y="4522113"/>
            <a:ext cx="9144000" cy="954107"/>
          </a:xfrm>
          <a:prstGeom prst="rect">
            <a:avLst/>
          </a:prstGeom>
          <a:solidFill>
            <a:srgbClr val="E4E4E4"/>
          </a:solidFill>
        </p:spPr>
        <p:txBody>
          <a:bodyPr wrap="square">
            <a:spAutoFit/>
          </a:bodyPr>
          <a:lstStyle/>
          <a:p>
            <a:pPr marL="5159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19.6 GB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of data moves between</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1F497D"/>
                </a:solidFill>
                <a:effectLst/>
                <a:uLnTx/>
                <a:uFillTx/>
                <a:latin typeface="Gill Sans MT"/>
                <a:ea typeface="+mn-ea"/>
                <a:cs typeface="+mn-cs"/>
              </a:rPr>
              <a:t>CPU </a:t>
            </a:r>
            <a:r>
              <a:rPr kumimoji="0" lang="en-US" sz="2800" b="1" i="0" u="none" strike="noStrike" kern="1200" cap="none" spc="0" normalizeH="0" baseline="0" noProof="0" dirty="0">
                <a:ln>
                  <a:noFill/>
                </a:ln>
                <a:solidFill>
                  <a:srgbClr val="000000"/>
                </a:solidFill>
                <a:effectLst/>
                <a:uLnTx/>
                <a:uFillTx/>
                <a:latin typeface="Gill Sans MT"/>
                <a:ea typeface="+mn-ea"/>
                <a:cs typeface="+mn-cs"/>
              </a:rPr>
              <a:t>and</a:t>
            </a:r>
            <a:r>
              <a:rPr kumimoji="0" lang="en-US" sz="2800" b="1" i="0" u="none" strike="noStrike" kern="1200" cap="none" spc="0" normalizeH="0" baseline="0" noProof="0" dirty="0">
                <a:ln>
                  <a:noFill/>
                </a:ln>
                <a:solidFill>
                  <a:srgbClr val="1F497D"/>
                </a:solidFill>
                <a:effectLst/>
                <a:uLnTx/>
                <a:uFillTx/>
                <a:latin typeface="Gill Sans MT"/>
                <a:ea typeface="+mn-ea"/>
                <a:cs typeface="+mn-cs"/>
              </a:rPr>
              <a:t> ZRAM</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152400" y="4652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2</a:t>
            </a:r>
          </a:p>
        </p:txBody>
      </p:sp>
      <p:sp>
        <p:nvSpPr>
          <p:cNvPr id="7" name="TextBox 6"/>
          <p:cNvSpPr txBox="1"/>
          <p:nvPr/>
        </p:nvSpPr>
        <p:spPr>
          <a:xfrm>
            <a:off x="135589" y="3509189"/>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65000"/>
                    <a:lumOff val="35000"/>
                  </a:prstClr>
                </a:solidFill>
                <a:effectLst/>
                <a:uLnTx/>
                <a:uFillTx/>
                <a:latin typeface="Arial Black" panose="020B0A04020102020204" pitchFamily="34" charset="0"/>
                <a:ea typeface="+mn-ea"/>
                <a:cs typeface="+mn-cs"/>
              </a:rPr>
              <a:t>1</a:t>
            </a:r>
          </a:p>
        </p:txBody>
      </p:sp>
      <p:sp>
        <p:nvSpPr>
          <p:cNvPr id="5" name="Rectangle 4"/>
          <p:cNvSpPr/>
          <p:nvPr/>
        </p:nvSpPr>
        <p:spPr>
          <a:xfrm>
            <a:off x="1752600" y="2667000"/>
            <a:ext cx="5483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We make two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key observations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t>
            </a:r>
          </a:p>
        </p:txBody>
      </p:sp>
    </p:spTree>
    <p:extLst>
      <p:ext uri="{BB962C8B-B14F-4D97-AF65-F5344CB8AC3E}">
        <p14:creationId xmlns:p14="http://schemas.microsoft.com/office/powerpoint/2010/main" val="39133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p:bldP spid="7" grpId="0"/>
      <p:bldP spid="5"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820400" cy="914400"/>
          </a:xfrm>
        </p:spPr>
        <p:txBody>
          <a:bodyPr/>
          <a:lstStyle/>
          <a:p>
            <a:r>
              <a:rPr lang="en-US" sz="3800" dirty="0"/>
              <a:t>Can We Use PIM to Mitigate the Cost?</a:t>
            </a:r>
          </a:p>
        </p:txBody>
      </p:sp>
      <p:sp>
        <p:nvSpPr>
          <p:cNvPr id="3" name="Content Placeholder 2"/>
          <p:cNvSpPr>
            <a:spLocks noGrp="1"/>
          </p:cNvSpPr>
          <p:nvPr>
            <p:ph idx="1"/>
          </p:nvPr>
        </p:nvSpPr>
        <p:spPr>
          <a:xfrm>
            <a:off x="152400" y="990600"/>
            <a:ext cx="8991600" cy="5943600"/>
          </a:xfrm>
        </p:spPr>
        <p:txBody>
          <a:bodyPr>
            <a:normAutofit/>
          </a:bodyPr>
          <a:lstStyle/>
          <a:p>
            <a:pPr lvl="0"/>
            <a:endParaRPr lang="en-US" sz="2200" dirty="0">
              <a:solidFill>
                <a:srgbClr val="595959"/>
              </a:solidFill>
            </a:endParaRP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lvl="1"/>
            <a:endParaRPr lang="en-US" sz="2200" dirty="0">
              <a:solidFill>
                <a:srgbClr val="595959"/>
              </a:solidFill>
            </a:endParaRPr>
          </a:p>
          <a:p>
            <a:pPr marL="457200" lvl="1" indent="0">
              <a:buNone/>
            </a:pPr>
            <a:endParaRPr lang="en-US" sz="2200" dirty="0">
              <a:solidFill>
                <a:srgbClr val="595959"/>
              </a:solidFill>
            </a:endParaRPr>
          </a:p>
          <a:p>
            <a:pPr marL="457200" lvl="1" indent="0">
              <a:buNone/>
            </a:pPr>
            <a:endParaRPr lang="en-US" sz="2200" dirty="0">
              <a:solidFill>
                <a:srgbClr val="595959"/>
              </a:solidFill>
            </a:endParaRPr>
          </a:p>
          <a:p>
            <a:pPr marL="457200" lvl="1" indent="0">
              <a:buNone/>
            </a:pPr>
            <a:br>
              <a:rPr lang="en-US" sz="2200" dirty="0">
                <a:solidFill>
                  <a:schemeClr val="tx2"/>
                </a:solidFill>
              </a:rPr>
            </a:br>
            <a:endParaRPr lang="en-US" sz="2200" dirty="0">
              <a:solidFill>
                <a:schemeClr val="tx2"/>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7543800" y="6492883"/>
            <a:ext cx="1600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cxnSp>
        <p:nvCxnSpPr>
          <p:cNvPr id="8" name="Straight Arrow Connector 7"/>
          <p:cNvCxnSpPr/>
          <p:nvPr/>
        </p:nvCxnSpPr>
        <p:spPr>
          <a:xfrm flipH="1">
            <a:off x="2392450" y="2438400"/>
            <a:ext cx="487796" cy="275713"/>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14" name="TextBox 13"/>
          <p:cNvSpPr txBox="1"/>
          <p:nvPr/>
        </p:nvSpPr>
        <p:spPr>
          <a:xfrm>
            <a:off x="1330241"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15" name="TextBox 14"/>
          <p:cNvSpPr txBox="1"/>
          <p:nvPr/>
        </p:nvSpPr>
        <p:spPr>
          <a:xfrm>
            <a:off x="1905000" y="990600"/>
            <a:ext cx="148758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CPU-Only</a:t>
            </a:r>
          </a:p>
        </p:txBody>
      </p:sp>
      <p:cxnSp>
        <p:nvCxnSpPr>
          <p:cNvPr id="16" name="Straight Connector 15"/>
          <p:cNvCxnSpPr/>
          <p:nvPr/>
        </p:nvCxnSpPr>
        <p:spPr>
          <a:xfrm>
            <a:off x="3853886" y="1676400"/>
            <a:ext cx="32314" cy="312420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542" y="1295400"/>
            <a:ext cx="96405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Memory</a:t>
            </a:r>
          </a:p>
        </p:txBody>
      </p:sp>
      <p:cxnSp>
        <p:nvCxnSpPr>
          <p:cNvPr id="18" name="Straight Connector 17"/>
          <p:cNvCxnSpPr/>
          <p:nvPr/>
        </p:nvCxnSpPr>
        <p:spPr>
          <a:xfrm>
            <a:off x="5973038" y="1636553"/>
            <a:ext cx="46762"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3754" y="1295400"/>
            <a:ext cx="4985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CPU</a:t>
            </a:r>
          </a:p>
        </p:txBody>
      </p:sp>
      <p:sp>
        <p:nvSpPr>
          <p:cNvPr id="20" name="TextBox 19"/>
          <p:cNvSpPr txBox="1"/>
          <p:nvPr/>
        </p:nvSpPr>
        <p:spPr>
          <a:xfrm>
            <a:off x="6172200" y="1002268"/>
            <a:ext cx="16198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CPU + PIM</a:t>
            </a:r>
          </a:p>
        </p:txBody>
      </p:sp>
      <p:cxnSp>
        <p:nvCxnSpPr>
          <p:cNvPr id="21" name="Straight Connector 20"/>
          <p:cNvCxnSpPr/>
          <p:nvPr/>
        </p:nvCxnSpPr>
        <p:spPr>
          <a:xfrm>
            <a:off x="8185986" y="1636553"/>
            <a:ext cx="43614" cy="3164047"/>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40655" y="1295400"/>
            <a:ext cx="49066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50000"/>
                    <a:lumOff val="50000"/>
                  </a:prstClr>
                </a:solidFill>
                <a:effectLst/>
                <a:uLnTx/>
                <a:uFillTx/>
                <a:latin typeface="Calibri"/>
                <a:ea typeface="+mn-ea"/>
                <a:cs typeface="+mn-cs"/>
              </a:rPr>
              <a:t>PIM</a:t>
            </a:r>
          </a:p>
        </p:txBody>
      </p:sp>
      <p:cxnSp>
        <p:nvCxnSpPr>
          <p:cNvPr id="23" name="Straight Connector 22"/>
          <p:cNvCxnSpPr/>
          <p:nvPr/>
        </p:nvCxnSpPr>
        <p:spPr>
          <a:xfrm>
            <a:off x="4876800" y="1450572"/>
            <a:ext cx="0" cy="3350028"/>
          </a:xfrm>
          <a:prstGeom prst="line">
            <a:avLst/>
          </a:prstGeom>
          <a:ln w="254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66873" y="990600"/>
            <a:ext cx="653186"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time</a:t>
            </a:r>
            <a:endParaRPr kumimoji="0" lang="en-US" sz="2000" b="1"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5" name="Straight Connector 24"/>
          <p:cNvCxnSpPr/>
          <p:nvPr/>
        </p:nvCxnSpPr>
        <p:spPr>
          <a:xfrm flipH="1">
            <a:off x="1554250" y="1652315"/>
            <a:ext cx="17690" cy="3148285"/>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87450" y="1752600"/>
            <a:ext cx="2209800" cy="533400"/>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Gill Sans MT"/>
                <a:ea typeface="+mn-ea"/>
                <a:cs typeface="+mn-cs"/>
              </a:rPr>
              <a:t>Swap out N pages</a:t>
            </a:r>
            <a:endParaRPr kumimoji="0" lang="en-US" sz="2200" b="0" i="0" u="none" strike="noStrike" kern="0" cap="none" spc="-40" normalizeH="0" baseline="0" noProof="0" dirty="0">
              <a:ln>
                <a:noFill/>
              </a:ln>
              <a:solidFill>
                <a:prstClr val="white"/>
              </a:solidFill>
              <a:effectLst/>
              <a:uLnTx/>
              <a:uFillTx/>
              <a:latin typeface="Gill Sans MT"/>
              <a:ea typeface="+mn-ea"/>
              <a:cs typeface="+mn-cs"/>
            </a:endParaRPr>
          </a:p>
        </p:txBody>
      </p:sp>
      <p:sp>
        <p:nvSpPr>
          <p:cNvPr id="27" name="Rounded Rectangle 26"/>
          <p:cNvSpPr/>
          <p:nvPr/>
        </p:nvSpPr>
        <p:spPr>
          <a:xfrm>
            <a:off x="639851" y="2438400"/>
            <a:ext cx="1721192" cy="415636"/>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Read N Pages</a:t>
            </a:r>
          </a:p>
        </p:txBody>
      </p:sp>
      <p:sp>
        <p:nvSpPr>
          <p:cNvPr id="28" name="Rounded Rectangle 27"/>
          <p:cNvSpPr/>
          <p:nvPr/>
        </p:nvSpPr>
        <p:spPr>
          <a:xfrm>
            <a:off x="639851" y="2971800"/>
            <a:ext cx="1721192" cy="38981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29" name="Rounded Rectangle 28"/>
          <p:cNvSpPr/>
          <p:nvPr/>
        </p:nvSpPr>
        <p:spPr>
          <a:xfrm>
            <a:off x="738037" y="4149437"/>
            <a:ext cx="1578213" cy="498763"/>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30" name="Rounded Rectangle 29"/>
          <p:cNvSpPr/>
          <p:nvPr/>
        </p:nvSpPr>
        <p:spPr>
          <a:xfrm>
            <a:off x="639851" y="3505200"/>
            <a:ext cx="1721192" cy="457200"/>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Write back</a:t>
            </a:r>
          </a:p>
        </p:txBody>
      </p:sp>
      <p:cxnSp>
        <p:nvCxnSpPr>
          <p:cNvPr id="31" name="Straight Arrow Connector 30"/>
          <p:cNvCxnSpPr/>
          <p:nvPr/>
        </p:nvCxnSpPr>
        <p:spPr>
          <a:xfrm>
            <a:off x="2392450" y="3886192"/>
            <a:ext cx="609600" cy="381008"/>
          </a:xfrm>
          <a:prstGeom prst="straightConnector1">
            <a:avLst/>
          </a:prstGeom>
          <a:noFill/>
          <a:ln w="31750" cap="flat" cmpd="sng" algn="ctr">
            <a:solidFill>
              <a:srgbClr val="70AD47">
                <a:lumMod val="75000"/>
              </a:srgbClr>
            </a:solidFill>
            <a:prstDash val="sysDot"/>
            <a:miter lim="800000"/>
            <a:tailEnd type="stealth" w="lg" len="lg"/>
          </a:ln>
          <a:effectLst/>
        </p:spPr>
      </p:cxnSp>
      <p:sp>
        <p:nvSpPr>
          <p:cNvPr id="32" name="Left Brace 31"/>
          <p:cNvSpPr/>
          <p:nvPr/>
        </p:nvSpPr>
        <p:spPr>
          <a:xfrm>
            <a:off x="415172" y="2720842"/>
            <a:ext cx="102529" cy="1317750"/>
          </a:xfrm>
          <a:prstGeom prst="leftBrace">
            <a:avLst>
              <a:gd name="adj1" fmla="val 101669"/>
              <a:gd name="adj2" fmla="val 50000"/>
            </a:avLst>
          </a:prstGeom>
          <a:noFill/>
          <a:ln w="1905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ea typeface="+mn-ea"/>
              <a:cs typeface="+mn-cs"/>
            </a:endParaRPr>
          </a:p>
        </p:txBody>
      </p:sp>
      <p:sp>
        <p:nvSpPr>
          <p:cNvPr id="33" name="TextBox 32"/>
          <p:cNvSpPr txBox="1"/>
          <p:nvPr/>
        </p:nvSpPr>
        <p:spPr>
          <a:xfrm rot="16200000">
            <a:off x="-355417" y="3161693"/>
            <a:ext cx="881566" cy="262632"/>
          </a:xfrm>
          <a:prstGeom prst="rect">
            <a:avLst/>
          </a:prstGeom>
          <a:solidFill>
            <a:sysClr val="window" lastClr="FFFFFF"/>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prstClr val="black"/>
                </a:solidFill>
                <a:effectLst/>
                <a:uLnTx/>
                <a:uFillTx/>
                <a:latin typeface="Calibri"/>
                <a:ea typeface="+mn-ea"/>
                <a:cs typeface="+mn-cs"/>
              </a:rPr>
              <a:t>compression</a:t>
            </a:r>
          </a:p>
        </p:txBody>
      </p:sp>
      <p:sp>
        <p:nvSpPr>
          <p:cNvPr id="35" name="Rounded Rectangle 34"/>
          <p:cNvSpPr/>
          <p:nvPr/>
        </p:nvSpPr>
        <p:spPr>
          <a:xfrm>
            <a:off x="3002050" y="4043864"/>
            <a:ext cx="1646150" cy="451936"/>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37" name="Rounded Rectangle 36"/>
          <p:cNvSpPr/>
          <p:nvPr/>
        </p:nvSpPr>
        <p:spPr>
          <a:xfrm>
            <a:off x="5029200" y="1752600"/>
            <a:ext cx="2057400" cy="481008"/>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Swap out </a:t>
            </a:r>
            <a:r>
              <a:rPr kumimoji="0" lang="en-US" sz="2200" b="0" i="1" u="none" strike="noStrike" kern="0" cap="none" spc="-40" normalizeH="0" baseline="0" noProof="0" dirty="0">
                <a:ln>
                  <a:noFill/>
                </a:ln>
                <a:solidFill>
                  <a:srgbClr val="FFFFFF"/>
                </a:solidFill>
                <a:effectLst/>
                <a:uLnTx/>
                <a:uFillTx/>
                <a:latin typeface="Gill Sans MT"/>
                <a:ea typeface="+mn-ea"/>
                <a:cs typeface="+mn-cs"/>
              </a:rPr>
              <a:t>N</a:t>
            </a:r>
            <a:r>
              <a:rPr kumimoji="0" lang="en-US" sz="2200" b="0" i="0" u="none" strike="noStrike" kern="0" cap="none" spc="-40" normalizeH="0" baseline="0" noProof="0" dirty="0">
                <a:ln>
                  <a:noFill/>
                </a:ln>
                <a:solidFill>
                  <a:srgbClr val="FFFFFF"/>
                </a:solidFill>
                <a:effectLst/>
                <a:uLnTx/>
                <a:uFillTx/>
                <a:latin typeface="Gill Sans MT"/>
                <a:ea typeface="+mn-ea"/>
                <a:cs typeface="+mn-cs"/>
              </a:rPr>
              <a:t> pages</a:t>
            </a:r>
          </a:p>
        </p:txBody>
      </p:sp>
      <p:sp>
        <p:nvSpPr>
          <p:cNvPr id="38" name="Rounded Rectangle 37"/>
          <p:cNvSpPr/>
          <p:nvPr/>
        </p:nvSpPr>
        <p:spPr>
          <a:xfrm>
            <a:off x="5191842" y="2479956"/>
            <a:ext cx="1666158" cy="491836"/>
          </a:xfrm>
          <a:prstGeom prst="roundRect">
            <a:avLst>
              <a:gd name="adj" fmla="val 7702"/>
            </a:avLst>
          </a:prstGeom>
          <a:solidFill>
            <a:schemeClr val="tx2"/>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Gill Sans MT"/>
                <a:ea typeface="+mn-ea"/>
                <a:cs typeface="+mn-cs"/>
              </a:rPr>
              <a:t>Other tasks</a:t>
            </a:r>
          </a:p>
        </p:txBody>
      </p:sp>
      <p:sp>
        <p:nvSpPr>
          <p:cNvPr id="13" name="Rounded Rectangle 12"/>
          <p:cNvSpPr/>
          <p:nvPr/>
        </p:nvSpPr>
        <p:spPr>
          <a:xfrm>
            <a:off x="7399495" y="2725527"/>
            <a:ext cx="1592105" cy="474865"/>
          </a:xfrm>
          <a:prstGeom prst="roundRect">
            <a:avLst>
              <a:gd name="adj" fmla="val 7702"/>
            </a:avLst>
          </a:prstGeom>
          <a:solidFill>
            <a:schemeClr val="bg2">
              <a:lumMod val="50000"/>
            </a:schemeClr>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Compress</a:t>
            </a:r>
          </a:p>
        </p:txBody>
      </p:sp>
      <p:sp>
        <p:nvSpPr>
          <p:cNvPr id="11" name="Rounded Rectangle 10"/>
          <p:cNvSpPr/>
          <p:nvPr/>
        </p:nvSpPr>
        <p:spPr>
          <a:xfrm>
            <a:off x="7391400" y="3410714"/>
            <a:ext cx="1676400" cy="475478"/>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Gill Sans MT"/>
                <a:ea typeface="+mn-ea"/>
                <a:cs typeface="+mn-cs"/>
              </a:rPr>
              <a:t>ZRAM</a:t>
            </a:r>
          </a:p>
        </p:txBody>
      </p:sp>
      <p:sp>
        <p:nvSpPr>
          <p:cNvPr id="42" name="Rectangle 41"/>
          <p:cNvSpPr/>
          <p:nvPr/>
        </p:nvSpPr>
        <p:spPr>
          <a:xfrm>
            <a:off x="4876800" y="3116751"/>
            <a:ext cx="2514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mn-cs"/>
              </a:rPr>
              <a:t>No off-chip data movement</a:t>
            </a:r>
          </a:p>
        </p:txBody>
      </p:sp>
      <p:sp>
        <p:nvSpPr>
          <p:cNvPr id="45" name="TextBox 44"/>
          <p:cNvSpPr txBox="1"/>
          <p:nvPr/>
        </p:nvSpPr>
        <p:spPr>
          <a:xfrm>
            <a:off x="-29882" y="6140824"/>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55" name="Rectangle 54"/>
          <p:cNvSpPr/>
          <p:nvPr/>
        </p:nvSpPr>
        <p:spPr>
          <a:xfrm>
            <a:off x="1" y="5334000"/>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a:ea typeface="+mn-ea"/>
                <a:cs typeface="+mn-cs"/>
              </a:rPr>
              <a:t>PIM core and PIM accelerator are feasible to implement in-memory compression/decompression</a:t>
            </a:r>
          </a:p>
        </p:txBody>
      </p:sp>
      <p:grpSp>
        <p:nvGrpSpPr>
          <p:cNvPr id="58" name="Group 57"/>
          <p:cNvGrpSpPr/>
          <p:nvPr/>
        </p:nvGrpSpPr>
        <p:grpSpPr>
          <a:xfrm>
            <a:off x="2971800" y="3048000"/>
            <a:ext cx="1524000" cy="857448"/>
            <a:chOff x="2971800" y="3048000"/>
            <a:chExt cx="1524000" cy="857448"/>
          </a:xfrm>
        </p:grpSpPr>
        <p:sp>
          <p:nvSpPr>
            <p:cNvPr id="56" name="TextBox 55"/>
            <p:cNvSpPr txBox="1"/>
            <p:nvPr/>
          </p:nvSpPr>
          <p:spPr>
            <a:xfrm>
              <a:off x="2971800" y="33528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data movement</a:t>
              </a:r>
            </a:p>
          </p:txBody>
        </p:sp>
        <p:sp>
          <p:nvSpPr>
            <p:cNvPr id="57" name="TextBox 56"/>
            <p:cNvSpPr txBox="1"/>
            <p:nvPr/>
          </p:nvSpPr>
          <p:spPr>
            <a:xfrm>
              <a:off x="2971800" y="3048000"/>
              <a:ext cx="1524000" cy="552648"/>
            </a:xfrm>
            <a:prstGeom prst="rect">
              <a:avLst/>
            </a:prstGeom>
            <a:noFill/>
          </p:spPr>
          <p:txBody>
            <a:bodyPr wrap="none" lIns="0" tIns="0" rIns="0" bIns="0" rtlCol="0">
              <a:no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400" b="1" i="1" u="none" strike="noStrike" kern="1200" cap="none" spc="-50" normalizeH="0" baseline="0" noProof="0" dirty="0">
                  <a:ln>
                    <a:noFill/>
                  </a:ln>
                  <a:solidFill>
                    <a:srgbClr val="C00000"/>
                  </a:solidFill>
                  <a:effectLst/>
                  <a:uLnTx/>
                  <a:uFillTx/>
                  <a:latin typeface="Calibri"/>
                  <a:ea typeface="+mn-ea"/>
                  <a:cs typeface="+mn-cs"/>
                </a:rPr>
                <a:t>high</a:t>
              </a:r>
            </a:p>
          </p:txBody>
        </p:sp>
      </p:grpSp>
      <p:grpSp>
        <p:nvGrpSpPr>
          <p:cNvPr id="64" name="Group 63"/>
          <p:cNvGrpSpPr/>
          <p:nvPr/>
        </p:nvGrpSpPr>
        <p:grpSpPr>
          <a:xfrm>
            <a:off x="2819400" y="1899742"/>
            <a:ext cx="1900580" cy="691057"/>
            <a:chOff x="2819400" y="1896095"/>
            <a:chExt cx="1900580" cy="770905"/>
          </a:xfrm>
        </p:grpSpPr>
        <p:sp>
          <p:nvSpPr>
            <p:cNvPr id="34" name="Rounded Rectangle 33"/>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63" name="Group 62"/>
            <p:cNvGrpSpPr/>
            <p:nvPr/>
          </p:nvGrpSpPr>
          <p:grpSpPr>
            <a:xfrm>
              <a:off x="2819400" y="1896095"/>
              <a:ext cx="1900580" cy="749569"/>
              <a:chOff x="2819400" y="1896095"/>
              <a:chExt cx="1900580" cy="749569"/>
            </a:xfrm>
          </p:grpSpPr>
          <p:sp>
            <p:nvSpPr>
              <p:cNvPr id="59" name="TextBox 58"/>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62" name="TextBox 61"/>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grpSp>
        <p:nvGrpSpPr>
          <p:cNvPr id="70" name="Group 69"/>
          <p:cNvGrpSpPr/>
          <p:nvPr/>
        </p:nvGrpSpPr>
        <p:grpSpPr>
          <a:xfrm>
            <a:off x="7206067" y="1905000"/>
            <a:ext cx="1900580" cy="691057"/>
            <a:chOff x="2819400" y="1896095"/>
            <a:chExt cx="1900580" cy="770905"/>
          </a:xfrm>
        </p:grpSpPr>
        <p:sp>
          <p:nvSpPr>
            <p:cNvPr id="71" name="Rounded Rectangle 70"/>
            <p:cNvSpPr/>
            <p:nvPr/>
          </p:nvSpPr>
          <p:spPr>
            <a:xfrm>
              <a:off x="2881062" y="1981200"/>
              <a:ext cx="1767138" cy="685800"/>
            </a:xfrm>
            <a:prstGeom prst="roundRect">
              <a:avLst>
                <a:gd name="adj" fmla="val 7702"/>
              </a:avLst>
            </a:prstGeom>
            <a:solidFill>
              <a:srgbClr val="4A8861"/>
            </a:solidFill>
            <a:ln w="12700"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2200" b="0" i="1" u="none" strike="noStrike" kern="0" cap="none" spc="0" normalizeH="0" baseline="0" noProof="0" dirty="0">
                <a:ln>
                  <a:noFill/>
                </a:ln>
                <a:solidFill>
                  <a:prstClr val="black"/>
                </a:solidFill>
                <a:effectLst/>
                <a:uLnTx/>
                <a:uFillTx/>
                <a:latin typeface="Gill Sans MT"/>
                <a:ea typeface="+mn-ea"/>
                <a:cs typeface="+mn-cs"/>
              </a:endParaRPr>
            </a:p>
          </p:txBody>
        </p:sp>
        <p:grpSp>
          <p:nvGrpSpPr>
            <p:cNvPr id="72" name="Group 71"/>
            <p:cNvGrpSpPr/>
            <p:nvPr/>
          </p:nvGrpSpPr>
          <p:grpSpPr>
            <a:xfrm>
              <a:off x="2819400" y="1896095"/>
              <a:ext cx="1900580" cy="749569"/>
              <a:chOff x="2819400" y="1896095"/>
              <a:chExt cx="1900580" cy="749569"/>
            </a:xfrm>
          </p:grpSpPr>
          <p:sp>
            <p:nvSpPr>
              <p:cNvPr id="73" name="TextBox 72"/>
              <p:cNvSpPr txBox="1"/>
              <p:nvPr/>
            </p:nvSpPr>
            <p:spPr>
              <a:xfrm>
                <a:off x="2819400" y="1896095"/>
                <a:ext cx="19005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Uncompressed</a:t>
                </a:r>
              </a:p>
            </p:txBody>
          </p:sp>
          <p:sp>
            <p:nvSpPr>
              <p:cNvPr id="74" name="TextBox 73"/>
              <p:cNvSpPr txBox="1"/>
              <p:nvPr/>
            </p:nvSpPr>
            <p:spPr>
              <a:xfrm>
                <a:off x="3374136" y="2214777"/>
                <a:ext cx="812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ill Sans MT"/>
                    <a:ea typeface="+mn-ea"/>
                    <a:cs typeface="+mn-cs"/>
                  </a:rPr>
                  <a:t>Pages</a:t>
                </a:r>
              </a:p>
            </p:txBody>
          </p:sp>
        </p:grpSp>
      </p:grpSp>
    </p:spTree>
    <p:extLst>
      <p:ext uri="{BB962C8B-B14F-4D97-AF65-F5344CB8AC3E}">
        <p14:creationId xmlns:p14="http://schemas.microsoft.com/office/powerpoint/2010/main" val="2505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P spid="15" grpId="0"/>
      <p:bldP spid="17" grpId="0"/>
      <p:bldP spid="19" grpId="0"/>
      <p:bldP spid="20" grpId="0"/>
      <p:bldP spid="22" grpId="0"/>
      <p:bldP spid="24" grpId="0"/>
      <p:bldP spid="26" grpId="0" animBg="1"/>
      <p:bldP spid="27" grpId="0" animBg="1"/>
      <p:bldP spid="28" grpId="0" animBg="1"/>
      <p:bldP spid="29" grpId="0" animBg="1"/>
      <p:bldP spid="30" grpId="0" animBg="1"/>
      <p:bldP spid="32" grpId="0" animBg="1"/>
      <p:bldP spid="33" grpId="0" animBg="1"/>
      <p:bldP spid="35" grpId="0" animBg="1"/>
      <p:bldP spid="37" grpId="0" animBg="1"/>
      <p:bldP spid="38" grpId="0" animBg="1"/>
      <p:bldP spid="13" grpId="0" animBg="1"/>
      <p:bldP spid="11" grpId="0" animBg="1"/>
      <p:bldP spid="42" grpId="0"/>
      <p:bldP spid="55" grpId="0" animBg="1"/>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 Switching Wrap Up</a:t>
            </a:r>
          </a:p>
        </p:txBody>
      </p:sp>
      <p:sp>
        <p:nvSpPr>
          <p:cNvPr id="3" name="Content Placeholder 2"/>
          <p:cNvSpPr>
            <a:spLocks noGrp="1"/>
          </p:cNvSpPr>
          <p:nvPr>
            <p:ph idx="1"/>
          </p:nvPr>
        </p:nvSpPr>
        <p:spPr>
          <a:xfrm>
            <a:off x="0" y="1066800"/>
            <a:ext cx="9144000" cy="5562600"/>
          </a:xfrm>
        </p:spPr>
        <p:txBody>
          <a:bodyPr>
            <a:normAutofit/>
          </a:bodyPr>
          <a:lstStyle/>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lvl="1"/>
            <a:endParaRPr lang="en-US" sz="2000" dirty="0">
              <a:solidFill>
                <a:srgbClr val="595959"/>
              </a:solidFill>
            </a:endParaRPr>
          </a:p>
          <a:p>
            <a:pPr marL="457200" lvl="1" indent="0">
              <a:buNone/>
            </a:pPr>
            <a:endParaRPr lang="en-US" sz="20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31</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8" name="Rectangle 7"/>
          <p:cNvSpPr/>
          <p:nvPr/>
        </p:nvSpPr>
        <p:spPr>
          <a:xfrm>
            <a:off x="381000" y="1219200"/>
            <a:ext cx="85344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large amount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happens during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tab switching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as Chrome attempts to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decompress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tabs</a:t>
            </a:r>
            <a:endParaRPr kumimoji="0" lang="en-US" sz="2800" b="1" i="0" u="none" strike="noStrike" kern="1200" cap="none" spc="0" normalizeH="0" baseline="0" noProof="0" dirty="0">
              <a:ln>
                <a:noFill/>
              </a:ln>
              <a:solidFill>
                <a:srgbClr val="C00000"/>
              </a:solidFill>
              <a:effectLst/>
              <a:uLnTx/>
              <a:uFillTx/>
              <a:latin typeface="Gill Sans MT"/>
              <a:ea typeface="+mn-ea"/>
              <a:cs typeface="+mn-cs"/>
            </a:endParaRPr>
          </a:p>
        </p:txBody>
      </p:sp>
      <p:sp>
        <p:nvSpPr>
          <p:cNvPr id="17" name="TextBox 16"/>
          <p:cNvSpPr txBox="1"/>
          <p:nvPr/>
        </p:nvSpPr>
        <p:spPr>
          <a:xfrm>
            <a:off x="152400" y="52578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 name="Rectangle 13"/>
          <p:cNvSpPr/>
          <p:nvPr/>
        </p:nvSpPr>
        <p:spPr>
          <a:xfrm>
            <a:off x="0" y="3200400"/>
            <a:ext cx="9144000" cy="1015663"/>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a:ea typeface="+mn-ea"/>
                <a:cs typeface="+mn-cs"/>
              </a:rPr>
              <a:t>Both functions can benefit from PIM execution and can be implemented as PIM logic</a:t>
            </a:r>
          </a:p>
        </p:txBody>
      </p:sp>
    </p:spTree>
    <p:extLst>
      <p:ext uri="{BB962C8B-B14F-4D97-AF65-F5344CB8AC3E}">
        <p14:creationId xmlns:p14="http://schemas.microsoft.com/office/powerpoint/2010/main" val="22339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156758445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609600" y="2438400"/>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85000"/>
                  </a:prstClr>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white">
                  <a:lumMod val="85000"/>
                </a:prstClr>
              </a:solidFill>
              <a:effectLst/>
              <a:uLnTx/>
              <a:uFillTx/>
              <a:latin typeface="Gill Sans MT"/>
              <a:ea typeface="+mn-ea"/>
              <a:cs typeface="+mn-cs"/>
            </a:endParaRPr>
          </a:p>
        </p:txBody>
      </p:sp>
      <p:sp>
        <p:nvSpPr>
          <p:cNvPr id="9" name="TextBox 8"/>
          <p:cNvSpPr txBox="1"/>
          <p:nvPr/>
        </p:nvSpPr>
        <p:spPr>
          <a:xfrm>
            <a:off x="457200" y="2971800"/>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Gill Sans MT"/>
                <a:ea typeface="+mn-ea"/>
                <a:cs typeface="+mn-cs"/>
              </a:rPr>
              <a:t>Google’s web browser</a:t>
            </a:r>
          </a:p>
        </p:txBody>
      </p:sp>
      <p:sp>
        <p:nvSpPr>
          <p:cNvPr id="11" name="TextBox 10"/>
          <p:cNvSpPr txBox="1"/>
          <p:nvPr/>
        </p:nvSpPr>
        <p:spPr>
          <a:xfrm>
            <a:off x="47244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4191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2286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4318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alphaModFix amt="27000"/>
          </a:blip>
          <a:stretch>
            <a:fillRect/>
          </a:stretch>
        </p:blipFill>
        <p:spPr>
          <a:xfrm>
            <a:off x="1828800" y="1295400"/>
            <a:ext cx="1066800" cy="1066800"/>
          </a:xfrm>
          <a:prstGeom prst="rect">
            <a:avLst/>
          </a:prstGeom>
        </p:spPr>
      </p:pic>
      <p:pic>
        <p:nvPicPr>
          <p:cNvPr id="14" name="Picture 13"/>
          <p:cNvPicPr>
            <a:picLocks noChangeAspect="1"/>
          </p:cNvPicPr>
          <p:nvPr/>
        </p:nvPicPr>
        <p:blipFill>
          <a:blip r:embed="rId5"/>
          <a:stretch>
            <a:fillRect/>
          </a:stretch>
        </p:blipFill>
        <p:spPr>
          <a:xfrm>
            <a:off x="6390896" y="129540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6764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6019800" y="4267200"/>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572000" y="5385376"/>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699000" y="5994976"/>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Title 1"/>
          <p:cNvSpPr>
            <a:spLocks noGrp="1"/>
          </p:cNvSpPr>
          <p:nvPr>
            <p:ph type="title"/>
          </p:nvPr>
        </p:nvSpPr>
        <p:spPr>
          <a:xfrm>
            <a:off x="0" y="0"/>
            <a:ext cx="10210800" cy="914400"/>
          </a:xfrm>
        </p:spPr>
        <p:txBody>
          <a:bodyPr/>
          <a:lstStyle/>
          <a:p>
            <a:r>
              <a:rPr lang="en-US" dirty="0"/>
              <a:t>Workload Analysis</a:t>
            </a:r>
          </a:p>
        </p:txBody>
      </p:sp>
    </p:spTree>
    <p:extLst>
      <p:ext uri="{BB962C8B-B14F-4D97-AF65-F5344CB8AC3E}">
        <p14:creationId xmlns:p14="http://schemas.microsoft.com/office/powerpoint/2010/main" val="62035432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91815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7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15384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38</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Video Playback and Capture</a:t>
            </a:r>
          </a:p>
        </p:txBody>
      </p:sp>
      <p:sp>
        <p:nvSpPr>
          <p:cNvPr id="3" name="Content Placeholder 2"/>
          <p:cNvSpPr>
            <a:spLocks noGrp="1"/>
          </p:cNvSpPr>
          <p:nvPr>
            <p:ph idx="1"/>
          </p:nvPr>
        </p:nvSpPr>
        <p:spPr>
          <a:xfrm>
            <a:off x="227106" y="1107141"/>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38</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9" name="Group 8"/>
          <p:cNvGrpSpPr/>
          <p:nvPr/>
        </p:nvGrpSpPr>
        <p:grpSpPr>
          <a:xfrm>
            <a:off x="-40966" y="1882914"/>
            <a:ext cx="4528327" cy="1088886"/>
            <a:chOff x="-40966" y="1715035"/>
            <a:chExt cx="4528327" cy="1088886"/>
          </a:xfrm>
        </p:grpSpPr>
        <p:pic>
          <p:nvPicPr>
            <p:cNvPr id="35" name="Picture 34"/>
            <p:cNvPicPr>
              <a:picLocks noChangeAspect="1"/>
            </p:cNvPicPr>
            <p:nvPr/>
          </p:nvPicPr>
          <p:blipFill>
            <a:blip r:embed="rId4"/>
            <a:stretch>
              <a:fillRect/>
            </a:stretch>
          </p:blipFill>
          <p:spPr>
            <a:xfrm>
              <a:off x="3505200" y="1800940"/>
              <a:ext cx="982161" cy="942260"/>
            </a:xfrm>
            <a:prstGeom prst="rect">
              <a:avLst/>
            </a:prstGeom>
          </p:spPr>
        </p:pic>
        <p:grpSp>
          <p:nvGrpSpPr>
            <p:cNvPr id="17" name="Group 16"/>
            <p:cNvGrpSpPr/>
            <p:nvPr/>
          </p:nvGrpSpPr>
          <p:grpSpPr>
            <a:xfrm>
              <a:off x="-40966" y="1715035"/>
              <a:ext cx="3870016" cy="1088886"/>
              <a:chOff x="698940" y="1727404"/>
              <a:chExt cx="5160021" cy="1242217"/>
            </a:xfrm>
          </p:grpSpPr>
          <p:grpSp>
            <p:nvGrpSpPr>
              <p:cNvPr id="15" name="Group 14"/>
              <p:cNvGrpSpPr/>
              <p:nvPr/>
            </p:nvGrpSpPr>
            <p:grpSpPr>
              <a:xfrm>
                <a:off x="698940" y="1727404"/>
                <a:ext cx="4931421" cy="1242217"/>
                <a:chOff x="698940" y="1727404"/>
                <a:chExt cx="4931421" cy="1242217"/>
              </a:xfrm>
            </p:grpSpPr>
            <p:pic>
              <p:nvPicPr>
                <p:cNvPr id="26" name="Picture 25"/>
                <p:cNvPicPr>
                  <a:picLocks noChangeAspect="1"/>
                </p:cNvPicPr>
                <p:nvPr/>
              </p:nvPicPr>
              <p:blipFill>
                <a:blip r:embed="rId5"/>
                <a:stretch>
                  <a:fillRect/>
                </a:stretch>
              </p:blipFill>
              <p:spPr>
                <a:xfrm>
                  <a:off x="698940" y="2100320"/>
                  <a:ext cx="739336" cy="687583"/>
                </a:xfrm>
                <a:prstGeom prst="rect">
                  <a:avLst/>
                </a:prstGeom>
              </p:spPr>
            </p:pic>
            <p:cxnSp>
              <p:nvCxnSpPr>
                <p:cNvPr id="27" name="Straight Arrow Connector 26"/>
                <p:cNvCxnSpPr/>
                <p:nvPr/>
              </p:nvCxnSpPr>
              <p:spPr>
                <a:xfrm>
                  <a:off x="1430924" y="2590799"/>
                  <a:ext cx="12192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56761" y="1727404"/>
                  <a:ext cx="2336800" cy="8075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4" name="Straight Arrow Connector 43"/>
                <p:cNvCxnSpPr/>
                <p:nvPr/>
              </p:nvCxnSpPr>
              <p:spPr>
                <a:xfrm>
                  <a:off x="4715961" y="2590799"/>
                  <a:ext cx="914400"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2785563" y="2209800"/>
                  <a:ext cx="1727200" cy="759821"/>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Decoder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46" name="Rectangle 45"/>
              <p:cNvSpPr/>
              <p:nvPr/>
            </p:nvSpPr>
            <p:spPr>
              <a:xfrm>
                <a:off x="4411161" y="1839530"/>
                <a:ext cx="1447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Display</a:t>
                </a:r>
                <a:endParaRPr kumimoji="0" lang="en-US" sz="1600" b="1" i="0" u="sng" strike="noStrike" kern="1200" cap="none" spc="0" normalizeH="0" baseline="0" noProof="0" dirty="0">
                  <a:ln>
                    <a:noFill/>
                  </a:ln>
                  <a:solidFill>
                    <a:prstClr val="black"/>
                  </a:solidFill>
                  <a:effectLst/>
                  <a:uLnTx/>
                  <a:uFillTx/>
                  <a:latin typeface="Gill Sans MT"/>
                  <a:ea typeface="+mn-ea"/>
                  <a:cs typeface="+mn-cs"/>
                </a:endParaRPr>
              </a:p>
            </p:txBody>
          </p:sp>
        </p:grpSp>
      </p:grpSp>
      <p:pic>
        <p:nvPicPr>
          <p:cNvPr id="47" name="Picture 46"/>
          <p:cNvPicPr>
            <a:picLocks noChangeAspect="1"/>
          </p:cNvPicPr>
          <p:nvPr/>
        </p:nvPicPr>
        <p:blipFill>
          <a:blip r:embed="rId6"/>
          <a:stretch>
            <a:fillRect/>
          </a:stretch>
        </p:blipFill>
        <p:spPr>
          <a:xfrm>
            <a:off x="3962400" y="1066800"/>
            <a:ext cx="1295400" cy="588759"/>
          </a:xfrm>
          <a:prstGeom prst="rect">
            <a:avLst/>
          </a:prstGeom>
        </p:spPr>
      </p:pic>
      <p:grpSp>
        <p:nvGrpSpPr>
          <p:cNvPr id="23" name="Group 22"/>
          <p:cNvGrpSpPr/>
          <p:nvPr/>
        </p:nvGrpSpPr>
        <p:grpSpPr>
          <a:xfrm>
            <a:off x="4580439" y="1828800"/>
            <a:ext cx="4685645" cy="1111502"/>
            <a:chOff x="2103501" y="1752600"/>
            <a:chExt cx="4685645" cy="1111502"/>
          </a:xfrm>
        </p:grpSpPr>
        <p:grpSp>
          <p:nvGrpSpPr>
            <p:cNvPr id="24" name="Group 23"/>
            <p:cNvGrpSpPr/>
            <p:nvPr/>
          </p:nvGrpSpPr>
          <p:grpSpPr>
            <a:xfrm>
              <a:off x="2103501" y="1752600"/>
              <a:ext cx="4685645" cy="1111502"/>
              <a:chOff x="2103501" y="1752600"/>
              <a:chExt cx="4685645" cy="1111502"/>
            </a:xfrm>
          </p:grpSpPr>
          <p:pic>
            <p:nvPicPr>
              <p:cNvPr id="28" name="Picture 27"/>
              <p:cNvPicPr>
                <a:picLocks noChangeAspect="1"/>
              </p:cNvPicPr>
              <p:nvPr/>
            </p:nvPicPr>
            <p:blipFill>
              <a:blip r:embed="rId4"/>
              <a:stretch>
                <a:fillRect/>
              </a:stretch>
            </p:blipFill>
            <p:spPr>
              <a:xfrm>
                <a:off x="2103501" y="1898809"/>
                <a:ext cx="982161" cy="942260"/>
              </a:xfrm>
              <a:prstGeom prst="rect">
                <a:avLst/>
              </a:prstGeom>
            </p:spPr>
          </p:pic>
          <p:pic>
            <p:nvPicPr>
              <p:cNvPr id="29" name="Picture 28"/>
              <p:cNvPicPr>
                <a:picLocks noChangeAspect="1"/>
              </p:cNvPicPr>
              <p:nvPr/>
            </p:nvPicPr>
            <p:blipFill>
              <a:blip r:embed="rId5"/>
              <a:stretch>
                <a:fillRect/>
              </a:stretch>
            </p:blipFill>
            <p:spPr>
              <a:xfrm>
                <a:off x="6133662" y="2133600"/>
                <a:ext cx="655484" cy="609600"/>
              </a:xfrm>
              <a:prstGeom prst="rect">
                <a:avLst/>
              </a:prstGeom>
            </p:spPr>
          </p:pic>
          <p:cxnSp>
            <p:nvCxnSpPr>
              <p:cNvPr id="31" name="Straight Arrow Connector 30"/>
              <p:cNvCxnSpPr/>
              <p:nvPr/>
            </p:nvCxnSpPr>
            <p:spPr>
              <a:xfrm>
                <a:off x="2933262" y="2514600"/>
                <a:ext cx="905961"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552262" y="175260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Captured video</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33" name="Straight Arrow Connector 32"/>
              <p:cNvCxnSpPr/>
              <p:nvPr/>
            </p:nvCxnSpPr>
            <p:spPr>
              <a:xfrm>
                <a:off x="5295462" y="2514600"/>
                <a:ext cx="922839" cy="0"/>
              </a:xfrm>
              <a:prstGeom prst="straightConnector1">
                <a:avLst/>
              </a:prstGeom>
              <a:ln w="381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906984" y="2209799"/>
                <a:ext cx="1312278" cy="654303"/>
              </a:xfrm>
              <a:prstGeom prst="roundRect">
                <a:avLst>
                  <a:gd name="adj" fmla="val 7702"/>
                </a:avLst>
              </a:prstGeom>
              <a:solidFill>
                <a:schemeClr val="tx2"/>
              </a:solidFill>
              <a:ln w="28575" cap="flat" cmpd="sng" algn="ctr">
                <a:solidFill>
                  <a:srgbClr val="000000"/>
                </a:solidFill>
                <a:prstDash val="solid"/>
                <a:miter lim="800000"/>
              </a:ln>
              <a:effectLst/>
            </p:spPr>
            <p:txBody>
              <a:bodyPr lIns="0" tIns="27432"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mn-cs"/>
                  </a:rPr>
                  <a:t>VP9 Encoder</a:t>
                </a:r>
                <a:endParaRPr kumimoji="0" lang="en-US" sz="2200" b="1" i="0" u="sng" strike="noStrike" kern="1200" cap="none" spc="0" normalizeH="0" baseline="0" noProof="0" dirty="0">
                  <a:ln>
                    <a:noFill/>
                  </a:ln>
                  <a:solidFill>
                    <a:prstClr val="white"/>
                  </a:solidFill>
                  <a:effectLst/>
                  <a:uLnTx/>
                  <a:uFillTx/>
                  <a:latin typeface="Gill Sans MT"/>
                  <a:ea typeface="+mn-ea"/>
                  <a:cs typeface="+mn-cs"/>
                </a:endParaRPr>
              </a:p>
            </p:txBody>
          </p:sp>
        </p:grpSp>
        <p:sp>
          <p:nvSpPr>
            <p:cNvPr id="25" name="Rectangle 24"/>
            <p:cNvSpPr/>
            <p:nvPr/>
          </p:nvSpPr>
          <p:spPr>
            <a:xfrm>
              <a:off x="4838262" y="1809690"/>
              <a:ext cx="1752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Compressed</a:t>
              </a:r>
              <a:br>
                <a:rPr kumimoji="0" lang="en-US" sz="2000" b="1" i="0" u="none" strike="noStrike" kern="1200" cap="none" spc="0" normalizeH="0" baseline="0" noProof="0" dirty="0">
                  <a:ln>
                    <a:noFill/>
                  </a:ln>
                  <a:solidFill>
                    <a:prstClr val="black"/>
                  </a:solidFill>
                  <a:effectLst/>
                  <a:uLnTx/>
                  <a:uFillTx/>
                  <a:latin typeface="Gill Sans MT"/>
                  <a:ea typeface="+mn-ea"/>
                  <a:cs typeface="+mn-cs"/>
                </a:rPr>
              </a:b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a:t>
              </a:r>
            </a:p>
          </p:txBody>
        </p:sp>
      </p:grpSp>
      <p:sp>
        <p:nvSpPr>
          <p:cNvPr id="36" name="Rectangle 35"/>
          <p:cNvSpPr/>
          <p:nvPr/>
        </p:nvSpPr>
        <p:spPr>
          <a:xfrm>
            <a:off x="0" y="3588603"/>
            <a:ext cx="9144000" cy="523220"/>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energy is spent on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800" b="1" i="0" u="sng" strike="noStrike" kern="1200" cap="none" spc="0" normalizeH="0" baseline="0" noProof="0" dirty="0">
              <a:ln>
                <a:noFill/>
              </a:ln>
              <a:solidFill>
                <a:srgbClr val="C00000"/>
              </a:solidFill>
              <a:effectLst/>
              <a:uLnTx/>
              <a:uFillTx/>
              <a:latin typeface="Gill Sans MT"/>
              <a:ea typeface="+mn-ea"/>
              <a:cs typeface="+mn-cs"/>
            </a:endParaRPr>
          </a:p>
        </p:txBody>
      </p:sp>
      <p:sp>
        <p:nvSpPr>
          <p:cNvPr id="37" name="Rectangle 36"/>
          <p:cNvSpPr/>
          <p:nvPr/>
        </p:nvSpPr>
        <p:spPr>
          <a:xfrm>
            <a:off x="0" y="4724400"/>
            <a:ext cx="9144000" cy="95410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comes from </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srgbClr val="0000FF"/>
                </a:solidFill>
                <a:effectLst/>
                <a:uLnTx/>
                <a:uFillTx/>
                <a:latin typeface="Gill Sans MT"/>
                <a:ea typeface="+mn-ea"/>
                <a:cs typeface="+mn-cs"/>
              </a:rPr>
              <a:t>simple functions</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decoding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encoding</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pipelines</a:t>
            </a:r>
            <a:endParaRPr kumimoji="0" lang="en-US" sz="2800" b="1" i="0" u="sng"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4421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52400" y="1143000"/>
            <a:ext cx="8763000" cy="5486400"/>
          </a:xfrm>
        </p:spPr>
        <p:txBody>
          <a:bodyPr>
            <a:normAutofit/>
          </a:bodyPr>
          <a:lstStyle/>
          <a:p>
            <a:pPr marL="342900" lvl="1" indent="-342900">
              <a:buFont typeface="Arial" pitchFamily="34" charset="0"/>
              <a:buChar char="•"/>
            </a:pPr>
            <a:r>
              <a:rPr lang="en-US" dirty="0">
                <a:solidFill>
                  <a:schemeClr val="bg1">
                    <a:lumMod val="65000"/>
                  </a:schemeClr>
                </a:solidFill>
                <a:cs typeface="Adobe Garamond Pro"/>
              </a:rPr>
              <a:t>Introduction</a:t>
            </a:r>
          </a:p>
          <a:p>
            <a:pPr marL="342900" lvl="1" indent="-342900">
              <a:buFont typeface="Arial" pitchFamily="34" charset="0"/>
              <a:buChar char="•"/>
            </a:pPr>
            <a:r>
              <a:rPr lang="en-US" dirty="0">
                <a:solidFill>
                  <a:srgbClr val="A6A6A6"/>
                </a:solidFill>
                <a:cs typeface="Adobe Garamond Pro"/>
              </a:rPr>
              <a:t>Background</a:t>
            </a:r>
          </a:p>
          <a:p>
            <a:pPr marL="342900" lvl="1" indent="-342900">
              <a:buFont typeface="Arial" pitchFamily="34" charset="0"/>
              <a:buChar char="•"/>
            </a:pPr>
            <a:r>
              <a:rPr lang="en-US" dirty="0">
                <a:solidFill>
                  <a:schemeClr val="bg1">
                    <a:lumMod val="65000"/>
                  </a:schemeClr>
                </a:solidFill>
                <a:cs typeface="Adobe Garamond Pro"/>
              </a:rPr>
              <a:t>Analysis Methodology</a:t>
            </a:r>
          </a:p>
          <a:p>
            <a:pPr marL="342900" lvl="1" indent="-342900">
              <a:buFont typeface="Arial" pitchFamily="34" charset="0"/>
              <a:buChar char="•"/>
            </a:pPr>
            <a:r>
              <a:rPr lang="en-US" dirty="0">
                <a:solidFill>
                  <a:schemeClr val="bg1">
                    <a:lumMod val="65000"/>
                  </a:schemeClr>
                </a:solidFill>
                <a:cs typeface="Adobe Garamond Pro"/>
              </a:rPr>
              <a:t>Workload Analysis</a:t>
            </a:r>
            <a:endParaRPr lang="en-US" dirty="0">
              <a:solidFill>
                <a:srgbClr val="A6A6A6"/>
              </a:solidFill>
              <a:cs typeface="Adobe Garamond Pro"/>
            </a:endParaRPr>
          </a:p>
          <a:p>
            <a:pPr marL="342900" lvl="1" indent="-342900">
              <a:buFont typeface="Arial" pitchFamily="34" charset="0"/>
              <a:buChar char="•"/>
            </a:pPr>
            <a:r>
              <a:rPr lang="en-US" sz="3600" dirty="0">
                <a:solidFill>
                  <a:schemeClr val="tx2"/>
                </a:solidFill>
                <a:cs typeface="Adobe Garamond Pro"/>
              </a:rPr>
              <a:t>Evaluation</a:t>
            </a:r>
          </a:p>
          <a:p>
            <a:pPr marL="342900" lvl="1" indent="-342900">
              <a:buFont typeface="Arial" pitchFamily="34" charset="0"/>
              <a:buChar char="•"/>
            </a:pPr>
            <a:r>
              <a:rPr lang="en-US" dirty="0">
                <a:solidFill>
                  <a:schemeClr val="bg1">
                    <a:lumMod val="75000"/>
                  </a:schemeClr>
                </a:solidFill>
                <a:cs typeface="Adobe Garamond Pro"/>
              </a:rPr>
              <a:t>Conclusion</a:t>
            </a:r>
          </a:p>
          <a:p>
            <a:pPr marL="342900" lvl="1" indent="-342900">
              <a:buFont typeface="Arial" pitchFamily="34" charset="0"/>
              <a:buChar char="•"/>
            </a:pPr>
            <a:endParaRPr lang="en-US" sz="2600" dirty="0">
              <a:solidFill>
                <a:schemeClr val="tx2"/>
              </a:solidFill>
              <a:cs typeface="Adobe Garamond Pro"/>
            </a:endParaRPr>
          </a:p>
          <a:p>
            <a:pPr marL="342900" lvl="1" indent="-342900">
              <a:buFont typeface="Arial" pitchFamily="34" charset="0"/>
              <a:buChar char="•"/>
            </a:pPr>
            <a:endParaRPr lang="en-US" sz="2600" dirty="0">
              <a:solidFill>
                <a:schemeClr val="tx2"/>
              </a:solidFill>
              <a:cs typeface="Adobe Garamond Pro"/>
            </a:endParaRPr>
          </a:p>
          <a:p>
            <a:pPr lvl="1"/>
            <a:endParaRPr lang="en-US" sz="2000" dirty="0">
              <a:cs typeface="Adobe Garamond Pro"/>
            </a:endParaRPr>
          </a:p>
          <a:p>
            <a:pPr lvl="1"/>
            <a:endParaRPr lang="en-US" sz="2400" dirty="0">
              <a:cs typeface="Adobe Garamond Pro"/>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9" name="Picture 8" descr="safari.png"/>
          <p:cNvPicPr>
            <a:picLocks noChangeAspect="1"/>
          </p:cNvPicPr>
          <p:nvPr/>
        </p:nvPicPr>
        <p:blipFill>
          <a:blip r:embed="rId2"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39955142"/>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40160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30556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00950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Conclusion</a:t>
            </a:r>
          </a:p>
        </p:txBody>
      </p:sp>
      <p:sp>
        <p:nvSpPr>
          <p:cNvPr id="3" name="Content Placeholder 2"/>
          <p:cNvSpPr>
            <a:spLocks noGrp="1"/>
          </p:cNvSpPr>
          <p:nvPr>
            <p:ph idx="1"/>
          </p:nvPr>
        </p:nvSpPr>
        <p:spPr>
          <a:xfrm>
            <a:off x="76200" y="685800"/>
            <a:ext cx="9144000" cy="6324600"/>
          </a:xfrm>
        </p:spPr>
        <p:txBody>
          <a:bodyPr>
            <a:normAutofit/>
          </a:bodyPr>
          <a:lstStyle/>
          <a:p>
            <a:pPr lvl="0"/>
            <a:r>
              <a:rPr lang="en-US" sz="2500" spc="-80" dirty="0">
                <a:solidFill>
                  <a:schemeClr val="tx2"/>
                </a:solidFill>
              </a:rPr>
              <a:t>Energy consumption is a </a:t>
            </a:r>
            <a:r>
              <a:rPr lang="en-US" sz="2500" spc="-80" dirty="0">
                <a:solidFill>
                  <a:srgbClr val="C00000"/>
                </a:solidFill>
              </a:rPr>
              <a:t>major challenge </a:t>
            </a:r>
            <a:r>
              <a:rPr lang="en-US" sz="2500" spc="-80" dirty="0">
                <a:solidFill>
                  <a:schemeClr val="tx2"/>
                </a:solidFill>
              </a:rPr>
              <a:t>in consumer devices</a:t>
            </a:r>
          </a:p>
          <a:p>
            <a:r>
              <a:rPr lang="en-US" sz="2500" dirty="0">
                <a:solidFill>
                  <a:schemeClr val="tx2"/>
                </a:solidFill>
              </a:rPr>
              <a:t>We conduct an in-depth analysis of popular </a:t>
            </a:r>
            <a:r>
              <a:rPr lang="en-US" sz="2500" dirty="0">
                <a:solidFill>
                  <a:srgbClr val="0000FF"/>
                </a:solidFill>
              </a:rPr>
              <a:t>Google consumer workloads</a:t>
            </a:r>
          </a:p>
          <a:p>
            <a:pPr lvl="1"/>
            <a:r>
              <a:rPr lang="en-US" sz="2200" dirty="0">
                <a:solidFill>
                  <a:schemeClr val="accent2"/>
                </a:solidFill>
              </a:rPr>
              <a:t>62.7%</a:t>
            </a:r>
            <a:r>
              <a:rPr lang="en-US" sz="2200" dirty="0"/>
              <a:t> of the total system energy is spent on </a:t>
            </a:r>
            <a:r>
              <a:rPr lang="en-US" sz="2200" dirty="0">
                <a:solidFill>
                  <a:srgbClr val="C00000"/>
                </a:solidFill>
              </a:rPr>
              <a:t>data movement</a:t>
            </a:r>
          </a:p>
          <a:p>
            <a:pPr lvl="1"/>
            <a:r>
              <a:rPr lang="en-US" sz="2200" dirty="0"/>
              <a:t>Most of the </a:t>
            </a:r>
            <a:r>
              <a:rPr lang="en-US" sz="2200" dirty="0">
                <a:solidFill>
                  <a:srgbClr val="FF0000"/>
                </a:solidFill>
              </a:rPr>
              <a:t>data movement </a:t>
            </a:r>
            <a:r>
              <a:rPr lang="en-US" sz="2200" dirty="0"/>
              <a:t>comes from </a:t>
            </a:r>
            <a:r>
              <a:rPr lang="en-US" sz="2200" u="sng" dirty="0">
                <a:solidFill>
                  <a:srgbClr val="0000FF"/>
                </a:solidFill>
              </a:rPr>
              <a:t>simple functions </a:t>
            </a:r>
            <a:r>
              <a:rPr lang="en-US" sz="2200" dirty="0"/>
              <a:t>that consist of </a:t>
            </a:r>
            <a:r>
              <a:rPr lang="en-US" sz="2200" u="sng" dirty="0">
                <a:solidFill>
                  <a:srgbClr val="0000FF"/>
                </a:solidFill>
              </a:rPr>
              <a:t>simple operations</a:t>
            </a:r>
            <a:r>
              <a:rPr lang="en-US" sz="2200" dirty="0">
                <a:solidFill>
                  <a:srgbClr val="0000FF"/>
                </a:solidFill>
              </a:rPr>
              <a:t> </a:t>
            </a:r>
          </a:p>
          <a:p>
            <a:r>
              <a:rPr lang="en-US" sz="2500" dirty="0">
                <a:solidFill>
                  <a:schemeClr val="tx2"/>
                </a:solidFill>
              </a:rPr>
              <a:t>We use </a:t>
            </a:r>
            <a:r>
              <a:rPr lang="en-US" sz="2500" dirty="0">
                <a:solidFill>
                  <a:srgbClr val="0000FF"/>
                </a:solidFill>
              </a:rPr>
              <a:t>PIM</a:t>
            </a:r>
            <a:r>
              <a:rPr lang="en-US" sz="2500" dirty="0">
                <a:solidFill>
                  <a:schemeClr val="tx2"/>
                </a:solidFill>
              </a:rPr>
              <a:t> to reduce </a:t>
            </a:r>
            <a:r>
              <a:rPr lang="en-US" sz="2500" dirty="0">
                <a:solidFill>
                  <a:schemeClr val="accent2"/>
                </a:solidFill>
              </a:rPr>
              <a:t>data movement cost </a:t>
            </a:r>
          </a:p>
          <a:p>
            <a:pPr lvl="1"/>
            <a:r>
              <a:rPr lang="en-US" sz="2200" dirty="0">
                <a:solidFill>
                  <a:srgbClr val="595959"/>
                </a:solidFill>
              </a:rPr>
              <a:t>We design </a:t>
            </a:r>
            <a:r>
              <a:rPr lang="en-US" sz="2200" dirty="0">
                <a:solidFill>
                  <a:srgbClr val="0000FF"/>
                </a:solidFill>
              </a:rPr>
              <a:t>lightweight logic </a:t>
            </a:r>
            <a:r>
              <a:rPr lang="en-US" sz="2200" dirty="0">
                <a:solidFill>
                  <a:srgbClr val="595959"/>
                </a:solidFill>
              </a:rPr>
              <a:t>to implement</a:t>
            </a:r>
            <a:br>
              <a:rPr lang="en-US" sz="2200" dirty="0">
                <a:solidFill>
                  <a:srgbClr val="595959"/>
                </a:solidFill>
              </a:rPr>
            </a:br>
            <a:r>
              <a:rPr lang="en-US" sz="2200" dirty="0">
                <a:solidFill>
                  <a:srgbClr val="0000FF"/>
                </a:solidFill>
              </a:rPr>
              <a:t>simple operations </a:t>
            </a:r>
            <a:r>
              <a:rPr lang="en-US" sz="2200" dirty="0">
                <a:solidFill>
                  <a:srgbClr val="595959"/>
                </a:solidFill>
              </a:rPr>
              <a:t>in DRAM</a:t>
            </a:r>
          </a:p>
          <a:p>
            <a:pPr lvl="1"/>
            <a:endParaRPr lang="en-US" sz="2200" dirty="0">
              <a:solidFill>
                <a:srgbClr val="595959"/>
              </a:solidFill>
            </a:endParaRPr>
          </a:p>
          <a:p>
            <a:pPr marL="457200" lvl="1" indent="0">
              <a:buNone/>
            </a:pPr>
            <a:br>
              <a:rPr lang="en-US" sz="2200" dirty="0">
                <a:solidFill>
                  <a:srgbClr val="595959"/>
                </a:solidFill>
              </a:rPr>
            </a:br>
            <a:endParaRPr lang="en-US" sz="2200" dirty="0">
              <a:solidFill>
                <a:srgbClr val="595959"/>
              </a:solidFill>
            </a:endParaRPr>
          </a:p>
          <a:p>
            <a:pPr lvl="1"/>
            <a:r>
              <a:rPr lang="en-US" sz="2200" dirty="0">
                <a:solidFill>
                  <a:srgbClr val="595959"/>
                </a:solidFill>
              </a:rPr>
              <a:t>Reduces </a:t>
            </a:r>
            <a:r>
              <a:rPr lang="en-US" sz="2200" dirty="0">
                <a:solidFill>
                  <a:schemeClr val="accent2"/>
                </a:solidFill>
              </a:rPr>
              <a:t>total energy </a:t>
            </a:r>
            <a:r>
              <a:rPr lang="en-US" sz="2200" dirty="0">
                <a:solidFill>
                  <a:srgbClr val="595959"/>
                </a:solidFill>
              </a:rPr>
              <a:t>by </a:t>
            </a:r>
            <a:r>
              <a:rPr lang="en-US" sz="2200" dirty="0">
                <a:solidFill>
                  <a:srgbClr val="0000FF"/>
                </a:solidFill>
              </a:rPr>
              <a:t>55.4%</a:t>
            </a:r>
            <a:r>
              <a:rPr lang="en-US" sz="2200" dirty="0">
                <a:solidFill>
                  <a:srgbClr val="595959"/>
                </a:solidFill>
              </a:rPr>
              <a:t> on average </a:t>
            </a:r>
          </a:p>
          <a:p>
            <a:pPr lvl="1"/>
            <a:r>
              <a:rPr lang="en-US" sz="2200" dirty="0">
                <a:solidFill>
                  <a:srgbClr val="595959"/>
                </a:solidFill>
              </a:rPr>
              <a:t>Reduces </a:t>
            </a:r>
            <a:r>
              <a:rPr lang="en-US" sz="2200" dirty="0">
                <a:solidFill>
                  <a:srgbClr val="C00000"/>
                </a:solidFill>
              </a:rPr>
              <a:t>execution time </a:t>
            </a:r>
            <a:r>
              <a:rPr lang="en-US" sz="2200" dirty="0">
                <a:solidFill>
                  <a:srgbClr val="595959"/>
                </a:solidFill>
              </a:rPr>
              <a:t>by </a:t>
            </a:r>
            <a:r>
              <a:rPr lang="en-US" sz="2200" dirty="0">
                <a:solidFill>
                  <a:srgbClr val="0000FF"/>
                </a:solidFill>
              </a:rPr>
              <a:t>54.2</a:t>
            </a:r>
            <a:r>
              <a:rPr lang="en-US" sz="2200" dirty="0">
                <a:solidFill>
                  <a:srgbClr val="595959"/>
                </a:solidFill>
              </a:rPr>
              <a:t>% on average </a:t>
            </a:r>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a:xfrm>
            <a:off x="8534400" y="6477001"/>
            <a:ext cx="609600" cy="3810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43</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7" name="Rounded Rectangle 6"/>
          <p:cNvSpPr/>
          <p:nvPr/>
        </p:nvSpPr>
        <p:spPr>
          <a:xfrm>
            <a:off x="2286000" y="4517648"/>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8" name="Group 7"/>
          <p:cNvGrpSpPr/>
          <p:nvPr/>
        </p:nvGrpSpPr>
        <p:grpSpPr>
          <a:xfrm>
            <a:off x="5029200" y="4419600"/>
            <a:ext cx="2667000" cy="914400"/>
            <a:chOff x="5562600" y="3276600"/>
            <a:chExt cx="2438400" cy="990600"/>
          </a:xfrm>
        </p:grpSpPr>
        <p:sp>
          <p:nvSpPr>
            <p:cNvPr id="9" name="Rounded Rectangle 8"/>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0" name="Rounded Rectangle 9"/>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11" name="Rounded Rectangle 10"/>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Tree>
    <p:extLst>
      <p:ext uri="{BB962C8B-B14F-4D97-AF65-F5344CB8AC3E}">
        <p14:creationId xmlns:p14="http://schemas.microsoft.com/office/powerpoint/2010/main" val="38948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98032414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5415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93886793"/>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60567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39</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497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42086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19077576"/>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3079488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3402985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83148361"/>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936066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065735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848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6401883"/>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95246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 security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Rectangle 33">
            <a:extLst>
              <a:ext uri="{FF2B5EF4-FFF2-40B4-BE49-F238E27FC236}">
                <a16:creationId xmlns:a16="http://schemas.microsoft.com/office/drawing/2014/main" id="{9E2C56E4-536A-F74C-95BA-7763F9814A49}"/>
              </a:ext>
            </a:extLst>
          </p:cNvPr>
          <p:cNvSpPr/>
          <p:nvPr/>
        </p:nvSpPr>
        <p:spPr>
          <a:xfrm>
            <a:off x="175160" y="1628800"/>
            <a:ext cx="853947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496444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1525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5742246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1082910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312768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81204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9687353"/>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099607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3434499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mindset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760711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38211291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41</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87150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406170757"/>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605759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790438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812587411"/>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2050560422"/>
      </p:ext>
    </p:extLst>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1757817647"/>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417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980101606"/>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1352707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45299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42</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420</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262931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t>1. Some data and layers in DNNs are very tolerant to errors</a:t>
            </a:r>
          </a:p>
          <a:p>
            <a:pPr marL="0" indent="0">
              <a:buNone/>
            </a:pPr>
            <a:endParaRPr lang="en-US" dirty="0"/>
          </a:p>
          <a:p>
            <a:pPr marL="0" indent="0">
              <a:buNone/>
            </a:pPr>
            <a:r>
              <a:rPr lang="en-US" dirty="0"/>
              <a:t>2. We can reduce DRAM latency and voltage on such data and layers (intermediate feature maps and weights)</a:t>
            </a:r>
          </a:p>
          <a:p>
            <a:pPr marL="0" indent="0">
              <a:buNone/>
            </a:pPr>
            <a:endParaRPr lang="en-US" dirty="0"/>
          </a:p>
          <a:p>
            <a:pPr marL="0" indent="0">
              <a:buNone/>
            </a:pPr>
            <a:r>
              <a:rPr lang="en-US" dirty="0"/>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3976604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Garamond" charset="0"/>
                <a:ea typeface="ＭＳ Ｐゴシック" charset="0"/>
                <a:cs typeface="ＭＳ Ｐゴシック" charset="0"/>
              </a:rPr>
              <a:t>EDEN Flow</a:t>
            </a:r>
          </a:p>
        </p:txBody>
      </p:sp>
      <p:sp>
        <p:nvSpPr>
          <p:cNvPr id="21506" name="Content Placeholder 2"/>
          <p:cNvSpPr>
            <a:spLocks noGrp="1"/>
          </p:cNvSpPr>
          <p:nvPr>
            <p:ph idx="1"/>
          </p:nvPr>
        </p:nvSpPr>
        <p:spPr>
          <a:xfrm>
            <a:off x="0" y="908720"/>
            <a:ext cx="9144000" cy="4606736"/>
          </a:xfrm>
        </p:spPr>
        <p:txBody>
          <a:bodyPr>
            <a:normAutofit/>
          </a:bodyPr>
          <a:lstStyle/>
          <a:p>
            <a:r>
              <a:rPr lang="en-US" dirty="0">
                <a:solidFill>
                  <a:srgbClr val="FF0000"/>
                </a:solidFill>
                <a:latin typeface="Tahoma" charset="0"/>
                <a:ea typeface="ＭＳ Ｐゴシック" charset="0"/>
                <a:cs typeface="ＭＳ Ｐゴシック" charset="0"/>
              </a:rPr>
              <a:t>Goal: </a:t>
            </a:r>
            <a:r>
              <a:rPr lang="en-US" sz="2200" dirty="0">
                <a:latin typeface="Tahoma" charset="0"/>
                <a:ea typeface="ＭＳ Ｐゴシック" charset="0"/>
                <a:cs typeface="ＭＳ Ｐゴシック" charset="0"/>
              </a:rPr>
              <a:t>reduce energy consumption and improve performance of DNNs by reducing voltage and timing parameters in DRAM</a:t>
            </a:r>
          </a:p>
          <a:p>
            <a:r>
              <a:rPr lang="en-US" dirty="0">
                <a:solidFill>
                  <a:srgbClr val="FF0000"/>
                </a:solidFill>
                <a:latin typeface="Tahoma" charset="0"/>
                <a:ea typeface="ＭＳ Ｐゴシック" charset="0"/>
                <a:cs typeface="ＭＳ Ｐゴシック" charset="0"/>
              </a:rPr>
              <a:t>Key Ideas:</a:t>
            </a:r>
          </a:p>
          <a:p>
            <a:pPr lvl="1"/>
            <a:r>
              <a:rPr lang="en-US" dirty="0">
                <a:latin typeface="Tahoma" charset="0"/>
                <a:ea typeface="ＭＳ Ｐゴシック" charset="0"/>
                <a:cs typeface="ＭＳ Ｐゴシック" charset="0"/>
              </a:rPr>
              <a:t>Build an error model by profiling the target DRAM module with reduced voltage and timing </a:t>
            </a:r>
          </a:p>
          <a:p>
            <a:pPr lvl="1"/>
            <a:r>
              <a:rPr lang="en-US" dirty="0">
                <a:latin typeface="Tahoma" charset="0"/>
                <a:ea typeface="ＭＳ Ｐゴシック" charset="0"/>
                <a:cs typeface="ＭＳ Ｐゴシック" charset="0"/>
              </a:rPr>
              <a:t>Boost DNN accuracy by introducing the error model in training</a:t>
            </a:r>
          </a:p>
          <a:p>
            <a:pPr marL="687387" lvl="1" indent="-342900"/>
            <a:r>
              <a:rPr lang="en-US" dirty="0">
                <a:latin typeface="Tahoma" charset="0"/>
                <a:ea typeface="ＭＳ Ｐゴシック" charset="0"/>
                <a:cs typeface="ＭＳ Ｐゴシック" charset="0"/>
              </a:rPr>
              <a:t>Profile the boosted DNN to understand the network’s error tolerance</a:t>
            </a:r>
          </a:p>
          <a:p>
            <a:pPr marL="687387" lvl="1" indent="-342900"/>
            <a:r>
              <a:rPr lang="en-US" dirty="0">
                <a:latin typeface="Tahoma" charset="0"/>
                <a:ea typeface="ＭＳ Ｐゴシック" charset="0"/>
                <a:cs typeface="ＭＳ Ｐゴシック" charset="0"/>
              </a:rPr>
              <a:t>Map DNN components to DRAM partitions and DRAM settings </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3" name="Picture 12">
            <a:extLst>
              <a:ext uri="{FF2B5EF4-FFF2-40B4-BE49-F238E27FC236}">
                <a16:creationId xmlns:a16="http://schemas.microsoft.com/office/drawing/2014/main" id="{61113F35-10C3-AE43-B837-8AE9EFC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54" y="5179365"/>
            <a:ext cx="660400" cy="647700"/>
          </a:xfrm>
          <a:prstGeom prst="rect">
            <a:avLst/>
          </a:prstGeom>
        </p:spPr>
      </p:pic>
      <p:pic>
        <p:nvPicPr>
          <p:cNvPr id="14" name="Picture 13">
            <a:extLst>
              <a:ext uri="{FF2B5EF4-FFF2-40B4-BE49-F238E27FC236}">
                <a16:creationId xmlns:a16="http://schemas.microsoft.com/office/drawing/2014/main" id="{D562187E-BC3A-794D-9D31-07DD5A189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027" y="5052365"/>
            <a:ext cx="762000" cy="901700"/>
          </a:xfrm>
          <a:prstGeom prst="rect">
            <a:avLst/>
          </a:prstGeom>
        </p:spPr>
      </p:pic>
      <p:pic>
        <p:nvPicPr>
          <p:cNvPr id="15" name="Picture 14">
            <a:extLst>
              <a:ext uri="{FF2B5EF4-FFF2-40B4-BE49-F238E27FC236}">
                <a16:creationId xmlns:a16="http://schemas.microsoft.com/office/drawing/2014/main" id="{4BCE0444-04A4-A344-8C5B-89634D202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105" y="5192065"/>
            <a:ext cx="825500" cy="622300"/>
          </a:xfrm>
          <a:prstGeom prst="rect">
            <a:avLst/>
          </a:prstGeom>
        </p:spPr>
      </p:pic>
      <p:grpSp>
        <p:nvGrpSpPr>
          <p:cNvPr id="20" name="Group 19">
            <a:extLst>
              <a:ext uri="{FF2B5EF4-FFF2-40B4-BE49-F238E27FC236}">
                <a16:creationId xmlns:a16="http://schemas.microsoft.com/office/drawing/2014/main" id="{190BB1F1-BE5C-2E45-9A9D-85F200A6173C}"/>
              </a:ext>
            </a:extLst>
          </p:cNvPr>
          <p:cNvGrpSpPr/>
          <p:nvPr/>
        </p:nvGrpSpPr>
        <p:grpSpPr>
          <a:xfrm>
            <a:off x="768105" y="5013806"/>
            <a:ext cx="1599317" cy="1003300"/>
            <a:chOff x="738394" y="4205544"/>
            <a:chExt cx="1599317" cy="1003300"/>
          </a:xfrm>
        </p:grpSpPr>
        <p:pic>
          <p:nvPicPr>
            <p:cNvPr id="9" name="Picture 8">
              <a:extLst>
                <a:ext uri="{FF2B5EF4-FFF2-40B4-BE49-F238E27FC236}">
                  <a16:creationId xmlns:a16="http://schemas.microsoft.com/office/drawing/2014/main" id="{AED7DD14-F039-354F-838F-36360ADB7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4" y="4281744"/>
              <a:ext cx="723900" cy="850900"/>
            </a:xfrm>
            <a:prstGeom prst="rect">
              <a:avLst/>
            </a:prstGeom>
          </p:spPr>
        </p:pic>
        <p:pic>
          <p:nvPicPr>
            <p:cNvPr id="10" name="Picture 9">
              <a:extLst>
                <a:ext uri="{FF2B5EF4-FFF2-40B4-BE49-F238E27FC236}">
                  <a16:creationId xmlns:a16="http://schemas.microsoft.com/office/drawing/2014/main" id="{4FC96456-784C-414E-AAF1-C6FFFC0BD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511" y="4205544"/>
              <a:ext cx="711200" cy="1003300"/>
            </a:xfrm>
            <a:prstGeom prst="rect">
              <a:avLst/>
            </a:prstGeom>
          </p:spPr>
        </p:pic>
        <p:cxnSp>
          <p:nvCxnSpPr>
            <p:cNvPr id="4" name="Straight Arrow Connector 3">
              <a:extLst>
                <a:ext uri="{FF2B5EF4-FFF2-40B4-BE49-F238E27FC236}">
                  <a16:creationId xmlns:a16="http://schemas.microsoft.com/office/drawing/2014/main" id="{1CBFB265-015E-624F-9E6A-65C15AE3FD84}"/>
                </a:ext>
              </a:extLst>
            </p:cNvPr>
            <p:cNvCxnSpPr>
              <a:stCxn id="9" idx="3"/>
              <a:endCxn id="10" idx="1"/>
            </p:cNvCxnSpPr>
            <p:nvPr/>
          </p:nvCxnSpPr>
          <p:spPr>
            <a:xfrm>
              <a:off x="1462294" y="4707194"/>
              <a:ext cx="1642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0CF3BD3-3E4E-3C4A-9F08-575A5B63B490}"/>
              </a:ext>
            </a:extLst>
          </p:cNvPr>
          <p:cNvGrpSpPr/>
          <p:nvPr/>
        </p:nvGrpSpPr>
        <p:grpSpPr>
          <a:xfrm>
            <a:off x="2857657" y="5109515"/>
            <a:ext cx="1714343" cy="787400"/>
            <a:chOff x="3222757" y="4313494"/>
            <a:chExt cx="1714343" cy="787400"/>
          </a:xfrm>
        </p:grpSpPr>
        <p:pic>
          <p:nvPicPr>
            <p:cNvPr id="11" name="Picture 10">
              <a:extLst>
                <a:ext uri="{FF2B5EF4-FFF2-40B4-BE49-F238E27FC236}">
                  <a16:creationId xmlns:a16="http://schemas.microsoft.com/office/drawing/2014/main" id="{7B3B6305-2258-F244-A5E3-1BEBB8696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757" y="4351594"/>
              <a:ext cx="787400" cy="711200"/>
            </a:xfrm>
            <a:prstGeom prst="rect">
              <a:avLst/>
            </a:prstGeom>
          </p:spPr>
        </p:pic>
        <p:pic>
          <p:nvPicPr>
            <p:cNvPr id="12" name="Picture 11">
              <a:extLst>
                <a:ext uri="{FF2B5EF4-FFF2-40B4-BE49-F238E27FC236}">
                  <a16:creationId xmlns:a16="http://schemas.microsoft.com/office/drawing/2014/main" id="{C4572F4B-0BC4-AF4F-BAE3-303F802BED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1600" y="4313494"/>
              <a:ext cx="825500" cy="787400"/>
            </a:xfrm>
            <a:prstGeom prst="rect">
              <a:avLst/>
            </a:prstGeom>
          </p:spPr>
        </p:pic>
        <p:cxnSp>
          <p:nvCxnSpPr>
            <p:cNvPr id="16" name="Straight Arrow Connector 15">
              <a:extLst>
                <a:ext uri="{FF2B5EF4-FFF2-40B4-BE49-F238E27FC236}">
                  <a16:creationId xmlns:a16="http://schemas.microsoft.com/office/drawing/2014/main" id="{34AA6718-FB71-CC4E-89D8-F6816BEFD24E}"/>
                </a:ext>
              </a:extLst>
            </p:cNvPr>
            <p:cNvCxnSpPr>
              <a:stCxn id="11" idx="3"/>
              <a:endCxn id="12" idx="1"/>
            </p:cNvCxnSpPr>
            <p:nvPr/>
          </p:nvCxnSpPr>
          <p:spPr>
            <a:xfrm>
              <a:off x="4010157" y="4707194"/>
              <a:ext cx="101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FFC2C781-6E2F-0446-B52B-EF8039821C72}"/>
              </a:ext>
            </a:extLst>
          </p:cNvPr>
          <p:cNvCxnSpPr>
            <a:stCxn id="10" idx="3"/>
            <a:endCxn id="11" idx="1"/>
          </p:cNvCxnSpPr>
          <p:nvPr/>
        </p:nvCxnSpPr>
        <p:spPr>
          <a:xfrm flipV="1">
            <a:off x="2367422" y="5503215"/>
            <a:ext cx="490235" cy="12241"/>
          </a:xfrm>
          <a:prstGeom prst="straightConnector1">
            <a:avLst/>
          </a:prstGeom>
          <a:ln w="50800" cmpd="sng">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248625-AFC7-9646-BCED-65435E4F53D9}"/>
              </a:ext>
            </a:extLst>
          </p:cNvPr>
          <p:cNvCxnSpPr>
            <a:stCxn id="12" idx="3"/>
            <a:endCxn id="13" idx="1"/>
          </p:cNvCxnSpPr>
          <p:nvPr/>
        </p:nvCxnSpPr>
        <p:spPr>
          <a:xfrm>
            <a:off x="4572000" y="5503215"/>
            <a:ext cx="425654"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208448-93B4-634C-90B2-8D5001C445B1}"/>
              </a:ext>
            </a:extLst>
          </p:cNvPr>
          <p:cNvCxnSpPr>
            <a:stCxn id="13" idx="3"/>
            <a:endCxn id="14" idx="1"/>
          </p:cNvCxnSpPr>
          <p:nvPr/>
        </p:nvCxnSpPr>
        <p:spPr>
          <a:xfrm>
            <a:off x="5658054" y="5503215"/>
            <a:ext cx="599973"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7F989F0-8769-524A-B62C-8444D4C7ED0B}"/>
              </a:ext>
            </a:extLst>
          </p:cNvPr>
          <p:cNvCxnSpPr>
            <a:stCxn id="14" idx="3"/>
            <a:endCxn id="15" idx="1"/>
          </p:cNvCxnSpPr>
          <p:nvPr/>
        </p:nvCxnSpPr>
        <p:spPr>
          <a:xfrm>
            <a:off x="7020027" y="5503215"/>
            <a:ext cx="617078"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568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50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0-#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06E0-EB9A-AD4B-A9D8-356A74B5ABBF}"/>
              </a:ext>
            </a:extLst>
          </p:cNvPr>
          <p:cNvSpPr>
            <a:spLocks noGrp="1"/>
          </p:cNvSpPr>
          <p:nvPr>
            <p:ph type="title"/>
          </p:nvPr>
        </p:nvSpPr>
        <p:spPr/>
        <p:txBody>
          <a:bodyPr/>
          <a:lstStyle/>
          <a:p>
            <a:r>
              <a:rPr lang="en-US" dirty="0"/>
              <a:t>EDEN Power, Performance, Accuracy</a:t>
            </a:r>
          </a:p>
        </p:txBody>
      </p:sp>
      <p:sp>
        <p:nvSpPr>
          <p:cNvPr id="3" name="Content Placeholder 2">
            <a:extLst>
              <a:ext uri="{FF2B5EF4-FFF2-40B4-BE49-F238E27FC236}">
                <a16:creationId xmlns:a16="http://schemas.microsoft.com/office/drawing/2014/main" id="{A81D2111-17E1-624E-818E-BC5782E424C2}"/>
              </a:ext>
            </a:extLst>
          </p:cNvPr>
          <p:cNvSpPr>
            <a:spLocks noGrp="1"/>
          </p:cNvSpPr>
          <p:nvPr>
            <p:ph idx="1"/>
          </p:nvPr>
        </p:nvSpPr>
        <p:spPr>
          <a:xfrm>
            <a:off x="228600" y="5589240"/>
            <a:ext cx="8610600" cy="530004"/>
          </a:xfrm>
        </p:spPr>
        <p:txBody>
          <a:bodyPr/>
          <a:lstStyle/>
          <a:p>
            <a:r>
              <a:rPr lang="en-US" dirty="0"/>
              <a:t>~15-20% power savings, 8% perf improvement, &lt;1% accuracy loss</a:t>
            </a:r>
          </a:p>
        </p:txBody>
      </p:sp>
      <p:sp>
        <p:nvSpPr>
          <p:cNvPr id="4" name="Slide Number Placeholder 3">
            <a:extLst>
              <a:ext uri="{FF2B5EF4-FFF2-40B4-BE49-F238E27FC236}">
                <a16:creationId xmlns:a16="http://schemas.microsoft.com/office/drawing/2014/main" id="{8C0C00B1-1971-6F4A-8228-93D200CCAC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Google Shape;114;p21">
            <a:extLst>
              <a:ext uri="{FF2B5EF4-FFF2-40B4-BE49-F238E27FC236}">
                <a16:creationId xmlns:a16="http://schemas.microsoft.com/office/drawing/2014/main" id="{0A3003D1-A66A-4249-BDEC-FD86329A044A}"/>
              </a:ext>
            </a:extLst>
          </p:cNvPr>
          <p:cNvPicPr preferRelativeResize="0"/>
          <p:nvPr/>
        </p:nvPicPr>
        <p:blipFill>
          <a:blip r:embed="rId2">
            <a:alphaModFix/>
          </a:blip>
          <a:stretch>
            <a:fillRect/>
          </a:stretch>
        </p:blipFill>
        <p:spPr>
          <a:xfrm>
            <a:off x="1187624" y="1268760"/>
            <a:ext cx="6048672" cy="4032448"/>
          </a:xfrm>
          <a:prstGeom prst="rect">
            <a:avLst/>
          </a:prstGeom>
          <a:noFill/>
          <a:ln>
            <a:noFill/>
          </a:ln>
        </p:spPr>
      </p:pic>
      <p:pic>
        <p:nvPicPr>
          <p:cNvPr id="6" name="Picture 5">
            <a:extLst>
              <a:ext uri="{FF2B5EF4-FFF2-40B4-BE49-F238E27FC236}">
                <a16:creationId xmlns:a16="http://schemas.microsoft.com/office/drawing/2014/main" id="{F3605FE9-9304-434B-B529-687B4FB420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70790011"/>
      </p:ext>
    </p:extLst>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1808501"/>
      </p:ext>
    </p:extLst>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4743233"/>
      </p:ext>
    </p:extLst>
  </p:cSld>
  <p:clrMapOvr>
    <a:masterClrMapping/>
  </p:clrMapOvr>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426</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92874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34309528"/>
      </p:ext>
    </p:extLst>
  </p:cSld>
  <p:clrMapOvr>
    <a:masterClrMapping/>
  </p:clrMapOvr>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900757740"/>
      </p:ext>
    </p:extLst>
  </p:cSld>
  <p:clrMapOvr>
    <a:masterClrMapping/>
  </p:clrMapOvr>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6531802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43</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44</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202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9154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and Sustainable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537321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118247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013103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51</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53</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54</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55</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57</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Motivating Detour:</a:t>
            </a:r>
            <a:br>
              <a:rPr lang="en-US" dirty="0"/>
            </a:br>
            <a:r>
              <a:rPr lang="en-US" dirty="0"/>
              <a:t>	Genome Sequence Analysis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17325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a:latin typeface="Tahoma" charset="0"/>
                <a:ea typeface="ＭＳ Ｐゴシック" charset="0"/>
                <a:cs typeface="ＭＳ Ｐゴシック" charset="0"/>
              </a:rPr>
              <a:t>DRAM </a:t>
            </a:r>
            <a:r>
              <a:rPr lang="en-US" dirty="0">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65</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67</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(circa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2826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72</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74</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75</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76</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77</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78</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79</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331441849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80</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87</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89</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chromosome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40085953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90</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92</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96</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1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194381</TotalTime>
  <Words>25102</Words>
  <Application>Microsoft Macintosh PowerPoint</Application>
  <PresentationFormat>On-screen Show (4:3)</PresentationFormat>
  <Paragraphs>4734</Paragraphs>
  <Slides>429</Slides>
  <Notes>120</Notes>
  <HiddenSlides>0</HiddenSlides>
  <MMClips>0</MMClips>
  <ScaleCrop>false</ScaleCrop>
  <HeadingPairs>
    <vt:vector size="8" baseType="variant">
      <vt:variant>
        <vt:lpstr>Fonts Used</vt:lpstr>
      </vt:variant>
      <vt:variant>
        <vt:i4>36</vt:i4>
      </vt:variant>
      <vt:variant>
        <vt:lpstr>Theme</vt:lpstr>
      </vt:variant>
      <vt:variant>
        <vt:i4>73</vt:i4>
      </vt:variant>
      <vt:variant>
        <vt:lpstr>Embedded OLE Servers</vt:lpstr>
      </vt:variant>
      <vt:variant>
        <vt:i4>1</vt:i4>
      </vt:variant>
      <vt:variant>
        <vt:lpstr>Slide Titles</vt:lpstr>
      </vt:variant>
      <vt:variant>
        <vt:i4>429</vt:i4>
      </vt:variant>
    </vt:vector>
  </HeadingPairs>
  <TitlesOfParts>
    <vt:vector size="539" baseType="lpstr">
      <vt:lpstr>굴림</vt:lpstr>
      <vt:lpstr>Meiryo</vt:lpstr>
      <vt:lpstr>ＭＳ Ｐゴシック</vt:lpstr>
      <vt:lpstr>ＭＳ Ｐゴシック</vt:lpstr>
      <vt:lpstr>ヒラギノ角ゴ ProN W3</vt:lpstr>
      <vt:lpstr>ヒラギノ角ゴ ProN W6</vt:lpstr>
      <vt:lpstr>Adobe Garamond Pro</vt:lpstr>
      <vt:lpstr>Aparajita</vt:lpstr>
      <vt:lpstr>Arial</vt:lpstr>
      <vt:lpstr>Arial Black</vt:lpstr>
      <vt:lpstr>Arial Narrow</vt:lpstr>
      <vt:lpstr>Calibri</vt:lpstr>
      <vt:lpstr>Calibri Light</vt:lpstr>
      <vt:lpstr>Cambria</vt:lpstr>
      <vt:lpstr>Cambria Math</vt:lpstr>
      <vt:lpstr>Corbel</vt:lpstr>
      <vt:lpstr>Courier New</vt:lpstr>
      <vt:lpstr>europa</vt:lpstr>
      <vt:lpstr>Futura Medium</vt:lpstr>
      <vt:lpstr>Garamond</vt:lpstr>
      <vt:lpstr>Gill Sans</vt:lpstr>
      <vt:lpstr>Gill Sans MT</vt:lpstr>
      <vt:lpstr>Lucida Grande</vt:lpstr>
      <vt:lpstr>Lucida Sans</vt:lpstr>
      <vt:lpstr>Majalla UI</vt:lpstr>
      <vt:lpstr>Mangal</vt:lpstr>
      <vt:lpstr>Myriad Pro Bold Cond</vt:lpstr>
      <vt:lpstr>Myriad Pro Cond</vt:lpstr>
      <vt:lpstr>나눔고딕</vt:lpstr>
      <vt:lpstr>Symbol</vt:lpstr>
      <vt:lpstr>Tahoma</vt:lpstr>
      <vt:lpstr>Times New Roman</vt:lpstr>
      <vt:lpstr>Verdana</vt:lpstr>
      <vt:lpstr>Vista Sans OT Medium</vt:lpstr>
      <vt:lpstr>Wingdings</vt:lpstr>
      <vt:lpstr>Zapf Dingbats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166_Edge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169_Edge</vt:lpstr>
      <vt:lpstr>14_Edge</vt:lpstr>
      <vt:lpstr>Office Theme</vt:lpstr>
      <vt:lpstr>19_Edge</vt:lpstr>
      <vt:lpstr>12_Edge</vt:lpstr>
      <vt:lpstr>15_Edge</vt:lpstr>
      <vt:lpstr>60_Edge</vt:lpstr>
      <vt:lpstr>Visio</vt:lpstr>
      <vt:lpstr>Enabling Computation with  Minimal Data Movement: Changing the Computing Paradigm</vt:lpstr>
      <vt:lpstr>Brief Self Introduction</vt:lpstr>
      <vt:lpstr>Research &amp; Teaching: Some Overview Talks</vt:lpstr>
      <vt:lpstr>Current Research Focus Areas</vt:lpstr>
      <vt:lpstr>Four Key Directions</vt:lpstr>
      <vt:lpstr>A Motivating Detour:  Genome Sequence Analysis</vt:lpstr>
      <vt:lpstr>Our Dream (circa 2007)</vt:lpstr>
      <vt:lpstr>What Is a Genome Made Of?</vt:lpstr>
      <vt:lpstr>DNA Under Electron Microscope</vt:lpstr>
      <vt:lpstr>DNA Sequencing</vt:lpstr>
      <vt:lpstr>Untangling Yarn Balls &amp; DNA Sequencing</vt:lpstr>
      <vt:lpstr>PowerPoint Presentation</vt:lpstr>
      <vt:lpstr>PowerPoint Presentation</vt:lpstr>
      <vt:lpstr>Genome Sequence Alignment: Example</vt:lpstr>
      <vt:lpstr>PowerPoint Presentation</vt:lpstr>
      <vt:lpstr>Problem</vt:lpstr>
      <vt:lpstr>Read Mapping</vt:lpstr>
      <vt:lpstr>Read Alignment/Verification</vt:lpstr>
      <vt:lpstr>Challenges in Read Mapping</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GateKeeper: FPGA-Based Alignment Filtering</vt:lpstr>
      <vt:lpstr>MAGNET Accelerator [Alser+, TIR 2017]</vt:lpstr>
      <vt:lpstr>Newest Work: Shouji [Alser+, Bioinformatics 2019]</vt:lpstr>
      <vt:lpstr>DNA Read Mapping &amp; Filtering</vt:lpstr>
      <vt:lpstr>In-Memory DNA Sequence Analysis</vt:lpstr>
      <vt:lpstr>Quick Note: Key Principles and Results</vt:lpstr>
      <vt:lpstr>New Genome Sequencing Technologies</vt:lpstr>
      <vt:lpstr>Nanopore Genome Assembly Pipeline</vt:lpstr>
      <vt:lpstr>Recall Our Dream</vt:lpstr>
      <vt:lpstr>More on Genome Analysis: Another Talk</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For More on RowHammer…</vt:lpstr>
      <vt:lpstr>Industry Is Writing Papers About It, Too</vt:lpstr>
      <vt:lpstr>Call for Intelligent Memory Controllers</vt:lpstr>
      <vt:lpstr>Aside: Intelligent Controller for NAND Flash</vt:lpstr>
      <vt:lpstr>Aside: Intelligent Controller for NAND Flash</vt:lpstr>
      <vt:lpstr>Takeaway</vt:lpstr>
      <vt:lpstr>Agenda</vt:lpstr>
      <vt:lpstr>Three Key Systems Trends</vt:lpstr>
      <vt:lpstr>The Need for More Memory Performance</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Déjà vu From IMW 2013</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Example (Abstract) PEI uArchitecture</vt:lpstr>
      <vt:lpstr>PEI: Initial Evaluation Results</vt:lpstr>
      <vt:lpstr>Evaluated Data-Intensive Applications</vt:lpstr>
      <vt:lpstr>PEI Performance Delta: Large Data Sets</vt:lpstr>
      <vt:lpstr>PEI Performance: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Challenge and Opportunity for Future</vt:lpstr>
      <vt:lpstr>Agenda</vt:lpstr>
      <vt:lpstr>Eliminating the Adoption Barriers</vt:lpstr>
      <vt:lpstr>Barriers to Adoption of PIM</vt:lpstr>
      <vt:lpstr>We Need to Revisit the Entire Stack</vt:lpstr>
      <vt:lpstr>Open Problems: PIM Adoption</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A Closing Detour: In-Memory Security Primitives</vt:lpstr>
      <vt:lpstr>The Shortcoming</vt:lpstr>
      <vt:lpstr>Doing Better with Memory Devices</vt:lpstr>
      <vt:lpstr>Doing Better with Memory Devices</vt:lpstr>
      <vt:lpstr>Key Goal</vt:lpstr>
      <vt:lpstr>Using Memory for Security</vt:lpstr>
      <vt:lpstr>Generating True Random Numbers </vt:lpstr>
      <vt:lpstr>Evaluating Physically Unclonable Functions</vt:lpstr>
      <vt:lpstr>Quickly Destroying In-Memory Data</vt:lpstr>
      <vt:lpstr>Using Memory for Security</vt:lpstr>
      <vt:lpstr>D-RaNGe: Using Commodity DRAM Devices  to Generate True Random Numbers  with Low Latency and High Throughput</vt:lpstr>
      <vt:lpstr>Executive Summary</vt:lpstr>
      <vt:lpstr>D-RaNGe Key Idea</vt:lpstr>
      <vt:lpstr>D-RaNGe Key Idea</vt:lpstr>
      <vt:lpstr>D-RaNGe Comparison against Prior Work</vt:lpstr>
      <vt:lpstr>More on D-RaNGe</vt:lpstr>
      <vt:lpstr>Using Memory for Security</vt:lpstr>
      <vt:lpstr>The DRAM Latency PUF:   Quickly Evaluating Physical Unclonable Functions  by Exploiting the Latency-Reliability Tradeoff  in Modern Commodity DRAM Devices</vt:lpstr>
      <vt:lpstr>Executive Summary</vt:lpstr>
      <vt:lpstr>Effective PUF Characteristics</vt:lpstr>
      <vt:lpstr>Effective PUF Characteristics</vt:lpstr>
      <vt:lpstr>Effective PUF Characteristics</vt:lpstr>
      <vt:lpstr>Effective PUF Characteristics</vt:lpstr>
      <vt:lpstr>Effective PUF Characteristics</vt:lpstr>
      <vt:lpstr>Effective PUF Characteristics</vt:lpstr>
      <vt:lpstr>Effective PUF Characteristics</vt:lpstr>
      <vt:lpstr>DRAM Latency PUF Key Idea</vt:lpstr>
      <vt:lpstr>DRAM Latency PUF Key Idea</vt:lpstr>
      <vt:lpstr>More on the DRAM Latency PUF</vt:lpstr>
      <vt:lpstr>Using Memory for Security</vt:lpstr>
      <vt:lpstr>Dataplant:   In-DRAM Security Mechanisms for Low-Cost Devices</vt:lpstr>
      <vt:lpstr>Executive Summary</vt:lpstr>
      <vt:lpstr>US-Dataplant</vt:lpstr>
      <vt:lpstr>Dataplant Primitive Results</vt:lpstr>
      <vt:lpstr>PUF Results</vt:lpstr>
      <vt:lpstr>More on Dataplant</vt:lpstr>
      <vt:lpstr>Agenda</vt:lpstr>
      <vt:lpstr>Maslow’s Hierarchy of Needs, A Third Time</vt:lpstr>
      <vt:lpstr>Challenge and Opportunity for Future</vt:lpstr>
      <vt:lpstr>Challenge and Opportunity for Future</vt:lpstr>
      <vt:lpstr>Challenge and Opportunity for Future</vt:lpstr>
      <vt:lpstr>One Important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Déjà vu From IMW 2013</vt:lpstr>
      <vt:lpstr>If In Doubt, See Other Doubtful Technologies</vt:lpstr>
      <vt:lpstr>For Some Open Problems, See</vt:lpstr>
      <vt:lpstr>For Some Open Problems, See (II)</vt:lpstr>
      <vt:lpstr>Accelerated Memory Course (~6.5 hours)</vt:lpstr>
      <vt:lpstr>Food for Thought: Two Quotes</vt:lpstr>
      <vt:lpstr>Enabling Computation with  Minimal Data Movement: Changing the Computing Paradigm</vt:lpstr>
      <vt:lpstr>Slides Not Covered     But Could Be Useful</vt:lpstr>
      <vt:lpstr>Readings, Videos, Reference Materials</vt:lpstr>
      <vt:lpstr>Accelerated Memory Course (~6.5 hours)</vt:lpstr>
      <vt:lpstr>Reference Overview Paper </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lpstr>FPGA-Based Testing Infrastructures   for Memory Scaling Issues</vt:lpstr>
      <vt:lpstr>Infrastructures to Understand Such Issues</vt:lpstr>
      <vt:lpstr>Infrastructures to Understand Such Issues</vt:lpstr>
      <vt:lpstr>SoftMC: Open Source DRAM Infrastructure</vt:lpstr>
      <vt:lpstr>SoftMC</vt:lpstr>
      <vt:lpstr>Tesseract: Extra Slides</vt:lpstr>
      <vt:lpstr>Communications In Tesseract (I)</vt:lpstr>
      <vt:lpstr>Communications In Tesseract (II)</vt:lpstr>
      <vt:lpstr>Communications In Tesseract (III)</vt:lpstr>
      <vt:lpstr>Remote Function Call (Non-Blocking)</vt:lpstr>
      <vt:lpstr>Effect of Bandwidth &amp; Programming Model</vt:lpstr>
      <vt:lpstr>More on Data Movement in Google Consumer Workloads</vt:lpstr>
      <vt:lpstr>Google Workloads  for Consumer Devices: Mitigating Data Movement Bottlenecks</vt:lpstr>
      <vt:lpstr>Consumer Devices</vt:lpstr>
      <vt:lpstr>Popular Google Consumer Workloads</vt:lpstr>
      <vt:lpstr>Energy Cost of Data Movement</vt:lpstr>
      <vt:lpstr>Using PIM to Reduce Data Movement</vt:lpstr>
      <vt:lpstr>Goals</vt:lpstr>
      <vt:lpstr>Outline</vt:lpstr>
      <vt:lpstr>Potential Solution to Address Data Movement </vt:lpstr>
      <vt:lpstr>Outline</vt:lpstr>
      <vt:lpstr>Workload Analysis Methodology</vt:lpstr>
      <vt:lpstr>PIM Logic Implementation</vt:lpstr>
      <vt:lpstr>Workload Analysis</vt:lpstr>
      <vt:lpstr>Workload Analysis</vt:lpstr>
      <vt:lpstr>How Chrome Renders a Web Page</vt:lpstr>
      <vt:lpstr>How Chrome Renders a Web Page</vt:lpstr>
      <vt:lpstr>Browser Analysis</vt:lpstr>
      <vt:lpstr>PowerPoint Presentation</vt:lpstr>
      <vt:lpstr>What Does Happen During Scrolling?</vt:lpstr>
      <vt:lpstr>Scrolling Energy Analysis</vt:lpstr>
      <vt:lpstr>Scrolling a Google Docs Web Page</vt:lpstr>
      <vt:lpstr>Scrolling a Google Docs Web Page</vt:lpstr>
      <vt:lpstr>Can We Use PIM for Texture Tiling?</vt:lpstr>
      <vt:lpstr>Can We Implement Texture Tiling in PIM Logic?</vt:lpstr>
      <vt:lpstr>Color Blitting Analysis</vt:lpstr>
      <vt:lpstr>Scrolling Wrap Up</vt:lpstr>
      <vt:lpstr>PowerPoint Presentation</vt:lpstr>
      <vt:lpstr>What Happens During Tab Switching?</vt:lpstr>
      <vt:lpstr>Memory Consumption</vt:lpstr>
      <vt:lpstr>Data Movement Study</vt:lpstr>
      <vt:lpstr>Can We Use PIM to Mitigate the Cost?</vt:lpstr>
      <vt:lpstr>Tab Switching Wrap Up</vt:lpstr>
      <vt:lpstr>Workload Analysis</vt:lpstr>
      <vt:lpstr>Workload Analysis</vt:lpstr>
      <vt:lpstr>TensorFlow Mobile</vt:lpstr>
      <vt:lpstr>Packing</vt:lpstr>
      <vt:lpstr>Quantization</vt:lpstr>
      <vt:lpstr>Quantization</vt:lpstr>
      <vt:lpstr>Video Playback and Capture</vt:lpstr>
      <vt:lpstr>Outline</vt:lpstr>
      <vt:lpstr>Evaluation Methodology </vt:lpstr>
      <vt:lpstr>Normalized Energy </vt:lpstr>
      <vt:lpstr>Normalized Runtime</vt:lpstr>
      <vt:lpstr>Conclusion</vt:lpstr>
      <vt:lpstr>Google Workloads  for Consumer Devices: Mitigating Data Movement Bottlenecks</vt:lpstr>
      <vt:lpstr>Data Overwhelms Modern Machines …</vt:lpstr>
      <vt:lpstr>Axiom</vt:lpstr>
      <vt:lpstr>How to Handle Data Well</vt:lpstr>
      <vt:lpstr>Data-Centric Architectures: Properties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Expressive (Memory) Interfaces for GPUs</vt:lpstr>
      <vt:lpstr>An Example: Hybrid Memory Management</vt:lpstr>
      <vt:lpstr>An Example: Heterogeneous-Reliability Memory</vt:lpstr>
      <vt:lpstr>Exploiting Memory Error Tolerance  with Hybrid Memory Systems</vt:lpstr>
      <vt:lpstr>Another Example: EDEN</vt:lpstr>
      <vt:lpstr>EDEN Flow</vt:lpstr>
      <vt:lpstr>EDEN Power, Performance, Accuracy</vt:lpstr>
      <vt:lpstr>Challenge and Opportunity for Future</vt:lpstr>
      <vt:lpstr>Recap: Corollaries: Architectures Today …</vt:lpstr>
      <vt:lpstr>Concluding Remarks</vt:lpstr>
      <vt:lpstr>Architectures for Intelligent Machines</vt:lpstr>
      <vt:lpstr>PowerPoint Presentation</vt:lpstr>
      <vt:lpstr>We Need to Revisit the Entire Stack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2745</cp:revision>
  <cp:lastPrinted>2017-12-05T03:30:35Z</cp:lastPrinted>
  <dcterms:created xsi:type="dcterms:W3CDTF">2010-10-08T20:41:54Z</dcterms:created>
  <dcterms:modified xsi:type="dcterms:W3CDTF">2019-06-02T19:02:41Z</dcterms:modified>
</cp:coreProperties>
</file>